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77" r:id="rId4"/>
    <p:sldId id="264" r:id="rId5"/>
    <p:sldId id="276" r:id="rId6"/>
    <p:sldId id="262" r:id="rId7"/>
    <p:sldId id="268" r:id="rId8"/>
    <p:sldId id="269" r:id="rId9"/>
    <p:sldId id="282" r:id="rId10"/>
    <p:sldId id="279" r:id="rId11"/>
    <p:sldId id="281" r:id="rId12"/>
    <p:sldId id="272" r:id="rId13"/>
    <p:sldId id="273" r:id="rId14"/>
    <p:sldId id="275" r:id="rId15"/>
    <p:sldId id="283" r:id="rId16"/>
    <p:sldId id="278" r:id="rId17"/>
    <p:sldId id="26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AD"/>
    <a:srgbClr val="00BED5"/>
    <a:srgbClr val="2D2D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CABA9-CBFD-4BC1-BC78-5A19DF3F6CA8}" type="datetimeFigureOut">
              <a:rPr lang="en-GB" smtClean="0"/>
              <a:t>15/08/2024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EA93F-4275-4CBA-8F0C-FE292BAC0E80}" type="slidenum">
              <a:rPr lang="en-GB" smtClean="0"/>
              <a:t>‹#›</a:t>
            </a:fld>
            <a:endParaRPr lang="en-GB"/>
          </a:p>
        </p:txBody>
      </p:sp>
    </p:spTree>
    <p:extLst>
      <p:ext uri="{BB962C8B-B14F-4D97-AF65-F5344CB8AC3E}">
        <p14:creationId xmlns:p14="http://schemas.microsoft.com/office/powerpoint/2010/main" val="389480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AEA93F-4275-4CBA-8F0C-FE292BAC0E80}" type="slidenum">
              <a:rPr lang="en-GB" smtClean="0"/>
              <a:t>3</a:t>
            </a:fld>
            <a:endParaRPr lang="en-GB"/>
          </a:p>
        </p:txBody>
      </p:sp>
    </p:spTree>
    <p:extLst>
      <p:ext uri="{BB962C8B-B14F-4D97-AF65-F5344CB8AC3E}">
        <p14:creationId xmlns:p14="http://schemas.microsoft.com/office/powerpoint/2010/main" val="4031329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AEA93F-4275-4CBA-8F0C-FE292BAC0E80}" type="slidenum">
              <a:rPr lang="en-GB" smtClean="0"/>
              <a:t>4</a:t>
            </a:fld>
            <a:endParaRPr lang="en-GB"/>
          </a:p>
        </p:txBody>
      </p:sp>
    </p:spTree>
    <p:extLst>
      <p:ext uri="{BB962C8B-B14F-4D97-AF65-F5344CB8AC3E}">
        <p14:creationId xmlns:p14="http://schemas.microsoft.com/office/powerpoint/2010/main" val="77933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AEA93F-4275-4CBA-8F0C-FE292BAC0E80}" type="slidenum">
              <a:rPr lang="en-GB" smtClean="0"/>
              <a:t>6</a:t>
            </a:fld>
            <a:endParaRPr lang="en-GB"/>
          </a:p>
        </p:txBody>
      </p:sp>
    </p:spTree>
    <p:extLst>
      <p:ext uri="{BB962C8B-B14F-4D97-AF65-F5344CB8AC3E}">
        <p14:creationId xmlns:p14="http://schemas.microsoft.com/office/powerpoint/2010/main" val="183126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AEA93F-4275-4CBA-8F0C-FE292BAC0E80}" type="slidenum">
              <a:rPr lang="en-GB" smtClean="0"/>
              <a:t>11</a:t>
            </a:fld>
            <a:endParaRPr lang="en-GB"/>
          </a:p>
        </p:txBody>
      </p:sp>
    </p:spTree>
    <p:extLst>
      <p:ext uri="{BB962C8B-B14F-4D97-AF65-F5344CB8AC3E}">
        <p14:creationId xmlns:p14="http://schemas.microsoft.com/office/powerpoint/2010/main" val="159988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2BFB-4FFF-922C-833D-AB5594401C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48FFAAB-F6A5-D6BD-5854-F2EEA6F7F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302538C-9D1D-8096-4F91-70031E449639}"/>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465FED25-B10C-1E27-F67D-DA4B0D5F5DF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F43E58D-C2D9-1C8E-9FE9-A663915AFF0B}"/>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93611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87E9-4585-0E84-BD34-8A441D94C2F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C686DB3-CB2B-CA53-7682-F75F5EB5AD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0395BE-87B3-D5CE-7FA7-D81B94310424}"/>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E288FA32-467B-2816-09A7-475E30B09A3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AC76D66-938D-208F-598B-BBAAF2687FB2}"/>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84380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ACFD5-BC30-FBC4-6C9F-7C7B7945EBD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6446BF3-2D7D-0E89-4FED-7084DEC8C5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64F5019-B0BF-3F0E-B532-591E138E390D}"/>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7B29D5F0-AF43-48BA-6B34-6CC1BE48949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C3CC4C4-C1B6-C17B-7B0E-A81AD3A20AEC}"/>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6483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FF2F-9B89-50E4-4B73-EE49D13CF5B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8958B4-AF6C-CF2D-A5B8-42F777F94F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BA2536-D3F7-95F8-3226-140E5AC872D4}"/>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10156A35-3DC2-09D6-8874-1AA886BEF05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A6914E3-5B14-2950-ECF0-DBAB494318EF}"/>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16332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EE37-0EFB-7D47-2942-E2F40650159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EF0BBBC-0F19-4EC2-E83B-740924EF66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E39999-A923-13A7-8D07-9AFD9D31C25E}"/>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1D3342A5-ACA3-7BA1-3F6E-BB69F7362E4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BFAF457-95A5-A258-D806-D7BA32BB6746}"/>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200801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EB46-33D4-A626-05FA-3BA489BA3EF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DA27D98-41EC-C806-0E4F-EDFFEF1D96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00984D-1F44-C30A-CE53-ED9F0365CE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C6D0E4C-4CBE-E027-C3F0-5897815DDCA5}"/>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6" name="Footer Placeholder 5">
            <a:extLst>
              <a:ext uri="{FF2B5EF4-FFF2-40B4-BE49-F238E27FC236}">
                <a16:creationId xmlns:a16="http://schemas.microsoft.com/office/drawing/2014/main" id="{D40A19AA-4A4F-E794-A85C-F3307914539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88BD905-82E9-9149-5220-05DC6A5278EF}"/>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3354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0FA-A85C-11C0-3BDF-585BAAAFCFE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F2D9828-0DFE-1873-4E69-74D5A1433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4EAB8F-7BEE-F762-6C07-CA612D09D7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9B0EFC1-99FD-B013-FAA2-AA86BC289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61C39-8278-9478-C380-E70AB45DEE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364A7E7-729A-A05C-796C-D65CD9F0F5F2}"/>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8" name="Footer Placeholder 7">
            <a:extLst>
              <a:ext uri="{FF2B5EF4-FFF2-40B4-BE49-F238E27FC236}">
                <a16:creationId xmlns:a16="http://schemas.microsoft.com/office/drawing/2014/main" id="{4492DB6E-ED67-135A-9345-FD5D5C751E08}"/>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1507E4B-3F35-91F0-80D2-D08E88250E0A}"/>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121552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FEB3-8494-C86A-5110-0A86484461A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D3F7CFB-D07A-FE6B-BDAA-CDE40B48A0BF}"/>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4" name="Footer Placeholder 3">
            <a:extLst>
              <a:ext uri="{FF2B5EF4-FFF2-40B4-BE49-F238E27FC236}">
                <a16:creationId xmlns:a16="http://schemas.microsoft.com/office/drawing/2014/main" id="{184832A3-4045-6750-4B99-946EE660C82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5E993F7-6C4A-2374-BBEA-C5392C478FBB}"/>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1003408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48A32-1B99-DE3B-B233-78669733416E}"/>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3" name="Footer Placeholder 2">
            <a:extLst>
              <a:ext uri="{FF2B5EF4-FFF2-40B4-BE49-F238E27FC236}">
                <a16:creationId xmlns:a16="http://schemas.microsoft.com/office/drawing/2014/main" id="{D6D10BD1-2685-50CD-7673-B2022A508EE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ECFF3C31-3F79-54B5-51FF-8CA34EBAC1A0}"/>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333771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067E-ADE7-D52F-ED9B-22235A8CEF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E15A655-84CA-4D2F-C5E7-47D91C789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E030E87-7EBA-C10E-D147-837825ED3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60E1A-7F2A-49E2-BC4E-6B04DA898E52}"/>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6" name="Footer Placeholder 5">
            <a:extLst>
              <a:ext uri="{FF2B5EF4-FFF2-40B4-BE49-F238E27FC236}">
                <a16:creationId xmlns:a16="http://schemas.microsoft.com/office/drawing/2014/main" id="{B0B270ED-5851-2D0C-A9D3-36456F3FB32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D31BF22-67BA-7741-3487-97FFC707DDCB}"/>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32464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43CC-618D-638D-2117-4316A1C885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1498CBB-8EFA-2FDE-81A5-947B91DCB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46209DB6-9F50-772A-ECD7-AFAD27DB9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F6127B-F1D8-F0AD-F872-88BC4AB9A27A}"/>
              </a:ext>
            </a:extLst>
          </p:cNvPr>
          <p:cNvSpPr>
            <a:spLocks noGrp="1"/>
          </p:cNvSpPr>
          <p:nvPr>
            <p:ph type="dt" sz="half" idx="10"/>
          </p:nvPr>
        </p:nvSpPr>
        <p:spPr/>
        <p:txBody>
          <a:bodyPr/>
          <a:lstStyle/>
          <a:p>
            <a:fld id="{57C65A66-208B-4043-9E32-BECF107D899C}" type="datetimeFigureOut">
              <a:rPr lang="en-GB" smtClean="0"/>
              <a:t>15/08/2024</a:t>
            </a:fld>
            <a:endParaRPr lang="en-GB" dirty="0"/>
          </a:p>
        </p:txBody>
      </p:sp>
      <p:sp>
        <p:nvSpPr>
          <p:cNvPr id="6" name="Footer Placeholder 5">
            <a:extLst>
              <a:ext uri="{FF2B5EF4-FFF2-40B4-BE49-F238E27FC236}">
                <a16:creationId xmlns:a16="http://schemas.microsoft.com/office/drawing/2014/main" id="{E8D192AC-8C98-0AE8-65C8-C8AF9886849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3CCB7F4-99E6-F513-0C83-40B13B00F3E0}"/>
              </a:ext>
            </a:extLst>
          </p:cNvPr>
          <p:cNvSpPr>
            <a:spLocks noGrp="1"/>
          </p:cNvSpPr>
          <p:nvPr>
            <p:ph type="sldNum" sz="quarter" idx="12"/>
          </p:nvPr>
        </p:nvSpPr>
        <p:spPr/>
        <p:txBody>
          <a:bodyPr/>
          <a:lstStyle/>
          <a:p>
            <a:fld id="{FB7E0733-FE1E-40FA-B3E6-939787A85049}" type="slidenum">
              <a:rPr lang="en-GB" smtClean="0"/>
              <a:t>‹#›</a:t>
            </a:fld>
            <a:endParaRPr lang="en-GB" dirty="0"/>
          </a:p>
        </p:txBody>
      </p:sp>
    </p:spTree>
    <p:extLst>
      <p:ext uri="{BB962C8B-B14F-4D97-AF65-F5344CB8AC3E}">
        <p14:creationId xmlns:p14="http://schemas.microsoft.com/office/powerpoint/2010/main" val="114322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64C1F-6EA2-8F67-676E-8148E9877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52D2AA5-9DBA-C594-BA1D-7FD1B1514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2D9F3BF-2CD4-2531-F555-8D1882614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C65A66-208B-4043-9E32-BECF107D899C}" type="datetimeFigureOut">
              <a:rPr lang="en-GB" smtClean="0"/>
              <a:t>15/08/2024</a:t>
            </a:fld>
            <a:endParaRPr lang="en-GB" dirty="0"/>
          </a:p>
        </p:txBody>
      </p:sp>
      <p:sp>
        <p:nvSpPr>
          <p:cNvPr id="5" name="Footer Placeholder 4">
            <a:extLst>
              <a:ext uri="{FF2B5EF4-FFF2-40B4-BE49-F238E27FC236}">
                <a16:creationId xmlns:a16="http://schemas.microsoft.com/office/drawing/2014/main" id="{F8C5FD7C-C1AB-3886-6AB3-F6FB5D55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18A96F9D-F1E6-20B3-6CBD-AC46344D1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7E0733-FE1E-40FA-B3E6-939787A85049}" type="slidenum">
              <a:rPr lang="en-GB" smtClean="0"/>
              <a:t>‹#›</a:t>
            </a:fld>
            <a:endParaRPr lang="en-GB" dirty="0"/>
          </a:p>
        </p:txBody>
      </p:sp>
    </p:spTree>
    <p:extLst>
      <p:ext uri="{BB962C8B-B14F-4D97-AF65-F5344CB8AC3E}">
        <p14:creationId xmlns:p14="http://schemas.microsoft.com/office/powerpoint/2010/main" val="294811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and blue envelope with text&#10;&#10;Description automatically generated">
            <a:extLst>
              <a:ext uri="{FF2B5EF4-FFF2-40B4-BE49-F238E27FC236}">
                <a16:creationId xmlns:a16="http://schemas.microsoft.com/office/drawing/2014/main" id="{C9017A3F-14D5-5E05-BAC7-D1F1855F4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C3F8728C-EC74-3306-7D79-BA20B4A7A929}"/>
              </a:ext>
            </a:extLst>
          </p:cNvPr>
          <p:cNvSpPr>
            <a:spLocks noGrp="1"/>
          </p:cNvSpPr>
          <p:nvPr>
            <p:ph type="ctrTitle"/>
          </p:nvPr>
        </p:nvSpPr>
        <p:spPr>
          <a:xfrm>
            <a:off x="945502" y="1141025"/>
            <a:ext cx="9144000" cy="2387600"/>
          </a:xfrm>
        </p:spPr>
        <p:txBody>
          <a:bodyPr>
            <a:normAutofit/>
          </a:bodyPr>
          <a:lstStyle/>
          <a:p>
            <a:pPr algn="l"/>
            <a:r>
              <a:rPr lang="en-GB" sz="4800" b="1" dirty="0">
                <a:solidFill>
                  <a:srgbClr val="2D2D62"/>
                </a:solidFill>
              </a:rPr>
              <a:t>A Comparison between Global and Multiple Testing Procedures</a:t>
            </a:r>
          </a:p>
        </p:txBody>
      </p:sp>
      <p:sp>
        <p:nvSpPr>
          <p:cNvPr id="3" name="Subtitle 2">
            <a:extLst>
              <a:ext uri="{FF2B5EF4-FFF2-40B4-BE49-F238E27FC236}">
                <a16:creationId xmlns:a16="http://schemas.microsoft.com/office/drawing/2014/main" id="{F6FF7ADA-02B9-4D42-37EE-B5DC3DDA5675}"/>
              </a:ext>
            </a:extLst>
          </p:cNvPr>
          <p:cNvSpPr>
            <a:spLocks noGrp="1"/>
          </p:cNvSpPr>
          <p:nvPr>
            <p:ph type="subTitle" idx="1"/>
          </p:nvPr>
        </p:nvSpPr>
        <p:spPr>
          <a:xfrm>
            <a:off x="945502" y="3841769"/>
            <a:ext cx="5840309" cy="2061725"/>
          </a:xfrm>
        </p:spPr>
        <p:txBody>
          <a:bodyPr>
            <a:normAutofit/>
          </a:bodyPr>
          <a:lstStyle/>
          <a:p>
            <a:pPr algn="l"/>
            <a:r>
              <a:rPr lang="en-GB" sz="2000" dirty="0">
                <a:solidFill>
                  <a:schemeClr val="bg1">
                    <a:lumMod val="50000"/>
                  </a:schemeClr>
                </a:solidFill>
              </a:rPr>
              <a:t>Supervisors: </a:t>
            </a:r>
          </a:p>
          <a:p>
            <a:pPr algn="l"/>
            <a:r>
              <a:rPr lang="en-GB" sz="2000" dirty="0">
                <a:solidFill>
                  <a:schemeClr val="bg1">
                    <a:lumMod val="50000"/>
                  </a:schemeClr>
                </a:solidFill>
              </a:rPr>
              <a:t>Dr Abigail Burdon, Dr Dominique-Laurent Couturier </a:t>
            </a:r>
          </a:p>
          <a:p>
            <a:pPr algn="l"/>
            <a:endParaRPr lang="en-GB" sz="2000" dirty="0">
              <a:solidFill>
                <a:schemeClr val="bg1">
                  <a:lumMod val="50000"/>
                </a:schemeClr>
              </a:solidFill>
            </a:endParaRPr>
          </a:p>
          <a:p>
            <a:pPr algn="l"/>
            <a:r>
              <a:rPr lang="en-GB" sz="2000" dirty="0">
                <a:solidFill>
                  <a:schemeClr val="bg1">
                    <a:lumMod val="50000"/>
                  </a:schemeClr>
                </a:solidFill>
              </a:rPr>
              <a:t>Presenter: </a:t>
            </a:r>
          </a:p>
          <a:p>
            <a:pPr algn="l"/>
            <a:r>
              <a:rPr lang="en-GB" sz="2000" dirty="0">
                <a:solidFill>
                  <a:schemeClr val="bg1">
                    <a:lumMod val="50000"/>
                  </a:schemeClr>
                </a:solidFill>
              </a:rPr>
              <a:t>Hongda Yuan</a:t>
            </a:r>
          </a:p>
          <a:p>
            <a:endParaRPr lang="en-GB" dirty="0"/>
          </a:p>
        </p:txBody>
      </p:sp>
    </p:spTree>
    <p:extLst>
      <p:ext uri="{BB962C8B-B14F-4D97-AF65-F5344CB8AC3E}">
        <p14:creationId xmlns:p14="http://schemas.microsoft.com/office/powerpoint/2010/main" val="415411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A351-DCEF-ACD8-B4DA-9CBC2C50A0D8}"/>
              </a:ext>
            </a:extLst>
          </p:cNvPr>
          <p:cNvSpPr>
            <a:spLocks noGrp="1"/>
          </p:cNvSpPr>
          <p:nvPr>
            <p:ph type="title"/>
          </p:nvPr>
        </p:nvSpPr>
        <p:spPr>
          <a:xfrm>
            <a:off x="838200" y="0"/>
            <a:ext cx="10515600" cy="1325563"/>
          </a:xfrm>
        </p:spPr>
        <p:txBody>
          <a:bodyPr/>
          <a:lstStyle/>
          <a:p>
            <a:r>
              <a:rPr lang="en-GB" sz="3600" dirty="0">
                <a:solidFill>
                  <a:srgbClr val="2D2D62"/>
                </a:solidFill>
              </a:rPr>
              <a:t>Results – Explanation (Set D)</a:t>
            </a:r>
          </a:p>
        </p:txBody>
      </p:sp>
      <p:pic>
        <p:nvPicPr>
          <p:cNvPr id="4" name="Graphic 3">
            <a:extLst>
              <a:ext uri="{FF2B5EF4-FFF2-40B4-BE49-F238E27FC236}">
                <a16:creationId xmlns:a16="http://schemas.microsoft.com/office/drawing/2014/main" id="{F5FD19A7-68C3-80F1-E592-2E2383AFEC9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36146"/>
            <a:ext cx="3593432" cy="721854"/>
          </a:xfrm>
          <a:prstGeom prst="rect">
            <a:avLst/>
          </a:prstGeom>
        </p:spPr>
      </p:pic>
      <p:pic>
        <p:nvPicPr>
          <p:cNvPr id="5" name="Content Placeholder 4">
            <a:extLst>
              <a:ext uri="{FF2B5EF4-FFF2-40B4-BE49-F238E27FC236}">
                <a16:creationId xmlns:a16="http://schemas.microsoft.com/office/drawing/2014/main" id="{224D887E-7954-9A5F-4AC3-CAB0436F546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316912" y="1587320"/>
            <a:ext cx="5955863" cy="3683356"/>
          </a:xfrm>
          <a:ln>
            <a:solidFill>
              <a:schemeClr val="accent1"/>
            </a:solidFill>
          </a:ln>
        </p:spPr>
      </p:pic>
      <p:pic>
        <p:nvPicPr>
          <p:cNvPr id="6" name="Picture 5">
            <a:extLst>
              <a:ext uri="{FF2B5EF4-FFF2-40B4-BE49-F238E27FC236}">
                <a16:creationId xmlns:a16="http://schemas.microsoft.com/office/drawing/2014/main" id="{E1D83286-AB5F-58F3-F1D6-9FCE571821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12296" y="1567985"/>
            <a:ext cx="5262792" cy="3702691"/>
          </a:xfrm>
          <a:prstGeom prst="rect">
            <a:avLst/>
          </a:prstGeom>
          <a:ln>
            <a:solidFill>
              <a:schemeClr val="accent1"/>
            </a:solidFill>
          </a:ln>
        </p:spPr>
      </p:pic>
      <p:cxnSp>
        <p:nvCxnSpPr>
          <p:cNvPr id="7" name="Straight Connector 6">
            <a:extLst>
              <a:ext uri="{FF2B5EF4-FFF2-40B4-BE49-F238E27FC236}">
                <a16:creationId xmlns:a16="http://schemas.microsoft.com/office/drawing/2014/main" id="{6F8DF02A-789C-966D-B55E-7ACFCDC113C1}"/>
              </a:ext>
            </a:extLst>
          </p:cNvPr>
          <p:cNvCxnSpPr>
            <a:cxnSpLocks/>
          </p:cNvCxnSpPr>
          <p:nvPr/>
        </p:nvCxnSpPr>
        <p:spPr>
          <a:xfrm flipV="1">
            <a:off x="5850385" y="1811045"/>
            <a:ext cx="0" cy="2831976"/>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6235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C6EC-FF14-38EC-5CA6-CB4DE4B3924F}"/>
              </a:ext>
            </a:extLst>
          </p:cNvPr>
          <p:cNvSpPr>
            <a:spLocks noGrp="1"/>
          </p:cNvSpPr>
          <p:nvPr>
            <p:ph type="title"/>
          </p:nvPr>
        </p:nvSpPr>
        <p:spPr>
          <a:xfrm>
            <a:off x="838200" y="0"/>
            <a:ext cx="10515600" cy="1285875"/>
          </a:xfrm>
        </p:spPr>
        <p:txBody>
          <a:bodyPr>
            <a:normAutofit/>
          </a:bodyPr>
          <a:lstStyle/>
          <a:p>
            <a:r>
              <a:rPr lang="en-GB" sz="4000" dirty="0">
                <a:solidFill>
                  <a:srgbClr val="2D2D62"/>
                </a:solidFill>
              </a:rPr>
              <a:t>Union Testing Procedure</a:t>
            </a:r>
          </a:p>
        </p:txBody>
      </p:sp>
      <p:pic>
        <p:nvPicPr>
          <p:cNvPr id="4" name="Graphic 3">
            <a:extLst>
              <a:ext uri="{FF2B5EF4-FFF2-40B4-BE49-F238E27FC236}">
                <a16:creationId xmlns:a16="http://schemas.microsoft.com/office/drawing/2014/main" id="{5D9A4C3E-8658-07A7-0832-A6376E3BF9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49FFA28-10EE-EAA1-8AC1-9AB7186B1E29}"/>
                  </a:ext>
                </a:extLst>
              </p:cNvPr>
              <p:cNvSpPr>
                <a:spLocks noGrp="1"/>
              </p:cNvSpPr>
              <p:nvPr>
                <p:ph idx="1"/>
              </p:nvPr>
            </p:nvSpPr>
            <p:spPr/>
            <p:txBody>
              <a:bodyPr/>
              <a:lstStyle/>
              <a:p>
                <a:r>
                  <a:rPr lang="en-GB" dirty="0"/>
                  <a:t>Student’s t Test with Bonferroni’s Correction</a:t>
                </a:r>
              </a:p>
              <a:p>
                <a:pPr lvl="1"/>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𝐴</m:t>
                        </m:r>
                      </m:sub>
                    </m:sSub>
                    <m:r>
                      <a:rPr lang="en-GB" b="0" i="1" smtClean="0">
                        <a:solidFill>
                          <a:schemeClr val="tx1"/>
                        </a:solidFill>
                        <a:latin typeface="Cambria Math" panose="02040503050406030204" pitchFamily="18" charset="0"/>
                      </a:rPr>
                      <m:t>:</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1</m:t>
                        </m:r>
                      </m:sub>
                    </m:sSub>
                    <m:r>
                      <a:rPr lang="en-GB" b="0" i="1" smtClean="0">
                        <a:solidFill>
                          <a:srgbClr val="008AAD"/>
                        </a:solidFill>
                        <a:latin typeface="Cambria Math" panose="02040503050406030204" pitchFamily="18" charset="0"/>
                      </a:rPr>
                      <m:t>&gt;0 ∨ </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2</m:t>
                        </m:r>
                      </m:sub>
                    </m:sSub>
                    <m:r>
                      <a:rPr lang="en-GB" b="0" i="1" smtClean="0">
                        <a:solidFill>
                          <a:srgbClr val="008AAD"/>
                        </a:solidFill>
                        <a:latin typeface="Cambria Math" panose="02040503050406030204" pitchFamily="18" charset="0"/>
                      </a:rPr>
                      <m:t>&gt;0</m:t>
                    </m:r>
                  </m:oMath>
                </a14:m>
                <a:r>
                  <a:rPr lang="en-GB" dirty="0"/>
                  <a:t> v.s.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complement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𝐴</m:t>
                        </m:r>
                      </m:sub>
                    </m:sSub>
                  </m:oMath>
                </a14:m>
                <a:endParaRPr lang="en-GB" dirty="0"/>
              </a:p>
              <a:p>
                <a:pPr lvl="1"/>
                <a:r>
                  <a:rPr lang="en-GB" dirty="0"/>
                  <a:t>Correlation between test statistics is ignored</a:t>
                </a:r>
              </a:p>
              <a:p>
                <a:pPr lvl="1"/>
                <a:endParaRPr lang="en-GB" dirty="0"/>
              </a:p>
              <a:p>
                <a:r>
                  <a:rPr lang="en-GB" dirty="0"/>
                  <a:t>Wald Z Test via Generalized Linear Hypothesis Testing (GLHT)</a:t>
                </a:r>
              </a:p>
              <a:p>
                <a:pPr lvl="1"/>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𝐴</m:t>
                        </m:r>
                      </m:sub>
                    </m:sSub>
                    <m:r>
                      <a:rPr lang="en-GB" b="0" i="1" smtClean="0">
                        <a:solidFill>
                          <a:schemeClr val="tx1"/>
                        </a:solidFill>
                        <a:latin typeface="Cambria Math" panose="02040503050406030204" pitchFamily="18" charset="0"/>
                      </a:rPr>
                      <m:t>:</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1</m:t>
                        </m:r>
                      </m:sub>
                    </m:sSub>
                    <m:r>
                      <a:rPr lang="en-GB" b="0" i="1" smtClean="0">
                        <a:solidFill>
                          <a:srgbClr val="008AAD"/>
                        </a:solidFill>
                        <a:latin typeface="Cambria Math" panose="02040503050406030204" pitchFamily="18" charset="0"/>
                      </a:rPr>
                      <m:t>&gt;0 ∨ </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2</m:t>
                        </m:r>
                      </m:sub>
                    </m:sSub>
                    <m:r>
                      <a:rPr lang="en-GB" b="0" i="1" smtClean="0">
                        <a:solidFill>
                          <a:srgbClr val="008AAD"/>
                        </a:solidFill>
                        <a:latin typeface="Cambria Math" panose="02040503050406030204" pitchFamily="18" charset="0"/>
                      </a:rPr>
                      <m:t>&gt;0 </m:t>
                    </m:r>
                  </m:oMath>
                </a14:m>
                <a:r>
                  <a:rPr lang="en-GB" dirty="0"/>
                  <a:t>v.s.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complement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𝐴</m:t>
                        </m:r>
                      </m:sub>
                    </m:sSub>
                  </m:oMath>
                </a14:m>
                <a:endParaRPr lang="en-GB" dirty="0"/>
              </a:p>
              <a:p>
                <a:pPr lvl="1"/>
                <a:r>
                  <a:rPr lang="en-GB" dirty="0"/>
                  <a:t>Correlation between test statistics (inferred by linear mixed effects model) is considered</a:t>
                </a:r>
              </a:p>
              <a:p>
                <a:endParaRPr lang="en-GB" dirty="0"/>
              </a:p>
            </p:txBody>
          </p:sp>
        </mc:Choice>
        <mc:Fallback xmlns="">
          <p:sp>
            <p:nvSpPr>
              <p:cNvPr id="8" name="Content Placeholder 7">
                <a:extLst>
                  <a:ext uri="{FF2B5EF4-FFF2-40B4-BE49-F238E27FC236}">
                    <a16:creationId xmlns:a16="http://schemas.microsoft.com/office/drawing/2014/main" id="{149FFA28-10EE-EAA1-8AC1-9AB7186B1E29}"/>
                  </a:ext>
                </a:extLst>
              </p:cNvPr>
              <p:cNvSpPr>
                <a:spLocks noGrp="1" noRot="1" noChangeAspect="1" noMove="1" noResize="1" noEditPoints="1" noAdjustHandles="1" noChangeArrowheads="1" noChangeShapeType="1" noTextEdit="1"/>
              </p:cNvSpPr>
              <p:nvPr>
                <p:ph idx="1"/>
              </p:nvPr>
            </p:nvSpPr>
            <p:spPr>
              <a:blipFill>
                <a:blip r:embed="rId5"/>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411507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7AE8-F0CF-C163-4B8B-C8F7DAC64116}"/>
              </a:ext>
            </a:extLst>
          </p:cNvPr>
          <p:cNvSpPr>
            <a:spLocks noGrp="1"/>
          </p:cNvSpPr>
          <p:nvPr>
            <p:ph type="title"/>
          </p:nvPr>
        </p:nvSpPr>
        <p:spPr>
          <a:xfrm>
            <a:off x="838199" y="0"/>
            <a:ext cx="10515600" cy="1325563"/>
          </a:xfrm>
        </p:spPr>
        <p:txBody>
          <a:bodyPr/>
          <a:lstStyle/>
          <a:p>
            <a:r>
              <a:rPr lang="en-GB" sz="3600" dirty="0">
                <a:solidFill>
                  <a:srgbClr val="2D2D62"/>
                </a:solidFill>
              </a:rPr>
              <a:t>Results - Under Union Error Rate (Set A)</a:t>
            </a:r>
          </a:p>
        </p:txBody>
      </p:sp>
      <p:pic>
        <p:nvPicPr>
          <p:cNvPr id="5" name="Content Placeholder 4">
            <a:extLst>
              <a:ext uri="{FF2B5EF4-FFF2-40B4-BE49-F238E27FC236}">
                <a16:creationId xmlns:a16="http://schemas.microsoft.com/office/drawing/2014/main" id="{E60DCC0E-4717-8F42-4344-E8AD6E9EE3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7" y="1325563"/>
            <a:ext cx="7671324" cy="4744269"/>
          </a:xfrm>
        </p:spPr>
      </p:pic>
      <p:pic>
        <p:nvPicPr>
          <p:cNvPr id="3" name="Graphic 2">
            <a:extLst>
              <a:ext uri="{FF2B5EF4-FFF2-40B4-BE49-F238E27FC236}">
                <a16:creationId xmlns:a16="http://schemas.microsoft.com/office/drawing/2014/main" id="{614B67AC-46C3-4F5E-1A47-8A179EAD7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103542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7AE8-F0CF-C163-4B8B-C8F7DAC64116}"/>
              </a:ext>
            </a:extLst>
          </p:cNvPr>
          <p:cNvSpPr>
            <a:spLocks noGrp="1"/>
          </p:cNvSpPr>
          <p:nvPr>
            <p:ph type="title"/>
          </p:nvPr>
        </p:nvSpPr>
        <p:spPr>
          <a:xfrm>
            <a:off x="838199" y="0"/>
            <a:ext cx="10515600" cy="1325563"/>
          </a:xfrm>
        </p:spPr>
        <p:txBody>
          <a:bodyPr/>
          <a:lstStyle/>
          <a:p>
            <a:r>
              <a:rPr lang="en-GB" sz="3600" dirty="0">
                <a:solidFill>
                  <a:srgbClr val="2D2D62"/>
                </a:solidFill>
              </a:rPr>
              <a:t>Results - Under Union Error Rate (Set B)</a:t>
            </a:r>
          </a:p>
        </p:txBody>
      </p:sp>
      <p:pic>
        <p:nvPicPr>
          <p:cNvPr id="5" name="Content Placeholder 4">
            <a:extLst>
              <a:ext uri="{FF2B5EF4-FFF2-40B4-BE49-F238E27FC236}">
                <a16:creationId xmlns:a16="http://schemas.microsoft.com/office/drawing/2014/main" id="{E60DCC0E-4717-8F42-4344-E8AD6E9EE3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7" y="1325563"/>
            <a:ext cx="7671324" cy="4744269"/>
          </a:xfrm>
        </p:spPr>
      </p:pic>
      <p:pic>
        <p:nvPicPr>
          <p:cNvPr id="3" name="Graphic 2">
            <a:extLst>
              <a:ext uri="{FF2B5EF4-FFF2-40B4-BE49-F238E27FC236}">
                <a16:creationId xmlns:a16="http://schemas.microsoft.com/office/drawing/2014/main" id="{F54C36C8-2AAA-73BD-AEBB-3067640EC4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148250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7AE8-F0CF-C163-4B8B-C8F7DAC64116}"/>
              </a:ext>
            </a:extLst>
          </p:cNvPr>
          <p:cNvSpPr>
            <a:spLocks noGrp="1"/>
          </p:cNvSpPr>
          <p:nvPr>
            <p:ph type="title"/>
          </p:nvPr>
        </p:nvSpPr>
        <p:spPr>
          <a:xfrm>
            <a:off x="838199" y="0"/>
            <a:ext cx="10515600" cy="1325563"/>
          </a:xfrm>
        </p:spPr>
        <p:txBody>
          <a:bodyPr/>
          <a:lstStyle/>
          <a:p>
            <a:r>
              <a:rPr lang="en-GB" sz="3600" dirty="0">
                <a:solidFill>
                  <a:srgbClr val="2D2D62"/>
                </a:solidFill>
              </a:rPr>
              <a:t>Results - Under Union Error Rate (Set D)</a:t>
            </a:r>
          </a:p>
        </p:txBody>
      </p:sp>
      <p:pic>
        <p:nvPicPr>
          <p:cNvPr id="5" name="Content Placeholder 4">
            <a:extLst>
              <a:ext uri="{FF2B5EF4-FFF2-40B4-BE49-F238E27FC236}">
                <a16:creationId xmlns:a16="http://schemas.microsoft.com/office/drawing/2014/main" id="{E60DCC0E-4717-8F42-4344-E8AD6E9EE3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8" y="1325563"/>
            <a:ext cx="7671324" cy="4744269"/>
          </a:xfrm>
        </p:spPr>
      </p:pic>
      <p:pic>
        <p:nvPicPr>
          <p:cNvPr id="3" name="Graphic 2">
            <a:extLst>
              <a:ext uri="{FF2B5EF4-FFF2-40B4-BE49-F238E27FC236}">
                <a16:creationId xmlns:a16="http://schemas.microsoft.com/office/drawing/2014/main" id="{7962B88D-F57E-DE78-3DA8-7F2C12447A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426669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7AE8-F0CF-C163-4B8B-C8F7DAC64116}"/>
              </a:ext>
            </a:extLst>
          </p:cNvPr>
          <p:cNvSpPr>
            <a:spLocks noGrp="1"/>
          </p:cNvSpPr>
          <p:nvPr>
            <p:ph type="title"/>
          </p:nvPr>
        </p:nvSpPr>
        <p:spPr>
          <a:xfrm>
            <a:off x="838199" y="0"/>
            <a:ext cx="10515600" cy="1325563"/>
          </a:xfrm>
        </p:spPr>
        <p:txBody>
          <a:bodyPr/>
          <a:lstStyle/>
          <a:p>
            <a:r>
              <a:rPr lang="en-GB" sz="3600" dirty="0">
                <a:solidFill>
                  <a:srgbClr val="2D2D62"/>
                </a:solidFill>
              </a:rPr>
              <a:t>Results - Under Union Error Rate (Set C)</a:t>
            </a:r>
          </a:p>
        </p:txBody>
      </p:sp>
      <p:pic>
        <p:nvPicPr>
          <p:cNvPr id="5" name="Content Placeholder 4">
            <a:extLst>
              <a:ext uri="{FF2B5EF4-FFF2-40B4-BE49-F238E27FC236}">
                <a16:creationId xmlns:a16="http://schemas.microsoft.com/office/drawing/2014/main" id="{E60DCC0E-4717-8F42-4344-E8AD6E9EE3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8" y="1325563"/>
            <a:ext cx="7671324" cy="4744269"/>
          </a:xfrm>
        </p:spPr>
      </p:pic>
      <p:pic>
        <p:nvPicPr>
          <p:cNvPr id="3" name="Graphic 2">
            <a:extLst>
              <a:ext uri="{FF2B5EF4-FFF2-40B4-BE49-F238E27FC236}">
                <a16:creationId xmlns:a16="http://schemas.microsoft.com/office/drawing/2014/main" id="{7962B88D-F57E-DE78-3DA8-7F2C12447A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326948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A351-DCEF-ACD8-B4DA-9CBC2C50A0D8}"/>
              </a:ext>
            </a:extLst>
          </p:cNvPr>
          <p:cNvSpPr>
            <a:spLocks noGrp="1"/>
          </p:cNvSpPr>
          <p:nvPr>
            <p:ph type="title"/>
          </p:nvPr>
        </p:nvSpPr>
        <p:spPr>
          <a:xfrm>
            <a:off x="838200" y="0"/>
            <a:ext cx="10515600" cy="1325563"/>
          </a:xfrm>
        </p:spPr>
        <p:txBody>
          <a:bodyPr/>
          <a:lstStyle/>
          <a:p>
            <a:r>
              <a:rPr lang="en-GB" sz="3600" dirty="0">
                <a:solidFill>
                  <a:srgbClr val="2D2D62"/>
                </a:solidFill>
              </a:rPr>
              <a:t>Results – Explanation (Set C)</a:t>
            </a:r>
          </a:p>
        </p:txBody>
      </p:sp>
      <p:pic>
        <p:nvPicPr>
          <p:cNvPr id="6" name="Content Placeholder 5">
            <a:extLst>
              <a:ext uri="{FF2B5EF4-FFF2-40B4-BE49-F238E27FC236}">
                <a16:creationId xmlns:a16="http://schemas.microsoft.com/office/drawing/2014/main" id="{C5759017-D5CC-24F8-1421-092B17A458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50086" y="1564082"/>
            <a:ext cx="5595586" cy="3694976"/>
          </a:xfrm>
          <a:noFill/>
          <a:ln>
            <a:solidFill>
              <a:schemeClr val="accent1"/>
            </a:solidFill>
          </a:ln>
        </p:spPr>
      </p:pic>
      <p:pic>
        <p:nvPicPr>
          <p:cNvPr id="4" name="Graphic 3">
            <a:extLst>
              <a:ext uri="{FF2B5EF4-FFF2-40B4-BE49-F238E27FC236}">
                <a16:creationId xmlns:a16="http://schemas.microsoft.com/office/drawing/2014/main" id="{038D99A5-21A7-CE15-D99C-86904004306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pic>
        <p:nvPicPr>
          <p:cNvPr id="7" name="Content Placeholder 4">
            <a:extLst>
              <a:ext uri="{FF2B5EF4-FFF2-40B4-BE49-F238E27FC236}">
                <a16:creationId xmlns:a16="http://schemas.microsoft.com/office/drawing/2014/main" id="{C0F70B72-A57F-10C0-4E5E-E17F8E50820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6328" y="1575702"/>
            <a:ext cx="5235309" cy="3683356"/>
          </a:xfrm>
          <a:prstGeom prst="rect">
            <a:avLst/>
          </a:prstGeom>
          <a:ln>
            <a:solidFill>
              <a:schemeClr val="accent1"/>
            </a:solidFill>
          </a:ln>
        </p:spPr>
      </p:pic>
      <p:cxnSp>
        <p:nvCxnSpPr>
          <p:cNvPr id="9" name="Straight Connector 8">
            <a:extLst>
              <a:ext uri="{FF2B5EF4-FFF2-40B4-BE49-F238E27FC236}">
                <a16:creationId xmlns:a16="http://schemas.microsoft.com/office/drawing/2014/main" id="{5C2571BD-4DE9-76D0-80A3-A7EA5ED307AB}"/>
              </a:ext>
            </a:extLst>
          </p:cNvPr>
          <p:cNvCxnSpPr>
            <a:cxnSpLocks/>
          </p:cNvCxnSpPr>
          <p:nvPr/>
        </p:nvCxnSpPr>
        <p:spPr>
          <a:xfrm flipV="1">
            <a:off x="5478285" y="1778153"/>
            <a:ext cx="0" cy="293857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9590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EAEA-C490-EAC0-4D8E-C4D62EF26FAD}"/>
              </a:ext>
            </a:extLst>
          </p:cNvPr>
          <p:cNvSpPr>
            <a:spLocks noGrp="1"/>
          </p:cNvSpPr>
          <p:nvPr>
            <p:ph type="title"/>
          </p:nvPr>
        </p:nvSpPr>
        <p:spPr>
          <a:xfrm>
            <a:off x="838200" y="18255"/>
            <a:ext cx="10515600" cy="1325563"/>
          </a:xfrm>
        </p:spPr>
        <p:txBody>
          <a:bodyPr/>
          <a:lstStyle/>
          <a:p>
            <a:r>
              <a:rPr lang="en-GB" sz="3600" dirty="0">
                <a:solidFill>
                  <a:srgbClr val="2D2D62"/>
                </a:solidFill>
              </a:rPr>
              <a:t>Summary</a:t>
            </a:r>
          </a:p>
        </p:txBody>
      </p:sp>
      <p:sp>
        <p:nvSpPr>
          <p:cNvPr id="3" name="Content Placeholder 2">
            <a:extLst>
              <a:ext uri="{FF2B5EF4-FFF2-40B4-BE49-F238E27FC236}">
                <a16:creationId xmlns:a16="http://schemas.microsoft.com/office/drawing/2014/main" id="{34B1A860-B5FF-814F-5C27-B0FD23B3555E}"/>
              </a:ext>
            </a:extLst>
          </p:cNvPr>
          <p:cNvSpPr>
            <a:spLocks noGrp="1"/>
          </p:cNvSpPr>
          <p:nvPr>
            <p:ph idx="1"/>
          </p:nvPr>
        </p:nvSpPr>
        <p:spPr>
          <a:xfrm>
            <a:off x="838200" y="1253331"/>
            <a:ext cx="10515600" cy="4351338"/>
          </a:xfrm>
        </p:spPr>
        <p:txBody>
          <a:bodyPr/>
          <a:lstStyle/>
          <a:p>
            <a:r>
              <a:rPr lang="en-GB" dirty="0"/>
              <a:t>Intersection Test: </a:t>
            </a:r>
            <a:r>
              <a:rPr lang="en-GB" dirty="0">
                <a:solidFill>
                  <a:srgbClr val="008AAD"/>
                </a:solidFill>
              </a:rPr>
              <a:t>GSS</a:t>
            </a:r>
            <a:r>
              <a:rPr lang="en-GB" dirty="0"/>
              <a:t> has the highest power due to its shape of the rejection boundary</a:t>
            </a:r>
          </a:p>
          <a:p>
            <a:r>
              <a:rPr lang="en-GB" dirty="0"/>
              <a:t>Union Test: </a:t>
            </a:r>
            <a:r>
              <a:rPr lang="en-GB" dirty="0">
                <a:solidFill>
                  <a:srgbClr val="008AAD"/>
                </a:solidFill>
              </a:rPr>
              <a:t>GLHT</a:t>
            </a:r>
            <a:r>
              <a:rPr lang="en-GB" dirty="0"/>
              <a:t> has the highest power due to the consideration of correlation between two endpoints</a:t>
            </a:r>
          </a:p>
          <a:p>
            <a:r>
              <a:rPr lang="en-GB" dirty="0"/>
              <a:t>Inflated Type I error rate/ familywise error rate due to small sample size when estimating the covariance matrix</a:t>
            </a:r>
          </a:p>
          <a:p>
            <a:endParaRPr lang="en-GB" dirty="0"/>
          </a:p>
          <a:p>
            <a:endParaRPr lang="en-GB" dirty="0"/>
          </a:p>
          <a:p>
            <a:pPr lvl="1"/>
            <a:endParaRPr lang="en-GB" dirty="0"/>
          </a:p>
        </p:txBody>
      </p:sp>
      <p:pic>
        <p:nvPicPr>
          <p:cNvPr id="4" name="Graphic 3">
            <a:extLst>
              <a:ext uri="{FF2B5EF4-FFF2-40B4-BE49-F238E27FC236}">
                <a16:creationId xmlns:a16="http://schemas.microsoft.com/office/drawing/2014/main" id="{86CA4D71-045D-5106-27A5-2B21AEE07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626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rectangular object with text">
            <a:extLst>
              <a:ext uri="{FF2B5EF4-FFF2-40B4-BE49-F238E27FC236}">
                <a16:creationId xmlns:a16="http://schemas.microsoft.com/office/drawing/2014/main" id="{6020C7AE-64BB-A3DB-248A-CD9F7AF51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4784" cy="6858000"/>
          </a:xfrm>
        </p:spPr>
      </p:pic>
      <p:sp>
        <p:nvSpPr>
          <p:cNvPr id="2" name="Title 1">
            <a:extLst>
              <a:ext uri="{FF2B5EF4-FFF2-40B4-BE49-F238E27FC236}">
                <a16:creationId xmlns:a16="http://schemas.microsoft.com/office/drawing/2014/main" id="{F48B41D4-10A1-CF47-EFE1-F2DEA5522472}"/>
              </a:ext>
            </a:extLst>
          </p:cNvPr>
          <p:cNvSpPr>
            <a:spLocks noGrp="1"/>
          </p:cNvSpPr>
          <p:nvPr>
            <p:ph type="title"/>
          </p:nvPr>
        </p:nvSpPr>
        <p:spPr>
          <a:xfrm>
            <a:off x="534956" y="1897226"/>
            <a:ext cx="6537649" cy="4254758"/>
          </a:xfrm>
        </p:spPr>
        <p:txBody>
          <a:bodyPr>
            <a:normAutofit/>
          </a:bodyPr>
          <a:lstStyle/>
          <a:p>
            <a:r>
              <a:rPr lang="en-GB" b="1" dirty="0">
                <a:solidFill>
                  <a:srgbClr val="2D2D62"/>
                </a:solidFill>
              </a:rPr>
              <a:t>Thank you!</a:t>
            </a:r>
            <a:br>
              <a:rPr lang="en-GB" b="1" dirty="0">
                <a:solidFill>
                  <a:srgbClr val="2D2D62"/>
                </a:solidFill>
              </a:rPr>
            </a:br>
            <a:br>
              <a:rPr lang="en-GB" b="1" dirty="0">
                <a:solidFill>
                  <a:srgbClr val="2D2D62"/>
                </a:solidFill>
              </a:rPr>
            </a:br>
            <a:br>
              <a:rPr lang="en-GB" b="1" dirty="0">
                <a:solidFill>
                  <a:srgbClr val="2D2D62"/>
                </a:solidFill>
              </a:rPr>
            </a:br>
            <a:r>
              <a:rPr lang="en-GB" sz="2000" dirty="0">
                <a:solidFill>
                  <a:srgbClr val="2D2D62"/>
                </a:solidFill>
              </a:rPr>
              <a:t>Reference</a:t>
            </a:r>
            <a:br>
              <a:rPr lang="en-GB" sz="3600" dirty="0">
                <a:solidFill>
                  <a:srgbClr val="2D2D62"/>
                </a:solidFill>
              </a:rPr>
            </a:br>
            <a:r>
              <a:rPr lang="en-GB" sz="1400" dirty="0">
                <a:solidFill>
                  <a:srgbClr val="2D2D62"/>
                </a:solidFill>
              </a:rPr>
              <a:t>Kim W, Chang K, Cho EJ, Ahn JC, Yu CW, Cho KI, Kim YJ, Kang DH, Kim SY, Lee SH, Kim U, Kim SJ, Ahn YK, Lee CH, Shin JH, Kim M, Park CG. A randomized, double-blind clinical trial to evaluate the efficacy and safety of a fixed-dose combination of amlodipine/rosuvastatin in patients with </a:t>
            </a:r>
            <a:r>
              <a:rPr lang="en-GB" sz="1400" dirty="0" err="1">
                <a:solidFill>
                  <a:srgbClr val="2D2D62"/>
                </a:solidFill>
              </a:rPr>
              <a:t>dyslipidemia</a:t>
            </a:r>
            <a:r>
              <a:rPr lang="en-GB" sz="1400" dirty="0">
                <a:solidFill>
                  <a:srgbClr val="2D2D62"/>
                </a:solidFill>
              </a:rPr>
              <a:t> and hypertension. J Clin </a:t>
            </a:r>
            <a:r>
              <a:rPr lang="en-GB" sz="1400" dirty="0" err="1">
                <a:solidFill>
                  <a:srgbClr val="2D2D62"/>
                </a:solidFill>
              </a:rPr>
              <a:t>Hypertens</a:t>
            </a:r>
            <a:r>
              <a:rPr lang="en-GB" sz="1400" dirty="0">
                <a:solidFill>
                  <a:srgbClr val="2D2D62"/>
                </a:solidFill>
              </a:rPr>
              <a:t> (Greenwich). 2020 Feb;22(2):261-269. </a:t>
            </a:r>
            <a:r>
              <a:rPr lang="en-GB" sz="1400" dirty="0" err="1">
                <a:solidFill>
                  <a:srgbClr val="2D2D62"/>
                </a:solidFill>
              </a:rPr>
              <a:t>doi</a:t>
            </a:r>
            <a:r>
              <a:rPr lang="en-GB" sz="1400" dirty="0">
                <a:solidFill>
                  <a:srgbClr val="2D2D62"/>
                </a:solidFill>
              </a:rPr>
              <a:t>: 10.1111/jch.13774. </a:t>
            </a:r>
            <a:r>
              <a:rPr lang="en-GB" sz="1400" dirty="0" err="1">
                <a:solidFill>
                  <a:srgbClr val="2D2D62"/>
                </a:solidFill>
              </a:rPr>
              <a:t>Epub</a:t>
            </a:r>
            <a:r>
              <a:rPr lang="en-GB" sz="1400" dirty="0">
                <a:solidFill>
                  <a:srgbClr val="2D2D62"/>
                </a:solidFill>
              </a:rPr>
              <a:t> 2020 Jan 31. PMID: 32003938; PMCID: PMC8029832.</a:t>
            </a:r>
            <a:endParaRPr lang="en-GB" dirty="0">
              <a:solidFill>
                <a:srgbClr val="2D2D62"/>
              </a:solidFill>
            </a:endParaRPr>
          </a:p>
        </p:txBody>
      </p:sp>
    </p:spTree>
    <p:extLst>
      <p:ext uri="{BB962C8B-B14F-4D97-AF65-F5344CB8AC3E}">
        <p14:creationId xmlns:p14="http://schemas.microsoft.com/office/powerpoint/2010/main" val="127383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B3B1-9221-9D84-32D7-35BE3E64E3BC}"/>
              </a:ext>
            </a:extLst>
          </p:cNvPr>
          <p:cNvSpPr>
            <a:spLocks noGrp="1"/>
          </p:cNvSpPr>
          <p:nvPr>
            <p:ph type="title"/>
          </p:nvPr>
        </p:nvSpPr>
        <p:spPr>
          <a:xfrm>
            <a:off x="838200" y="18255"/>
            <a:ext cx="10515600" cy="1325563"/>
          </a:xfrm>
        </p:spPr>
        <p:txBody>
          <a:bodyPr/>
          <a:lstStyle/>
          <a:p>
            <a:r>
              <a:rPr lang="en-GB" sz="3600" dirty="0">
                <a:solidFill>
                  <a:srgbClr val="2D2D62"/>
                </a:solidFill>
              </a:rPr>
              <a:t>Introduction	</a:t>
            </a:r>
          </a:p>
        </p:txBody>
      </p:sp>
      <p:sp>
        <p:nvSpPr>
          <p:cNvPr id="3" name="Content Placeholder 2">
            <a:extLst>
              <a:ext uri="{FF2B5EF4-FFF2-40B4-BE49-F238E27FC236}">
                <a16:creationId xmlns:a16="http://schemas.microsoft.com/office/drawing/2014/main" id="{5CC49D2F-CBE5-3399-3BAD-4473B810807F}"/>
              </a:ext>
            </a:extLst>
          </p:cNvPr>
          <p:cNvSpPr>
            <a:spLocks noGrp="1"/>
          </p:cNvSpPr>
          <p:nvPr>
            <p:ph idx="1"/>
          </p:nvPr>
        </p:nvSpPr>
        <p:spPr>
          <a:xfrm>
            <a:off x="838200" y="1343818"/>
            <a:ext cx="10515600" cy="4351338"/>
          </a:xfrm>
        </p:spPr>
        <p:txBody>
          <a:bodyPr>
            <a:normAutofit/>
          </a:bodyPr>
          <a:lstStyle/>
          <a:p>
            <a:r>
              <a:rPr lang="en-GB" dirty="0"/>
              <a:t>Background: Clinical trials with several outcomes (</a:t>
            </a:r>
            <a:r>
              <a:rPr lang="en-GB" dirty="0">
                <a:solidFill>
                  <a:srgbClr val="008AAD"/>
                </a:solidFill>
              </a:rPr>
              <a:t>endpoints</a:t>
            </a:r>
            <a:r>
              <a:rPr lang="en-GB" dirty="0"/>
              <a:t>);</a:t>
            </a:r>
          </a:p>
          <a:p>
            <a:endParaRPr lang="en-GB" dirty="0"/>
          </a:p>
          <a:p>
            <a:r>
              <a:rPr lang="en-GB" dirty="0"/>
              <a:t>Motivation: Improve clinical trial efficiency and reduce trial costs;</a:t>
            </a:r>
          </a:p>
          <a:p>
            <a:pPr lvl="1"/>
            <a:r>
              <a:rPr lang="en-GB" dirty="0"/>
              <a:t>(Equivalently,) use statistical tests with </a:t>
            </a:r>
            <a:r>
              <a:rPr lang="en-GB" dirty="0">
                <a:solidFill>
                  <a:srgbClr val="008AAD"/>
                </a:solidFill>
              </a:rPr>
              <a:t>high power</a:t>
            </a:r>
            <a:r>
              <a:rPr lang="en-GB" dirty="0"/>
              <a:t>.</a:t>
            </a:r>
          </a:p>
        </p:txBody>
      </p:sp>
      <p:pic>
        <p:nvPicPr>
          <p:cNvPr id="6" name="Graphic 5">
            <a:extLst>
              <a:ext uri="{FF2B5EF4-FFF2-40B4-BE49-F238E27FC236}">
                <a16:creationId xmlns:a16="http://schemas.microsoft.com/office/drawing/2014/main" id="{521D7E38-488A-2CA2-F011-31ED0C28E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428239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2471-D26A-0AC4-126A-3098AA06AF71}"/>
              </a:ext>
            </a:extLst>
          </p:cNvPr>
          <p:cNvSpPr>
            <a:spLocks noGrp="1"/>
          </p:cNvSpPr>
          <p:nvPr>
            <p:ph type="title"/>
          </p:nvPr>
        </p:nvSpPr>
        <p:spPr>
          <a:xfrm>
            <a:off x="838200" y="18255"/>
            <a:ext cx="10515600" cy="1325563"/>
          </a:xfrm>
        </p:spPr>
        <p:txBody>
          <a:bodyPr/>
          <a:lstStyle/>
          <a:p>
            <a:r>
              <a:rPr lang="en-GB" sz="3600" dirty="0">
                <a:solidFill>
                  <a:srgbClr val="2D2D62"/>
                </a:solidFill>
              </a:rPr>
              <a:t>Introduction – Motivating Example</a:t>
            </a:r>
          </a:p>
        </p:txBody>
      </p:sp>
      <p:sp>
        <p:nvSpPr>
          <p:cNvPr id="3" name="Content Placeholder 2">
            <a:extLst>
              <a:ext uri="{FF2B5EF4-FFF2-40B4-BE49-F238E27FC236}">
                <a16:creationId xmlns:a16="http://schemas.microsoft.com/office/drawing/2014/main" id="{CBBD57F7-C4AD-687E-B8A5-E59D43C1C144}"/>
              </a:ext>
            </a:extLst>
          </p:cNvPr>
          <p:cNvSpPr>
            <a:spLocks noGrp="1"/>
          </p:cNvSpPr>
          <p:nvPr>
            <p:ph idx="1"/>
          </p:nvPr>
        </p:nvSpPr>
        <p:spPr>
          <a:xfrm>
            <a:off x="838200" y="1343818"/>
            <a:ext cx="10515600" cy="4351338"/>
          </a:xfrm>
        </p:spPr>
        <p:txBody>
          <a:bodyPr>
            <a:normAutofit fontScale="92500" lnSpcReduction="10000"/>
          </a:bodyPr>
          <a:lstStyle/>
          <a:p>
            <a:r>
              <a:rPr lang="en-GB" dirty="0"/>
              <a:t>A clinical trial for cardiovascular disease (Kim et al.[2020])</a:t>
            </a:r>
          </a:p>
          <a:p>
            <a:r>
              <a:rPr lang="en-GB" dirty="0"/>
              <a:t>2 arms</a:t>
            </a:r>
          </a:p>
          <a:p>
            <a:pPr lvl="1"/>
            <a:r>
              <a:rPr lang="en-GB" dirty="0"/>
              <a:t>Control: Standard of care</a:t>
            </a:r>
          </a:p>
          <a:p>
            <a:pPr lvl="1"/>
            <a:r>
              <a:rPr lang="en-GB" dirty="0"/>
              <a:t>Treatment: Standard of care + An additional treatment</a:t>
            </a:r>
          </a:p>
          <a:p>
            <a:r>
              <a:rPr lang="en-GB" dirty="0"/>
              <a:t>2 endpoints</a:t>
            </a:r>
          </a:p>
          <a:p>
            <a:pPr lvl="1"/>
            <a:r>
              <a:rPr lang="en-GB" dirty="0"/>
              <a:t>Blood pressure (BP)</a:t>
            </a:r>
          </a:p>
          <a:p>
            <a:pPr lvl="1"/>
            <a:r>
              <a:rPr lang="en-GB" dirty="0"/>
              <a:t>Cholesterol level (LDL)</a:t>
            </a:r>
          </a:p>
          <a:p>
            <a:pPr marL="0" indent="0">
              <a:buNone/>
            </a:pPr>
            <a:endParaRPr lang="en-GB" dirty="0"/>
          </a:p>
          <a:p>
            <a:r>
              <a:rPr lang="en-GB" dirty="0"/>
              <a:t>2 testing procedures</a:t>
            </a:r>
          </a:p>
          <a:p>
            <a:pPr lvl="1"/>
            <a:r>
              <a:rPr lang="en-GB" dirty="0"/>
              <a:t>Intersection Test: Endpoints have synergistic effects, </a:t>
            </a:r>
            <a:r>
              <a:rPr lang="en-GB" dirty="0">
                <a:solidFill>
                  <a:srgbClr val="008AAD"/>
                </a:solidFill>
              </a:rPr>
              <a:t>both endpoints significant</a:t>
            </a:r>
            <a:r>
              <a:rPr lang="en-GB" dirty="0"/>
              <a:t>.</a:t>
            </a:r>
          </a:p>
          <a:p>
            <a:pPr lvl="1"/>
            <a:r>
              <a:rPr lang="en-GB" dirty="0"/>
              <a:t>Union Test: </a:t>
            </a:r>
            <a:r>
              <a:rPr lang="en-GB" dirty="0">
                <a:solidFill>
                  <a:srgbClr val="008AAD"/>
                </a:solidFill>
              </a:rPr>
              <a:t>At least one endpoint is significant</a:t>
            </a:r>
            <a:r>
              <a:rPr lang="en-GB" dirty="0"/>
              <a:t>.</a:t>
            </a:r>
          </a:p>
          <a:p>
            <a:pPr marL="0" indent="0">
              <a:buNone/>
            </a:pPr>
            <a:endParaRPr lang="en-GB" dirty="0"/>
          </a:p>
          <a:p>
            <a:endParaRPr lang="en-GB" dirty="0">
              <a:solidFill>
                <a:srgbClr val="008AAD"/>
              </a:solidFill>
            </a:endParaRPr>
          </a:p>
        </p:txBody>
      </p:sp>
      <p:pic>
        <p:nvPicPr>
          <p:cNvPr id="4" name="Graphic 3">
            <a:extLst>
              <a:ext uri="{FF2B5EF4-FFF2-40B4-BE49-F238E27FC236}">
                <a16:creationId xmlns:a16="http://schemas.microsoft.com/office/drawing/2014/main" id="{FEFED7D4-16BD-0799-48E1-004375884D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331408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C6EC-FF14-38EC-5CA6-CB4DE4B3924F}"/>
              </a:ext>
            </a:extLst>
          </p:cNvPr>
          <p:cNvSpPr>
            <a:spLocks noGrp="1"/>
          </p:cNvSpPr>
          <p:nvPr>
            <p:ph type="title"/>
          </p:nvPr>
        </p:nvSpPr>
        <p:spPr>
          <a:xfrm>
            <a:off x="838200" y="0"/>
            <a:ext cx="10515600" cy="1285875"/>
          </a:xfrm>
        </p:spPr>
        <p:txBody>
          <a:bodyPr>
            <a:normAutofit/>
          </a:bodyPr>
          <a:lstStyle/>
          <a:p>
            <a:r>
              <a:rPr lang="en-GB" sz="4000" dirty="0">
                <a:solidFill>
                  <a:srgbClr val="2D2D62"/>
                </a:solidFill>
              </a:rPr>
              <a:t>Intersection Testing Procedure</a:t>
            </a:r>
          </a:p>
        </p:txBody>
      </p:sp>
      <p:pic>
        <p:nvPicPr>
          <p:cNvPr id="4" name="Graphic 3">
            <a:extLst>
              <a:ext uri="{FF2B5EF4-FFF2-40B4-BE49-F238E27FC236}">
                <a16:creationId xmlns:a16="http://schemas.microsoft.com/office/drawing/2014/main" id="{5D9A4C3E-8658-07A7-0832-A6376E3BF9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31B45823-5493-3B63-56B1-01E1A988F347}"/>
                  </a:ext>
                </a:extLst>
              </p:cNvPr>
              <p:cNvSpPr>
                <a:spLocks noGrp="1"/>
              </p:cNvSpPr>
              <p:nvPr>
                <p:ph idx="1"/>
              </p:nvPr>
            </p:nvSpPr>
            <p:spPr>
              <a:xfrm>
                <a:off x="838200" y="1285874"/>
                <a:ext cx="10515600" cy="4850272"/>
              </a:xfrm>
            </p:spPr>
            <p:txBody>
              <a:bodyPr>
                <a:normAutofit/>
              </a:bodyPr>
              <a:lstStyle/>
              <a:p>
                <a:r>
                  <a:rPr lang="en-GB" dirty="0"/>
                  <a:t>Global Summary Statistics (GSS)</a:t>
                </a:r>
              </a:p>
              <a:p>
                <a:pPr lvl="1"/>
                <a14:m>
                  <m:oMath xmlns:m="http://schemas.openxmlformats.org/officeDocument/2006/math">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𝐵</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𝑐𝑜𝑛𝑡𝑟𝑜𝑙</m:t>
                        </m:r>
                      </m:sub>
                    </m:sSub>
                    <m:r>
                      <a:rPr lang="en-GB" b="0" i="1" smtClean="0">
                        <a:latin typeface="Cambria Math" panose="02040503050406030204" pitchFamily="18" charset="0"/>
                      </a:rPr>
                      <m:t>−</m:t>
                    </m:r>
                    <m:r>
                      <a:rPr lang="en-GB" b="0" i="1" smtClean="0">
                        <a:latin typeface="Cambria Math" panose="02040503050406030204" pitchFamily="18" charset="0"/>
                      </a:rPr>
                      <m:t>𝐵</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𝑡𝑟𝑒𝑎𝑡𝑚𝑒𝑛𝑡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𝐿𝐷</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𝑐𝑜𝑛𝑡𝑟𝑜𝑙</m:t>
                        </m:r>
                      </m:sub>
                    </m:sSub>
                    <m:r>
                      <a:rPr lang="en-GB" b="0" i="1" smtClean="0">
                        <a:latin typeface="Cambria Math" panose="02040503050406030204" pitchFamily="18" charset="0"/>
                      </a:rPr>
                      <m:t>−</m:t>
                    </m:r>
                    <m:r>
                      <a:rPr lang="en-GB" b="0" i="1" smtClean="0">
                        <a:latin typeface="Cambria Math" panose="02040503050406030204" pitchFamily="18" charset="0"/>
                      </a:rPr>
                      <m:t>𝐿𝐷</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𝑡𝑟𝑒𝑎𝑡𝑚𝑒𝑛𝑡</m:t>
                        </m:r>
                      </m:sub>
                    </m:sSub>
                  </m:oMath>
                </a14:m>
                <a:endParaRPr lang="en-GB" b="0" i="1" dirty="0">
                  <a:solidFill>
                    <a:schemeClr val="tx1"/>
                  </a:solidFill>
                  <a:latin typeface="Cambria Math" panose="02040503050406030204" pitchFamily="18" charset="0"/>
                </a:endParaRPr>
              </a:p>
              <a:p>
                <a:pPr lvl="1"/>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𝐴</m:t>
                        </m:r>
                      </m:sub>
                    </m:sSub>
                    <m:r>
                      <a:rPr lang="en-GB" b="0" i="1" smtClean="0">
                        <a:solidFill>
                          <a:schemeClr val="tx1"/>
                        </a:solidFill>
                        <a:latin typeface="Cambria Math" panose="02040503050406030204" pitchFamily="18" charset="0"/>
                      </a:rPr>
                      <m:t>:</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1</m:t>
                        </m:r>
                      </m:sub>
                    </m:sSub>
                    <m:r>
                      <a:rPr lang="en-GB" b="0" i="1" smtClean="0">
                        <a:solidFill>
                          <a:srgbClr val="008AAD"/>
                        </a:solidFill>
                        <a:latin typeface="Cambria Math" panose="02040503050406030204" pitchFamily="18" charset="0"/>
                      </a:rPr>
                      <m:t>∙</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2</m:t>
                        </m:r>
                      </m:sub>
                    </m:sSub>
                    <m:r>
                      <a:rPr lang="en-GB" b="0" i="1" smtClean="0">
                        <a:solidFill>
                          <a:srgbClr val="008AAD"/>
                        </a:solidFill>
                        <a:latin typeface="Cambria Math" panose="02040503050406030204" pitchFamily="18" charset="0"/>
                      </a:rPr>
                      <m:t>&gt;0</m:t>
                    </m:r>
                  </m:oMath>
                </a14:m>
                <a:r>
                  <a:rPr lang="en-GB" dirty="0">
                    <a:solidFill>
                      <a:srgbClr val="008AAD"/>
                    </a:solidFill>
                  </a:rPr>
                  <a:t> </a:t>
                </a:r>
                <a:r>
                  <a:rPr lang="en-GB" dirty="0"/>
                  <a:t>v.s.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complement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𝐴</m:t>
                        </m:r>
                      </m:sub>
                    </m:sSub>
                  </m:oMath>
                </a14:m>
                <a:endParaRPr lang="en-GB" dirty="0"/>
              </a:p>
              <a:p>
                <a:pPr lvl="1"/>
                <a:r>
                  <a:rPr lang="en-GB" dirty="0"/>
                  <a:t>Rejection boundary </a:t>
                </a:r>
                <a14:m>
                  <m:oMath xmlns:m="http://schemas.openxmlformats.org/officeDocument/2006/math">
                    <m:r>
                      <a:rPr lang="en-GB" b="0" i="1" smtClean="0">
                        <a:latin typeface="Cambria Math" panose="02040503050406030204" pitchFamily="18" charset="0"/>
                      </a:rPr>
                      <m:t>𝑏</m:t>
                    </m:r>
                  </m:oMath>
                </a14:m>
                <a:r>
                  <a:rPr lang="en-GB" dirty="0"/>
                  <a:t> obtained by Monte Carlo simulation</a:t>
                </a:r>
              </a:p>
              <a:p>
                <a:pPr lvl="1"/>
                <a:endParaRPr lang="en-GB" dirty="0"/>
              </a:p>
              <a:p>
                <a:r>
                  <a:rPr lang="en-GB" dirty="0"/>
                  <a:t>Bivariate Gaussian Quantile Cutoff (BGQC)</a:t>
                </a:r>
              </a:p>
              <a:p>
                <a:pPr lvl="1"/>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𝐻</m:t>
                        </m:r>
                      </m:e>
                      <m:sub>
                        <m:r>
                          <a:rPr lang="en-GB" b="0" i="1" smtClean="0">
                            <a:solidFill>
                              <a:schemeClr val="tx1"/>
                            </a:solidFill>
                            <a:latin typeface="Cambria Math" panose="02040503050406030204" pitchFamily="18" charset="0"/>
                          </a:rPr>
                          <m:t>𝐴</m:t>
                        </m:r>
                      </m:sub>
                    </m:sSub>
                    <m:r>
                      <a:rPr lang="en-GB" b="0" i="1" smtClean="0">
                        <a:solidFill>
                          <a:schemeClr val="tx1"/>
                        </a:solidFill>
                        <a:latin typeface="Cambria Math" panose="02040503050406030204" pitchFamily="18" charset="0"/>
                      </a:rPr>
                      <m:t>:</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1</m:t>
                        </m:r>
                      </m:sub>
                    </m:sSub>
                    <m:r>
                      <a:rPr lang="en-GB" b="0" i="1" smtClean="0">
                        <a:solidFill>
                          <a:srgbClr val="008AAD"/>
                        </a:solidFill>
                        <a:latin typeface="Cambria Math" panose="02040503050406030204" pitchFamily="18" charset="0"/>
                      </a:rPr>
                      <m:t>&gt;0 ∧</m:t>
                    </m:r>
                    <m:sSub>
                      <m:sSubPr>
                        <m:ctrlPr>
                          <a:rPr lang="en-GB" b="0" i="1" smtClean="0">
                            <a:solidFill>
                              <a:srgbClr val="008AAD"/>
                            </a:solidFill>
                            <a:latin typeface="Cambria Math" panose="02040503050406030204" pitchFamily="18" charset="0"/>
                          </a:rPr>
                        </m:ctrlPr>
                      </m:sSubPr>
                      <m:e>
                        <m:r>
                          <m:rPr>
                            <m:sty m:val="p"/>
                          </m:rPr>
                          <a:rPr lang="el-GR" b="0" i="1" smtClean="0">
                            <a:solidFill>
                              <a:srgbClr val="008AAD"/>
                            </a:solidFill>
                            <a:latin typeface="Cambria Math" panose="02040503050406030204" pitchFamily="18" charset="0"/>
                          </a:rPr>
                          <m:t>θ</m:t>
                        </m:r>
                      </m:e>
                      <m:sub>
                        <m:r>
                          <a:rPr lang="en-GB" b="0" i="1" smtClean="0">
                            <a:solidFill>
                              <a:srgbClr val="008AAD"/>
                            </a:solidFill>
                            <a:latin typeface="Cambria Math" panose="02040503050406030204" pitchFamily="18" charset="0"/>
                          </a:rPr>
                          <m:t>2</m:t>
                        </m:r>
                      </m:sub>
                    </m:sSub>
                    <m:r>
                      <a:rPr lang="en-GB" b="0" i="1" smtClean="0">
                        <a:solidFill>
                          <a:srgbClr val="008AAD"/>
                        </a:solidFill>
                        <a:latin typeface="Cambria Math" panose="02040503050406030204" pitchFamily="18" charset="0"/>
                      </a:rPr>
                      <m:t>&gt;0</m:t>
                    </m:r>
                  </m:oMath>
                </a14:m>
                <a:r>
                  <a:rPr lang="en-GB" dirty="0"/>
                  <a:t> v.s.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complement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𝐴</m:t>
                        </m:r>
                      </m:sub>
                    </m:sSub>
                  </m:oMath>
                </a14:m>
                <a:endParaRPr lang="en-GB" dirty="0"/>
              </a:p>
              <a:p>
                <a:pPr lvl="1"/>
                <a:r>
                  <a:rPr lang="en-GB" dirty="0"/>
                  <a:t>Rejection boundaries found by quantiles of bivariate Gaussian distributions</a:t>
                </a:r>
              </a:p>
              <a:p>
                <a:pPr lvl="1"/>
                <a:r>
                  <a:rPr lang="en-GB" dirty="0"/>
                  <a:t>Two variants: </a:t>
                </a:r>
              </a:p>
              <a:p>
                <a:pPr lvl="2"/>
                <a:r>
                  <a:rPr lang="en-GB" dirty="0"/>
                  <a:t>Same cutoff values for both endpoints (Covariance Matrix)</a:t>
                </a:r>
              </a:p>
              <a:p>
                <a:pPr lvl="2"/>
                <a:r>
                  <a:rPr lang="en-GB" dirty="0"/>
                  <a:t>Potentially different cutoff values (Correlation Matrix)</a:t>
                </a:r>
              </a:p>
              <a:p>
                <a:endParaRPr lang="en-GB" dirty="0"/>
              </a:p>
            </p:txBody>
          </p:sp>
        </mc:Choice>
        <mc:Fallback>
          <p:sp>
            <p:nvSpPr>
              <p:cNvPr id="8" name="Content Placeholder 7">
                <a:extLst>
                  <a:ext uri="{FF2B5EF4-FFF2-40B4-BE49-F238E27FC236}">
                    <a16:creationId xmlns:a16="http://schemas.microsoft.com/office/drawing/2014/main" id="{31B45823-5493-3B63-56B1-01E1A988F347}"/>
                  </a:ext>
                </a:extLst>
              </p:cNvPr>
              <p:cNvSpPr>
                <a:spLocks noGrp="1" noRot="1" noChangeAspect="1" noMove="1" noResize="1" noEditPoints="1" noAdjustHandles="1" noChangeArrowheads="1" noChangeShapeType="1" noTextEdit="1"/>
              </p:cNvSpPr>
              <p:nvPr>
                <p:ph idx="1"/>
              </p:nvPr>
            </p:nvSpPr>
            <p:spPr>
              <a:xfrm>
                <a:off x="838200" y="1285874"/>
                <a:ext cx="10515600" cy="4850272"/>
              </a:xfrm>
              <a:blipFill>
                <a:blip r:embed="rId5"/>
                <a:stretch>
                  <a:fillRect l="-1043" t="-2261"/>
                </a:stretch>
              </a:blipFill>
            </p:spPr>
            <p:txBody>
              <a:bodyPr/>
              <a:lstStyle/>
              <a:p>
                <a:r>
                  <a:rPr lang="en-GB">
                    <a:noFill/>
                  </a:rPr>
                  <a:t> </a:t>
                </a:r>
              </a:p>
            </p:txBody>
          </p:sp>
        </mc:Fallback>
      </mc:AlternateContent>
    </p:spTree>
    <p:extLst>
      <p:ext uri="{BB962C8B-B14F-4D97-AF65-F5344CB8AC3E}">
        <p14:creationId xmlns:p14="http://schemas.microsoft.com/office/powerpoint/2010/main" val="171295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82F1-62CD-698C-4BC1-6D4BB0D79656}"/>
              </a:ext>
            </a:extLst>
          </p:cNvPr>
          <p:cNvSpPr>
            <a:spLocks noGrp="1"/>
          </p:cNvSpPr>
          <p:nvPr>
            <p:ph type="title"/>
          </p:nvPr>
        </p:nvSpPr>
        <p:spPr>
          <a:xfrm>
            <a:off x="838200" y="0"/>
            <a:ext cx="10515600" cy="1325563"/>
          </a:xfrm>
        </p:spPr>
        <p:txBody>
          <a:bodyPr/>
          <a:lstStyle/>
          <a:p>
            <a:r>
              <a:rPr lang="en-GB" sz="3600" dirty="0">
                <a:solidFill>
                  <a:srgbClr val="2D2D62"/>
                </a:solidFill>
              </a:rPr>
              <a:t>Simulation Setting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C49CB9-537B-B886-33F6-6EE0E8300CEE}"/>
                  </a:ext>
                </a:extLst>
              </p:cNvPr>
              <p:cNvSpPr>
                <a:spLocks noGrp="1"/>
              </p:cNvSpPr>
              <p:nvPr>
                <p:ph idx="1"/>
              </p:nvPr>
            </p:nvSpPr>
            <p:spPr>
              <a:xfrm>
                <a:off x="838200" y="1460500"/>
                <a:ext cx="11111204" cy="4675646"/>
              </a:xfrm>
            </p:spPr>
            <p:txBody>
              <a:bodyPr>
                <a:normAutofit/>
              </a:bodyPr>
              <a:lstStyle/>
              <a:p>
                <a:r>
                  <a:rPr lang="en-GB" dirty="0"/>
                  <a:t>Type I Error Rate = 0.025</a:t>
                </a:r>
              </a:p>
              <a:p>
                <a:r>
                  <a:rPr lang="en-GB" dirty="0"/>
                  <a:t>n = 35 per arm</a:t>
                </a:r>
              </a:p>
              <a:p>
                <a:r>
                  <a:rPr lang="en-GB" dirty="0"/>
                  <a:t>R = 10</a:t>
                </a:r>
                <a:r>
                  <a:rPr lang="en-GB" baseline="30000" dirty="0"/>
                  <a:t>4</a:t>
                </a:r>
                <a:r>
                  <a:rPr lang="en-GB" dirty="0"/>
                  <a:t> (number of Monte Carlo samples)</a:t>
                </a:r>
              </a:p>
              <a:p>
                <a:r>
                  <a:rPr lang="en-GB" dirty="0"/>
                  <a:t>4 scenarios (</a:t>
                </a:r>
                <a:r>
                  <a:rPr lang="en-GB" dirty="0">
                    <a:solidFill>
                      <a:schemeClr val="bg1">
                        <a:lumMod val="65000"/>
                      </a:schemeClr>
                    </a:solidFill>
                  </a:rPr>
                  <a:t>diff. effect size</a:t>
                </a:r>
                <a:r>
                  <a:rPr lang="en-GB" dirty="0"/>
                  <a:t>)</a:t>
                </a:r>
              </a:p>
              <a:p>
                <a:pPr lvl="1"/>
                <a:r>
                  <a:rPr lang="en-GB" b="0" dirty="0"/>
                  <a:t>A: </a:t>
                </a:r>
                <a14:m>
                  <m:oMath xmlns:m="http://schemas.openxmlformats.org/officeDocument/2006/math">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1</m:t>
                        </m:r>
                      </m:sub>
                    </m:sSub>
                    <m:r>
                      <a:rPr lang="en-GB" b="0" i="1" smtClean="0">
                        <a:latin typeface="Cambria Math" panose="02040503050406030204" pitchFamily="18" charset="0"/>
                      </a:rPr>
                      <m:t>=18.78,</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2</m:t>
                        </m:r>
                      </m:sub>
                    </m:sSub>
                    <m:r>
                      <a:rPr lang="en-GB" b="0" i="1" smtClean="0">
                        <a:latin typeface="Cambria Math" panose="02040503050406030204" pitchFamily="18" charset="0"/>
                      </a:rPr>
                      <m:t>=6.51,</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1</m:t>
                        </m:r>
                      </m:sub>
                    </m:sSub>
                    <m:r>
                      <a:rPr lang="en-GB" b="0" i="1" smtClean="0">
                        <a:latin typeface="Cambria Math" panose="02040503050406030204" pitchFamily="18" charset="0"/>
                      </a:rPr>
                      <m:t>=12.53,</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2</m:t>
                        </m:r>
                      </m:sub>
                    </m:sSub>
                    <m:r>
                      <a:rPr lang="en-GB" b="0" i="1" smtClean="0">
                        <a:latin typeface="Cambria Math" panose="02040503050406030204" pitchFamily="18" charset="0"/>
                      </a:rPr>
                      <m:t>=19.72,</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ρ</m:t>
                        </m:r>
                      </m:e>
                      <m:sub>
                        <m:r>
                          <a:rPr lang="en-GB" b="0" i="1" smtClean="0">
                            <a:latin typeface="Cambria Math" panose="02040503050406030204" pitchFamily="18" charset="0"/>
                          </a:rPr>
                          <m:t>12</m:t>
                        </m:r>
                      </m:sub>
                    </m:sSub>
                    <m:r>
                      <a:rPr lang="en-GB" b="0" i="1" smtClean="0">
                        <a:latin typeface="Cambria Math" panose="02040503050406030204" pitchFamily="18" charset="0"/>
                      </a:rPr>
                      <m:t>∊[−1,1]</m:t>
                    </m:r>
                  </m:oMath>
                </a14:m>
                <a:r>
                  <a:rPr lang="en-GB" dirty="0"/>
                  <a:t>, </a:t>
                </a:r>
                <a:r>
                  <a:rPr lang="en-GB" dirty="0">
                    <a:solidFill>
                      <a:srgbClr val="008AAD"/>
                    </a:solidFill>
                  </a:rPr>
                  <a:t>Kim et al.[2020]</a:t>
                </a:r>
              </a:p>
              <a:p>
                <a:pPr lvl="1"/>
                <a:r>
                  <a:rPr lang="en-GB" b="0" dirty="0"/>
                  <a:t>B: </a:t>
                </a:r>
                <a14:m>
                  <m:oMath xmlns:m="http://schemas.openxmlformats.org/officeDocument/2006/math">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1</m:t>
                        </m:r>
                      </m:sub>
                    </m:sSub>
                    <m:r>
                      <a:rPr lang="en-GB" b="0" i="1" smtClean="0">
                        <a:latin typeface="Cambria Math" panose="02040503050406030204" pitchFamily="18" charset="0"/>
                      </a:rPr>
                      <m:t>=15.89,</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2</m:t>
                        </m:r>
                      </m:sub>
                    </m:sSub>
                    <m:r>
                      <a:rPr lang="en-GB" b="0" i="1" smtClean="0">
                        <a:latin typeface="Cambria Math" panose="02040503050406030204" pitchFamily="18" charset="0"/>
                      </a:rPr>
                      <m:t>=1.8147,</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1</m:t>
                        </m:r>
                      </m:sub>
                    </m:sSub>
                    <m:r>
                      <a:rPr lang="en-GB" b="0" i="1" smtClean="0">
                        <a:latin typeface="Cambria Math" panose="02040503050406030204" pitchFamily="18" charset="0"/>
                      </a:rPr>
                      <m:t>=10.46,</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2</m:t>
                        </m:r>
                      </m:sub>
                    </m:sSub>
                    <m:r>
                      <a:rPr lang="en-GB" b="0" i="1" smtClean="0">
                        <a:latin typeface="Cambria Math" panose="02040503050406030204" pitchFamily="18" charset="0"/>
                      </a:rPr>
                      <m:t>=25.67,</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ρ</m:t>
                        </m:r>
                      </m:e>
                      <m:sub>
                        <m:r>
                          <a:rPr lang="en-GB" b="0" i="1" smtClean="0">
                            <a:latin typeface="Cambria Math" panose="02040503050406030204" pitchFamily="18" charset="0"/>
                          </a:rPr>
                          <m:t>12</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−1,1</m:t>
                        </m:r>
                      </m:e>
                    </m:d>
                  </m:oMath>
                </a14:m>
                <a:endParaRPr lang="en-GB" b="0" dirty="0"/>
              </a:p>
              <a:p>
                <a:pPr lvl="1"/>
                <a:r>
                  <a:rPr lang="en-GB" b="0" dirty="0"/>
                  <a:t>C: </a:t>
                </a:r>
                <a14:m>
                  <m:oMath xmlns:m="http://schemas.openxmlformats.org/officeDocument/2006/math">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1</m:t>
                        </m:r>
                      </m:sub>
                    </m:sSub>
                    <m:r>
                      <a:rPr lang="en-GB" b="0" i="1" smtClean="0">
                        <a:latin typeface="Cambria Math" panose="02040503050406030204" pitchFamily="18" charset="0"/>
                      </a:rPr>
                      <m:t>=12.53,</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2</m:t>
                        </m:r>
                      </m:sub>
                    </m:sSub>
                    <m:r>
                      <a:rPr lang="en-GB" b="0" i="1" smtClean="0">
                        <a:latin typeface="Cambria Math" panose="02040503050406030204" pitchFamily="18" charset="0"/>
                      </a:rPr>
                      <m:t>=19.72,</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1</m:t>
                        </m:r>
                      </m:sub>
                    </m:sSub>
                    <m:r>
                      <a:rPr lang="en-GB" b="0" i="1" smtClean="0">
                        <a:latin typeface="Cambria Math" panose="02040503050406030204" pitchFamily="18" charset="0"/>
                      </a:rPr>
                      <m:t>=12.53,</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2</m:t>
                        </m:r>
                      </m:sub>
                    </m:sSub>
                    <m:r>
                      <a:rPr lang="en-GB" b="0" i="1" smtClean="0">
                        <a:latin typeface="Cambria Math" panose="02040503050406030204" pitchFamily="18" charset="0"/>
                      </a:rPr>
                      <m:t>=19.72,</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ρ</m:t>
                        </m:r>
                      </m:e>
                      <m:sub>
                        <m:r>
                          <a:rPr lang="en-GB" b="0" i="1" smtClean="0">
                            <a:latin typeface="Cambria Math" panose="02040503050406030204" pitchFamily="18" charset="0"/>
                          </a:rPr>
                          <m:t>12</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−1,1</m:t>
                        </m:r>
                      </m:e>
                    </m:d>
                  </m:oMath>
                </a14:m>
                <a:r>
                  <a:rPr lang="en-GB" dirty="0"/>
                  <a:t>,</a:t>
                </a:r>
                <a:r>
                  <a:rPr lang="en-GB" dirty="0">
                    <a:solidFill>
                      <a:srgbClr val="008AAD"/>
                    </a:solidFill>
                  </a:rPr>
                  <a:t> Cohen’s d = 1</a:t>
                </a:r>
                <a:endParaRPr lang="en-GB" sz="2800" dirty="0">
                  <a:solidFill>
                    <a:srgbClr val="008AAD"/>
                  </a:solidFill>
                </a:endParaRPr>
              </a:p>
              <a:p>
                <a:pPr lvl="1"/>
                <a:r>
                  <a:rPr lang="en-GB" b="0" dirty="0"/>
                  <a:t>D: </a:t>
                </a:r>
                <a14:m>
                  <m:oMath xmlns:m="http://schemas.openxmlformats.org/officeDocument/2006/math">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1</m:t>
                        </m:r>
                      </m:sub>
                    </m:sSub>
                    <m:r>
                      <a:rPr lang="en-GB" b="0" i="1" smtClean="0">
                        <a:latin typeface="Cambria Math" panose="02040503050406030204" pitchFamily="18" charset="0"/>
                      </a:rPr>
                      <m:t>=10.46,</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θ</m:t>
                        </m:r>
                      </m:e>
                      <m:sub>
                        <m:r>
                          <a:rPr lang="en-GB" b="0" i="1" smtClean="0">
                            <a:latin typeface="Cambria Math" panose="02040503050406030204" pitchFamily="18" charset="0"/>
                          </a:rPr>
                          <m:t>2</m:t>
                        </m:r>
                      </m:sub>
                    </m:sSub>
                    <m:r>
                      <a:rPr lang="en-GB" b="0" i="1" smtClean="0">
                        <a:latin typeface="Cambria Math" panose="02040503050406030204" pitchFamily="18" charset="0"/>
                      </a:rPr>
                      <m:t>=12.835,</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1</m:t>
                        </m:r>
                      </m:sub>
                    </m:sSub>
                    <m:r>
                      <a:rPr lang="en-GB" b="0" i="1" smtClean="0">
                        <a:latin typeface="Cambria Math" panose="02040503050406030204" pitchFamily="18" charset="0"/>
                      </a:rPr>
                      <m:t>=10.46,</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σ</m:t>
                        </m:r>
                      </m:e>
                      <m:sub>
                        <m:r>
                          <a:rPr lang="en-GB" b="0" i="1" smtClean="0">
                            <a:latin typeface="Cambria Math" panose="02040503050406030204" pitchFamily="18" charset="0"/>
                          </a:rPr>
                          <m:t>2</m:t>
                        </m:r>
                      </m:sub>
                    </m:sSub>
                    <m:r>
                      <a:rPr lang="en-GB" b="0" i="1" smtClean="0">
                        <a:latin typeface="Cambria Math" panose="02040503050406030204" pitchFamily="18" charset="0"/>
                      </a:rPr>
                      <m:t>=25.67,</m:t>
                    </m:r>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rPr>
                          <m:t>ρ</m:t>
                        </m:r>
                      </m:e>
                      <m:sub>
                        <m:r>
                          <a:rPr lang="en-GB" b="0" i="1" smtClean="0">
                            <a:latin typeface="Cambria Math" panose="02040503050406030204" pitchFamily="18" charset="0"/>
                          </a:rPr>
                          <m:t>12</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−1,1</m:t>
                        </m:r>
                      </m:e>
                    </m:d>
                  </m:oMath>
                </a14:m>
                <a:endParaRPr lang="en-GB" dirty="0"/>
              </a:p>
            </p:txBody>
          </p:sp>
        </mc:Choice>
        <mc:Fallback xmlns="">
          <p:sp>
            <p:nvSpPr>
              <p:cNvPr id="3" name="Content Placeholder 2">
                <a:extLst>
                  <a:ext uri="{FF2B5EF4-FFF2-40B4-BE49-F238E27FC236}">
                    <a16:creationId xmlns:a16="http://schemas.microsoft.com/office/drawing/2014/main" id="{15C49CB9-537B-B886-33F6-6EE0E8300CEE}"/>
                  </a:ext>
                </a:extLst>
              </p:cNvPr>
              <p:cNvSpPr>
                <a:spLocks noGrp="1" noRot="1" noChangeAspect="1" noMove="1" noResize="1" noEditPoints="1" noAdjustHandles="1" noChangeArrowheads="1" noChangeShapeType="1" noTextEdit="1"/>
              </p:cNvSpPr>
              <p:nvPr>
                <p:ph idx="1"/>
              </p:nvPr>
            </p:nvSpPr>
            <p:spPr>
              <a:xfrm>
                <a:off x="838200" y="1460500"/>
                <a:ext cx="11111204" cy="4675646"/>
              </a:xfrm>
              <a:blipFill>
                <a:blip r:embed="rId2"/>
                <a:stretch>
                  <a:fillRect l="-988" t="-2347" r="-329"/>
                </a:stretch>
              </a:blipFill>
            </p:spPr>
            <p:txBody>
              <a:bodyPr/>
              <a:lstStyle/>
              <a:p>
                <a:r>
                  <a:rPr lang="en-GB">
                    <a:noFill/>
                  </a:rPr>
                  <a:t> </a:t>
                </a:r>
              </a:p>
            </p:txBody>
          </p:sp>
        </mc:Fallback>
      </mc:AlternateContent>
      <p:pic>
        <p:nvPicPr>
          <p:cNvPr id="4" name="Graphic 3">
            <a:extLst>
              <a:ext uri="{FF2B5EF4-FFF2-40B4-BE49-F238E27FC236}">
                <a16:creationId xmlns:a16="http://schemas.microsoft.com/office/drawing/2014/main" id="{08D62FC8-D0B2-4B8E-DF43-E85484AFC4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348920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6D3-7B62-9F6D-5CD8-574EB1DE0D2A}"/>
              </a:ext>
            </a:extLst>
          </p:cNvPr>
          <p:cNvSpPr>
            <a:spLocks noGrp="1"/>
          </p:cNvSpPr>
          <p:nvPr>
            <p:ph type="title"/>
          </p:nvPr>
        </p:nvSpPr>
        <p:spPr>
          <a:xfrm>
            <a:off x="838199" y="0"/>
            <a:ext cx="10515600" cy="1325563"/>
          </a:xfrm>
        </p:spPr>
        <p:txBody>
          <a:bodyPr/>
          <a:lstStyle/>
          <a:p>
            <a:r>
              <a:rPr lang="en-GB" sz="3600" dirty="0">
                <a:solidFill>
                  <a:srgbClr val="2D2D62"/>
                </a:solidFill>
              </a:rPr>
              <a:t>Results - Under Intersection Error Rate (Set A)</a:t>
            </a:r>
          </a:p>
        </p:txBody>
      </p:sp>
      <p:pic>
        <p:nvPicPr>
          <p:cNvPr id="5" name="Content Placeholder 4">
            <a:extLst>
              <a:ext uri="{FF2B5EF4-FFF2-40B4-BE49-F238E27FC236}">
                <a16:creationId xmlns:a16="http://schemas.microsoft.com/office/drawing/2014/main" id="{6A3A12A2-DDB2-76CF-5E8C-853B1700065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260338" y="1325563"/>
            <a:ext cx="7671324" cy="4744269"/>
          </a:xfrm>
        </p:spPr>
      </p:pic>
      <p:pic>
        <p:nvPicPr>
          <p:cNvPr id="6" name="Graphic 5">
            <a:extLst>
              <a:ext uri="{FF2B5EF4-FFF2-40B4-BE49-F238E27FC236}">
                <a16:creationId xmlns:a16="http://schemas.microsoft.com/office/drawing/2014/main" id="{F1951073-94B8-CBC0-46C9-DF8FB2BE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78051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6D3-7B62-9F6D-5CD8-574EB1DE0D2A}"/>
              </a:ext>
            </a:extLst>
          </p:cNvPr>
          <p:cNvSpPr>
            <a:spLocks noGrp="1"/>
          </p:cNvSpPr>
          <p:nvPr>
            <p:ph type="title"/>
          </p:nvPr>
        </p:nvSpPr>
        <p:spPr>
          <a:xfrm>
            <a:off x="838199" y="0"/>
            <a:ext cx="10515600" cy="1325563"/>
          </a:xfrm>
        </p:spPr>
        <p:txBody>
          <a:bodyPr/>
          <a:lstStyle/>
          <a:p>
            <a:r>
              <a:rPr lang="en-GB" sz="3600" dirty="0">
                <a:solidFill>
                  <a:srgbClr val="2D2D62"/>
                </a:solidFill>
              </a:rPr>
              <a:t>Results - Under Intersection Error Rate (Set B)</a:t>
            </a:r>
          </a:p>
        </p:txBody>
      </p:sp>
      <p:pic>
        <p:nvPicPr>
          <p:cNvPr id="7" name="Content Placeholder 6">
            <a:extLst>
              <a:ext uri="{FF2B5EF4-FFF2-40B4-BE49-F238E27FC236}">
                <a16:creationId xmlns:a16="http://schemas.microsoft.com/office/drawing/2014/main" id="{CCD27A7E-3364-4A94-4294-7D556B5856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7" y="1325563"/>
            <a:ext cx="7671324" cy="4744269"/>
          </a:xfrm>
        </p:spPr>
      </p:pic>
      <p:pic>
        <p:nvPicPr>
          <p:cNvPr id="8" name="Graphic 7">
            <a:extLst>
              <a:ext uri="{FF2B5EF4-FFF2-40B4-BE49-F238E27FC236}">
                <a16:creationId xmlns:a16="http://schemas.microsoft.com/office/drawing/2014/main" id="{53E6755A-8795-B362-44C7-DA7978EA4F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147288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6D3-7B62-9F6D-5CD8-574EB1DE0D2A}"/>
              </a:ext>
            </a:extLst>
          </p:cNvPr>
          <p:cNvSpPr>
            <a:spLocks noGrp="1"/>
          </p:cNvSpPr>
          <p:nvPr>
            <p:ph type="title"/>
          </p:nvPr>
        </p:nvSpPr>
        <p:spPr>
          <a:xfrm>
            <a:off x="838199" y="0"/>
            <a:ext cx="10515600" cy="1325563"/>
          </a:xfrm>
        </p:spPr>
        <p:txBody>
          <a:bodyPr/>
          <a:lstStyle/>
          <a:p>
            <a:r>
              <a:rPr lang="en-GB" sz="3600" dirty="0">
                <a:solidFill>
                  <a:srgbClr val="2D2D62"/>
                </a:solidFill>
              </a:rPr>
              <a:t>Results - Under Intersection Error Rate (Set C)</a:t>
            </a:r>
          </a:p>
        </p:txBody>
      </p:sp>
      <p:pic>
        <p:nvPicPr>
          <p:cNvPr id="5" name="Content Placeholder 4">
            <a:extLst>
              <a:ext uri="{FF2B5EF4-FFF2-40B4-BE49-F238E27FC236}">
                <a16:creationId xmlns:a16="http://schemas.microsoft.com/office/drawing/2014/main" id="{6A3A12A2-DDB2-76CF-5E8C-853B170006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7" y="1331913"/>
            <a:ext cx="7671324" cy="4744269"/>
          </a:xfrm>
        </p:spPr>
      </p:pic>
      <p:pic>
        <p:nvPicPr>
          <p:cNvPr id="3" name="Graphic 2">
            <a:extLst>
              <a:ext uri="{FF2B5EF4-FFF2-40B4-BE49-F238E27FC236}">
                <a16:creationId xmlns:a16="http://schemas.microsoft.com/office/drawing/2014/main" id="{0042C062-9F1E-385A-F905-57E833254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21326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46D3-7B62-9F6D-5CD8-574EB1DE0D2A}"/>
              </a:ext>
            </a:extLst>
          </p:cNvPr>
          <p:cNvSpPr>
            <a:spLocks noGrp="1"/>
          </p:cNvSpPr>
          <p:nvPr>
            <p:ph type="title"/>
          </p:nvPr>
        </p:nvSpPr>
        <p:spPr>
          <a:xfrm>
            <a:off x="838199" y="0"/>
            <a:ext cx="10515600" cy="1325563"/>
          </a:xfrm>
        </p:spPr>
        <p:txBody>
          <a:bodyPr/>
          <a:lstStyle/>
          <a:p>
            <a:r>
              <a:rPr lang="en-GB" sz="3600" dirty="0">
                <a:solidFill>
                  <a:srgbClr val="2D2D62"/>
                </a:solidFill>
              </a:rPr>
              <a:t>Results - Under Intersection Error Rate (Set D)</a:t>
            </a:r>
          </a:p>
        </p:txBody>
      </p:sp>
      <p:pic>
        <p:nvPicPr>
          <p:cNvPr id="5" name="Content Placeholder 4">
            <a:extLst>
              <a:ext uri="{FF2B5EF4-FFF2-40B4-BE49-F238E27FC236}">
                <a16:creationId xmlns:a16="http://schemas.microsoft.com/office/drawing/2014/main" id="{6A3A12A2-DDB2-76CF-5E8C-853B170006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0337" y="1331913"/>
            <a:ext cx="7671324" cy="4744269"/>
          </a:xfrm>
        </p:spPr>
      </p:pic>
      <p:pic>
        <p:nvPicPr>
          <p:cNvPr id="3" name="Graphic 2">
            <a:extLst>
              <a:ext uri="{FF2B5EF4-FFF2-40B4-BE49-F238E27FC236}">
                <a16:creationId xmlns:a16="http://schemas.microsoft.com/office/drawing/2014/main" id="{0042C062-9F1E-385A-F905-57E833254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 y="6136146"/>
            <a:ext cx="3593432" cy="721854"/>
          </a:xfrm>
          <a:prstGeom prst="rect">
            <a:avLst/>
          </a:prstGeom>
        </p:spPr>
      </p:pic>
    </p:spTree>
    <p:extLst>
      <p:ext uri="{BB962C8B-B14F-4D97-AF65-F5344CB8AC3E}">
        <p14:creationId xmlns:p14="http://schemas.microsoft.com/office/powerpoint/2010/main" val="1599317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1419</TotalTime>
  <Words>703</Words>
  <Application>Microsoft Office PowerPoint</Application>
  <PresentationFormat>Widescreen</PresentationFormat>
  <Paragraphs>72</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Cambria Math</vt:lpstr>
      <vt:lpstr>Office Theme</vt:lpstr>
      <vt:lpstr>A Comparison between Global and Multiple Testing Procedures</vt:lpstr>
      <vt:lpstr>Introduction </vt:lpstr>
      <vt:lpstr>Introduction – Motivating Example</vt:lpstr>
      <vt:lpstr>Intersection Testing Procedure</vt:lpstr>
      <vt:lpstr>Simulation Setting</vt:lpstr>
      <vt:lpstr>Results - Under Intersection Error Rate (Set A)</vt:lpstr>
      <vt:lpstr>Results - Under Intersection Error Rate (Set B)</vt:lpstr>
      <vt:lpstr>Results - Under Intersection Error Rate (Set C)</vt:lpstr>
      <vt:lpstr>Results - Under Intersection Error Rate (Set D)</vt:lpstr>
      <vt:lpstr>Results – Explanation (Set D)</vt:lpstr>
      <vt:lpstr>Union Testing Procedure</vt:lpstr>
      <vt:lpstr>Results - Under Union Error Rate (Set A)</vt:lpstr>
      <vt:lpstr>Results - Under Union Error Rate (Set B)</vt:lpstr>
      <vt:lpstr>Results - Under Union Error Rate (Set D)</vt:lpstr>
      <vt:lpstr>Results - Under Union Error Rate (Set C)</vt:lpstr>
      <vt:lpstr>Results – Explanation (Set C)</vt:lpstr>
      <vt:lpstr>Summary</vt:lpstr>
      <vt:lpstr>Thank you!   Reference Kim W, Chang K, Cho EJ, Ahn JC, Yu CW, Cho KI, Kim YJ, Kang DH, Kim SY, Lee SH, Kim U, Kim SJ, Ahn YK, Lee CH, Shin JH, Kim M, Park CG. A randomized, double-blind clinical trial to evaluate the efficacy and safety of a fixed-dose combination of amlodipine/rosuvastatin in patients with dyslipidemia and hypertension. J Clin Hypertens (Greenwich). 2020 Feb;22(2):261-269. doi: 10.1111/jch.13774. Epub 2020 Jan 31. PMID: 32003938; PMCID: PMC8029832.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between Global and Multiple Testing Procedures</dc:title>
  <dc:creator>Yuan, Hongda</dc:creator>
  <cp:lastModifiedBy>Yuan, Hongda</cp:lastModifiedBy>
  <cp:revision>5</cp:revision>
  <dcterms:created xsi:type="dcterms:W3CDTF">2024-08-14T06:21:29Z</dcterms:created>
  <dcterms:modified xsi:type="dcterms:W3CDTF">2024-08-15T06:05:07Z</dcterms:modified>
</cp:coreProperties>
</file>