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6" r:id="rId3"/>
  </p:sldMasterIdLst>
  <p:notesMasterIdLst>
    <p:notesMasterId r:id="rId5"/>
  </p:notesMasterIdLst>
  <p:handoutMasterIdLst>
    <p:handoutMasterId r:id="rId18"/>
  </p:handoutMasterIdLst>
  <p:sldIdLst>
    <p:sldId id="341" r:id="rId4"/>
    <p:sldId id="343" r:id="rId6"/>
    <p:sldId id="347" r:id="rId7"/>
    <p:sldId id="469" r:id="rId8"/>
    <p:sldId id="471" r:id="rId9"/>
    <p:sldId id="475" r:id="rId10"/>
    <p:sldId id="476" r:id="rId11"/>
    <p:sldId id="474" r:id="rId12"/>
    <p:sldId id="477" r:id="rId13"/>
    <p:sldId id="480" r:id="rId14"/>
    <p:sldId id="481" r:id="rId15"/>
    <p:sldId id="483" r:id="rId16"/>
    <p:sldId id="452" r:id="rId17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 userDrawn="1">
          <p15:clr>
            <a:srgbClr val="A4A3A4"/>
          </p15:clr>
        </p15:guide>
        <p15:guide id="2" pos="38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ry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12" autoAdjust="0"/>
  </p:normalViewPr>
  <p:slideViewPr>
    <p:cSldViewPr showGuides="1">
      <p:cViewPr varScale="1">
        <p:scale>
          <a:sx n="119" d="100"/>
          <a:sy n="119" d="100"/>
        </p:scale>
        <p:origin x="96" y="234"/>
      </p:cViewPr>
      <p:guideLst>
        <p:guide orient="horz" pos="2094"/>
        <p:guide pos="3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05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83A73-7E71-49D8-92D0-115430B0157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AA0-304A-4342-893E-85B1BA856FF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718BD-2D04-41BB-9FDA-B3B143C371A6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3554-0430-45DB-BDFE-3C446509E54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11111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4171949"/>
          </a:xfrm>
          <a:prstGeom prst="rect">
            <a:avLst/>
          </a:prstGeom>
          <a:effectLst/>
        </p:spPr>
      </p:pic>
      <p:sp>
        <p:nvSpPr>
          <p:cNvPr id="9" name="矩形 2"/>
          <p:cNvSpPr/>
          <p:nvPr userDrawn="1"/>
        </p:nvSpPr>
        <p:spPr>
          <a:xfrm>
            <a:off x="0" y="4251163"/>
            <a:ext cx="12192000" cy="2606837"/>
          </a:xfrm>
          <a:prstGeom prst="rect">
            <a:avLst/>
          </a:prstGeom>
          <a:solidFill>
            <a:srgbClr val="213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" y="4145936"/>
            <a:ext cx="7142840" cy="1097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40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130304" y="4145936"/>
            <a:ext cx="1266216" cy="109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40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96521" y="4145936"/>
            <a:ext cx="1264649" cy="109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40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9661172" y="4145936"/>
            <a:ext cx="1266216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40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0927388" y="4145936"/>
            <a:ext cx="1264649" cy="1097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225157" y="1594192"/>
            <a:ext cx="4307664" cy="4307664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898016" y="2669032"/>
            <a:ext cx="2157984" cy="2157984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061587" y="2669032"/>
            <a:ext cx="2157984" cy="2157984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42188" y="2669032"/>
            <a:ext cx="2157984" cy="2157984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979164" y="3748024"/>
            <a:ext cx="2157984" cy="2157984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31131" y="31583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524000" y="1341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096000" y="1341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524000" y="3627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6000" y="3627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31131" y="31583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10000" y="1341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096000" y="1341120"/>
            <a:ext cx="4572000" cy="4572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524000" y="3627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31131" y="31583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</a:fld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3440" y="1341120"/>
            <a:ext cx="1524000" cy="1524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377440" y="1341120"/>
            <a:ext cx="1524000" cy="1524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901440" y="1341120"/>
            <a:ext cx="1524000" cy="1524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853440" y="2865120"/>
            <a:ext cx="1524000" cy="1524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377440" y="2865120"/>
            <a:ext cx="1524000" cy="1524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901440" y="2865120"/>
            <a:ext cx="1524000" cy="1524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53440" y="4389120"/>
            <a:ext cx="1524000" cy="1524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377440" y="4389120"/>
            <a:ext cx="1524000" cy="1524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901440" y="4389120"/>
            <a:ext cx="1524000" cy="1524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4000" y="3169920"/>
            <a:ext cx="18288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010400" y="1341120"/>
            <a:ext cx="3657600" cy="3657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352800" y="3169920"/>
            <a:ext cx="18288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181600" y="3169920"/>
            <a:ext cx="18288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254349" y="1651000"/>
            <a:ext cx="6032500" cy="40005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/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60407" y="1651000"/>
            <a:ext cx="6032500" cy="40005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/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4400" y="1341120"/>
            <a:ext cx="4876800" cy="3657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400800" y="1341120"/>
            <a:ext cx="4876800" cy="3657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31131" y="31583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38200" y="1341120"/>
            <a:ext cx="3352800" cy="18288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01000" y="1341120"/>
            <a:ext cx="3352800" cy="18288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19600" y="1341120"/>
            <a:ext cx="3352800" cy="18288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31131" y="31583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38200" y="1341120"/>
            <a:ext cx="3352800" cy="33528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01000" y="1341120"/>
            <a:ext cx="3352800" cy="33528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19600" y="1341120"/>
            <a:ext cx="3352800" cy="33528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31131" y="31583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88336" y="1584605"/>
            <a:ext cx="4307664" cy="4307664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012267" y="3732107"/>
            <a:ext cx="2157984" cy="2157984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70251" y="3732107"/>
            <a:ext cx="2157984" cy="2157984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38200" y="1828800"/>
            <a:ext cx="3352800" cy="4267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01000" y="1828800"/>
            <a:ext cx="3352800" cy="4267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19600" y="1828800"/>
            <a:ext cx="3352800" cy="4267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31131" y="31583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53440" y="1341120"/>
            <a:ext cx="2133600" cy="4572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8000" y="1341120"/>
            <a:ext cx="2133600" cy="4572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242560" y="1341120"/>
            <a:ext cx="2133600" cy="4572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31131" y="31583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38200" y="1341120"/>
            <a:ext cx="2438400" cy="3352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530600" y="1341120"/>
            <a:ext cx="2438400" cy="3352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23000" y="1341120"/>
            <a:ext cx="2438400" cy="3352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15400" y="1341120"/>
            <a:ext cx="2438400" cy="3352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38200" y="17018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530600" y="17018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23000" y="17018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15400" y="17018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1131" y="315837"/>
            <a:ext cx="556069" cy="471563"/>
          </a:xfrm>
          <a:prstGeom prst="rect">
            <a:avLst/>
          </a:prstGeom>
        </p:spPr>
        <p:txBody>
          <a:bodyPr/>
          <a:lstStyle/>
          <a:p>
            <a:fld id="{EFAF4AA5-1B32-4B1D-9466-74C2062FAF79}" type="slidenum">
              <a:rPr lang="uk-UA" smtClean="0"/>
            </a:fld>
            <a:endParaRPr lang="uk-U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38200" y="172212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8200" y="40386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23000" y="172212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23000" y="40386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1131" y="315837"/>
            <a:ext cx="556069" cy="471563"/>
          </a:xfrm>
          <a:prstGeom prst="rect">
            <a:avLst/>
          </a:prstGeom>
        </p:spPr>
        <p:txBody>
          <a:bodyPr/>
          <a:lstStyle/>
          <a:p>
            <a:fld id="{EFAF4AA5-1B32-4B1D-9466-74C2062FAF79}" type="slidenum">
              <a:rPr lang="uk-UA" smtClean="0"/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92480" y="1722120"/>
            <a:ext cx="2133600" cy="2133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92480" y="4038600"/>
            <a:ext cx="2133600" cy="2133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108960" y="1722120"/>
            <a:ext cx="2133600" cy="2133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108960" y="4038600"/>
            <a:ext cx="2133600" cy="2133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38200" y="1640840"/>
            <a:ext cx="33528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01000" y="1640840"/>
            <a:ext cx="33528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19600" y="1640840"/>
            <a:ext cx="33528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38200" y="4140200"/>
            <a:ext cx="33528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001000" y="4140200"/>
            <a:ext cx="33528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419600" y="4140200"/>
            <a:ext cx="33528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31131" y="31583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</a:fld>
            <a:endParaRPr lang="en-US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63600" y="1718056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556000" y="1718056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48400" y="1718056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40800" y="1718056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3600" y="42418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556000" y="42418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248400" y="42418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940800" y="42418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31131" y="31583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</a:fld>
            <a:endParaRPr lang="en-US" dirty="0"/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4400" y="1803400"/>
            <a:ext cx="10363200" cy="18288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4400" y="3937000"/>
            <a:ext cx="1828800" cy="18288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448800" y="3937000"/>
            <a:ext cx="1828800" cy="18288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315200" y="3937000"/>
            <a:ext cx="1828800" cy="18288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181600" y="3937000"/>
            <a:ext cx="1828800" cy="18288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937000"/>
            <a:ext cx="1828800" cy="18288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31131" y="31583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</a:fld>
            <a:endParaRPr lang="en-US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MEDIA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2" hasCustomPrompt="1"/>
          </p:nvPr>
        </p:nvSpPr>
        <p:spPr>
          <a:xfrm>
            <a:off x="838200" y="1558797"/>
            <a:ext cx="7326941" cy="4121405"/>
          </a:xfrm>
          <a:prstGeom prst="rect">
            <a:avLst/>
          </a:prstGeom>
        </p:spPr>
        <p:txBody>
          <a:bodyPr lIns="45720" tIns="22860" rIns="45720" bIns="22860"/>
          <a:lstStyle/>
          <a:p>
            <a:r>
              <a:rPr lang="en-US" dirty="0"/>
              <a:t>Click icon to add media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524000" y="1341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096000" y="1341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810000" y="3627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382000" y="3627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17600" y="8475133"/>
            <a:ext cx="3657600" cy="486833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384800" y="8475133"/>
            <a:ext cx="5486400" cy="48683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1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9" y="2492135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5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3" y="4681987"/>
            <a:ext cx="2523129" cy="41282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7"/>
            <a:ext cx="2523127" cy="41282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3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3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438400" y="134112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5200" y="134112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316992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876800" y="316992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9753600" y="316992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3" y="2377388"/>
            <a:ext cx="570171" cy="707887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3" y="443235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1" y="952508"/>
            <a:ext cx="5283243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3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3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1" y="952508"/>
            <a:ext cx="5283243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1" y="952508"/>
            <a:ext cx="5283243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1" y="1406525"/>
            <a:ext cx="5283243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3" y="5053055"/>
            <a:ext cx="1583659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1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1" y="952508"/>
            <a:ext cx="5283243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3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1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5" y="2588655"/>
            <a:ext cx="5015251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7" y="3112883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69" tIns="46989" rIns="90169" bIns="46989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69" tIns="46989" rIns="90169" bIns="46989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69" tIns="46989" rIns="90169" bIns="46989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69" tIns="46989" rIns="90169" bIns="46989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7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341120"/>
            <a:ext cx="2438400" cy="18288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438400" y="1341120"/>
            <a:ext cx="2438400" cy="18288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76800" y="1341120"/>
            <a:ext cx="2438400" cy="18288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315200" y="1341120"/>
            <a:ext cx="2438400" cy="18288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753600" y="1341120"/>
            <a:ext cx="2438400" cy="18288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3169920"/>
            <a:ext cx="2438400" cy="18288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438400" y="3169920"/>
            <a:ext cx="2438400" cy="18288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876800" y="3169920"/>
            <a:ext cx="2438400" cy="18288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3169920"/>
            <a:ext cx="2438400" cy="18288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753600" y="3169920"/>
            <a:ext cx="2438400" cy="18288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17" name="矩形 7"/>
          <p:cNvSpPr/>
          <p:nvPr userDrawn="1"/>
        </p:nvSpPr>
        <p:spPr>
          <a:xfrm>
            <a:off x="1" y="762861"/>
            <a:ext cx="12184067" cy="457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1" tIns="60940" rIns="121881" bIns="609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1" cy="6249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1" y="351791"/>
            <a:ext cx="737871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1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9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9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1"/>
            <a:ext cx="10976611" cy="565151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438400" y="20066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5200" y="20066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38354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876800" y="38354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9753600" y="38354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9050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438400" y="19050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876800" y="19050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5200" y="19050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753600" y="19050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37338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438400" y="37338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876800" y="37338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5200" y="37338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9753600" y="3733800"/>
            <a:ext cx="2438400" cy="18288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524000" y="1341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10000" y="1341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096000" y="1341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82000" y="1341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524000" y="3627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810000" y="3627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6000" y="3627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382000" y="3627120"/>
            <a:ext cx="2286000" cy="2286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21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CAS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524000" y="1341120"/>
            <a:ext cx="2286000" cy="45720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10000" y="1341120"/>
            <a:ext cx="4572000" cy="22860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82000" y="1341120"/>
            <a:ext cx="2286000" cy="22860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810000" y="3627120"/>
            <a:ext cx="2286000" cy="22860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6000" y="3627120"/>
            <a:ext cx="4572000" cy="22860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335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31131" y="31583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38200" y="229851"/>
            <a:ext cx="10515600" cy="530528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8" Type="http://schemas.openxmlformats.org/officeDocument/2006/relationships/theme" Target="../theme/theme1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6" Type="http://schemas.openxmlformats.org/officeDocument/2006/relationships/theme" Target="../theme/theme2.xml"/><Relationship Id="rId25" Type="http://schemas.openxmlformats.org/officeDocument/2006/relationships/tags" Target="../tags/tag160.xml"/><Relationship Id="rId24" Type="http://schemas.openxmlformats.org/officeDocument/2006/relationships/tags" Target="../tags/tag159.xml"/><Relationship Id="rId23" Type="http://schemas.openxmlformats.org/officeDocument/2006/relationships/tags" Target="../tags/tag158.xml"/><Relationship Id="rId22" Type="http://schemas.openxmlformats.org/officeDocument/2006/relationships/tags" Target="../tags/tag157.xml"/><Relationship Id="rId21" Type="http://schemas.openxmlformats.org/officeDocument/2006/relationships/tags" Target="../tags/tag156.xml"/><Relationship Id="rId20" Type="http://schemas.openxmlformats.org/officeDocument/2006/relationships/tags" Target="../tags/tag155.xml"/><Relationship Id="rId2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31131" y="329384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</a:fld>
            <a:endParaRPr lang="en-US" dirty="0"/>
          </a:p>
        </p:txBody>
      </p:sp>
      <p:cxnSp>
        <p:nvCxnSpPr>
          <p:cNvPr id="12" name="直接连接符 6"/>
          <p:cNvCxnSpPr/>
          <p:nvPr userDrawn="1"/>
        </p:nvCxnSpPr>
        <p:spPr>
          <a:xfrm flipV="1">
            <a:off x="406400" y="804656"/>
            <a:ext cx="11094720" cy="1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"/>
          <p:cNvSpPr/>
          <p:nvPr userDrawn="1"/>
        </p:nvSpPr>
        <p:spPr bwMode="auto">
          <a:xfrm rot="5400000">
            <a:off x="11450009" y="513391"/>
            <a:ext cx="541580" cy="4799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accent5"/>
          </a:solidFill>
          <a:ln w="12700">
            <a:solidFill>
              <a:schemeClr val="accent5"/>
            </a:soli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Slide Number Placeholder 5"/>
          <p:cNvSpPr txBox="1"/>
          <p:nvPr userDrawn="1"/>
        </p:nvSpPr>
        <p:spPr>
          <a:xfrm>
            <a:off x="11486084" y="614085"/>
            <a:ext cx="4800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7B18ED-D931-45F4-8873-1BEDAB4DC03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3" y="443231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3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3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4.xml"/><Relationship Id="rId4" Type="http://schemas.openxmlformats.org/officeDocument/2006/relationships/image" Target="../media/image16.png"/><Relationship Id="rId3" Type="http://schemas.openxmlformats.org/officeDocument/2006/relationships/tags" Target="../tags/tag196.xml"/><Relationship Id="rId2" Type="http://schemas.openxmlformats.org/officeDocument/2006/relationships/image" Target="../media/image3.png"/><Relationship Id="rId1" Type="http://schemas.openxmlformats.org/officeDocument/2006/relationships/tags" Target="../tags/tag19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4.xml"/><Relationship Id="rId4" Type="http://schemas.openxmlformats.org/officeDocument/2006/relationships/image" Target="../media/image17.png"/><Relationship Id="rId3" Type="http://schemas.openxmlformats.org/officeDocument/2006/relationships/tags" Target="../tags/tag198.xml"/><Relationship Id="rId2" Type="http://schemas.openxmlformats.org/officeDocument/2006/relationships/image" Target="../media/image3.png"/><Relationship Id="rId1" Type="http://schemas.openxmlformats.org/officeDocument/2006/relationships/tags" Target="../tags/tag19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34.xml"/><Relationship Id="rId6" Type="http://schemas.openxmlformats.org/officeDocument/2006/relationships/image" Target="../media/image19.png"/><Relationship Id="rId5" Type="http://schemas.openxmlformats.org/officeDocument/2006/relationships/tags" Target="../tags/tag201.xml"/><Relationship Id="rId4" Type="http://schemas.openxmlformats.org/officeDocument/2006/relationships/image" Target="../media/image18.png"/><Relationship Id="rId3" Type="http://schemas.openxmlformats.org/officeDocument/2006/relationships/tags" Target="../tags/tag200.xml"/><Relationship Id="rId2" Type="http://schemas.openxmlformats.org/officeDocument/2006/relationships/image" Target="../media/image3.png"/><Relationship Id="rId1" Type="http://schemas.openxmlformats.org/officeDocument/2006/relationships/tags" Target="../tags/tag19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8.xml"/><Relationship Id="rId4" Type="http://schemas.openxmlformats.org/officeDocument/2006/relationships/tags" Target="../tags/tag204.xml"/><Relationship Id="rId3" Type="http://schemas.openxmlformats.org/officeDocument/2006/relationships/image" Target="../media/image3.png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4" Type="http://schemas.openxmlformats.org/officeDocument/2006/relationships/notesSlide" Target="../notesSlides/notesSlide2.xml"/><Relationship Id="rId23" Type="http://schemas.openxmlformats.org/officeDocument/2006/relationships/slideLayout" Target="../slideLayouts/slideLayout43.xml"/><Relationship Id="rId22" Type="http://schemas.openxmlformats.org/officeDocument/2006/relationships/tags" Target="../tags/tag187.xml"/><Relationship Id="rId21" Type="http://schemas.openxmlformats.org/officeDocument/2006/relationships/image" Target="../media/image3.png"/><Relationship Id="rId20" Type="http://schemas.openxmlformats.org/officeDocument/2006/relationships/tags" Target="../tags/tag186.xml"/><Relationship Id="rId2" Type="http://schemas.openxmlformats.org/officeDocument/2006/relationships/tags" Target="../tags/tag168.xml"/><Relationship Id="rId19" Type="http://schemas.openxmlformats.org/officeDocument/2006/relationships/tags" Target="../tags/tag185.xml"/><Relationship Id="rId18" Type="http://schemas.openxmlformats.org/officeDocument/2006/relationships/tags" Target="../tags/tag184.xml"/><Relationship Id="rId17" Type="http://schemas.openxmlformats.org/officeDocument/2006/relationships/tags" Target="../tags/tag183.xml"/><Relationship Id="rId16" Type="http://schemas.openxmlformats.org/officeDocument/2006/relationships/tags" Target="../tags/tag182.xml"/><Relationship Id="rId15" Type="http://schemas.openxmlformats.org/officeDocument/2006/relationships/tags" Target="../tags/tag181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6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3.png"/><Relationship Id="rId1" Type="http://schemas.openxmlformats.org/officeDocument/2006/relationships/tags" Target="../tags/tag18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8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tags" Target="../tags/tag19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34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tags" Target="../tags/tag19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3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tags" Target="../tags/tag19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tags" Target="../tags/tag19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tags" Target="../tags/tag1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5825913"/>
            <a:ext cx="1032000" cy="1032000"/>
          </a:xfrm>
          <a:prstGeom prst="rect">
            <a:avLst/>
          </a:prstGeom>
        </p:spPr>
      </p:pic>
      <p:pic>
        <p:nvPicPr>
          <p:cNvPr id="11" name="图片 10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897880"/>
            <a:ext cx="911013" cy="911013"/>
          </a:xfrm>
          <a:prstGeom prst="rect">
            <a:avLst/>
          </a:prstGeom>
        </p:spPr>
      </p:pic>
      <p:sp>
        <p:nvSpPr>
          <p:cNvPr id="2" name="文本占位符 1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668969" y="6445170"/>
            <a:ext cx="2523129" cy="412827"/>
          </a:xfrm>
          <a:prstGeom prst="rect">
            <a:avLst/>
          </a:prstGeom>
        </p:spPr>
        <p:txBody>
          <a:bodyPr vert="horz" lIns="120000" tIns="62400" rIns="120000" bIns="62400" rtlCol="0" anchor="ctr" anchorCtr="0">
            <a:normAutofit lnSpcReduction="10000"/>
          </a:bodyPr>
          <a:lstStyle>
            <a:lvl1pPr mar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2023.12.11</a:t>
            </a:r>
            <a:endParaRPr lang="en-US" sz="1800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743200" y="2514600"/>
            <a:ext cx="6683375" cy="838835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>
            <a:lvl1pPr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950" b="1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4400" spc="0" dirty="0">
              <a:solidFill>
                <a:schemeClr val="accent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spc="0" dirty="0">
                <a:solidFill>
                  <a:schemeClr val="accent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计算器</a:t>
            </a:r>
            <a:endParaRPr lang="zh-CN" altLang="en-US" sz="4400" spc="0" dirty="0">
              <a:solidFill>
                <a:schemeClr val="accent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占位符 1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267200" y="3964940"/>
            <a:ext cx="4025900" cy="240093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mar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22373340 </a:t>
            </a:r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詹佳博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  <a:p>
            <a:pPr algn="ctr"/>
            <a:r>
              <a:rPr lang="en-US" altLang="zh-CN" sz="200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21101048 </a:t>
            </a:r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尹</a:t>
            </a:r>
            <a:r>
              <a:rPr lang="en-US" altLang="zh-CN" sz="200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   </a:t>
            </a:r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李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  <a:p>
            <a:pPr algn="ctr"/>
            <a:r>
              <a:rPr lang="en-US" altLang="zh-CN" sz="200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22371024 </a:t>
            </a:r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何梦玺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  <a:p>
            <a:pPr algn="ctr"/>
            <a:r>
              <a:rPr lang="en-US" altLang="zh-CN" sz="200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21101047 </a:t>
            </a:r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王海峰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4097020" y="3429000"/>
            <a:ext cx="4307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仿宋_GB2312" panose="02010609030101010101" charset="-122"/>
                <a:ea typeface="仿宋_GB2312" panose="02010609030101010101" charset="-122"/>
              </a:rPr>
              <a:t>为软院同学打造的计算工具</a:t>
            </a:r>
            <a:endParaRPr lang="zh-CN" altLang="en-US" sz="2400">
              <a:latin typeface="仿宋_GB2312" panose="02010609030101010101" charset="-122"/>
              <a:ea typeface="仿宋_GB2312" panose="02010609030101010101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743200" y="1676400"/>
            <a:ext cx="6683375" cy="838835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>
            <a:lvl1pPr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950" b="1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3200" spc="0" dirty="0">
              <a:solidFill>
                <a:srgbClr val="213F79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spc="0" dirty="0">
                <a:solidFill>
                  <a:srgbClr val="213F79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OOP</a:t>
            </a:r>
            <a:r>
              <a:rPr lang="zh-CN" altLang="en-US" sz="3200" spc="0" dirty="0">
                <a:solidFill>
                  <a:srgbClr val="213F79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大作业</a:t>
            </a:r>
            <a:endParaRPr lang="zh-CN" altLang="en-US" sz="3200" spc="0" dirty="0">
              <a:solidFill>
                <a:srgbClr val="213F79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642672" y="177800"/>
            <a:ext cx="4165600" cy="58229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32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项目架构与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845" y="1007745"/>
            <a:ext cx="5354955" cy="5633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标准计算器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支持连续以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上一次结果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进行计算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支持超大数高精度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支持超大数科学计数法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 descr="图片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00" y="6172200"/>
            <a:ext cx="628227" cy="6282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19800" y="914400"/>
            <a:ext cx="5295900" cy="581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642672" y="177800"/>
            <a:ext cx="4165600" cy="58229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32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项目架构与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400" y="1007745"/>
            <a:ext cx="5354955" cy="5633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矩阵计算器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支持</a:t>
            </a:r>
            <a:r>
              <a:rPr lang="en-US" alt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阶线性解方程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用递归实现，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时间复杂度稍高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支持无穷解以及无解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报错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 descr="图片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00" y="6172200"/>
            <a:ext cx="628227" cy="6282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15000" y="838200"/>
            <a:ext cx="5730875" cy="584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642672" y="177800"/>
            <a:ext cx="4165600" cy="58229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32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项目架构与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800" y="1007745"/>
            <a:ext cx="5354955" cy="5633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一元线性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回归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支持打开文件，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导出文件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支持一元回归画图，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自适应面板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支持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各种输入的异常报错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 descr="图片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00" y="6172200"/>
            <a:ext cx="628227" cy="6282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34000" y="990600"/>
            <a:ext cx="5588635" cy="5297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763000" y="3505200"/>
            <a:ext cx="3246120" cy="3246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88375" y="2590560"/>
            <a:ext cx="5015251" cy="1519707"/>
          </a:xfrm>
        </p:spPr>
        <p:txBody>
          <a:bodyPr>
            <a:normAutofit fontScale="90000"/>
          </a:bodyPr>
          <a:lstStyle/>
          <a:p>
            <a:r>
              <a:rPr lang="en-US" altLang="zh-CN" sz="7200" noProof="0" dirty="0">
                <a:sym typeface="+mn-lt"/>
              </a:rPr>
              <a:t>THANKS</a:t>
            </a:r>
            <a:endParaRPr lang="zh-CN" altLang="en-US" sz="7200" dirty="0"/>
          </a:p>
        </p:txBody>
      </p:sp>
      <p:pic>
        <p:nvPicPr>
          <p:cNvPr id="11" name="图片 10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3200" y="5897880"/>
            <a:ext cx="911013" cy="911013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5"/>
          <p:cNvSpPr/>
          <p:nvPr userDrawn="1">
            <p:custDataLst>
              <p:tags r:id="rId1"/>
            </p:custDataLst>
          </p:nvPr>
        </p:nvSpPr>
        <p:spPr>
          <a:xfrm rot="10800000" flipH="1">
            <a:off x="-1" y="-1"/>
            <a:ext cx="3309257" cy="6858001"/>
          </a:xfrm>
          <a:custGeom>
            <a:avLst/>
            <a:gdLst>
              <a:gd name="connsiteX0" fmla="*/ 0 w 3309257"/>
              <a:gd name="connsiteY0" fmla="*/ 6858001 h 6858001"/>
              <a:gd name="connsiteX1" fmla="*/ 3309257 w 3309257"/>
              <a:gd name="connsiteY1" fmla="*/ 6858001 h 6858001"/>
              <a:gd name="connsiteX2" fmla="*/ 1718889 w 3309257"/>
              <a:gd name="connsiteY2" fmla="*/ 0 h 6858001"/>
              <a:gd name="connsiteX3" fmla="*/ 0 w 3309257"/>
              <a:gd name="connsiteY3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257" h="6858001">
                <a:moveTo>
                  <a:pt x="0" y="6858001"/>
                </a:moveTo>
                <a:lnTo>
                  <a:pt x="3309257" y="6858001"/>
                </a:lnTo>
                <a:lnTo>
                  <a:pt x="1718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600" dirty="0">
              <a:solidFill>
                <a:schemeClr val="lt1"/>
              </a:solidFill>
            </a:endParaRPr>
          </a:p>
        </p:txBody>
      </p:sp>
      <p:sp>
        <p:nvSpPr>
          <p:cNvPr id="8" name="任意多边形: 形状 6"/>
          <p:cNvSpPr/>
          <p:nvPr userDrawn="1">
            <p:custDataLst>
              <p:tags r:id="rId2"/>
            </p:custDataLst>
          </p:nvPr>
        </p:nvSpPr>
        <p:spPr>
          <a:xfrm rot="11574254">
            <a:off x="2509619" y="-200140"/>
            <a:ext cx="971535" cy="7258276"/>
          </a:xfrm>
          <a:custGeom>
            <a:avLst/>
            <a:gdLst>
              <a:gd name="connsiteX0" fmla="*/ 0 w 971535"/>
              <a:gd name="connsiteY0" fmla="*/ 7258276 h 7258276"/>
              <a:gd name="connsiteX1" fmla="*/ 932891 w 971535"/>
              <a:gd name="connsiteY1" fmla="*/ 8853 h 7258276"/>
              <a:gd name="connsiteX2" fmla="*/ 971535 w 971535"/>
              <a:gd name="connsiteY2" fmla="*/ 0 h 7258276"/>
              <a:gd name="connsiteX3" fmla="*/ 971535 w 971535"/>
              <a:gd name="connsiteY3" fmla="*/ 7035689 h 725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35" h="7258276">
                <a:moveTo>
                  <a:pt x="0" y="7258276"/>
                </a:moveTo>
                <a:lnTo>
                  <a:pt x="932891" y="8853"/>
                </a:lnTo>
                <a:lnTo>
                  <a:pt x="971535" y="0"/>
                </a:lnTo>
                <a:lnTo>
                  <a:pt x="971535" y="703568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600">
              <a:solidFill>
                <a:schemeClr val="lt1"/>
              </a:solidFill>
            </a:endParaRPr>
          </a:p>
        </p:txBody>
      </p:sp>
      <p:sp>
        <p:nvSpPr>
          <p:cNvPr id="9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743317" y="3937000"/>
            <a:ext cx="1393003" cy="2921000"/>
          </a:xfrm>
          <a:custGeom>
            <a:avLst/>
            <a:gdLst>
              <a:gd name="connsiteX0" fmla="*/ 1089482 w 1393003"/>
              <a:gd name="connsiteY0" fmla="*/ 0 h 2921000"/>
              <a:gd name="connsiteX1" fmla="*/ 1393003 w 1393003"/>
              <a:gd name="connsiteY1" fmla="*/ 2921000 h 2921000"/>
              <a:gd name="connsiteX2" fmla="*/ 0 w 1393003"/>
              <a:gd name="connsiteY2" fmla="*/ 292100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003" h="2921000">
                <a:moveTo>
                  <a:pt x="1089482" y="0"/>
                </a:moveTo>
                <a:lnTo>
                  <a:pt x="1393003" y="2921000"/>
                </a:lnTo>
                <a:lnTo>
                  <a:pt x="0" y="2921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600">
              <a:solidFill>
                <a:schemeClr val="lt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406400" y="584200"/>
            <a:ext cx="3811693" cy="701040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3735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en-US" altLang="zh-CN" sz="3735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4891867" y="1815148"/>
            <a:ext cx="527685" cy="831215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373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en-US" altLang="zh-CN" sz="3735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4384501" y="2021523"/>
            <a:ext cx="279400" cy="347980"/>
            <a:chOff x="9072" y="2431"/>
            <a:chExt cx="440" cy="548"/>
          </a:xfrm>
        </p:grpSpPr>
        <p:sp>
          <p:nvSpPr>
            <p:cNvPr id="34" name="任意多边形: 形状 33"/>
            <p:cNvSpPr/>
            <p:nvPr>
              <p:custDataLst>
                <p:tags r:id="rId7"/>
              </p:custDataLst>
            </p:nvPr>
          </p:nvSpPr>
          <p:spPr>
            <a:xfrm rot="697528">
              <a:off x="9072" y="2431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 sz="1335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等腰三角形 34"/>
            <p:cNvSpPr/>
            <p:nvPr>
              <p:custDataLst>
                <p:tags r:id="rId8"/>
              </p:custDataLst>
            </p:nvPr>
          </p:nvSpPr>
          <p:spPr>
            <a:xfrm>
              <a:off x="9170" y="2474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4891867" y="2996248"/>
            <a:ext cx="527685" cy="831215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3735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sz="3735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4384501" y="3238183"/>
            <a:ext cx="279400" cy="347980"/>
            <a:chOff x="9072" y="4347"/>
            <a:chExt cx="440" cy="548"/>
          </a:xfrm>
        </p:grpSpPr>
        <p:sp>
          <p:nvSpPr>
            <p:cNvPr id="12" name="任意多边形: 形状 36"/>
            <p:cNvSpPr/>
            <p:nvPr>
              <p:custDataLst>
                <p:tags r:id="rId11"/>
              </p:custDataLst>
            </p:nvPr>
          </p:nvSpPr>
          <p:spPr>
            <a:xfrm rot="697528">
              <a:off x="9072" y="4347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 sz="1335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等腰三角形 37"/>
            <p:cNvSpPr/>
            <p:nvPr>
              <p:custDataLst>
                <p:tags r:id="rId12"/>
              </p:custDataLst>
            </p:nvPr>
          </p:nvSpPr>
          <p:spPr>
            <a:xfrm>
              <a:off x="9170" y="4390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4891867" y="4176712"/>
            <a:ext cx="527685" cy="831215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3735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altLang="zh-CN" sz="3735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>
            <p:custDataLst>
              <p:tags r:id="rId14"/>
            </p:custDataLst>
          </p:nvPr>
        </p:nvGrpSpPr>
        <p:grpSpPr>
          <a:xfrm>
            <a:off x="4384501" y="4418648"/>
            <a:ext cx="279400" cy="347980"/>
            <a:chOff x="9072" y="6206"/>
            <a:chExt cx="440" cy="548"/>
          </a:xfrm>
        </p:grpSpPr>
        <p:sp>
          <p:nvSpPr>
            <p:cNvPr id="17" name="任意多边形: 形状 39"/>
            <p:cNvSpPr/>
            <p:nvPr>
              <p:custDataLst>
                <p:tags r:id="rId15"/>
              </p:custDataLst>
            </p:nvPr>
          </p:nvSpPr>
          <p:spPr>
            <a:xfrm rot="697528">
              <a:off x="9072" y="6206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 sz="1335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16"/>
              </p:custDataLst>
            </p:nvPr>
          </p:nvSpPr>
          <p:spPr>
            <a:xfrm>
              <a:off x="9170" y="6249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5660813" y="1815253"/>
            <a:ext cx="4003040" cy="8610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15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选题背景</a:t>
            </a:r>
            <a:endParaRPr lang="zh-CN" altLang="en-US" sz="3200" b="1" spc="15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5660813" y="2996353"/>
            <a:ext cx="4400127" cy="8610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15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分工</a:t>
            </a:r>
            <a:r>
              <a:rPr lang="zh-CN" altLang="en-US" sz="3200" b="1" spc="15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与技术</a:t>
            </a:r>
            <a:endParaRPr lang="zh-CN" altLang="en-US" sz="3200" b="1" spc="15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9"/>
            </p:custDataLst>
          </p:nvPr>
        </p:nvSpPr>
        <p:spPr>
          <a:xfrm>
            <a:off x="5660813" y="4177453"/>
            <a:ext cx="6014720" cy="8610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15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项目架构</a:t>
            </a:r>
            <a:r>
              <a:rPr lang="zh-CN" altLang="en-US" sz="3200" b="1" spc="15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与功能</a:t>
            </a:r>
            <a:endParaRPr lang="zh-CN" altLang="en-US" sz="3200" b="1" spc="15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" name="图片 3" descr="图片2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1600" y="6172200"/>
            <a:ext cx="628227" cy="628227"/>
          </a:xfrm>
          <a:prstGeom prst="rect">
            <a:avLst/>
          </a:prstGeom>
        </p:spPr>
      </p:pic>
    </p:spTree>
    <p:custDataLst>
      <p:tags r:id="rId2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642672" y="177800"/>
            <a:ext cx="4165600" cy="58229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620" y="759460"/>
            <a:ext cx="10113010" cy="4236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项目选题</a:t>
            </a:r>
            <a:endParaRPr lang="zh-CN" altLang="en-US" sz="24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软院同学专用计算工具</a:t>
            </a:r>
            <a:endParaRPr lang="en-US" altLang="zh-CN" sz="24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选题背景</a:t>
            </a:r>
            <a:endParaRPr lang="zh-CN" altLang="en-US" sz="24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软院大二同学有许多需要计算的场景，如</a:t>
            </a:r>
            <a:r>
              <a:rPr lang="zh-CN" altLang="en-US" sz="24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基物实验、计组、概率统计</a:t>
            </a: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等</a:t>
            </a:r>
            <a:endParaRPr lang="zh-CN" altLang="en-US" sz="24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同学们课业压力较大，需要一种计算工具帮助他们快速计算</a:t>
            </a:r>
            <a:endParaRPr lang="zh-CN" altLang="en-US" sz="24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并有一定的休闲娱乐功能，缓解同学们的压力</a:t>
            </a:r>
            <a:endParaRPr lang="en-US" altLang="zh-CN" sz="24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2400" b="1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图片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00" y="6172200"/>
            <a:ext cx="628227" cy="628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642672" y="177800"/>
            <a:ext cx="4165600" cy="58229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32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分工与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408" y="990600"/>
            <a:ext cx="5128260" cy="5055447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小组分工</a:t>
            </a:r>
            <a:endParaRPr lang="zh-CN" sz="24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如右图所示</a:t>
            </a:r>
            <a:endParaRPr lang="zh-CN" sz="24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sz="24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sz="24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项目技术选型</a:t>
            </a:r>
            <a:endParaRPr lang="zh-CN" sz="24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sz="24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4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sz="24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SWING</a:t>
            </a:r>
            <a:endParaRPr lang="en-US" sz="24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sz="24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图片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00" y="6172200"/>
            <a:ext cx="628227" cy="6282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40" y="1226820"/>
            <a:ext cx="3648075" cy="4448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615" y="1226820"/>
            <a:ext cx="5306695" cy="444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642672" y="177800"/>
            <a:ext cx="4165600" cy="58229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32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项目架构与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00" y="685800"/>
            <a:ext cx="5354955" cy="6113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项目整体</a:t>
            </a: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架构</a:t>
            </a:r>
            <a:endParaRPr 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Home JFrame</a:t>
            </a:r>
            <a:endParaRPr lang="en-US" alt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各子页面</a:t>
            </a:r>
            <a:r>
              <a:rPr lang="en-US" alt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JPanel</a:t>
            </a:r>
            <a:endParaRPr lang="en-US" alt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lvl="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项目特色</a:t>
            </a:r>
            <a:endParaRPr 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在游戏中运用线程技术</a:t>
            </a:r>
            <a:r>
              <a:rPr lang="en-US" alt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(Timer)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来实现动态的游戏显示，让观感更强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在矩阵运算中，使用拉普拉斯变换，克莱姆法则等，运用递归</a:t>
            </a: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实现</a:t>
            </a:r>
            <a:endParaRPr 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在一元线性回归画图中，坐标随着数据的变化而变化，保证绘画出的直线和数据</a:t>
            </a: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点能清晰明了的</a:t>
            </a: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展现给使用者</a:t>
            </a:r>
            <a:endParaRPr 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 descr="图片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00" y="6172200"/>
            <a:ext cx="628227" cy="6282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838200"/>
            <a:ext cx="2964815" cy="5838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642672" y="177800"/>
            <a:ext cx="4165600" cy="58229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32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项目架构与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620" y="762000"/>
            <a:ext cx="4744720" cy="5963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0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主要功能</a:t>
            </a:r>
            <a:endParaRPr lang="zh-CN" sz="20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0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计算器</a:t>
            </a:r>
            <a:endParaRPr lang="zh-CN" sz="20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0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标准计算器</a:t>
            </a:r>
            <a:endParaRPr lang="en-US" altLang="zh-CN" sz="20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3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简单计算</a:t>
            </a:r>
            <a:endParaRPr lang="zh-CN" sz="200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0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科学计算器</a:t>
            </a:r>
            <a:endParaRPr lang="zh-CN" altLang="en-US" sz="20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3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复杂公式计算</a:t>
            </a:r>
            <a:endParaRPr lang="zh-CN" sz="20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0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矩阵计算器</a:t>
            </a:r>
            <a:endParaRPr lang="zh-CN" altLang="en-US" sz="20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3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矩阵解方程</a:t>
            </a:r>
            <a:endParaRPr lang="zh-CN" sz="20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0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转换器</a:t>
            </a:r>
            <a:endParaRPr lang="zh-CN" sz="20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sz="20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角度转换</a:t>
            </a:r>
            <a:endParaRPr lang="en-US" altLang="zh-CN" sz="20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3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弧度百分度</a:t>
            </a:r>
            <a:endParaRPr lang="en-US" altLang="zh-CN" sz="200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0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进制转换</a:t>
            </a:r>
            <a:endParaRPr lang="en-US" altLang="zh-CN" sz="20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3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二、八、十、十六进制</a:t>
            </a:r>
            <a:endParaRPr lang="zh-CN" sz="200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sz="20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 descr="图片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00" y="6172200"/>
            <a:ext cx="628227" cy="628227"/>
          </a:xfrm>
          <a:prstGeom prst="rect">
            <a:avLst/>
          </a:prstGeom>
        </p:spPr>
      </p:pic>
      <p:pic>
        <p:nvPicPr>
          <p:cNvPr id="3" name="图片 2" descr="01c07345b123425bbbbed450afe2b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655" y="1054100"/>
            <a:ext cx="2296000" cy="2520000"/>
          </a:xfrm>
          <a:prstGeom prst="rect">
            <a:avLst/>
          </a:prstGeom>
        </p:spPr>
      </p:pic>
      <p:pic>
        <p:nvPicPr>
          <p:cNvPr id="4" name="图片 3" descr="9f54ffc5d023e4ed387ec97f12d39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066800"/>
            <a:ext cx="2710628" cy="2520000"/>
          </a:xfrm>
          <a:prstGeom prst="rect">
            <a:avLst/>
          </a:prstGeom>
        </p:spPr>
      </p:pic>
      <p:pic>
        <p:nvPicPr>
          <p:cNvPr id="6" name="图片 5" descr="bf95287c6d0b789fac6025e351618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1066800"/>
            <a:ext cx="2827851" cy="2520000"/>
          </a:xfrm>
          <a:prstGeom prst="rect">
            <a:avLst/>
          </a:prstGeom>
        </p:spPr>
      </p:pic>
      <p:pic>
        <p:nvPicPr>
          <p:cNvPr id="7" name="图片 6" descr="62ee3e4381fd65dda630a4373e1321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3826510"/>
            <a:ext cx="1889363" cy="2880000"/>
          </a:xfrm>
          <a:prstGeom prst="rect">
            <a:avLst/>
          </a:prstGeom>
        </p:spPr>
      </p:pic>
      <p:pic>
        <p:nvPicPr>
          <p:cNvPr id="8" name="图片 7" descr="56c1908ac8fd03dc13affc90a53ffaa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200" y="3846195"/>
            <a:ext cx="1892912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642672" y="177800"/>
            <a:ext cx="4165600" cy="58229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32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项目架构与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620" y="838200"/>
            <a:ext cx="5748020" cy="5633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主要功能</a:t>
            </a:r>
            <a:endParaRPr 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物理</a:t>
            </a: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计算</a:t>
            </a:r>
            <a:endParaRPr 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一元线性回归</a:t>
            </a:r>
            <a:r>
              <a:rPr lang="en-US" alt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endParaRPr lang="en-US" alt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3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回归分析数据处理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方差</a:t>
            </a:r>
            <a:endParaRPr lang="en-US" alt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3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计算方差及不确定度</a:t>
            </a:r>
            <a:endParaRPr 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益智</a:t>
            </a:r>
            <a:r>
              <a:rPr 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休闲</a:t>
            </a:r>
            <a:endParaRPr 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24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点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3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给定数字计算出</a:t>
            </a:r>
            <a:r>
              <a:rPr lang="en-US" altLang="zh-CN" sz="22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24</a:t>
            </a:r>
            <a:endParaRPr lang="en-US" alt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猜数字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3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据提示猜数字和位置</a:t>
            </a:r>
            <a:endParaRPr 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 descr="图片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00" y="6172200"/>
            <a:ext cx="628227" cy="628227"/>
          </a:xfrm>
          <a:prstGeom prst="rect">
            <a:avLst/>
          </a:prstGeom>
        </p:spPr>
      </p:pic>
      <p:pic>
        <p:nvPicPr>
          <p:cNvPr id="3" name="图片 2" descr="9a19630961b2147a90a253e4f5cf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4343400"/>
            <a:ext cx="2458677" cy="2160000"/>
          </a:xfrm>
          <a:prstGeom prst="rect">
            <a:avLst/>
          </a:prstGeom>
        </p:spPr>
      </p:pic>
      <p:pic>
        <p:nvPicPr>
          <p:cNvPr id="4" name="图片 3" descr="db48d220d74e492da2dde863e3dca8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343400"/>
            <a:ext cx="2795815" cy="2160000"/>
          </a:xfrm>
          <a:prstGeom prst="rect">
            <a:avLst/>
          </a:prstGeom>
        </p:spPr>
      </p:pic>
      <p:pic>
        <p:nvPicPr>
          <p:cNvPr id="6" name="图片 5" descr="153f76eb0a4c3c859ea7eb45d0858c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914400"/>
            <a:ext cx="3021000" cy="3240000"/>
          </a:xfrm>
          <a:prstGeom prst="rect">
            <a:avLst/>
          </a:prstGeom>
        </p:spPr>
      </p:pic>
      <p:pic>
        <p:nvPicPr>
          <p:cNvPr id="7" name="图片 6" descr="03ae609d48a5ce263ebacf5a0397b3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914400"/>
            <a:ext cx="3412800" cy="32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642672" y="177800"/>
            <a:ext cx="4165600" cy="58229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32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项目架构与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620" y="838200"/>
            <a:ext cx="5354955" cy="5633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特色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功能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物理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计算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导入文件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导出文件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基物实验式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线性回归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可画图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截图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益智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结合休闲与计算器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特性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 descr="图片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00" y="6172200"/>
            <a:ext cx="628227" cy="628227"/>
          </a:xfrm>
          <a:prstGeom prst="rect">
            <a:avLst/>
          </a:prstGeom>
        </p:spPr>
      </p:pic>
      <p:pic>
        <p:nvPicPr>
          <p:cNvPr id="4" name="图片 3" descr="03ae609d48a5ce263ebacf5a0397b3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914400"/>
            <a:ext cx="6066626" cy="57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642672" y="177800"/>
            <a:ext cx="4165600" cy="58229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32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项目架构与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000" y="838200"/>
            <a:ext cx="5354955" cy="5633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益智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结合休闲与计算器</a:t>
            </a:r>
            <a:r>
              <a:rPr lang="zh-CN" altLang="en-US" sz="220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特性</a:t>
            </a: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2200" smtClean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 descr="图片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00" y="6172200"/>
            <a:ext cx="628227" cy="628227"/>
          </a:xfrm>
          <a:prstGeom prst="rect">
            <a:avLst/>
          </a:prstGeom>
        </p:spPr>
      </p:pic>
      <p:pic>
        <p:nvPicPr>
          <p:cNvPr id="3" name="图片 2" descr="9a19630961b2147a90a253e4f5cf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085215"/>
            <a:ext cx="6131560" cy="5386705"/>
          </a:xfrm>
          <a:prstGeom prst="rect">
            <a:avLst/>
          </a:prstGeom>
        </p:spPr>
      </p:pic>
      <p:pic>
        <p:nvPicPr>
          <p:cNvPr id="6" name="图片 5" descr="db48d220d74e492da2dde863e3dca8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33600"/>
            <a:ext cx="5037455" cy="389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5_1*b*2"/>
  <p:tag name="KSO_WM_TEMPLATE_CATEGORY" val="custom"/>
  <p:tag name="KSO_WM_TEMPLATE_INDEX" val="20202545"/>
  <p:tag name="KSO_WM_UNIT_LAYERLEVEL" val="1"/>
  <p:tag name="KSO_WM_TAG_VERSION" val="1.0"/>
  <p:tag name="KSO_WM_BEAUTIFY_FLAG" val=""/>
  <p:tag name="KSO_WM_UNIT_TEXT_FILL_FORE_SCHEMECOLOR_INDEX_BRIGHTNESS" val="0.15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"/>
  <p:tag name="KSO_WM_UNIT_TEXT_FILL_FORE_SCHEMECOLOR_INDEX_BRIGHTNESS" val="0.15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5_1*b*2"/>
  <p:tag name="KSO_WM_TEMPLATE_CATEGORY" val="custom"/>
  <p:tag name="KSO_WM_TEMPLATE_INDEX" val="20202545"/>
  <p:tag name="KSO_WM_UNIT_LAYERLEVEL" val="1"/>
  <p:tag name="KSO_WM_TAG_VERSION" val="1.0"/>
  <p:tag name="KSO_WM_BEAUTIFY_FLAG" val=""/>
  <p:tag name="KSO_WM_UNIT_TEXT_FILL_FORE_SCHEMECOLOR_INDEX_BRIGHTNESS" val="0.15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"/>
  <p:tag name="KSO_WM_UNIT_TEXT_FILL_FORE_SCHEMECOLOR_INDEX_BRIGHTNESS" val="0.15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2545_3*i*4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2545_3*i*5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2545_3*i*6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5_3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45_4*l_h_i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545_4*i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45_4*l_h_i*1_1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45_4*l_h_i*1_1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5_4*l_h_i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545_4*i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5_4*l_h_i*1_2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45_4*l_h_i*1_2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4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545_4*i*3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4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4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4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5_4*l_h_f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5_4*l_h_f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SLIDE_ID" val="custom20202545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5"/>
  <p:tag name="KSO_WM_SLIDE_LAYOUT" val="a_b_l"/>
  <p:tag name="KSO_WM_SLIDE_LAYOUT_CNT" val="1_1_1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205.xml><?xml version="1.0" encoding="utf-8"?>
<p:tagLst xmlns:p="http://schemas.openxmlformats.org/presentationml/2006/main">
  <p:tag name="ISPRING_PRESENTATION_TITLE" val="6270"/>
  <p:tag name="KSO_WPP_MARK_KEY" val="1bf5e830-89db-440b-a1de-a960d9892127"/>
  <p:tag name="COMMONDATA" val="eyJoZGlkIjoiMThkMjkxNTA1ZDBiNDM2YWM0MmNmNDg1NzI1YjRmOGYifQ=="/>
  <p:tag name="commondata" val="eyJoZGlkIjoiYTVkMDAwMjhmNmZkMDgwN2U3ZWEyYTIyMGIyZjM5MjIifQ==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4-浅色-办公趣味-多彩">
  <a:themeElements>
    <a:clrScheme name="CLASSIC - Standart Office">
      <a:dk1>
        <a:srgbClr val="44546A"/>
      </a:dk1>
      <a:lt1>
        <a:sysClr val="window" lastClr="FFFFFF"/>
      </a:lt1>
      <a:dk2>
        <a:srgbClr val="8496B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60000"/>
              <a:lumOff val="40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WPS 演示</Application>
  <PresentationFormat>全屏显示(16:9)</PresentationFormat>
  <Paragraphs>140</Paragraphs>
  <Slides>13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Impact</vt:lpstr>
      <vt:lpstr>微软雅黑</vt:lpstr>
      <vt:lpstr>汉仪旗黑-85S</vt:lpstr>
      <vt:lpstr>黑体</vt:lpstr>
      <vt:lpstr>Viner Hand ITC</vt:lpstr>
      <vt:lpstr>Times New Roman</vt:lpstr>
      <vt:lpstr>仿宋_GB2312</vt:lpstr>
      <vt:lpstr>仿宋</vt:lpstr>
      <vt:lpstr>Wingdings</vt:lpstr>
      <vt:lpstr>Arial Unicode MS</vt:lpstr>
      <vt:lpstr>24-浅色-办公趣味-多彩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6270</dc:title>
  <dc:creator>优品PPT</dc:creator>
  <cp:keywords>http:/www.ypppt.com</cp:keywords>
  <dc:description>http://www.ypppt.com/</dc:description>
  <cp:lastModifiedBy>满满</cp:lastModifiedBy>
  <cp:revision>257</cp:revision>
  <dcterms:created xsi:type="dcterms:W3CDTF">2015-07-29T09:05:00Z</dcterms:created>
  <dcterms:modified xsi:type="dcterms:W3CDTF">2023-12-19T09:18:27Z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422CA881504E4CCA8297AE179506E323_12</vt:lpwstr>
  </property>
</Properties>
</file>