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handoutMasterIdLst>
    <p:handoutMasterId r:id="rId83"/>
  </p:handoutMasterIdLst>
  <p:sldIdLst>
    <p:sldId id="256" r:id="rId2"/>
    <p:sldId id="257" r:id="rId3"/>
    <p:sldId id="258" r:id="rId4"/>
    <p:sldId id="261" r:id="rId5"/>
    <p:sldId id="295" r:id="rId6"/>
    <p:sldId id="313" r:id="rId7"/>
    <p:sldId id="259" r:id="rId8"/>
    <p:sldId id="296" r:id="rId9"/>
    <p:sldId id="262" r:id="rId10"/>
    <p:sldId id="297" r:id="rId11"/>
    <p:sldId id="264" r:id="rId12"/>
    <p:sldId id="265" r:id="rId13"/>
    <p:sldId id="270" r:id="rId14"/>
    <p:sldId id="271" r:id="rId15"/>
    <p:sldId id="266" r:id="rId16"/>
    <p:sldId id="269" r:id="rId17"/>
    <p:sldId id="267" r:id="rId18"/>
    <p:sldId id="294" r:id="rId19"/>
    <p:sldId id="272" r:id="rId20"/>
    <p:sldId id="268" r:id="rId21"/>
    <p:sldId id="298" r:id="rId22"/>
    <p:sldId id="299" r:id="rId23"/>
    <p:sldId id="275" r:id="rId24"/>
    <p:sldId id="279" r:id="rId25"/>
    <p:sldId id="280" r:id="rId26"/>
    <p:sldId id="281" r:id="rId27"/>
    <p:sldId id="276" r:id="rId28"/>
    <p:sldId id="277" r:id="rId29"/>
    <p:sldId id="278" r:id="rId30"/>
    <p:sldId id="282" r:id="rId31"/>
    <p:sldId id="300" r:id="rId32"/>
    <p:sldId id="283" r:id="rId33"/>
    <p:sldId id="301" r:id="rId34"/>
    <p:sldId id="284" r:id="rId35"/>
    <p:sldId id="285" r:id="rId36"/>
    <p:sldId id="286" r:id="rId37"/>
    <p:sldId id="314" r:id="rId38"/>
    <p:sldId id="287" r:id="rId39"/>
    <p:sldId id="288" r:id="rId40"/>
    <p:sldId id="302" r:id="rId41"/>
    <p:sldId id="290" r:id="rId42"/>
    <p:sldId id="292" r:id="rId43"/>
    <p:sldId id="291" r:id="rId44"/>
    <p:sldId id="293" r:id="rId45"/>
    <p:sldId id="303" r:id="rId46"/>
    <p:sldId id="304" r:id="rId47"/>
    <p:sldId id="305" r:id="rId48"/>
    <p:sldId id="306" r:id="rId49"/>
    <p:sldId id="307" r:id="rId50"/>
    <p:sldId id="308" r:id="rId51"/>
    <p:sldId id="309" r:id="rId52"/>
    <p:sldId id="310" r:id="rId53"/>
    <p:sldId id="311" r:id="rId54"/>
    <p:sldId id="312" r:id="rId55"/>
    <p:sldId id="315" r:id="rId56"/>
    <p:sldId id="316" r:id="rId57"/>
    <p:sldId id="317" r:id="rId58"/>
    <p:sldId id="332" r:id="rId59"/>
    <p:sldId id="333" r:id="rId60"/>
    <p:sldId id="334" r:id="rId61"/>
    <p:sldId id="335" r:id="rId62"/>
    <p:sldId id="336" r:id="rId63"/>
    <p:sldId id="337" r:id="rId64"/>
    <p:sldId id="338" r:id="rId65"/>
    <p:sldId id="424" r:id="rId66"/>
    <p:sldId id="425" r:id="rId67"/>
    <p:sldId id="427" r:id="rId68"/>
    <p:sldId id="428" r:id="rId69"/>
    <p:sldId id="429" r:id="rId70"/>
    <p:sldId id="430" r:id="rId71"/>
    <p:sldId id="432" r:id="rId72"/>
    <p:sldId id="433" r:id="rId73"/>
    <p:sldId id="434" r:id="rId74"/>
    <p:sldId id="435" r:id="rId75"/>
    <p:sldId id="436" r:id="rId76"/>
    <p:sldId id="437" r:id="rId77"/>
    <p:sldId id="438" r:id="rId78"/>
    <p:sldId id="439" r:id="rId79"/>
    <p:sldId id="440" r:id="rId80"/>
    <p:sldId id="44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2922" autoAdjust="0"/>
  </p:normalViewPr>
  <p:slideViewPr>
    <p:cSldViewPr snapToGrid="0">
      <p:cViewPr varScale="1">
        <p:scale>
          <a:sx n="87" d="100"/>
          <a:sy n="87" d="100"/>
        </p:scale>
        <p:origin x="1704" y="62"/>
      </p:cViewPr>
      <p:guideLst/>
    </p:cSldViewPr>
  </p:slideViewPr>
  <p:notesTextViewPr>
    <p:cViewPr>
      <p:scale>
        <a:sx n="1" d="1"/>
        <a:sy n="1" d="1"/>
      </p:scale>
      <p:origin x="0" y="0"/>
    </p:cViewPr>
  </p:notesTextViewPr>
  <p:notesViewPr>
    <p:cSldViewPr snapToGrid="0">
      <p:cViewPr varScale="1">
        <p:scale>
          <a:sx n="90" d="100"/>
          <a:sy n="90" d="100"/>
        </p:scale>
        <p:origin x="4152"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91836E24-7701-4E94-905E-13AC18F743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69EF80F2-832D-4306-A5B0-5AB46C417D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FD4833-296F-4F12-8C1B-ACF035F5AB19}" type="datetimeFigureOut">
              <a:rPr lang="zh-TW" altLang="en-US" smtClean="0"/>
              <a:t>2023/8/23</a:t>
            </a:fld>
            <a:endParaRPr lang="zh-TW" altLang="en-US"/>
          </a:p>
        </p:txBody>
      </p:sp>
      <p:sp>
        <p:nvSpPr>
          <p:cNvPr id="4" name="頁尾版面配置區 3">
            <a:extLst>
              <a:ext uri="{FF2B5EF4-FFF2-40B4-BE49-F238E27FC236}">
                <a16:creationId xmlns:a16="http://schemas.microsoft.com/office/drawing/2014/main" id="{6D6B1C6B-C2A9-471A-90C0-1F38A6E078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2F21D5D4-1EA3-45B7-A798-6A20D25AC6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297FA4-3320-4A78-9146-9BC724D4A59A}" type="slidenum">
              <a:rPr lang="zh-TW" altLang="en-US" smtClean="0"/>
              <a:t>‹#›</a:t>
            </a:fld>
            <a:endParaRPr lang="zh-TW" altLang="en-US"/>
          </a:p>
        </p:txBody>
      </p:sp>
    </p:spTree>
    <p:extLst>
      <p:ext uri="{BB962C8B-B14F-4D97-AF65-F5344CB8AC3E}">
        <p14:creationId xmlns:p14="http://schemas.microsoft.com/office/powerpoint/2010/main" val="293724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39B43-519E-4E10-8AB9-D0F00114FEB4}" type="datetimeFigureOut">
              <a:rPr lang="zh-TW" altLang="en-US" smtClean="0"/>
              <a:t>2023/8/23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773E8-6C40-4FEF-ACA4-3C36ED2457F0}" type="slidenum">
              <a:rPr lang="zh-TW" altLang="en-US" smtClean="0"/>
              <a:t>‹#›</a:t>
            </a:fld>
            <a:endParaRPr lang="zh-TW" altLang="en-US"/>
          </a:p>
        </p:txBody>
      </p:sp>
    </p:spTree>
    <p:extLst>
      <p:ext uri="{BB962C8B-B14F-4D97-AF65-F5344CB8AC3E}">
        <p14:creationId xmlns:p14="http://schemas.microsoft.com/office/powerpoint/2010/main" val="415997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14</a:t>
            </a:fld>
            <a:endParaRPr lang="zh-TW" altLang="en-US"/>
          </a:p>
        </p:txBody>
      </p:sp>
    </p:spTree>
    <p:extLst>
      <p:ext uri="{BB962C8B-B14F-4D97-AF65-F5344CB8AC3E}">
        <p14:creationId xmlns:p14="http://schemas.microsoft.com/office/powerpoint/2010/main" val="85912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41</a:t>
            </a:fld>
            <a:endParaRPr lang="zh-TW" altLang="en-US"/>
          </a:p>
        </p:txBody>
      </p:sp>
    </p:spTree>
    <p:extLst>
      <p:ext uri="{BB962C8B-B14F-4D97-AF65-F5344CB8AC3E}">
        <p14:creationId xmlns:p14="http://schemas.microsoft.com/office/powerpoint/2010/main" val="190707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42</a:t>
            </a:fld>
            <a:endParaRPr lang="zh-TW" altLang="en-US"/>
          </a:p>
        </p:txBody>
      </p:sp>
    </p:spTree>
    <p:extLst>
      <p:ext uri="{BB962C8B-B14F-4D97-AF65-F5344CB8AC3E}">
        <p14:creationId xmlns:p14="http://schemas.microsoft.com/office/powerpoint/2010/main" val="333893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43</a:t>
            </a:fld>
            <a:endParaRPr lang="zh-TW" altLang="en-US"/>
          </a:p>
        </p:txBody>
      </p:sp>
    </p:spTree>
    <p:extLst>
      <p:ext uri="{BB962C8B-B14F-4D97-AF65-F5344CB8AC3E}">
        <p14:creationId xmlns:p14="http://schemas.microsoft.com/office/powerpoint/2010/main" val="356091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44</a:t>
            </a:fld>
            <a:endParaRPr lang="zh-TW" altLang="en-US"/>
          </a:p>
        </p:txBody>
      </p:sp>
    </p:spTree>
    <p:extLst>
      <p:ext uri="{BB962C8B-B14F-4D97-AF65-F5344CB8AC3E}">
        <p14:creationId xmlns:p14="http://schemas.microsoft.com/office/powerpoint/2010/main" val="14578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45</a:t>
            </a:fld>
            <a:endParaRPr lang="zh-TW" altLang="en-US"/>
          </a:p>
        </p:txBody>
      </p:sp>
    </p:spTree>
    <p:extLst>
      <p:ext uri="{BB962C8B-B14F-4D97-AF65-F5344CB8AC3E}">
        <p14:creationId xmlns:p14="http://schemas.microsoft.com/office/powerpoint/2010/main" val="58701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46</a:t>
            </a:fld>
            <a:endParaRPr lang="zh-TW" altLang="en-US"/>
          </a:p>
        </p:txBody>
      </p:sp>
    </p:spTree>
    <p:extLst>
      <p:ext uri="{BB962C8B-B14F-4D97-AF65-F5344CB8AC3E}">
        <p14:creationId xmlns:p14="http://schemas.microsoft.com/office/powerpoint/2010/main" val="37695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52</a:t>
            </a:fld>
            <a:endParaRPr lang="zh-TW" altLang="en-US"/>
          </a:p>
        </p:txBody>
      </p:sp>
    </p:spTree>
    <p:extLst>
      <p:ext uri="{BB962C8B-B14F-4D97-AF65-F5344CB8AC3E}">
        <p14:creationId xmlns:p14="http://schemas.microsoft.com/office/powerpoint/2010/main" val="204852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首先是預處理器，紅色箭頭指到的那行。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它的作用是告訴編譯器，我等等需要這個檔案裏面的某條函數或是某個變數。</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而這個函數或變數的宣告或是宣告定義都寫在</a:t>
            </a:r>
            <a:r>
              <a:rPr lang="en-US" altLang="zh-TW" sz="1200" b="0" i="0" kern="1200" dirty="0" err="1">
                <a:solidFill>
                  <a:schemeClr val="tx1"/>
                </a:solidFill>
                <a:effectLst/>
                <a:latin typeface="+mn-lt"/>
                <a:ea typeface="+mn-ea"/>
                <a:cs typeface="+mn-cs"/>
              </a:rPr>
              <a:t>stdio.h</a:t>
            </a:r>
            <a:r>
              <a:rPr lang="zh-TW" altLang="en-US" sz="1200" b="0" i="0" kern="1200" dirty="0">
                <a:solidFill>
                  <a:schemeClr val="tx1"/>
                </a:solidFill>
                <a:effectLst/>
                <a:latin typeface="+mn-lt"/>
                <a:ea typeface="+mn-ea"/>
                <a:cs typeface="+mn-cs"/>
              </a:rPr>
              <a:t> 這個檔案中，</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include</a:t>
            </a:r>
            <a:r>
              <a:rPr lang="zh-TW" altLang="en-US" sz="1200" b="0" i="0" kern="1200" dirty="0">
                <a:solidFill>
                  <a:schemeClr val="tx1"/>
                </a:solidFill>
                <a:effectLst/>
                <a:latin typeface="+mn-lt"/>
                <a:ea typeface="+mn-ea"/>
                <a:cs typeface="+mn-cs"/>
              </a:rPr>
              <a:t> 的意思就是，告訴編譯器在編譯時要包含那個文件，</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a:solidFill>
                  <a:schemeClr val="tx1"/>
                </a:solidFill>
                <a:effectLst/>
                <a:latin typeface="+mn-lt"/>
                <a:ea typeface="+mn-ea"/>
                <a:cs typeface="+mn-cs"/>
              </a:rPr>
              <a:t>stdio.h</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這個檔案是 </a:t>
            </a:r>
            <a:r>
              <a:rPr lang="en-US" altLang="zh-TW" sz="1200" b="0" i="0" kern="1200" dirty="0">
                <a:solidFill>
                  <a:schemeClr val="tx1"/>
                </a:solidFill>
                <a:effectLst/>
                <a:latin typeface="+mn-lt"/>
                <a:ea typeface="+mn-ea"/>
                <a:cs typeface="+mn-cs"/>
              </a:rPr>
              <a:t>Standard I/O </a:t>
            </a:r>
            <a:r>
              <a:rPr lang="zh-TW" altLang="en-US" sz="1200" b="0" i="0" kern="1200" dirty="0">
                <a:solidFill>
                  <a:schemeClr val="tx1"/>
                </a:solidFill>
                <a:effectLst/>
                <a:latin typeface="+mn-lt"/>
                <a:ea typeface="+mn-ea"/>
                <a:cs typeface="+mn-cs"/>
              </a:rPr>
              <a:t>也就是標準輸入輸出的意思，裡面包含了很多輸入輸出的函數。</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r>
              <a:rPr lang="zh-TW" altLang="en-US" dirty="0"/>
              <a:t>這邊紐西蘭奇異果想要使用</a:t>
            </a:r>
            <a:r>
              <a:rPr lang="en-US" altLang="zh-TW" dirty="0" err="1"/>
              <a:t>printf</a:t>
            </a:r>
            <a:r>
              <a:rPr lang="en-US" altLang="zh-TW" dirty="0"/>
              <a:t>()</a:t>
            </a:r>
          </a:p>
          <a:p>
            <a:r>
              <a:rPr lang="zh-TW" altLang="en-US" dirty="0"/>
              <a:t>黃金奇異果告訴他這個函數被包在</a:t>
            </a:r>
            <a:r>
              <a:rPr lang="en-US" altLang="zh-TW" dirty="0" err="1"/>
              <a:t>stdio.h</a:t>
            </a:r>
            <a:r>
              <a:rPr lang="zh-TW" altLang="en-US" dirty="0"/>
              <a:t>裡面</a:t>
            </a:r>
            <a:endParaRPr lang="en-US" altLang="zh-TW" dirty="0"/>
          </a:p>
          <a:p>
            <a:r>
              <a:rPr lang="zh-TW" altLang="en-US" dirty="0"/>
              <a:t>如果沒有</a:t>
            </a:r>
            <a:r>
              <a:rPr lang="en-US" altLang="zh-TW" dirty="0"/>
              <a:t>include</a:t>
            </a:r>
            <a:r>
              <a:rPr lang="zh-TW" altLang="en-US" dirty="0"/>
              <a:t>這個文件的話，在編譯程式的時候編譯器會不知道</a:t>
            </a:r>
            <a:r>
              <a:rPr lang="en-US" altLang="zh-TW" dirty="0" err="1"/>
              <a:t>printf</a:t>
            </a:r>
            <a:r>
              <a:rPr lang="en-US" altLang="zh-TW" dirty="0"/>
              <a:t>()</a:t>
            </a:r>
            <a:r>
              <a:rPr lang="zh-TW" altLang="en-US" dirty="0"/>
              <a:t>是什麼</a:t>
            </a:r>
            <a:endParaRPr lang="zh-CN" altLang="en-US" dirty="0"/>
          </a:p>
          <a:p>
            <a:endParaRPr lang="zh-TW"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58</a:t>
            </a:fld>
            <a:endParaRPr lang="zh-TW" altLang="en-US"/>
          </a:p>
        </p:txBody>
      </p:sp>
    </p:spTree>
    <p:extLst>
      <p:ext uri="{BB962C8B-B14F-4D97-AF65-F5344CB8AC3E}">
        <p14:creationId xmlns:p14="http://schemas.microsoft.com/office/powerpoint/2010/main" val="2017044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簡單來說預處理器就像是一個大袋子，裡面裝滿著已經寫好的函數。</a:t>
            </a:r>
            <a:endParaRPr lang="en-US" altLang="zh-TW" dirty="0"/>
          </a:p>
          <a:p>
            <a:r>
              <a:rPr lang="zh-TW" altLang="en-US" dirty="0"/>
              <a:t>我們如果需要用到裡面的函數，我們可以透過從袋子裡面拿出來，</a:t>
            </a:r>
            <a:endParaRPr lang="en-US" altLang="zh-TW" dirty="0"/>
          </a:p>
          <a:p>
            <a:r>
              <a:rPr lang="zh-TW" altLang="en-US" dirty="0"/>
              <a:t>也就是直接呼叫就能獲得想要的函數。</a:t>
            </a:r>
            <a:endParaRPr lang="en-US" altLang="zh-TW" dirty="0"/>
          </a:p>
          <a:p>
            <a:r>
              <a:rPr lang="zh-TW" altLang="en-US" dirty="0"/>
              <a:t>不用從頭到尾自己再寫一次，如果有寫過</a:t>
            </a:r>
            <a:r>
              <a:rPr lang="en-US" altLang="zh-TW" dirty="0"/>
              <a:t>python</a:t>
            </a:r>
            <a:r>
              <a:rPr lang="zh-TW" altLang="en-US" dirty="0"/>
              <a:t>的就跟</a:t>
            </a:r>
            <a:r>
              <a:rPr lang="en-US" altLang="zh-TW" dirty="0"/>
              <a:t>import</a:t>
            </a:r>
            <a:r>
              <a:rPr lang="zh-TW" altLang="en-US" dirty="0"/>
              <a:t>是一個道理。</a:t>
            </a:r>
            <a:endParaRPr lang="en-US" altLang="zh-TW" dirty="0"/>
          </a:p>
          <a:p>
            <a:r>
              <a:rPr lang="en-US" altLang="zh-TW" dirty="0"/>
              <a:t>C</a:t>
            </a:r>
            <a:r>
              <a:rPr lang="zh-TW" altLang="en-US" dirty="0"/>
              <a:t>語言本身有許多已經寫好的函式庫，</a:t>
            </a:r>
            <a:endParaRPr lang="en-US" altLang="zh-TW" dirty="0"/>
          </a:p>
          <a:p>
            <a:r>
              <a:rPr lang="zh-TW" altLang="en-US" dirty="0"/>
              <a:t>當然，你也可以自己寫屬於你自己的</a:t>
            </a:r>
            <a:r>
              <a:rPr lang="en-US" altLang="zh-TW" dirty="0"/>
              <a:t>.h</a:t>
            </a:r>
            <a:r>
              <a:rPr lang="zh-TW" altLang="en-US" dirty="0"/>
              <a:t>檔案，透過不斷累積，最後創造出屬於你自己的函式庫。</a:t>
            </a:r>
            <a:endParaRPr lang="en-US" altLang="zh-TW" dirty="0"/>
          </a:p>
          <a:p>
            <a:r>
              <a:rPr lang="zh-TW" altLang="en-US" dirty="0"/>
              <a:t>世界上也有許多知名的共筆函式庫，例如</a:t>
            </a:r>
            <a:r>
              <a:rPr lang="en-US" altLang="zh-TW" dirty="0"/>
              <a:t>OpenGL</a:t>
            </a:r>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59</a:t>
            </a:fld>
            <a:endParaRPr lang="zh-TW" altLang="en-US"/>
          </a:p>
        </p:txBody>
      </p:sp>
    </p:spTree>
    <p:extLst>
      <p:ext uri="{BB962C8B-B14F-4D97-AF65-F5344CB8AC3E}">
        <p14:creationId xmlns:p14="http://schemas.microsoft.com/office/powerpoint/2010/main" val="231842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接下來我們來講</a:t>
            </a:r>
            <a:r>
              <a:rPr lang="en-US" altLang="zh-TW" dirty="0" err="1"/>
              <a:t>printf</a:t>
            </a:r>
            <a:r>
              <a:rPr lang="en-US" altLang="zh-TW" dirty="0"/>
              <a:t>()</a:t>
            </a:r>
            <a:r>
              <a:rPr lang="zh-TW" altLang="en-US" dirty="0"/>
              <a:t>，簡單根據字面上的意思他就是列印出某些資料。</a:t>
            </a:r>
          </a:p>
          <a:p>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60</a:t>
            </a:fld>
            <a:endParaRPr lang="zh-TW" altLang="en-US"/>
          </a:p>
        </p:txBody>
      </p:sp>
    </p:spTree>
    <p:extLst>
      <p:ext uri="{BB962C8B-B14F-4D97-AF65-F5344CB8AC3E}">
        <p14:creationId xmlns:p14="http://schemas.microsoft.com/office/powerpoint/2010/main" val="90084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a:t>
            </a:r>
            <a:r>
              <a:rPr lang="en-US" altLang="zh-TW" dirty="0"/>
              <a:t>list</a:t>
            </a:r>
            <a:r>
              <a:rPr lang="zh-TW" altLang="en-US" dirty="0"/>
              <a:t>中沒有傳送點，則在世界中找傳送點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15</a:t>
            </a:fld>
            <a:endParaRPr lang="zh-TW" altLang="en-US"/>
          </a:p>
        </p:txBody>
      </p:sp>
    </p:spTree>
    <p:extLst>
      <p:ext uri="{BB962C8B-B14F-4D97-AF65-F5344CB8AC3E}">
        <p14:creationId xmlns:p14="http://schemas.microsoft.com/office/powerpoint/2010/main" val="3453801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這裡可以看到執行的結果。各位可能注意到了，</a:t>
            </a:r>
            <a:endParaRPr lang="en-US" altLang="zh-TW" dirty="0"/>
          </a:p>
          <a:p>
            <a:r>
              <a:rPr lang="zh-TW" altLang="en-US" dirty="0"/>
              <a:t>在</a:t>
            </a:r>
            <a:r>
              <a:rPr lang="en-US" altLang="zh-TW" dirty="0"/>
              <a:t>hello world</a:t>
            </a:r>
            <a:r>
              <a:rPr lang="zh-TW" altLang="en-US" dirty="0"/>
              <a:t>中間與後面有一些特別的符號，倒斜線</a:t>
            </a:r>
            <a:r>
              <a:rPr lang="en-US" altLang="zh-TW" dirty="0"/>
              <a:t>n</a:t>
            </a:r>
            <a:r>
              <a:rPr lang="zh-TW" altLang="en-US" dirty="0"/>
              <a:t>或者倒斜線</a:t>
            </a:r>
            <a:r>
              <a:rPr lang="en-US" altLang="zh-TW" dirty="0"/>
              <a:t>t</a:t>
            </a:r>
            <a:r>
              <a:rPr lang="zh-TW" altLang="en-US" dirty="0"/>
              <a:t>，</a:t>
            </a:r>
            <a:endParaRPr lang="en-US" altLang="zh-TW" dirty="0"/>
          </a:p>
          <a:p>
            <a:r>
              <a:rPr lang="zh-TW" altLang="en-US" dirty="0"/>
              <a:t>倒斜線有個名字叫做跳脫字元。</a:t>
            </a:r>
            <a:endParaRPr lang="en-US" altLang="zh-TW" dirty="0"/>
          </a:p>
          <a:p>
            <a:r>
              <a:rPr lang="zh-TW" altLang="en-US" dirty="0"/>
              <a:t>隨著跳脫字元後面跟著不同的某些字元，會有一些特別的效果。</a:t>
            </a:r>
            <a:endParaRPr lang="en-US" altLang="zh-TW" dirty="0"/>
          </a:p>
          <a:p>
            <a:r>
              <a:rPr lang="zh-TW" altLang="en-US" dirty="0"/>
              <a:t>例如</a:t>
            </a:r>
            <a:r>
              <a:rPr lang="en-US" altLang="zh-TW" dirty="0"/>
              <a:t>\n</a:t>
            </a:r>
            <a:r>
              <a:rPr lang="zh-TW" altLang="en-US" dirty="0"/>
              <a:t>就是換行，</a:t>
            </a:r>
            <a:r>
              <a:rPr lang="en-US" altLang="zh-TW" dirty="0"/>
              <a:t>\t</a:t>
            </a:r>
            <a:r>
              <a:rPr lang="zh-TW" altLang="en-US" dirty="0"/>
              <a:t>是</a:t>
            </a:r>
            <a:r>
              <a:rPr lang="en-US" altLang="zh-TW" dirty="0"/>
              <a:t>Tab</a:t>
            </a:r>
            <a:r>
              <a:rPr lang="zh-TW" altLang="en-US" dirty="0"/>
              <a:t>的意思。</a:t>
            </a:r>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61</a:t>
            </a:fld>
            <a:endParaRPr lang="zh-TW" altLang="en-US"/>
          </a:p>
        </p:txBody>
      </p:sp>
    </p:spTree>
    <p:extLst>
      <p:ext uri="{BB962C8B-B14F-4D97-AF65-F5344CB8AC3E}">
        <p14:creationId xmlns:p14="http://schemas.microsoft.com/office/powerpoint/2010/main" val="3916420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接下來我們來講函數，這裡的</a:t>
            </a:r>
            <a:r>
              <a:rPr lang="en-US" altLang="zh-TW" sz="1200" dirty="0">
                <a:solidFill>
                  <a:schemeClr val="bg1"/>
                </a:solidFill>
              </a:rPr>
              <a:t>main() </a:t>
            </a:r>
            <a:r>
              <a:rPr lang="zh-TW" altLang="en-US" sz="1200" dirty="0">
                <a:solidFill>
                  <a:schemeClr val="bg1"/>
                </a:solidFill>
              </a:rPr>
              <a:t>便是</a:t>
            </a:r>
            <a:r>
              <a:rPr lang="en-US" altLang="zh-TW" sz="1200" dirty="0">
                <a:solidFill>
                  <a:schemeClr val="bg1"/>
                </a:solidFill>
              </a:rPr>
              <a:t>C</a:t>
            </a:r>
            <a:r>
              <a:rPr lang="zh-TW" altLang="en-US" sz="1200" dirty="0">
                <a:solidFill>
                  <a:schemeClr val="bg1"/>
                </a:solidFill>
              </a:rPr>
              <a:t>語言程式的進入點，</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也就是說要執行的程式從這裡開始，</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我們又稱它為主函數、</a:t>
            </a:r>
            <a:r>
              <a:rPr lang="en-US" altLang="zh-TW" sz="1200" dirty="0">
                <a:solidFill>
                  <a:schemeClr val="bg1"/>
                </a:solidFill>
              </a:rPr>
              <a:t>main function</a:t>
            </a:r>
            <a:r>
              <a:rPr lang="zh-TW" altLang="en-US" sz="1200" dirty="0">
                <a:solidFill>
                  <a:schemeClr val="bg1"/>
                </a:solidFill>
              </a:rPr>
              <a:t>。</a:t>
            </a:r>
            <a:endParaRPr lang="en-US" altLang="zh-TW" sz="1200" dirty="0">
              <a:solidFill>
                <a:schemeClr val="bg1"/>
              </a:solidFill>
            </a:endParaRP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62</a:t>
            </a:fld>
            <a:endParaRPr lang="zh-TW" altLang="en-US"/>
          </a:p>
        </p:txBody>
      </p:sp>
    </p:spTree>
    <p:extLst>
      <p:ext uri="{BB962C8B-B14F-4D97-AF65-F5344CB8AC3E}">
        <p14:creationId xmlns:p14="http://schemas.microsoft.com/office/powerpoint/2010/main" val="357152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除了</a:t>
            </a:r>
            <a:r>
              <a:rPr lang="en-US" altLang="zh-TW" dirty="0"/>
              <a:t>main</a:t>
            </a:r>
            <a:r>
              <a:rPr lang="zh-TW" altLang="en-US" dirty="0"/>
              <a:t>以外當然也能有其他的函數。</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函數大家都有學過吧，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簡單來說例如有個函數</a:t>
            </a:r>
            <a:r>
              <a:rPr lang="en-US" altLang="zh-TW" sz="1200" dirty="0">
                <a:solidFill>
                  <a:schemeClr val="bg1"/>
                </a:solidFill>
              </a:rPr>
              <a:t>y=f(x)=3x+2</a:t>
            </a:r>
            <a:r>
              <a:rPr lang="zh-TW" altLang="en-US" sz="1200" dirty="0">
                <a:solidFill>
                  <a:schemeClr val="bg1"/>
                </a:solidFill>
              </a:rPr>
              <a:t>，</a:t>
            </a:r>
            <a:r>
              <a:rPr lang="en-US" altLang="zh-TW" sz="1200" dirty="0">
                <a:solidFill>
                  <a:schemeClr val="bg1"/>
                </a:solidFill>
              </a:rPr>
              <a:t>x</a:t>
            </a:r>
            <a:r>
              <a:rPr lang="zh-TW" altLang="en-US" sz="1200" dirty="0">
                <a:solidFill>
                  <a:schemeClr val="bg1"/>
                </a:solidFill>
              </a:rPr>
              <a:t>代入</a:t>
            </a:r>
            <a:r>
              <a:rPr lang="en-US" altLang="zh-TW" sz="1200" dirty="0">
                <a:solidFill>
                  <a:schemeClr val="bg1"/>
                </a:solidFill>
              </a:rPr>
              <a:t>1</a:t>
            </a:r>
            <a:r>
              <a:rPr lang="zh-TW" altLang="en-US" sz="1200" dirty="0">
                <a:solidFill>
                  <a:schemeClr val="bg1"/>
                </a:solidFill>
              </a:rPr>
              <a:t>，</a:t>
            </a:r>
            <a:r>
              <a:rPr lang="en-US" altLang="zh-TW" sz="1200" dirty="0">
                <a:solidFill>
                  <a:schemeClr val="bg1"/>
                </a:solidFill>
              </a:rPr>
              <a:t>y</a:t>
            </a:r>
            <a:r>
              <a:rPr lang="zh-TW" altLang="en-US" sz="1200" dirty="0">
                <a:solidFill>
                  <a:schemeClr val="bg1"/>
                </a:solidFill>
              </a:rPr>
              <a:t>就會是</a:t>
            </a:r>
            <a:r>
              <a:rPr lang="en-US" altLang="zh-TW" sz="1200" dirty="0">
                <a:solidFill>
                  <a:schemeClr val="bg1"/>
                </a:solidFill>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同樣</a:t>
            </a:r>
            <a:r>
              <a:rPr lang="en-US" altLang="zh-TW" sz="1200" dirty="0">
                <a:solidFill>
                  <a:schemeClr val="bg1"/>
                </a:solidFill>
              </a:rPr>
              <a:t>C</a:t>
            </a:r>
            <a:r>
              <a:rPr lang="zh-TW" altLang="en-US" sz="1200" dirty="0">
                <a:solidFill>
                  <a:schemeClr val="bg1"/>
                </a:solidFill>
              </a:rPr>
              <a:t>語言也能夠宣告函數，函數可以將要做的事情做完後回傳你想回傳的東西，當然也可以不用回傳。</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如果需要回傳，我們就需要使用到</a:t>
            </a:r>
            <a:r>
              <a:rPr lang="en-US" altLang="zh-TW" sz="1200" dirty="0">
                <a:solidFill>
                  <a:schemeClr val="bg1"/>
                </a:solidFill>
              </a:rPr>
              <a:t>return</a:t>
            </a:r>
            <a:r>
              <a:rPr lang="zh-TW" altLang="en-US" sz="1200" dirty="0">
                <a:solidFill>
                  <a:schemeClr val="bg1"/>
                </a:solidFill>
              </a:rPr>
              <a:t>，像是這邊的</a:t>
            </a:r>
            <a:r>
              <a:rPr lang="en-US" altLang="zh-TW" sz="1200" dirty="0">
                <a:solidFill>
                  <a:schemeClr val="bg1"/>
                </a:solidFill>
              </a:rPr>
              <a:t>y</a:t>
            </a:r>
            <a:r>
              <a:rPr lang="zh-TW" altLang="en-US" sz="1200" dirty="0">
                <a:solidFill>
                  <a:schemeClr val="bg1"/>
                </a:solidFill>
              </a:rPr>
              <a:t>就會</a:t>
            </a:r>
            <a:r>
              <a:rPr lang="en-US" altLang="zh-TW" sz="1200" dirty="0">
                <a:solidFill>
                  <a:schemeClr val="bg1"/>
                </a:solidFill>
              </a:rPr>
              <a:t>return3x+2</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例如這邊的</a:t>
            </a:r>
            <a:r>
              <a:rPr lang="en-US" altLang="zh-TW" sz="1200" dirty="0">
                <a:solidFill>
                  <a:schemeClr val="bg1"/>
                </a:solidFill>
              </a:rPr>
              <a:t>y</a:t>
            </a:r>
            <a:r>
              <a:rPr lang="zh-TW" altLang="en-US" sz="1200" dirty="0">
                <a:solidFill>
                  <a:schemeClr val="bg1"/>
                </a:solidFill>
              </a:rPr>
              <a:t>、</a:t>
            </a:r>
            <a:r>
              <a:rPr lang="en-US" altLang="zh-TW" sz="1200" dirty="0">
                <a:solidFill>
                  <a:schemeClr val="bg1"/>
                </a:solidFill>
              </a:rPr>
              <a:t>g</a:t>
            </a:r>
            <a:r>
              <a:rPr lang="zh-TW" altLang="en-US" sz="1200" dirty="0">
                <a:solidFill>
                  <a:schemeClr val="bg1"/>
                </a:solidFill>
              </a:rPr>
              <a:t>、</a:t>
            </a:r>
            <a:r>
              <a:rPr lang="en-US" altLang="zh-TW" sz="1200" dirty="0">
                <a:solidFill>
                  <a:schemeClr val="bg1"/>
                </a:solidFill>
              </a:rPr>
              <a:t>a</a:t>
            </a:r>
            <a:r>
              <a:rPr lang="zh-TW" altLang="en-US" sz="1200" dirty="0">
                <a:solidFill>
                  <a:schemeClr val="bg1"/>
                </a:solidFill>
              </a:rPr>
              <a:t>還有剛剛我們提到的</a:t>
            </a:r>
            <a:r>
              <a:rPr lang="en-US" altLang="zh-TW" sz="1200" dirty="0" err="1">
                <a:solidFill>
                  <a:schemeClr val="bg1"/>
                </a:solidFill>
              </a:rPr>
              <a:t>printf</a:t>
            </a:r>
            <a:r>
              <a:rPr lang="zh-TW" altLang="en-US" sz="1200" dirty="0">
                <a:solidFill>
                  <a:schemeClr val="bg1"/>
                </a:solidFill>
              </a:rPr>
              <a:t>都是函數。</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善用函數可以減去重複性高，複雜的運算。</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bg1"/>
                </a:solidFill>
              </a:rPr>
              <a:t>寫程式切記不要劈哩啪啦當作文一路往下寫，</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將每個功能各自分開寫成函數。</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不僅未來容易維護，也方便你創造屬於自己的函式庫。</a:t>
            </a:r>
            <a:endParaRPr lang="en-US" altLang="zh-TW"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63</a:t>
            </a:fld>
            <a:endParaRPr lang="zh-TW" altLang="en-US"/>
          </a:p>
        </p:txBody>
      </p:sp>
    </p:spTree>
    <p:extLst>
      <p:ext uri="{BB962C8B-B14F-4D97-AF65-F5344CB8AC3E}">
        <p14:creationId xmlns:p14="http://schemas.microsoft.com/office/powerpoint/2010/main" val="387934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現在我們回頭看看</a:t>
            </a:r>
            <a:r>
              <a:rPr lang="en-US" altLang="zh-TW" dirty="0" err="1"/>
              <a:t>helloworld</a:t>
            </a:r>
            <a:r>
              <a:rPr lang="zh-TW" altLang="en-US" dirty="0"/>
              <a:t>，應該可以理解這個小程式在做些什麼了吧。</a:t>
            </a:r>
            <a:endParaRPr lang="en-US" altLang="zh-TW" dirty="0"/>
          </a:p>
          <a:p>
            <a:r>
              <a:rPr lang="zh-TW" altLang="en-US" dirty="0"/>
              <a:t>那恭喜妳通過新手教學了。</a:t>
            </a:r>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64</a:t>
            </a:fld>
            <a:endParaRPr lang="zh-TW" altLang="en-US"/>
          </a:p>
        </p:txBody>
      </p:sp>
    </p:spTree>
    <p:extLst>
      <p:ext uri="{BB962C8B-B14F-4D97-AF65-F5344CB8AC3E}">
        <p14:creationId xmlns:p14="http://schemas.microsoft.com/office/powerpoint/2010/main" val="946752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好了那我們下一個要介紹的就是變數型別</a:t>
            </a:r>
            <a:endParaRPr lang="en-US" altLang="zh-TW" dirty="0"/>
          </a:p>
          <a:p>
            <a:r>
              <a:rPr lang="zh-TW" altLang="en-US" dirty="0"/>
              <a:t>可以看到前三行的</a:t>
            </a:r>
            <a:r>
              <a:rPr lang="en-US" altLang="zh-TW" dirty="0"/>
              <a:t>int </a:t>
            </a:r>
            <a:r>
              <a:rPr lang="zh-TW" altLang="en-US" dirty="0"/>
              <a:t>、</a:t>
            </a:r>
            <a:r>
              <a:rPr lang="en-US" altLang="zh-TW" dirty="0"/>
              <a:t>float</a:t>
            </a:r>
            <a:r>
              <a:rPr lang="zh-TW" altLang="en-US" dirty="0"/>
              <a:t>、</a:t>
            </a:r>
            <a:r>
              <a:rPr lang="en-US" altLang="zh-TW" dirty="0"/>
              <a:t>char</a:t>
            </a:r>
          </a:p>
          <a:p>
            <a:r>
              <a:rPr lang="zh-TW" altLang="en-US" dirty="0"/>
              <a:t>分別代表整數、浮點數以及字元。</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先稍微說一下</a:t>
            </a:r>
            <a:r>
              <a:rPr lang="en-US" altLang="zh-TW" dirty="0" err="1"/>
              <a:t>scanf</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他一樣是被包含在</a:t>
            </a:r>
            <a:r>
              <a:rPr lang="en-US" altLang="zh-TW" dirty="0" err="1"/>
              <a:t>stdio.h</a:t>
            </a:r>
            <a:r>
              <a:rPr lang="zh-TW" altLang="en-US" dirty="0"/>
              <a:t>中的函數，主要是讓使用者輸入資料。</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可以看到右邊的執行結果。</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可能有些人注意到了</a:t>
            </a:r>
            <a:r>
              <a:rPr lang="en-US" altLang="zh-TW" dirty="0" err="1"/>
              <a:t>scanf</a:t>
            </a:r>
            <a:r>
              <a:rPr lang="en-US" altLang="zh-TW" dirty="0"/>
              <a:t>()</a:t>
            </a:r>
            <a:r>
              <a:rPr lang="zh-TW" altLang="en-US" dirty="0"/>
              <a:t>還有</a:t>
            </a:r>
            <a:r>
              <a:rPr lang="en-US" altLang="zh-TW" dirty="0" err="1"/>
              <a:t>printf</a:t>
            </a:r>
            <a:r>
              <a:rPr lang="en-US" altLang="zh-TW" dirty="0"/>
              <a:t>()</a:t>
            </a:r>
            <a:r>
              <a:rPr lang="zh-TW" altLang="en-US" dirty="0"/>
              <a:t>中有奇怪的</a:t>
            </a:r>
            <a:r>
              <a:rPr lang="en-US" altLang="zh-TW" dirty="0"/>
              <a:t>%</a:t>
            </a:r>
            <a:r>
              <a:rPr lang="zh-TW" altLang="en-US" dirty="0"/>
              <a:t>符號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我們稱他為</a:t>
            </a:r>
            <a:r>
              <a:rPr lang="zh-TW" altLang="sv-SE" sz="1200" b="0" i="0" kern="1200" dirty="0">
                <a:solidFill>
                  <a:schemeClr val="tx1"/>
                </a:solidFill>
                <a:effectLst/>
                <a:latin typeface="+mn-lt"/>
                <a:ea typeface="+mn-ea"/>
                <a:cs typeface="+mn-cs"/>
              </a:rPr>
              <a:t>格式指定字</a:t>
            </a:r>
            <a:r>
              <a:rPr lang="zh-TW" altLang="en-US" sz="1200" b="0" i="0" kern="1200" dirty="0">
                <a:solidFill>
                  <a:schemeClr val="tx1"/>
                </a:solidFill>
                <a:effectLst/>
                <a:latin typeface="+mn-lt"/>
                <a:ea typeface="+mn-ea"/>
                <a:cs typeface="+mn-cs"/>
              </a:rPr>
              <a:t>元</a:t>
            </a:r>
            <a:r>
              <a:rPr lang="zh-TW" altLang="sv-SE" sz="1200" b="0" i="0" kern="1200" dirty="0">
                <a:solidFill>
                  <a:schemeClr val="tx1"/>
                </a:solidFill>
                <a:effectLst/>
                <a:latin typeface="+mn-lt"/>
                <a:ea typeface="+mn-ea"/>
                <a:cs typeface="+mn-cs"/>
              </a:rPr>
              <a:t>（</a:t>
            </a:r>
            <a:r>
              <a:rPr lang="sv-SE" altLang="zh-TW" sz="1200" b="0" i="0" kern="1200" dirty="0">
                <a:solidFill>
                  <a:schemeClr val="tx1"/>
                </a:solidFill>
                <a:effectLst/>
                <a:latin typeface="+mn-lt"/>
                <a:ea typeface="+mn-ea"/>
                <a:cs typeface="+mn-cs"/>
              </a:rPr>
              <a:t>format specifier</a:t>
            </a:r>
            <a:r>
              <a:rPr lang="zh-TW" altLang="sv-SE" sz="1200" b="0" i="0" kern="1200" dirty="0">
                <a:solidFill>
                  <a:schemeClr val="tx1"/>
                </a:solidFill>
                <a:effectLst/>
                <a:latin typeface="+mn-lt"/>
                <a:ea typeface="+mn-ea"/>
                <a:cs typeface="+mn-cs"/>
              </a:rPr>
              <a:t>）</a:t>
            </a:r>
            <a:endParaRPr lang="en-US" altLang="zh-TW" dirty="0"/>
          </a:p>
          <a:p>
            <a:r>
              <a:rPr lang="zh-TW" altLang="en-US" dirty="0"/>
              <a:t>他跟逃脫字元的原理相同，當格式指定字元後方跟著特定字元時，他有不同的意思</a:t>
            </a:r>
            <a:endParaRPr lang="en-US" altLang="zh-TW" dirty="0"/>
          </a:p>
          <a:p>
            <a:r>
              <a:rPr lang="zh-TW" altLang="en-US" dirty="0"/>
              <a:t>例如</a:t>
            </a:r>
            <a:r>
              <a:rPr lang="en-US" altLang="zh-TW" dirty="0"/>
              <a:t>%c</a:t>
            </a:r>
            <a:r>
              <a:rPr lang="zh-TW" altLang="en-US" dirty="0"/>
              <a:t>便是字元接收、</a:t>
            </a:r>
            <a:r>
              <a:rPr lang="en-US" altLang="zh-TW" dirty="0"/>
              <a:t>%d</a:t>
            </a:r>
            <a:r>
              <a:rPr lang="zh-TW" altLang="en-US" dirty="0"/>
              <a:t>是整數接收、</a:t>
            </a:r>
            <a:r>
              <a:rPr lang="en-US" altLang="zh-TW" dirty="0"/>
              <a:t>%f</a:t>
            </a:r>
            <a:r>
              <a:rPr lang="zh-TW" altLang="en-US" dirty="0"/>
              <a:t>是浮點數接收等</a:t>
            </a:r>
            <a:r>
              <a:rPr lang="en-US" altLang="zh-TW" dirty="0"/>
              <a:t>…</a:t>
            </a:r>
          </a:p>
          <a:p>
            <a:r>
              <a:rPr lang="zh-TW" altLang="en-US" dirty="0"/>
              <a:t>可以看到執行的結果，它顯示出了我</a:t>
            </a:r>
            <a:r>
              <a:rPr lang="en-US" altLang="zh-TW" dirty="0"/>
              <a:t>key</a:t>
            </a:r>
            <a:r>
              <a:rPr lang="zh-TW" altLang="en-US" dirty="0"/>
              <a:t>進去的各種資料</a:t>
            </a:r>
            <a:endParaRPr lang="en-US" altLang="zh-TW" dirty="0"/>
          </a:p>
          <a:p>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65</a:t>
            </a:fld>
            <a:endParaRPr lang="zh-TW" altLang="en-US"/>
          </a:p>
        </p:txBody>
      </p:sp>
    </p:spTree>
    <p:extLst>
      <p:ext uri="{BB962C8B-B14F-4D97-AF65-F5344CB8AC3E}">
        <p14:creationId xmlns:p14="http://schemas.microsoft.com/office/powerpoint/2010/main" val="163552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那聽到這裡你可能會根據英文或是基本印象來記</a:t>
            </a:r>
            <a:endParaRPr lang="en-US" altLang="zh-TW" dirty="0"/>
          </a:p>
          <a:p>
            <a:r>
              <a:rPr lang="en-US" altLang="zh-TW" dirty="0"/>
              <a:t>char</a:t>
            </a:r>
            <a:r>
              <a:rPr lang="zh-TW" altLang="en-US" dirty="0"/>
              <a:t>要放字母</a:t>
            </a:r>
            <a:endParaRPr lang="en-US" altLang="zh-TW" dirty="0"/>
          </a:p>
          <a:p>
            <a:r>
              <a:rPr lang="en-US" altLang="zh-TW" dirty="0"/>
              <a:t>int</a:t>
            </a:r>
            <a:r>
              <a:rPr lang="zh-TW" altLang="en-US" dirty="0"/>
              <a:t>要放數字</a:t>
            </a:r>
            <a:endParaRPr lang="en-US" altLang="zh-TW" dirty="0"/>
          </a:p>
          <a:p>
            <a:r>
              <a:rPr lang="en-US" altLang="zh-TW" dirty="0"/>
              <a:t>float</a:t>
            </a:r>
            <a:r>
              <a:rPr lang="zh-TW" altLang="en-US" dirty="0"/>
              <a:t>要放小數</a:t>
            </a:r>
            <a:endParaRPr lang="en-US" altLang="zh-TW" dirty="0"/>
          </a:p>
          <a:p>
            <a:r>
              <a:rPr lang="zh-TW" altLang="en-US" dirty="0"/>
              <a:t>但是先等等</a:t>
            </a:r>
            <a:endParaRPr lang="en-US" altLang="zh-TW" dirty="0"/>
          </a:p>
          <a:p>
            <a:r>
              <a:rPr lang="zh-TW" altLang="en-US" dirty="0"/>
              <a:t>你知道為什麼</a:t>
            </a:r>
            <a:r>
              <a:rPr lang="en-US" altLang="zh-TW" dirty="0"/>
              <a:t>char</a:t>
            </a:r>
            <a:r>
              <a:rPr lang="zh-TW" altLang="en-US" dirty="0"/>
              <a:t>要用來放字元嗎</a:t>
            </a:r>
            <a:r>
              <a:rPr lang="en-US" altLang="zh-TW" dirty="0"/>
              <a:t>?</a:t>
            </a:r>
            <a:endParaRPr lang="zh-TW" altLang="en-US" dirty="0"/>
          </a:p>
          <a:p>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66</a:t>
            </a:fld>
            <a:endParaRPr lang="zh-TW" altLang="en-US"/>
          </a:p>
        </p:txBody>
      </p:sp>
    </p:spTree>
    <p:extLst>
      <p:ext uri="{BB962C8B-B14F-4D97-AF65-F5344CB8AC3E}">
        <p14:creationId xmlns:p14="http://schemas.microsoft.com/office/powerpoint/2010/main" val="3851296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可能很多人會聽說</a:t>
            </a:r>
            <a:r>
              <a:rPr lang="en-US" altLang="zh-TW" dirty="0"/>
              <a:t>char</a:t>
            </a:r>
            <a:r>
              <a:rPr lang="zh-TW" altLang="en-US" dirty="0"/>
              <a:t>用來放單個字元、</a:t>
            </a:r>
            <a:r>
              <a:rPr lang="en-US" altLang="zh-TW" dirty="0"/>
              <a:t>shot</a:t>
            </a:r>
            <a:r>
              <a:rPr lang="zh-TW" altLang="en-US" dirty="0"/>
              <a:t>放小數字、</a:t>
            </a:r>
            <a:r>
              <a:rPr lang="en-US" altLang="zh-TW" dirty="0"/>
              <a:t>int</a:t>
            </a:r>
            <a:r>
              <a:rPr lang="zh-TW" altLang="en-US" dirty="0"/>
              <a:t>放中數字、</a:t>
            </a:r>
            <a:r>
              <a:rPr lang="en-US" altLang="zh-TW" dirty="0"/>
              <a:t>long</a:t>
            </a:r>
            <a:r>
              <a:rPr lang="zh-TW" altLang="en-US" dirty="0"/>
              <a:t>放更大的數字之類的</a:t>
            </a:r>
            <a:endParaRPr lang="en-US" altLang="zh-TW" dirty="0"/>
          </a:p>
          <a:p>
            <a:r>
              <a:rPr lang="zh-TW" altLang="en-US" dirty="0"/>
              <a:t>這樣說也沒錯，但是其實這些變數型態的差異只差在佔用空間的大小而已</a:t>
            </a:r>
            <a:endParaRPr lang="en-US" altLang="zh-TW" dirty="0"/>
          </a:p>
          <a:p>
            <a:r>
              <a:rPr lang="zh-TW" altLang="en-US" dirty="0"/>
              <a:t>並不在於它們放的東西不同</a:t>
            </a:r>
            <a:endParaRPr lang="en-US" altLang="zh-TW" dirty="0"/>
          </a:p>
          <a:p>
            <a:r>
              <a:rPr lang="zh-TW" altLang="en-US" dirty="0"/>
              <a:t>可能有寫過</a:t>
            </a:r>
            <a:r>
              <a:rPr lang="en-US" altLang="zh-TW" dirty="0"/>
              <a:t>C</a:t>
            </a:r>
            <a:r>
              <a:rPr lang="zh-TW" altLang="en-US" dirty="0"/>
              <a:t>的同學知道，其實</a:t>
            </a:r>
            <a:r>
              <a:rPr lang="en-US" altLang="zh-TW" dirty="0"/>
              <a:t>char</a:t>
            </a:r>
            <a:r>
              <a:rPr lang="zh-TW" altLang="en-US" dirty="0"/>
              <a:t>也是存數字。</a:t>
            </a:r>
            <a:endParaRPr lang="en-US" altLang="zh-TW" dirty="0"/>
          </a:p>
          <a:p>
            <a:r>
              <a:rPr lang="zh-TW" altLang="en-US" dirty="0"/>
              <a:t>之所以會有</a:t>
            </a:r>
            <a:r>
              <a:rPr lang="en-US" altLang="zh-TW" dirty="0"/>
              <a:t>char</a:t>
            </a:r>
            <a:r>
              <a:rPr lang="zh-TW" altLang="en-US" dirty="0"/>
              <a:t>是字元的說法，是因為</a:t>
            </a:r>
            <a:r>
              <a:rPr lang="en-US" altLang="zh-TW" dirty="0"/>
              <a:t>ascii</a:t>
            </a:r>
            <a:r>
              <a:rPr lang="zh-TW" altLang="en-US" dirty="0"/>
              <a:t>編碼當中，可顯示的字元會落在</a:t>
            </a:r>
            <a:r>
              <a:rPr lang="en-US" altLang="zh-TW" dirty="0"/>
              <a:t>0~127</a:t>
            </a:r>
            <a:r>
              <a:rPr lang="zh-TW" altLang="en-US" dirty="0"/>
              <a:t>之間，而</a:t>
            </a:r>
            <a:r>
              <a:rPr lang="en-US" altLang="zh-TW" dirty="0"/>
              <a:t>char</a:t>
            </a:r>
            <a:r>
              <a:rPr lang="zh-TW" altLang="en-US" dirty="0"/>
              <a:t>的大小正好是</a:t>
            </a:r>
            <a:r>
              <a:rPr lang="en-US" altLang="zh-TW" dirty="0"/>
              <a:t>-128~127</a:t>
            </a:r>
          </a:p>
          <a:p>
            <a:r>
              <a:rPr lang="zh-TW" altLang="en-US" dirty="0"/>
              <a:t>因此使用</a:t>
            </a:r>
            <a:r>
              <a:rPr lang="en-US" altLang="zh-TW" dirty="0"/>
              <a:t>char</a:t>
            </a:r>
            <a:r>
              <a:rPr lang="zh-TW" altLang="en-US" dirty="0"/>
              <a:t>來存放字元最有效率也不浪費空間。</a:t>
            </a:r>
            <a:endParaRPr lang="en-US" altLang="zh-TW" dirty="0"/>
          </a:p>
          <a:p>
            <a:r>
              <a:rPr lang="zh-TW" altLang="en-US" dirty="0"/>
              <a:t>如果想看變數型別會用到多少空間，可以使用</a:t>
            </a:r>
            <a:r>
              <a:rPr lang="en-US" altLang="zh-TW" dirty="0" err="1"/>
              <a:t>sizeof</a:t>
            </a:r>
            <a:r>
              <a:rPr lang="en-US" altLang="zh-TW" dirty="0"/>
              <a:t>()</a:t>
            </a:r>
            <a:r>
              <a:rPr lang="zh-TW" altLang="en-US" dirty="0"/>
              <a:t>這個函數來查看</a:t>
            </a:r>
            <a:endParaRPr lang="en-US" altLang="zh-TW" dirty="0"/>
          </a:p>
          <a:p>
            <a:r>
              <a:rPr lang="zh-TW" altLang="en-US" dirty="0"/>
              <a:t>這裡的單位是</a:t>
            </a:r>
            <a:r>
              <a:rPr lang="en-US" altLang="zh-TW" dirty="0"/>
              <a:t>Byte</a:t>
            </a:r>
            <a:r>
              <a:rPr lang="zh-TW" altLang="en-US" dirty="0"/>
              <a:t>。</a:t>
            </a:r>
            <a:endParaRPr lang="en-US" altLang="zh-TW" dirty="0"/>
          </a:p>
          <a:p>
            <a:r>
              <a:rPr lang="en-US" altLang="zh-CN" dirty="0"/>
              <a:t>1Byte</a:t>
            </a:r>
            <a:r>
              <a:rPr lang="zh-TW" altLang="en-US" dirty="0"/>
              <a:t>是</a:t>
            </a:r>
            <a:r>
              <a:rPr lang="en-US" altLang="zh-TW" dirty="0"/>
              <a:t>8bits</a:t>
            </a:r>
          </a:p>
          <a:p>
            <a:r>
              <a:rPr lang="en-US" altLang="zh-CN" dirty="0"/>
              <a:t>char</a:t>
            </a:r>
            <a:r>
              <a:rPr lang="zh-TW" altLang="en-US" dirty="0"/>
              <a:t>的大小是</a:t>
            </a:r>
            <a:r>
              <a:rPr lang="en-US" altLang="zh-TW" dirty="0"/>
              <a:t>1Byte</a:t>
            </a:r>
            <a:r>
              <a:rPr lang="zh-TW" altLang="en-US" dirty="0"/>
              <a:t>也就是說扣除掉用來表示</a:t>
            </a:r>
            <a:r>
              <a:rPr lang="en-US" altLang="zh-TW" dirty="0"/>
              <a:t>+-</a:t>
            </a:r>
            <a:r>
              <a:rPr lang="zh-TW" altLang="en-US" dirty="0"/>
              <a:t>號的最高位元，</a:t>
            </a:r>
            <a:r>
              <a:rPr lang="en-US" altLang="zh-TW" dirty="0"/>
              <a:t>char</a:t>
            </a:r>
            <a:r>
              <a:rPr lang="zh-TW" altLang="en-US" dirty="0"/>
              <a:t>可以存放</a:t>
            </a:r>
            <a:r>
              <a:rPr lang="en-US" altLang="zh-TW" dirty="0"/>
              <a:t>2^7</a:t>
            </a:r>
            <a:r>
              <a:rPr lang="zh-TW" altLang="en-US" dirty="0"/>
              <a:t>的資料</a:t>
            </a:r>
            <a:endParaRPr lang="en-US" altLang="zh-TW"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67</a:t>
            </a:fld>
            <a:endParaRPr lang="zh-TW" altLang="en-US"/>
          </a:p>
        </p:txBody>
      </p:sp>
    </p:spTree>
    <p:extLst>
      <p:ext uri="{BB962C8B-B14F-4D97-AF65-F5344CB8AC3E}">
        <p14:creationId xmlns:p14="http://schemas.microsoft.com/office/powerpoint/2010/main" val="2783573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講完型別後我們就能來講變數空間了。</a:t>
            </a:r>
          </a:p>
          <a:p>
            <a:r>
              <a:rPr lang="zh-TW" altLang="en-US" dirty="0"/>
              <a:t>如果要將變數宣告圖示化來說，有點像是</a:t>
            </a:r>
            <a:endParaRPr lang="en-US" altLang="zh-TW" dirty="0"/>
          </a:p>
          <a:p>
            <a:r>
              <a:rPr lang="zh-TW" altLang="en-US" dirty="0"/>
              <a:t>記憶體空間是一棟大樓，並且我們宣告的變數就是住戶，它們可以自己決定想要住多大間的房子</a:t>
            </a:r>
            <a:endParaRPr lang="en-US" altLang="zh-TW" dirty="0"/>
          </a:p>
          <a:p>
            <a:r>
              <a:rPr lang="zh-TW" altLang="en-US" dirty="0"/>
              <a:t>例如這邊紐西蘭奇異果想要一間</a:t>
            </a:r>
            <a:r>
              <a:rPr lang="en-US" altLang="zh-TW" dirty="0"/>
              <a:t>char</a:t>
            </a:r>
            <a:r>
              <a:rPr lang="zh-TW" altLang="en-US" dirty="0"/>
              <a:t>而黃金奇異果想要住</a:t>
            </a:r>
            <a:r>
              <a:rPr lang="en-US" altLang="zh-TW" dirty="0"/>
              <a:t>int</a:t>
            </a:r>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68</a:t>
            </a:fld>
            <a:endParaRPr lang="zh-TW" altLang="en-US"/>
          </a:p>
        </p:txBody>
      </p:sp>
    </p:spTree>
    <p:extLst>
      <p:ext uri="{BB962C8B-B14F-4D97-AF65-F5344CB8AC3E}">
        <p14:creationId xmlns:p14="http://schemas.microsoft.com/office/powerpoint/2010/main" val="514405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當宣告完畢後這些空間就是屬於這個變數的了。之後的其他變數不能也不應該占用到別的變數的空間。</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但是大家都知道，資安方面有很多情況就是我們透過一些方法去侵入民宅從而做到攻擊的手法。</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打</a:t>
            </a:r>
            <a:r>
              <a:rPr lang="en-US" altLang="zh-TW" dirty="0" err="1"/>
              <a:t>pwn</a:t>
            </a:r>
            <a:r>
              <a:rPr lang="zh-TW" altLang="en-US" dirty="0"/>
              <a:t>的時候常常會用到。</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CN"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69</a:t>
            </a:fld>
            <a:endParaRPr lang="zh-TW" altLang="en-US"/>
          </a:p>
        </p:txBody>
      </p:sp>
    </p:spTree>
    <p:extLst>
      <p:ext uri="{BB962C8B-B14F-4D97-AF65-F5344CB8AC3E}">
        <p14:creationId xmlns:p14="http://schemas.microsoft.com/office/powerpoint/2010/main" val="986906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變數也有各種不同的格式能宣告，比較常見的是</a:t>
            </a:r>
            <a:r>
              <a:rPr lang="en-US" altLang="zh-TW" dirty="0"/>
              <a:t>16</a:t>
            </a:r>
            <a:r>
              <a:rPr lang="zh-TW" altLang="en-US" dirty="0"/>
              <a:t>、</a:t>
            </a:r>
            <a:r>
              <a:rPr lang="en-US" altLang="zh-TW" dirty="0"/>
              <a:t>8</a:t>
            </a:r>
            <a:r>
              <a:rPr lang="zh-TW" altLang="en-US" dirty="0"/>
              <a:t>、</a:t>
            </a:r>
            <a:r>
              <a:rPr lang="en-US" altLang="zh-TW" dirty="0"/>
              <a:t>10</a:t>
            </a:r>
            <a:r>
              <a:rPr lang="zh-TW" altLang="en-US" dirty="0"/>
              <a:t>進位的數字</a:t>
            </a:r>
            <a:endParaRPr lang="en-US" altLang="zh-TW" dirty="0"/>
          </a:p>
          <a:p>
            <a:r>
              <a:rPr lang="zh-TW" altLang="en-US" dirty="0"/>
              <a:t>要表示各種不同進制的方式也很簡單</a:t>
            </a:r>
            <a:endParaRPr lang="en-US" altLang="zh-TW" dirty="0"/>
          </a:p>
          <a:p>
            <a:r>
              <a:rPr lang="en-US" altLang="zh-TW" dirty="0"/>
              <a:t>16</a:t>
            </a:r>
            <a:r>
              <a:rPr lang="zh-TW" altLang="en-US" dirty="0"/>
              <a:t>進制就是前面</a:t>
            </a:r>
            <a:r>
              <a:rPr lang="en-US" altLang="zh-TW" dirty="0"/>
              <a:t>+0x</a:t>
            </a:r>
          </a:p>
          <a:p>
            <a:r>
              <a:rPr lang="en-US" altLang="zh-CN" dirty="0"/>
              <a:t>8</a:t>
            </a:r>
            <a:r>
              <a:rPr lang="zh-TW" altLang="en-US" dirty="0"/>
              <a:t>進制是前面</a:t>
            </a:r>
            <a:r>
              <a:rPr lang="en-US" altLang="zh-TW" dirty="0"/>
              <a:t>+0</a:t>
            </a:r>
          </a:p>
          <a:p>
            <a:r>
              <a:rPr lang="en-US" altLang="zh-CN" dirty="0"/>
              <a:t>a</a:t>
            </a:r>
            <a:r>
              <a:rPr lang="zh-TW" altLang="en-US" dirty="0"/>
              <a:t>的意思則是宣告一個常數</a:t>
            </a:r>
            <a:r>
              <a:rPr lang="en-US" altLang="zh-TW" dirty="0"/>
              <a:t>Fee</a:t>
            </a:r>
            <a:r>
              <a:rPr lang="zh-TW" altLang="en-US" dirty="0"/>
              <a:t>，後面的</a:t>
            </a:r>
            <a:r>
              <a:rPr lang="en-US" altLang="zh-TW" dirty="0"/>
              <a:t>L</a:t>
            </a:r>
            <a:r>
              <a:rPr lang="zh-TW" altLang="en-US" dirty="0"/>
              <a:t>表示是要存成</a:t>
            </a:r>
            <a:r>
              <a:rPr lang="en-US" altLang="zh-TW" dirty="0"/>
              <a:t>long</a:t>
            </a:r>
            <a:r>
              <a:rPr lang="zh-TW" altLang="en-US" dirty="0"/>
              <a:t>的意思</a:t>
            </a:r>
            <a:endParaRPr lang="en-US" altLang="zh-TW" dirty="0"/>
          </a:p>
          <a:p>
            <a:r>
              <a:rPr lang="en-US" altLang="zh-TW" dirty="0"/>
              <a:t>Fee</a:t>
            </a:r>
            <a:r>
              <a:rPr lang="zh-TW" altLang="en-US" dirty="0"/>
              <a:t>就是</a:t>
            </a:r>
            <a:r>
              <a:rPr lang="en-US" altLang="zh-TW" dirty="0"/>
              <a:t>256</a:t>
            </a:r>
            <a:r>
              <a:rPr lang="zh-TW" altLang="en-US" dirty="0"/>
              <a:t>*</a:t>
            </a:r>
            <a:r>
              <a:rPr lang="en-US" altLang="zh-TW" dirty="0"/>
              <a:t>15+16</a:t>
            </a:r>
            <a:r>
              <a:rPr lang="zh-TW" altLang="en-US" dirty="0"/>
              <a:t>*</a:t>
            </a:r>
            <a:r>
              <a:rPr lang="en-US" altLang="zh-TW" dirty="0"/>
              <a:t>14+14</a:t>
            </a:r>
          </a:p>
          <a:p>
            <a:r>
              <a:rPr lang="zh-TW" altLang="en-US" dirty="0"/>
              <a:t>那</a:t>
            </a:r>
            <a:r>
              <a:rPr lang="en-US" altLang="zh-TW" dirty="0"/>
              <a:t>8</a:t>
            </a:r>
            <a:r>
              <a:rPr lang="zh-TW" altLang="en-US" dirty="0"/>
              <a:t>進制就是前面</a:t>
            </a:r>
            <a:r>
              <a:rPr lang="en-US" altLang="zh-TW" dirty="0"/>
              <a:t>+0</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70</a:t>
            </a:fld>
            <a:endParaRPr lang="zh-TW" altLang="en-US"/>
          </a:p>
        </p:txBody>
      </p:sp>
    </p:spTree>
    <p:extLst>
      <p:ext uri="{BB962C8B-B14F-4D97-AF65-F5344CB8AC3E}">
        <p14:creationId xmlns:p14="http://schemas.microsoft.com/office/powerpoint/2010/main" val="345980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a:t>
            </a:r>
            <a:r>
              <a:rPr lang="en-US" altLang="zh-TW" dirty="0"/>
              <a:t>list</a:t>
            </a:r>
            <a:r>
              <a:rPr lang="zh-TW" altLang="en-US" dirty="0"/>
              <a:t>傳送點只有一個 會有一個訊息</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16</a:t>
            </a:fld>
            <a:endParaRPr lang="zh-TW" altLang="en-US"/>
          </a:p>
        </p:txBody>
      </p:sp>
    </p:spTree>
    <p:extLst>
      <p:ext uri="{BB962C8B-B14F-4D97-AF65-F5344CB8AC3E}">
        <p14:creationId xmlns:p14="http://schemas.microsoft.com/office/powerpoint/2010/main" val="1343961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接下來要介紹算術運算子，算術運算子顧名思義就是對資料進行數學運算的一些符號</a:t>
            </a:r>
            <a:endParaRPr lang="en-US" altLang="zh-TW" dirty="0"/>
          </a:p>
          <a:p>
            <a:r>
              <a:rPr lang="zh-TW" altLang="en-US" dirty="0"/>
              <a:t>常見的四則運算以及</a:t>
            </a:r>
            <a:r>
              <a:rPr lang="en-US" altLang="zh-TW" dirty="0"/>
              <a:t>mod</a:t>
            </a:r>
            <a:r>
              <a:rPr lang="zh-TW" altLang="en-US" dirty="0"/>
              <a:t>取餘數等。</a:t>
            </a:r>
            <a:endParaRPr lang="en-US" altLang="zh-TW" dirty="0"/>
          </a:p>
          <a:p>
            <a:r>
              <a:rPr lang="zh-TW" altLang="en-US" dirty="0"/>
              <a:t>通常的運算相信大家沒有太大的問題</a:t>
            </a:r>
            <a:endParaRPr lang="en-US" altLang="zh-TW" dirty="0"/>
          </a:p>
          <a:p>
            <a:r>
              <a:rPr lang="zh-TW" altLang="en-US" dirty="0"/>
              <a:t>比較注意的地方有兩項</a:t>
            </a:r>
            <a:endParaRPr lang="en-US" altLang="zh-TW" dirty="0"/>
          </a:p>
          <a:p>
            <a:r>
              <a:rPr lang="zh-TW" altLang="en-US" dirty="0"/>
              <a:t>首先第一項是整數之間的除法運算</a:t>
            </a:r>
            <a:endParaRPr lang="en-US" altLang="zh-TW" dirty="0"/>
          </a:p>
          <a:p>
            <a:r>
              <a:rPr lang="zh-TW" altLang="en-US" dirty="0"/>
              <a:t>可以看到紅色箭頭所指的地方，我想計算</a:t>
            </a:r>
            <a:r>
              <a:rPr lang="en-US" altLang="zh-TW" dirty="0"/>
              <a:t>3/2</a:t>
            </a:r>
            <a:r>
              <a:rPr lang="zh-TW" altLang="en-US" dirty="0"/>
              <a:t>然而輸出的結果卻是</a:t>
            </a:r>
            <a:r>
              <a:rPr lang="en-US" altLang="zh-TW" dirty="0"/>
              <a:t>1</a:t>
            </a:r>
          </a:p>
          <a:p>
            <a:r>
              <a:rPr lang="zh-TW" altLang="en-US" dirty="0"/>
              <a:t>原本應該是</a:t>
            </a:r>
            <a:r>
              <a:rPr lang="en-US" altLang="zh-TW" dirty="0"/>
              <a:t>1.5</a:t>
            </a:r>
            <a:r>
              <a:rPr lang="zh-TW" altLang="en-US" dirty="0"/>
              <a:t>，這是為甚麼呢</a:t>
            </a:r>
            <a:r>
              <a:rPr lang="en-US" altLang="zh-TW" dirty="0"/>
              <a:t>?</a:t>
            </a:r>
          </a:p>
          <a:p>
            <a:r>
              <a:rPr lang="zh-TW" altLang="en-US" dirty="0"/>
              <a:t>這是因為在</a:t>
            </a:r>
            <a:r>
              <a:rPr lang="en-US" altLang="zh-TW" dirty="0"/>
              <a:t>C</a:t>
            </a:r>
            <a:r>
              <a:rPr lang="zh-TW" altLang="en-US" dirty="0"/>
              <a:t>語言中除法運算除數與被除數至少要有一個是浮點數，產生的結果才會是浮點數</a:t>
            </a:r>
            <a:endParaRPr lang="en-US" altLang="zh-TW" dirty="0"/>
          </a:p>
          <a:p>
            <a:r>
              <a:rPr lang="zh-TW" altLang="en-US" dirty="0"/>
              <a:t>在這裡</a:t>
            </a:r>
            <a:r>
              <a:rPr lang="en-US" altLang="zh-TW" dirty="0"/>
              <a:t>a</a:t>
            </a:r>
            <a:r>
              <a:rPr lang="zh-TW" altLang="en-US" dirty="0"/>
              <a:t>、</a:t>
            </a:r>
            <a:r>
              <a:rPr lang="en-US" altLang="zh-TW" dirty="0"/>
              <a:t>b</a:t>
            </a:r>
            <a:r>
              <a:rPr lang="zh-TW" altLang="en-US" dirty="0"/>
              <a:t>都是整數型態不允許有小數存在的</a:t>
            </a:r>
            <a:endParaRPr lang="en-US" altLang="zh-TW" dirty="0"/>
          </a:p>
          <a:p>
            <a:r>
              <a:rPr lang="zh-TW" altLang="en-US" dirty="0"/>
              <a:t>因此這裡計算的結果會自動將小數後的數值全捨棄，因此才會是</a:t>
            </a:r>
            <a:r>
              <a:rPr lang="en-US" altLang="zh-TW" dirty="0"/>
              <a:t>1</a:t>
            </a:r>
          </a:p>
          <a:p>
            <a:r>
              <a:rPr lang="zh-TW" altLang="en-US" dirty="0"/>
              <a:t>要注意這不是四捨五入，是無條件捨去</a:t>
            </a:r>
            <a:endParaRPr lang="en-US" altLang="zh-TW"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71</a:t>
            </a:fld>
            <a:endParaRPr lang="zh-TW" altLang="en-US"/>
          </a:p>
        </p:txBody>
      </p:sp>
    </p:spTree>
    <p:extLst>
      <p:ext uri="{BB962C8B-B14F-4D97-AF65-F5344CB8AC3E}">
        <p14:creationId xmlns:p14="http://schemas.microsoft.com/office/powerpoint/2010/main" val="308058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那我們接下來要進到判斷的部分了，就是</a:t>
            </a:r>
            <a:r>
              <a:rPr lang="en-US" altLang="zh-TW" dirty="0"/>
              <a:t>if</a:t>
            </a:r>
            <a:r>
              <a:rPr lang="zh-TW" altLang="en-US" dirty="0"/>
              <a:t>跟</a:t>
            </a:r>
            <a:r>
              <a:rPr lang="en-US" altLang="zh-TW" dirty="0"/>
              <a:t>switch</a:t>
            </a:r>
          </a:p>
          <a:p>
            <a:r>
              <a:rPr lang="zh-TW" altLang="en-US" dirty="0"/>
              <a:t>恭喜各位 從這邊開始會比較簡單</a:t>
            </a:r>
            <a:endParaRPr lang="en-US" altLang="zh-TW" dirty="0"/>
          </a:p>
          <a:p>
            <a:r>
              <a:rPr lang="zh-TW" altLang="en-US" dirty="0"/>
              <a:t>那首先我們先來看看</a:t>
            </a:r>
            <a:r>
              <a:rPr lang="en-US" altLang="zh-TW" dirty="0"/>
              <a:t>if</a:t>
            </a:r>
            <a:r>
              <a:rPr lang="zh-TW" altLang="en-US" dirty="0"/>
              <a:t>跟</a:t>
            </a:r>
            <a:r>
              <a:rPr lang="en-US" altLang="zh-TW" dirty="0"/>
              <a:t>switch</a:t>
            </a:r>
            <a:r>
              <a:rPr lang="zh-TW" altLang="en-US" dirty="0"/>
              <a:t>的文法</a:t>
            </a:r>
            <a:endParaRPr lang="en-US" altLang="zh-TW" dirty="0"/>
          </a:p>
          <a:p>
            <a:endParaRPr lang="en-US" altLang="zh-TW" dirty="0"/>
          </a:p>
          <a:p>
            <a:r>
              <a:rPr lang="zh-TW" altLang="en-US" dirty="0"/>
              <a:t>可以看到圖上就是</a:t>
            </a:r>
            <a:r>
              <a:rPr lang="en-US" altLang="zh-TW" dirty="0"/>
              <a:t>if</a:t>
            </a:r>
            <a:r>
              <a:rPr lang="zh-TW" altLang="en-US" dirty="0"/>
              <a:t>跟</a:t>
            </a:r>
            <a:r>
              <a:rPr lang="en-US" altLang="zh-TW" dirty="0"/>
              <a:t>switch</a:t>
            </a:r>
            <a:r>
              <a:rPr lang="zh-TW" altLang="en-US" dirty="0"/>
              <a:t>的文法組成，其中有些部分是可選的</a:t>
            </a:r>
            <a:endParaRPr lang="en-US" altLang="zh-TW" dirty="0"/>
          </a:p>
          <a:p>
            <a:r>
              <a:rPr lang="zh-TW" altLang="en-US" dirty="0"/>
              <a:t>也有些部分是可以出現不只一次的。</a:t>
            </a:r>
            <a:endParaRPr lang="en-US" altLang="zh-TW" dirty="0"/>
          </a:p>
          <a:p>
            <a:r>
              <a:rPr lang="zh-TW" altLang="en-US" dirty="0"/>
              <a:t>這部分很像是英文的文法。</a:t>
            </a:r>
            <a:endParaRPr lang="en-US" altLang="zh-TW" dirty="0"/>
          </a:p>
          <a:p>
            <a:r>
              <a:rPr lang="zh-TW" altLang="en-US" dirty="0"/>
              <a:t>英文只要連接詞跟子句使用的當，可以讓一句話無限延伸下去</a:t>
            </a:r>
            <a:endParaRPr lang="en-US" altLang="zh-TW" dirty="0"/>
          </a:p>
          <a:p>
            <a:r>
              <a:rPr lang="zh-TW" altLang="en-US" dirty="0"/>
              <a:t>那這邊的</a:t>
            </a:r>
            <a:r>
              <a:rPr lang="en-US" altLang="zh-TW" dirty="0"/>
              <a:t>if</a:t>
            </a:r>
            <a:r>
              <a:rPr lang="zh-TW" altLang="en-US" dirty="0"/>
              <a:t>跟</a:t>
            </a:r>
            <a:r>
              <a:rPr lang="en-US" altLang="zh-TW" dirty="0"/>
              <a:t>switch</a:t>
            </a:r>
            <a:r>
              <a:rPr lang="zh-TW" altLang="en-US" dirty="0"/>
              <a:t>也繼承了優良的傳統</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72</a:t>
            </a:fld>
            <a:endParaRPr lang="zh-TW" altLang="en-US"/>
          </a:p>
        </p:txBody>
      </p:sp>
    </p:spTree>
    <p:extLst>
      <p:ext uri="{BB962C8B-B14F-4D97-AF65-F5344CB8AC3E}">
        <p14:creationId xmlns:p14="http://schemas.microsoft.com/office/powerpoint/2010/main" val="3054450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那當然 </a:t>
            </a:r>
            <a:r>
              <a:rPr lang="en-US" altLang="zh-TW" dirty="0"/>
              <a:t>if</a:t>
            </a:r>
            <a:r>
              <a:rPr lang="zh-TW" altLang="en-US" dirty="0"/>
              <a:t>本身是能夠一層包著一層的，我們稱為巢狀結構</a:t>
            </a:r>
            <a:endParaRPr lang="en-US" altLang="zh-TW" dirty="0"/>
          </a:p>
          <a:p>
            <a:r>
              <a:rPr lang="zh-TW" altLang="en-US" dirty="0"/>
              <a:t>更準確地說，在</a:t>
            </a:r>
            <a:r>
              <a:rPr lang="en-US" altLang="zh-TW" dirty="0"/>
              <a:t>if</a:t>
            </a:r>
            <a:r>
              <a:rPr lang="zh-TW" altLang="en-US" dirty="0"/>
              <a:t>後面的大括弧括起來後，裡面就代表著進入了新的區塊</a:t>
            </a:r>
            <a:endParaRPr lang="en-US" altLang="zh-TW" dirty="0"/>
          </a:p>
          <a:p>
            <a:r>
              <a:rPr lang="zh-TW" altLang="en-US" dirty="0"/>
              <a:t>而新的區塊就如同像是這邊的</a:t>
            </a:r>
            <a:r>
              <a:rPr lang="en-US" altLang="zh-TW" dirty="0"/>
              <a:t>main</a:t>
            </a:r>
            <a:r>
              <a:rPr lang="zh-TW" altLang="en-US" dirty="0"/>
              <a:t>一樣，你可以在裡面定義變數，使用函數等等等</a:t>
            </a:r>
            <a:endParaRPr lang="en-US" altLang="zh-TW" dirty="0"/>
          </a:p>
          <a:p>
            <a:r>
              <a:rPr lang="zh-TW" altLang="en-US" dirty="0"/>
              <a:t>那這當然是可以無限的一層一層下去的，不過通常例如這邊的程式</a:t>
            </a:r>
            <a:endParaRPr lang="en-US" altLang="zh-TW" dirty="0"/>
          </a:p>
          <a:p>
            <a:r>
              <a:rPr lang="zh-TW" altLang="en-US" dirty="0"/>
              <a:t>我們會將他改寫成使用邏輯運算子的</a:t>
            </a:r>
            <a:r>
              <a:rPr lang="en-US" altLang="zh-TW" dirty="0"/>
              <a:t>if</a:t>
            </a:r>
          </a:p>
          <a:p>
            <a:r>
              <a:rPr lang="zh-TW" altLang="en-US" dirty="0"/>
              <a:t>可以看到這裡要</a:t>
            </a:r>
            <a:r>
              <a:rPr lang="en-US" altLang="zh-TW" dirty="0" err="1"/>
              <a:t>printf</a:t>
            </a:r>
            <a:r>
              <a:rPr lang="zh-TW" altLang="en-US" dirty="0"/>
              <a:t>的條件是</a:t>
            </a:r>
            <a:r>
              <a:rPr lang="en-US" altLang="zh-TW" dirty="0" err="1"/>
              <a:t>abc</a:t>
            </a:r>
            <a:r>
              <a:rPr lang="zh-TW" altLang="en-US" dirty="0"/>
              <a:t>都要是</a:t>
            </a:r>
            <a:r>
              <a:rPr lang="en-US" altLang="zh-TW" dirty="0"/>
              <a:t>0</a:t>
            </a:r>
            <a:r>
              <a:rPr lang="zh-TW" altLang="en-US" dirty="0"/>
              <a:t>，那我們就能使用</a:t>
            </a:r>
            <a:r>
              <a:rPr lang="en-US" altLang="zh-TW" dirty="0"/>
              <a:t>&amp;&amp;</a:t>
            </a:r>
            <a:r>
              <a:rPr lang="zh-TW" altLang="en-US" dirty="0"/>
              <a:t>改寫</a:t>
            </a:r>
            <a:r>
              <a:rPr lang="en-US" altLang="zh-TW" dirty="0"/>
              <a:t>~</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73</a:t>
            </a:fld>
            <a:endParaRPr lang="zh-TW" altLang="en-US"/>
          </a:p>
        </p:txBody>
      </p:sp>
    </p:spTree>
    <p:extLst>
      <p:ext uri="{BB962C8B-B14F-4D97-AF65-F5344CB8AC3E}">
        <p14:creationId xmlns:p14="http://schemas.microsoft.com/office/powerpoint/2010/main" val="1294986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我們可以用比較貼近生活的方法來解釋迴圈</a:t>
            </a:r>
            <a:endParaRPr lang="en-US" altLang="zh-TW" dirty="0"/>
          </a:p>
          <a:p>
            <a:r>
              <a:rPr lang="zh-TW" altLang="en-US" dirty="0"/>
              <a:t>你可以想像現在你是一名正在上體育課，跑操場的學生</a:t>
            </a:r>
            <a:endParaRPr lang="en-US" altLang="zh-TW" dirty="0"/>
          </a:p>
          <a:p>
            <a:r>
              <a:rPr lang="en-US" altLang="zh-TW" dirty="0"/>
              <a:t>For</a:t>
            </a:r>
            <a:r>
              <a:rPr lang="zh-TW" altLang="en-US" dirty="0"/>
              <a:t>迴圈的意思是說，你已經跑了</a:t>
            </a:r>
            <a:r>
              <a:rPr lang="en-US" altLang="zh-TW" dirty="0"/>
              <a:t>3</a:t>
            </a:r>
            <a:r>
              <a:rPr lang="zh-TW" altLang="en-US" dirty="0"/>
              <a:t>圈，但是你還沒跑到</a:t>
            </a:r>
            <a:r>
              <a:rPr lang="en-US" altLang="zh-TW" dirty="0"/>
              <a:t>20</a:t>
            </a:r>
            <a:r>
              <a:rPr lang="zh-TW" altLang="en-US" dirty="0"/>
              <a:t>圈，</a:t>
            </a:r>
            <a:endParaRPr lang="en-US" altLang="zh-TW" dirty="0"/>
          </a:p>
          <a:p>
            <a:r>
              <a:rPr lang="zh-TW" altLang="en-US" dirty="0"/>
              <a:t>因此你必須跑操場一圈，當你跑完後呢圈數加一圈</a:t>
            </a:r>
            <a:endParaRPr lang="en-US" altLang="zh-TW" dirty="0"/>
          </a:p>
          <a:p>
            <a:r>
              <a:rPr lang="zh-TW" altLang="en-US" dirty="0"/>
              <a:t>那</a:t>
            </a:r>
            <a:r>
              <a:rPr lang="en-US" altLang="zh-TW" dirty="0"/>
              <a:t>while</a:t>
            </a:r>
            <a:r>
              <a:rPr lang="zh-TW" altLang="en-US" dirty="0"/>
              <a:t>跟 </a:t>
            </a:r>
            <a:r>
              <a:rPr lang="en-US" altLang="zh-TW" dirty="0" err="1"/>
              <a:t>dowhile</a:t>
            </a:r>
            <a:r>
              <a:rPr lang="zh-TW" altLang="en-US" dirty="0"/>
              <a:t>也是相似的原理</a:t>
            </a:r>
            <a:endParaRPr lang="en-US" altLang="zh-TW" dirty="0"/>
          </a:p>
          <a:p>
            <a:r>
              <a:rPr lang="zh-TW" altLang="en-US" dirty="0"/>
              <a:t>而</a:t>
            </a:r>
            <a:r>
              <a:rPr lang="en-US" altLang="zh-TW" dirty="0"/>
              <a:t>break</a:t>
            </a:r>
            <a:r>
              <a:rPr lang="zh-TW" altLang="en-US" dirty="0"/>
              <a:t>就是跑到一半不用跑</a:t>
            </a:r>
            <a:endParaRPr lang="en-US" altLang="zh-TW" dirty="0"/>
          </a:p>
          <a:p>
            <a:r>
              <a:rPr lang="en-US" altLang="zh-TW" dirty="0"/>
              <a:t>Continue</a:t>
            </a:r>
            <a:r>
              <a:rPr lang="zh-TW" altLang="en-US" dirty="0"/>
              <a:t>則是瞬間移動到起點，但是還是要繼續跑</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74</a:t>
            </a:fld>
            <a:endParaRPr lang="zh-TW" altLang="en-US"/>
          </a:p>
        </p:txBody>
      </p:sp>
    </p:spTree>
    <p:extLst>
      <p:ext uri="{BB962C8B-B14F-4D97-AF65-F5344CB8AC3E}">
        <p14:creationId xmlns:p14="http://schemas.microsoft.com/office/powerpoint/2010/main" val="37357403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首先我們先來看</a:t>
            </a:r>
            <a:r>
              <a:rPr lang="en-US" altLang="zh-TW" dirty="0"/>
              <a:t>for</a:t>
            </a:r>
            <a:r>
              <a:rPr lang="zh-TW" altLang="en-US" dirty="0"/>
              <a:t>迴圈，</a:t>
            </a:r>
            <a:r>
              <a:rPr lang="en-US" altLang="zh-TW" dirty="0"/>
              <a:t>for</a:t>
            </a:r>
            <a:r>
              <a:rPr lang="zh-TW" altLang="en-US" dirty="0"/>
              <a:t>迴圈後面的小括弧會以兩個冒號分隔成三個區塊</a:t>
            </a:r>
            <a:endParaRPr lang="en-US" altLang="zh-TW" dirty="0"/>
          </a:p>
          <a:p>
            <a:r>
              <a:rPr lang="zh-TW" altLang="en-US" dirty="0"/>
              <a:t>第一個區塊是初始設定，他只會執行一次</a:t>
            </a:r>
            <a:endParaRPr lang="en-US" altLang="zh-TW" dirty="0"/>
          </a:p>
          <a:p>
            <a:r>
              <a:rPr lang="zh-TW" altLang="en-US" dirty="0"/>
              <a:t>在這裡我們先宣告</a:t>
            </a:r>
            <a:r>
              <a:rPr lang="en-US" altLang="zh-TW" dirty="0"/>
              <a:t>SSRB</a:t>
            </a:r>
            <a:r>
              <a:rPr lang="zh-TW" altLang="en-US" dirty="0"/>
              <a:t>並且初始化為</a:t>
            </a:r>
            <a:r>
              <a:rPr lang="en-US" altLang="zh-TW" dirty="0"/>
              <a:t>1</a:t>
            </a:r>
          </a:p>
          <a:p>
            <a:r>
              <a:rPr lang="zh-TW" altLang="en-US" dirty="0"/>
              <a:t>第二個區塊則是布林陳述式，當第二個區塊的式子成立時</a:t>
            </a:r>
            <a:endParaRPr lang="en-US" altLang="zh-TW" dirty="0"/>
          </a:p>
          <a:p>
            <a:r>
              <a:rPr lang="zh-TW" altLang="en-US" dirty="0"/>
              <a:t>就會開始執行大括弧內的程式</a:t>
            </a:r>
            <a:endParaRPr lang="en-US" altLang="zh-TW" dirty="0"/>
          </a:p>
          <a:p>
            <a:r>
              <a:rPr lang="zh-TW" altLang="en-US" dirty="0"/>
              <a:t>如果不成立，就會離開。</a:t>
            </a:r>
            <a:endParaRPr lang="en-US" altLang="zh-TW" dirty="0"/>
          </a:p>
          <a:p>
            <a:r>
              <a:rPr lang="zh-TW" altLang="en-US" dirty="0"/>
              <a:t>而第三個區塊則是收尾操作，當大括弧內的程式執行完畢後就會執行一次收尾操作</a:t>
            </a:r>
            <a:endParaRPr lang="en-US" altLang="zh-TW" dirty="0"/>
          </a:p>
          <a:p>
            <a:r>
              <a:rPr lang="zh-TW" altLang="en-US" dirty="0"/>
              <a:t>之後回到第二個區塊，不斷重複。</a:t>
            </a:r>
            <a:endParaRPr lang="en-US" altLang="zh-TW"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75</a:t>
            </a:fld>
            <a:endParaRPr lang="zh-TW" altLang="en-US"/>
          </a:p>
        </p:txBody>
      </p:sp>
    </p:spTree>
    <p:extLst>
      <p:ext uri="{BB962C8B-B14F-4D97-AF65-F5344CB8AC3E}">
        <p14:creationId xmlns:p14="http://schemas.microsoft.com/office/powerpoint/2010/main" val="2283838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接下來我們介紹陣列，在寫程式的時候常常會有需要宣告大量變數的時候</a:t>
            </a:r>
            <a:endParaRPr lang="en-US" altLang="zh-TW" dirty="0"/>
          </a:p>
          <a:p>
            <a:r>
              <a:rPr lang="zh-TW" altLang="en-US" dirty="0"/>
              <a:t>這時候如果我們一個一個手動宣告會宣告到往生。</a:t>
            </a:r>
            <a:endParaRPr lang="en-US" altLang="zh-TW" dirty="0"/>
          </a:p>
          <a:p>
            <a:r>
              <a:rPr lang="zh-TW" altLang="en-US" dirty="0"/>
              <a:t>我們此時就能夠利用陣列，一口氣宣告大量的變數。</a:t>
            </a:r>
            <a:endParaRPr lang="en-US" altLang="zh-TW" dirty="0"/>
          </a:p>
          <a:p>
            <a:r>
              <a:rPr lang="zh-TW" altLang="en-US" dirty="0"/>
              <a:t>那陣列的宣告方式是在變數後面用中括弧括起來，並且填入你想要的數量</a:t>
            </a:r>
            <a:endParaRPr lang="en-US" altLang="zh-TW" dirty="0"/>
          </a:p>
          <a:p>
            <a:r>
              <a:rPr lang="zh-TW" altLang="en-US" dirty="0"/>
              <a:t>而初始化的方式則是使用大括弧，並且填入想要的數值。</a:t>
            </a:r>
            <a:endParaRPr lang="en-US" altLang="zh-TW" dirty="0"/>
          </a:p>
          <a:p>
            <a:r>
              <a:rPr lang="zh-TW" altLang="en-US" dirty="0"/>
              <a:t>也可以一個一個的賦值。</a:t>
            </a:r>
            <a:endParaRPr lang="en-US" altLang="zh-TW" dirty="0"/>
          </a:p>
          <a:p>
            <a:r>
              <a:rPr lang="zh-TW" altLang="en-US" dirty="0"/>
              <a:t>不想要一個一個賦值當然要利用迴圈也沒問題。</a:t>
            </a:r>
            <a:endParaRPr lang="en-US" altLang="zh-TW"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76</a:t>
            </a:fld>
            <a:endParaRPr lang="zh-TW" altLang="en-US"/>
          </a:p>
        </p:txBody>
      </p:sp>
    </p:spTree>
    <p:extLst>
      <p:ext uri="{BB962C8B-B14F-4D97-AF65-F5344CB8AC3E}">
        <p14:creationId xmlns:p14="http://schemas.microsoft.com/office/powerpoint/2010/main" val="2573894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77</a:t>
            </a:fld>
            <a:endParaRPr lang="zh-TW" altLang="en-US"/>
          </a:p>
        </p:txBody>
      </p:sp>
    </p:spTree>
    <p:extLst>
      <p:ext uri="{BB962C8B-B14F-4D97-AF65-F5344CB8AC3E}">
        <p14:creationId xmlns:p14="http://schemas.microsoft.com/office/powerpoint/2010/main" val="1554534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80</a:t>
            </a:fld>
            <a:endParaRPr lang="zh-TW" altLang="en-US"/>
          </a:p>
        </p:txBody>
      </p:sp>
    </p:spTree>
    <p:extLst>
      <p:ext uri="{BB962C8B-B14F-4D97-AF65-F5344CB8AC3E}">
        <p14:creationId xmlns:p14="http://schemas.microsoft.com/office/powerpoint/2010/main" val="4534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最後有一個重新渲染玩家的位置</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17</a:t>
            </a:fld>
            <a:endParaRPr lang="zh-TW" altLang="en-US"/>
          </a:p>
        </p:txBody>
      </p:sp>
    </p:spTree>
    <p:extLst>
      <p:ext uri="{BB962C8B-B14F-4D97-AF65-F5344CB8AC3E}">
        <p14:creationId xmlns:p14="http://schemas.microsoft.com/office/powerpoint/2010/main" val="240574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23</a:t>
            </a:fld>
            <a:endParaRPr lang="zh-TW" altLang="en-US"/>
          </a:p>
        </p:txBody>
      </p:sp>
    </p:spTree>
    <p:extLst>
      <p:ext uri="{BB962C8B-B14F-4D97-AF65-F5344CB8AC3E}">
        <p14:creationId xmlns:p14="http://schemas.microsoft.com/office/powerpoint/2010/main" val="225532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24</a:t>
            </a:fld>
            <a:endParaRPr lang="zh-TW" altLang="en-US"/>
          </a:p>
        </p:txBody>
      </p:sp>
    </p:spTree>
    <p:extLst>
      <p:ext uri="{BB962C8B-B14F-4D97-AF65-F5344CB8AC3E}">
        <p14:creationId xmlns:p14="http://schemas.microsoft.com/office/powerpoint/2010/main" val="119577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25</a:t>
            </a:fld>
            <a:endParaRPr lang="zh-TW" altLang="en-US"/>
          </a:p>
        </p:txBody>
      </p:sp>
    </p:spTree>
    <p:extLst>
      <p:ext uri="{BB962C8B-B14F-4D97-AF65-F5344CB8AC3E}">
        <p14:creationId xmlns:p14="http://schemas.microsoft.com/office/powerpoint/2010/main" val="421562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27</a:t>
            </a:fld>
            <a:endParaRPr lang="zh-TW" altLang="en-US"/>
          </a:p>
        </p:txBody>
      </p:sp>
    </p:spTree>
    <p:extLst>
      <p:ext uri="{BB962C8B-B14F-4D97-AF65-F5344CB8AC3E}">
        <p14:creationId xmlns:p14="http://schemas.microsoft.com/office/powerpoint/2010/main" val="55195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在找傳送點</a:t>
            </a:r>
          </a:p>
        </p:txBody>
      </p:sp>
      <p:sp>
        <p:nvSpPr>
          <p:cNvPr id="4" name="投影片編號版面配置區 3"/>
          <p:cNvSpPr>
            <a:spLocks noGrp="1"/>
          </p:cNvSpPr>
          <p:nvPr>
            <p:ph type="sldNum" sz="quarter" idx="5"/>
          </p:nvPr>
        </p:nvSpPr>
        <p:spPr/>
        <p:txBody>
          <a:bodyPr/>
          <a:lstStyle/>
          <a:p>
            <a:fld id="{47B773E8-6C40-4FEF-ACA4-3C36ED2457F0}" type="slidenum">
              <a:rPr lang="zh-TW" altLang="en-US" smtClean="0"/>
              <a:t>28</a:t>
            </a:fld>
            <a:endParaRPr lang="zh-TW" altLang="en-US"/>
          </a:p>
        </p:txBody>
      </p:sp>
    </p:spTree>
    <p:extLst>
      <p:ext uri="{BB962C8B-B14F-4D97-AF65-F5344CB8AC3E}">
        <p14:creationId xmlns:p14="http://schemas.microsoft.com/office/powerpoint/2010/main" val="1513698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1671090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413948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411813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UD Digi Kyokasho NP-B" panose="02020700000000000000" pitchFamily="18" charset="-128"/>
                <a:ea typeface="UD Digi Kyokasho NP-B" panose="02020700000000000000" pitchFamily="18" charset="-128"/>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a:latin typeface="UD Digi Kyokasho NP-B" panose="02020700000000000000" pitchFamily="18" charset="-128"/>
                <a:ea typeface="UD Digi Kyokasho NP-B" panose="02020700000000000000" pitchFamily="18" charset="-128"/>
              </a:defRPr>
            </a:lvl1pPr>
            <a:lvl2pPr>
              <a:defRPr>
                <a:latin typeface="UD Digi Kyokasho NP-B" panose="02020700000000000000" pitchFamily="18" charset="-128"/>
                <a:ea typeface="UD Digi Kyokasho NP-B" panose="02020700000000000000" pitchFamily="18" charset="-128"/>
              </a:defRPr>
            </a:lvl2pPr>
            <a:lvl3pPr>
              <a:defRPr>
                <a:latin typeface="UD Digi Kyokasho NP-B" panose="02020700000000000000" pitchFamily="18" charset="-128"/>
                <a:ea typeface="UD Digi Kyokasho NP-B" panose="02020700000000000000" pitchFamily="18" charset="-128"/>
              </a:defRPr>
            </a:lvl3pPr>
            <a:lvl4pPr>
              <a:defRPr>
                <a:latin typeface="UD Digi Kyokasho NP-B" panose="02020700000000000000" pitchFamily="18" charset="-128"/>
                <a:ea typeface="UD Digi Kyokasho NP-B" panose="02020700000000000000" pitchFamily="18" charset="-128"/>
              </a:defRPr>
            </a:lvl4pPr>
            <a:lvl5pPr>
              <a:defRPr>
                <a:latin typeface="UD Digi Kyokasho NP-B" panose="02020700000000000000" pitchFamily="18" charset="-128"/>
                <a:ea typeface="UD Digi Kyokasho NP-B" panose="02020700000000000000" pitchFamily="18" charset="-128"/>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248460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139240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234472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30514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UD Digi Kyokasho NP-B" panose="02020700000000000000" pitchFamily="18" charset="-128"/>
                <a:ea typeface="UD Digi Kyokasho NP-B" panose="02020700000000000000" pitchFamily="18" charset="-128"/>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174557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393661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183691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D3A2353-E8AC-4E3A-8112-27D44B705287}" type="datetimeFigureOut">
              <a:rPr lang="zh-TW" altLang="en-US" smtClean="0"/>
              <a:t>2023/8/23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309623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A2353-E8AC-4E3A-8112-27D44B705287}" type="datetimeFigureOut">
              <a:rPr lang="zh-TW" altLang="en-US" smtClean="0"/>
              <a:t>2023/8/23</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DE220-E0B4-4728-B2DA-DEF276A3FEFA}" type="slidenum">
              <a:rPr lang="zh-TW" altLang="en-US" smtClean="0"/>
              <a:t>‹#›</a:t>
            </a:fld>
            <a:endParaRPr lang="zh-TW" altLang="en-US"/>
          </a:p>
        </p:txBody>
      </p:sp>
    </p:spTree>
    <p:extLst>
      <p:ext uri="{BB962C8B-B14F-4D97-AF65-F5344CB8AC3E}">
        <p14:creationId xmlns:p14="http://schemas.microsoft.com/office/powerpoint/2010/main" val="9205066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37.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2.png"/><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1ED64-5A06-4588-A4C1-958351EFC923}"/>
              </a:ext>
            </a:extLst>
          </p:cNvPr>
          <p:cNvSpPr>
            <a:spLocks noGrp="1"/>
          </p:cNvSpPr>
          <p:nvPr>
            <p:ph type="ctrTitle"/>
          </p:nvPr>
        </p:nvSpPr>
        <p:spPr>
          <a:xfrm>
            <a:off x="1524000" y="1122362"/>
            <a:ext cx="9144000" cy="2964215"/>
          </a:xfrm>
        </p:spPr>
        <p:txBody>
          <a:bodyPr>
            <a:normAutofit/>
          </a:bodyPr>
          <a:lstStyle/>
          <a:p>
            <a:pPr rtl="0">
              <a:spcBef>
                <a:spcPts val="0"/>
              </a:spcBef>
              <a:spcAft>
                <a:spcPts val="0"/>
              </a:spcAft>
            </a:pPr>
            <a:r>
              <a:rPr lang="en-US" altLang="zh-TW" sz="5400" b="0" i="0" u="none" strike="noStrike" dirty="0">
                <a:solidFill>
                  <a:srgbClr val="FFFFFF"/>
                </a:solidFill>
                <a:effectLst/>
                <a:latin typeface="UD Digi Kyokasho NP-B" panose="02020700000000000000" pitchFamily="18" charset="-128"/>
                <a:ea typeface="UD Digi Kyokasho NP-B" panose="02020700000000000000" pitchFamily="18" charset="-128"/>
              </a:rPr>
              <a:t>AIS3 Junior Afternoon</a:t>
            </a:r>
            <a:br>
              <a:rPr lang="en-US" altLang="zh-TW" sz="5400" b="0" dirty="0">
                <a:effectLst/>
                <a:latin typeface="UD Digi Kyokasho NP-B" panose="02020700000000000000" pitchFamily="18" charset="-128"/>
                <a:ea typeface="UD Digi Kyokasho NP-B" panose="02020700000000000000" pitchFamily="18" charset="-128"/>
              </a:rPr>
            </a:br>
            <a:r>
              <a:rPr lang="en-US" altLang="zh-TW" sz="5400" b="0" i="0" u="none" dirty="0">
                <a:solidFill>
                  <a:srgbClr val="FFFFFF"/>
                </a:solidFill>
                <a:effectLst/>
                <a:latin typeface="UD Digi Kyokasho NP-B" panose="02020700000000000000" pitchFamily="18" charset="-128"/>
                <a:ea typeface="UD Digi Kyokasho NP-B" panose="02020700000000000000" pitchFamily="18" charset="-128"/>
              </a:rPr>
              <a:t>Reverse</a:t>
            </a:r>
            <a:r>
              <a:rPr lang="en-US" altLang="zh-TW" sz="5400" b="0" i="0" u="none" strike="noStrike" dirty="0">
                <a:solidFill>
                  <a:srgbClr val="FFFFFF"/>
                </a:solidFill>
                <a:effectLst/>
                <a:latin typeface="UD Digi Kyokasho NP-B" panose="02020700000000000000" pitchFamily="18" charset="-128"/>
                <a:ea typeface="UD Digi Kyokasho NP-B" panose="02020700000000000000" pitchFamily="18" charset="-128"/>
              </a:rPr>
              <a:t>    </a:t>
            </a:r>
            <a:br>
              <a:rPr lang="en-US" altLang="zh-TW" sz="5400" b="0" i="0" u="none" strike="noStrike" dirty="0">
                <a:solidFill>
                  <a:srgbClr val="FFFFFF"/>
                </a:solidFill>
                <a:effectLst/>
                <a:latin typeface="UD Digi Kyokasho NP-B" panose="02020700000000000000" pitchFamily="18" charset="-128"/>
                <a:ea typeface="UD Digi Kyokasho NP-B" panose="02020700000000000000" pitchFamily="18" charset="-128"/>
              </a:rPr>
            </a:br>
            <a:r>
              <a:rPr lang="en-US" altLang="zh-TW" sz="5400" b="0" i="0" u="none" strike="noStrike" dirty="0">
                <a:solidFill>
                  <a:srgbClr val="FFFFFF"/>
                </a:solidFill>
                <a:effectLst/>
                <a:latin typeface="UD Digi Kyokasho NP-B" panose="02020700000000000000" pitchFamily="18" charset="-128"/>
                <a:ea typeface="UD Digi Kyokasho NP-B" panose="02020700000000000000" pitchFamily="18" charset="-128"/>
              </a:rPr>
              <a:t>Vulnerability Analysis</a:t>
            </a:r>
            <a:endParaRPr lang="zh-TW" altLang="en-US" sz="5400" i="1" dirty="0">
              <a:latin typeface="UD Digi Kyokasho NP-B" panose="02020700000000000000" pitchFamily="18" charset="-128"/>
              <a:ea typeface="UD Digi Kyokasho NP-B" panose="02020700000000000000" pitchFamily="18" charset="-128"/>
            </a:endParaRPr>
          </a:p>
        </p:txBody>
      </p:sp>
      <p:sp>
        <p:nvSpPr>
          <p:cNvPr id="3" name="副標題 2">
            <a:extLst>
              <a:ext uri="{FF2B5EF4-FFF2-40B4-BE49-F238E27FC236}">
                <a16:creationId xmlns:a16="http://schemas.microsoft.com/office/drawing/2014/main" id="{3C887B45-4917-4183-ADEE-2641480D940D}"/>
              </a:ext>
            </a:extLst>
          </p:cNvPr>
          <p:cNvSpPr>
            <a:spLocks noGrp="1"/>
          </p:cNvSpPr>
          <p:nvPr>
            <p:ph type="subTitle" idx="1"/>
          </p:nvPr>
        </p:nvSpPr>
        <p:spPr/>
        <p:txBody>
          <a:bodyPr/>
          <a:lstStyle/>
          <a:p>
            <a:endParaRPr lang="en-US" altLang="zh-TW" dirty="0">
              <a:latin typeface="UD Digi Kyokasho NP-B" panose="02020700000000000000" pitchFamily="18" charset="-128"/>
              <a:ea typeface="UD Digi Kyokasho NP-B" panose="02020700000000000000" pitchFamily="18" charset="-128"/>
            </a:endParaRPr>
          </a:p>
          <a:p>
            <a:endParaRPr lang="en-US" altLang="zh-TW" dirty="0">
              <a:latin typeface="UD Digi Kyokasho NP-B" panose="02020700000000000000" pitchFamily="18" charset="-128"/>
              <a:ea typeface="UD Digi Kyokasho NP-B" panose="02020700000000000000" pitchFamily="18" charset="-128"/>
            </a:endParaRPr>
          </a:p>
          <a:p>
            <a:r>
              <a:rPr lang="en-US" altLang="zh-TW" dirty="0">
                <a:latin typeface="UD Digi Kyokasho NP-B" panose="02020700000000000000" pitchFamily="18" charset="-128"/>
                <a:ea typeface="UD Digi Kyokasho NP-B" panose="02020700000000000000" pitchFamily="18" charset="-128"/>
              </a:rPr>
              <a:t>Speaker Tonya</a:t>
            </a:r>
            <a:endParaRPr lang="zh-TW" altLang="en-US" dirty="0">
              <a:latin typeface="UD Digi Kyokasho NP-B" panose="02020700000000000000" pitchFamily="18" charset="-128"/>
              <a:ea typeface="UD Digi Kyokasho NP-B" panose="02020700000000000000" pitchFamily="18" charset="-128"/>
            </a:endParaRPr>
          </a:p>
        </p:txBody>
      </p:sp>
      <p:sp>
        <p:nvSpPr>
          <p:cNvPr id="4" name="乘號 3">
            <a:extLst>
              <a:ext uri="{FF2B5EF4-FFF2-40B4-BE49-F238E27FC236}">
                <a16:creationId xmlns:a16="http://schemas.microsoft.com/office/drawing/2014/main" id="{CDC0130B-CCF1-4CBD-B3E8-DF90CA4830BF}"/>
              </a:ext>
            </a:extLst>
          </p:cNvPr>
          <p:cNvSpPr/>
          <p:nvPr/>
        </p:nvSpPr>
        <p:spPr>
          <a:xfrm>
            <a:off x="1278939" y="2533452"/>
            <a:ext cx="688157" cy="657520"/>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L 圖案 4">
            <a:extLst>
              <a:ext uri="{FF2B5EF4-FFF2-40B4-BE49-F238E27FC236}">
                <a16:creationId xmlns:a16="http://schemas.microsoft.com/office/drawing/2014/main" id="{F79B4696-1AB8-4F2D-BCD5-00A023C6A9FC}"/>
              </a:ext>
            </a:extLst>
          </p:cNvPr>
          <p:cNvSpPr/>
          <p:nvPr/>
        </p:nvSpPr>
        <p:spPr>
          <a:xfrm rot="18757153">
            <a:off x="1317983" y="3349192"/>
            <a:ext cx="610071" cy="319492"/>
          </a:xfrm>
          <a:prstGeom prst="corner">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626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solidFill>
                  <a:srgbClr val="FF0000"/>
                </a:solidFill>
                <a:cs typeface="+mj-cs"/>
              </a:rPr>
              <a:t>Where flag is ? </a:t>
            </a:r>
            <a:r>
              <a:rPr lang="en-US" altLang="zh-TW" sz="2400" dirty="0">
                <a:cs typeface="+mj-cs"/>
              </a:rPr>
              <a:t>How to get it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r>
              <a:rPr lang="en-US" altLang="zh-TW" sz="3600" dirty="0">
                <a:cs typeface="+mj-cs"/>
              </a:rPr>
              <a:t> Could they resolve?</a:t>
            </a:r>
          </a:p>
          <a:p>
            <a:r>
              <a:rPr lang="en-US" altLang="zh-TW" sz="3600" dirty="0">
                <a:cs typeface="+mj-cs"/>
              </a:rPr>
              <a:t> Get goal !</a:t>
            </a:r>
            <a:endParaRPr lang="zh-TW" altLang="en-US" dirty="0"/>
          </a:p>
        </p:txBody>
      </p:sp>
    </p:spTree>
    <p:extLst>
      <p:ext uri="{BB962C8B-B14F-4D97-AF65-F5344CB8AC3E}">
        <p14:creationId xmlns:p14="http://schemas.microsoft.com/office/powerpoint/2010/main" val="374737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 Maybe I can Bring U</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0B180241-A1D5-4285-B243-9A72E1187DA1}"/>
              </a:ext>
            </a:extLst>
          </p:cNvPr>
          <p:cNvPicPr>
            <a:picLocks noChangeAspect="1"/>
          </p:cNvPicPr>
          <p:nvPr/>
        </p:nvPicPr>
        <p:blipFill>
          <a:blip r:embed="rId3"/>
          <a:stretch>
            <a:fillRect/>
          </a:stretch>
        </p:blipFill>
        <p:spPr>
          <a:xfrm>
            <a:off x="838200" y="1690688"/>
            <a:ext cx="8381699" cy="4802187"/>
          </a:xfrm>
          <a:prstGeom prst="rect">
            <a:avLst/>
          </a:prstGeom>
        </p:spPr>
      </p:pic>
      <p:sp>
        <p:nvSpPr>
          <p:cNvPr id="5" name="橢圓 4">
            <a:extLst>
              <a:ext uri="{FF2B5EF4-FFF2-40B4-BE49-F238E27FC236}">
                <a16:creationId xmlns:a16="http://schemas.microsoft.com/office/drawing/2014/main" id="{69AA02DC-DBE1-474D-841E-F7166ADFB564}"/>
              </a:ext>
            </a:extLst>
          </p:cNvPr>
          <p:cNvSpPr/>
          <p:nvPr/>
        </p:nvSpPr>
        <p:spPr>
          <a:xfrm>
            <a:off x="3751868" y="3196235"/>
            <a:ext cx="1951349" cy="179109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1584E18E-C3E7-4CB0-9A19-65621EA9A207}"/>
              </a:ext>
            </a:extLst>
          </p:cNvPr>
          <p:cNvSpPr/>
          <p:nvPr/>
        </p:nvSpPr>
        <p:spPr>
          <a:xfrm>
            <a:off x="642292" y="4279074"/>
            <a:ext cx="1951349" cy="8882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9383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 Maybe I can Bring U</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1B019B24-41BD-4929-8DF1-470EE77D88B3}"/>
              </a:ext>
            </a:extLst>
          </p:cNvPr>
          <p:cNvPicPr>
            <a:picLocks noChangeAspect="1"/>
          </p:cNvPicPr>
          <p:nvPr/>
        </p:nvPicPr>
        <p:blipFill>
          <a:blip r:embed="rId3"/>
          <a:stretch>
            <a:fillRect/>
          </a:stretch>
        </p:blipFill>
        <p:spPr>
          <a:xfrm>
            <a:off x="838199" y="1690688"/>
            <a:ext cx="8381699" cy="4802187"/>
          </a:xfrm>
          <a:prstGeom prst="rect">
            <a:avLst/>
          </a:prstGeom>
        </p:spPr>
      </p:pic>
      <p:sp>
        <p:nvSpPr>
          <p:cNvPr id="7" name="橢圓 6">
            <a:extLst>
              <a:ext uri="{FF2B5EF4-FFF2-40B4-BE49-F238E27FC236}">
                <a16:creationId xmlns:a16="http://schemas.microsoft.com/office/drawing/2014/main" id="{7282E0E1-A890-4D9A-BFE1-71B0BEC965DF}"/>
              </a:ext>
            </a:extLst>
          </p:cNvPr>
          <p:cNvSpPr/>
          <p:nvPr/>
        </p:nvSpPr>
        <p:spPr>
          <a:xfrm>
            <a:off x="612742" y="4641669"/>
            <a:ext cx="1951349" cy="92014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525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 Maybe I can Bring U</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1B019B24-41BD-4929-8DF1-470EE77D88B3}"/>
              </a:ext>
            </a:extLst>
          </p:cNvPr>
          <p:cNvPicPr>
            <a:picLocks noChangeAspect="1"/>
          </p:cNvPicPr>
          <p:nvPr/>
        </p:nvPicPr>
        <p:blipFill rotWithShape="1">
          <a:blip r:embed="rId3"/>
          <a:srcRect r="71086"/>
          <a:stretch/>
        </p:blipFill>
        <p:spPr>
          <a:xfrm>
            <a:off x="838199" y="1690688"/>
            <a:ext cx="2423475" cy="4802187"/>
          </a:xfrm>
          <a:prstGeom prst="rect">
            <a:avLst/>
          </a:prstGeom>
        </p:spPr>
      </p:pic>
      <p:sp>
        <p:nvSpPr>
          <p:cNvPr id="7" name="橢圓 6">
            <a:extLst>
              <a:ext uri="{FF2B5EF4-FFF2-40B4-BE49-F238E27FC236}">
                <a16:creationId xmlns:a16="http://schemas.microsoft.com/office/drawing/2014/main" id="{7282E0E1-A890-4D9A-BFE1-71B0BEC965DF}"/>
              </a:ext>
            </a:extLst>
          </p:cNvPr>
          <p:cNvSpPr/>
          <p:nvPr/>
        </p:nvSpPr>
        <p:spPr>
          <a:xfrm>
            <a:off x="612742" y="4641669"/>
            <a:ext cx="1951349" cy="92014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語音泡泡: 橢圓形 2">
            <a:extLst>
              <a:ext uri="{FF2B5EF4-FFF2-40B4-BE49-F238E27FC236}">
                <a16:creationId xmlns:a16="http://schemas.microsoft.com/office/drawing/2014/main" id="{D29D39EA-2BDE-45D9-A363-0CE5EB928582}"/>
              </a:ext>
            </a:extLst>
          </p:cNvPr>
          <p:cNvSpPr/>
          <p:nvPr/>
        </p:nvSpPr>
        <p:spPr>
          <a:xfrm>
            <a:off x="4647414" y="2149311"/>
            <a:ext cx="4432562" cy="2752627"/>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What </a:t>
            </a:r>
            <a:r>
              <a:rPr lang="en-US" altLang="zh-TW" sz="2800" dirty="0" err="1">
                <a:solidFill>
                  <a:schemeClr val="bg1"/>
                </a:solidFill>
                <a:latin typeface="UD Digi Kyokasho NP-B" panose="02020700000000000000" pitchFamily="18" charset="-128"/>
                <a:ea typeface="UD Digi Kyokasho NP-B" panose="02020700000000000000" pitchFamily="18" charset="-128"/>
              </a:rPr>
              <a:t>teleport_group</a:t>
            </a:r>
            <a:r>
              <a:rPr lang="en-US" altLang="zh-TW" sz="2800" dirty="0">
                <a:solidFill>
                  <a:schemeClr val="bg1"/>
                </a:solidFill>
                <a:latin typeface="UD Digi Kyokasho NP-B" panose="02020700000000000000" pitchFamily="18" charset="-128"/>
                <a:ea typeface="UD Digi Kyokasho NP-B" panose="02020700000000000000" pitchFamily="18" charset="-128"/>
              </a:rPr>
              <a:t> is ?</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77532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Teleports.py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90C04940-2049-4B42-B164-9433ECE6552A}"/>
              </a:ext>
            </a:extLst>
          </p:cNvPr>
          <p:cNvPicPr>
            <a:picLocks noChangeAspect="1"/>
          </p:cNvPicPr>
          <p:nvPr/>
        </p:nvPicPr>
        <p:blipFill>
          <a:blip r:embed="rId4"/>
          <a:stretch>
            <a:fillRect/>
          </a:stretch>
        </p:blipFill>
        <p:spPr>
          <a:xfrm>
            <a:off x="838199" y="1690687"/>
            <a:ext cx="8381699" cy="4802187"/>
          </a:xfrm>
          <a:prstGeom prst="rect">
            <a:avLst/>
          </a:prstGeom>
        </p:spPr>
      </p:pic>
      <p:sp>
        <p:nvSpPr>
          <p:cNvPr id="7" name="橢圓 6">
            <a:extLst>
              <a:ext uri="{FF2B5EF4-FFF2-40B4-BE49-F238E27FC236}">
                <a16:creationId xmlns:a16="http://schemas.microsoft.com/office/drawing/2014/main" id="{A207A693-8DA2-475D-AA36-DE433380AD81}"/>
              </a:ext>
            </a:extLst>
          </p:cNvPr>
          <p:cNvSpPr/>
          <p:nvPr/>
        </p:nvSpPr>
        <p:spPr>
          <a:xfrm>
            <a:off x="678730" y="3237622"/>
            <a:ext cx="1611984" cy="76876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箭號: 向左 5">
            <a:extLst>
              <a:ext uri="{FF2B5EF4-FFF2-40B4-BE49-F238E27FC236}">
                <a16:creationId xmlns:a16="http://schemas.microsoft.com/office/drawing/2014/main" id="{8C19A281-753E-4D7A-A939-AFC2B3C5823E}"/>
              </a:ext>
            </a:extLst>
          </p:cNvPr>
          <p:cNvSpPr/>
          <p:nvPr/>
        </p:nvSpPr>
        <p:spPr>
          <a:xfrm rot="10800000">
            <a:off x="234095" y="1931267"/>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99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Teleports.py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AB448484-1B55-4DB0-ABA0-F464DC326031}"/>
              </a:ext>
            </a:extLst>
          </p:cNvPr>
          <p:cNvPicPr>
            <a:picLocks noChangeAspect="1"/>
          </p:cNvPicPr>
          <p:nvPr/>
        </p:nvPicPr>
        <p:blipFill>
          <a:blip r:embed="rId4"/>
          <a:stretch>
            <a:fillRect/>
          </a:stretch>
        </p:blipFill>
        <p:spPr>
          <a:xfrm>
            <a:off x="838200" y="1690688"/>
            <a:ext cx="8453836" cy="2950981"/>
          </a:xfrm>
          <a:prstGeom prst="rect">
            <a:avLst/>
          </a:prstGeom>
        </p:spPr>
      </p:pic>
      <p:sp>
        <p:nvSpPr>
          <p:cNvPr id="5" name="箭號: 向左 4">
            <a:extLst>
              <a:ext uri="{FF2B5EF4-FFF2-40B4-BE49-F238E27FC236}">
                <a16:creationId xmlns:a16="http://schemas.microsoft.com/office/drawing/2014/main" id="{B026277B-75FF-4163-8B2A-42F26AC20E49}"/>
              </a:ext>
            </a:extLst>
          </p:cNvPr>
          <p:cNvSpPr/>
          <p:nvPr/>
        </p:nvSpPr>
        <p:spPr>
          <a:xfrm rot="10800000">
            <a:off x="282805" y="2305207"/>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箭號: 向左 6">
            <a:extLst>
              <a:ext uri="{FF2B5EF4-FFF2-40B4-BE49-F238E27FC236}">
                <a16:creationId xmlns:a16="http://schemas.microsoft.com/office/drawing/2014/main" id="{B5FC5A7D-D979-4533-8D0E-5FC003A97974}"/>
              </a:ext>
            </a:extLst>
          </p:cNvPr>
          <p:cNvSpPr/>
          <p:nvPr/>
        </p:nvSpPr>
        <p:spPr>
          <a:xfrm rot="10800000">
            <a:off x="282805" y="1994123"/>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41788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Teleports.py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AB448484-1B55-4DB0-ABA0-F464DC326031}"/>
              </a:ext>
            </a:extLst>
          </p:cNvPr>
          <p:cNvPicPr>
            <a:picLocks noChangeAspect="1"/>
          </p:cNvPicPr>
          <p:nvPr/>
        </p:nvPicPr>
        <p:blipFill>
          <a:blip r:embed="rId4"/>
          <a:stretch>
            <a:fillRect/>
          </a:stretch>
        </p:blipFill>
        <p:spPr>
          <a:xfrm>
            <a:off x="838200" y="1690688"/>
            <a:ext cx="8453836" cy="2950981"/>
          </a:xfrm>
          <a:prstGeom prst="rect">
            <a:avLst/>
          </a:prstGeom>
        </p:spPr>
      </p:pic>
      <p:sp>
        <p:nvSpPr>
          <p:cNvPr id="3" name="箭號: 向左 2">
            <a:extLst>
              <a:ext uri="{FF2B5EF4-FFF2-40B4-BE49-F238E27FC236}">
                <a16:creationId xmlns:a16="http://schemas.microsoft.com/office/drawing/2014/main" id="{255AD21F-CED3-4595-BEB3-B463069BEE82}"/>
              </a:ext>
            </a:extLst>
          </p:cNvPr>
          <p:cNvSpPr/>
          <p:nvPr/>
        </p:nvSpPr>
        <p:spPr>
          <a:xfrm rot="10800000">
            <a:off x="301658" y="2855094"/>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箭號: 向左 6">
            <a:extLst>
              <a:ext uri="{FF2B5EF4-FFF2-40B4-BE49-F238E27FC236}">
                <a16:creationId xmlns:a16="http://schemas.microsoft.com/office/drawing/2014/main" id="{58FE69E9-230C-40DE-BD39-D8E1BCB44E06}"/>
              </a:ext>
            </a:extLst>
          </p:cNvPr>
          <p:cNvSpPr/>
          <p:nvPr/>
        </p:nvSpPr>
        <p:spPr>
          <a:xfrm rot="10800000">
            <a:off x="301658" y="3437297"/>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9456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Teleports.py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DCA081C4-2CCE-4D1D-9C30-9729F27DBDB4}"/>
              </a:ext>
            </a:extLst>
          </p:cNvPr>
          <p:cNvPicPr>
            <a:picLocks noChangeAspect="1"/>
          </p:cNvPicPr>
          <p:nvPr/>
        </p:nvPicPr>
        <p:blipFill>
          <a:blip r:embed="rId4"/>
          <a:stretch>
            <a:fillRect/>
          </a:stretch>
        </p:blipFill>
        <p:spPr>
          <a:xfrm>
            <a:off x="838199" y="1671508"/>
            <a:ext cx="8381700" cy="3984448"/>
          </a:xfrm>
          <a:prstGeom prst="rect">
            <a:avLst/>
          </a:prstGeom>
        </p:spPr>
      </p:pic>
      <p:sp>
        <p:nvSpPr>
          <p:cNvPr id="6" name="箭號: 向左 5">
            <a:extLst>
              <a:ext uri="{FF2B5EF4-FFF2-40B4-BE49-F238E27FC236}">
                <a16:creationId xmlns:a16="http://schemas.microsoft.com/office/drawing/2014/main" id="{A0959890-C04B-48FA-88C3-E232526B602F}"/>
              </a:ext>
            </a:extLst>
          </p:cNvPr>
          <p:cNvSpPr/>
          <p:nvPr/>
        </p:nvSpPr>
        <p:spPr>
          <a:xfrm rot="10800000">
            <a:off x="301658" y="2619424"/>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箭號: 向左 6">
            <a:extLst>
              <a:ext uri="{FF2B5EF4-FFF2-40B4-BE49-F238E27FC236}">
                <a16:creationId xmlns:a16="http://schemas.microsoft.com/office/drawing/2014/main" id="{B60CE774-2992-4F31-AA3D-D08AEAB60FA4}"/>
              </a:ext>
            </a:extLst>
          </p:cNvPr>
          <p:cNvSpPr/>
          <p:nvPr/>
        </p:nvSpPr>
        <p:spPr>
          <a:xfrm rot="10800000">
            <a:off x="301658" y="3502412"/>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8123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What Teleports.py do</a:t>
            </a:r>
            <a:r>
              <a:rPr lang="zh-TW" altLang="en-US" dirty="0"/>
              <a:t> </a:t>
            </a:r>
            <a:r>
              <a:rPr lang="en-US" altLang="zh-TW" dirty="0"/>
              <a:t>?</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341801C-1320-4725-83AE-38F5000F4486}"/>
              </a:ext>
            </a:extLst>
          </p:cNvPr>
          <p:cNvSpPr/>
          <p:nvPr/>
        </p:nvSpPr>
        <p:spPr>
          <a:xfrm>
            <a:off x="3940404" y="2903456"/>
            <a:ext cx="4781353" cy="3073138"/>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So...</a:t>
            </a:r>
            <a:r>
              <a:rPr lang="zh-TW" altLang="en-US" sz="2800" dirty="0">
                <a:solidFill>
                  <a:schemeClr val="bg1"/>
                </a:solidFill>
                <a:latin typeface="UD Digi Kyokasho NP-B" panose="02020700000000000000" pitchFamily="18" charset="-128"/>
                <a:ea typeface="UD Digi Kyokasho NP-B" panose="02020700000000000000" pitchFamily="18" charset="-128"/>
              </a:rPr>
              <a:t> </a:t>
            </a:r>
            <a:r>
              <a:rPr lang="en-US" altLang="zh-TW" sz="2800" dirty="0">
                <a:solidFill>
                  <a:schemeClr val="bg1"/>
                </a:solidFill>
                <a:latin typeface="UD Digi Kyokasho NP-B" panose="02020700000000000000" pitchFamily="18" charset="-128"/>
                <a:ea typeface="UD Digi Kyokasho NP-B" panose="02020700000000000000" pitchFamily="18" charset="-128"/>
              </a:rPr>
              <a:t>What we found?</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323025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What Teleports.py do</a:t>
            </a:r>
            <a:r>
              <a:rPr lang="zh-TW" altLang="en-US" dirty="0"/>
              <a:t> </a:t>
            </a:r>
            <a:r>
              <a:rPr lang="en-US" altLang="zh-TW" dirty="0"/>
              <a:t>?</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zh-TW" altLang="en-US" sz="3600" dirty="0"/>
              <a:t> </a:t>
            </a:r>
            <a:r>
              <a:rPr lang="en-US" altLang="zh-TW" sz="3600" dirty="0" err="1"/>
              <a:t>teleport_group_items</a:t>
            </a:r>
            <a:r>
              <a:rPr lang="zh-TW" altLang="en-US" sz="3600" dirty="0"/>
              <a:t>  </a:t>
            </a:r>
            <a:r>
              <a:rPr lang="en-US" altLang="zh-TW" sz="3600" dirty="0">
                <a:solidFill>
                  <a:srgbClr val="FF0000"/>
                </a:solidFill>
              </a:rPr>
              <a:t>Cant only</a:t>
            </a:r>
            <a:r>
              <a:rPr lang="zh-TW" altLang="en-US" sz="3600" dirty="0">
                <a:solidFill>
                  <a:srgbClr val="FF0000"/>
                </a:solidFill>
              </a:rPr>
              <a:t> </a:t>
            </a:r>
            <a:r>
              <a:rPr lang="en-US" altLang="zh-TW" sz="3600" dirty="0">
                <a:solidFill>
                  <a:srgbClr val="FF0000"/>
                </a:solidFill>
              </a:rPr>
              <a:t>1</a:t>
            </a:r>
            <a:endParaRPr lang="en-US" altLang="zh-TW" sz="3600" dirty="0"/>
          </a:p>
          <a:p>
            <a:r>
              <a:rPr lang="en-US" altLang="zh-TW" sz="3600" dirty="0"/>
              <a:t> Change location</a:t>
            </a:r>
          </a:p>
          <a:p>
            <a:endParaRPr lang="en-US" altLang="zh-TW" sz="3600" dirty="0"/>
          </a:p>
          <a:p>
            <a:pPr marL="0" indent="0">
              <a:buNone/>
            </a:pPr>
            <a:endParaRPr lang="en-US" altLang="zh-TW"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341801C-1320-4725-83AE-38F5000F4486}"/>
              </a:ext>
            </a:extLst>
          </p:cNvPr>
          <p:cNvSpPr/>
          <p:nvPr/>
        </p:nvSpPr>
        <p:spPr>
          <a:xfrm>
            <a:off x="3770722" y="2922308"/>
            <a:ext cx="4951035" cy="3054285"/>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Could we find same</a:t>
            </a:r>
          </a:p>
          <a:p>
            <a:pPr algn="ctr"/>
            <a:r>
              <a:rPr lang="en-US" altLang="zh-TW" sz="2800" dirty="0" err="1">
                <a:solidFill>
                  <a:schemeClr val="bg1"/>
                </a:solidFill>
                <a:latin typeface="UD Digi Kyokasho NP-B" panose="02020700000000000000" pitchFamily="18" charset="-128"/>
                <a:ea typeface="UD Digi Kyokasho NP-B" panose="02020700000000000000" pitchFamily="18" charset="-128"/>
              </a:rPr>
              <a:t>teleport_group_items</a:t>
            </a:r>
            <a:r>
              <a:rPr lang="zh-TW" altLang="en-US" sz="2800" dirty="0">
                <a:solidFill>
                  <a:schemeClr val="bg1"/>
                </a:solidFill>
                <a:latin typeface="UD Digi Kyokasho NP-B" panose="02020700000000000000" pitchFamily="18" charset="-128"/>
                <a:ea typeface="UD Digi Kyokasho NP-B" panose="02020700000000000000" pitchFamily="18" charset="-128"/>
              </a:rPr>
              <a:t> </a:t>
            </a:r>
            <a:r>
              <a:rPr lang="en-US" altLang="zh-TW" sz="2800" dirty="0">
                <a:solidFill>
                  <a:schemeClr val="bg1"/>
                </a:solidFill>
                <a:latin typeface="UD Digi Kyokasho NP-B" panose="02020700000000000000" pitchFamily="18" charset="-128"/>
                <a:ea typeface="UD Digi Kyokasho NP-B" panose="02020700000000000000" pitchFamily="18" charset="-128"/>
              </a:rPr>
              <a:t>?</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426745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F11B56-1975-4F97-B3BC-4F5429D99D86}"/>
              </a:ext>
            </a:extLst>
          </p:cNvPr>
          <p:cNvSpPr>
            <a:spLocks noGrp="1"/>
          </p:cNvSpPr>
          <p:nvPr>
            <p:ph type="title"/>
          </p:nvPr>
        </p:nvSpPr>
        <p:spPr/>
        <p:txBody>
          <a:bodyPr/>
          <a:lstStyle/>
          <a:p>
            <a:r>
              <a:rPr lang="en-US" altLang="zh-TW" dirty="0" err="1"/>
              <a:t>whoami</a:t>
            </a:r>
            <a:endParaRPr lang="zh-TW" altLang="en-US" dirty="0"/>
          </a:p>
        </p:txBody>
      </p:sp>
      <p:sp>
        <p:nvSpPr>
          <p:cNvPr id="3" name="內容版面配置區 2">
            <a:extLst>
              <a:ext uri="{FF2B5EF4-FFF2-40B4-BE49-F238E27FC236}">
                <a16:creationId xmlns:a16="http://schemas.microsoft.com/office/drawing/2014/main" id="{68CB20CB-50D6-4E4E-939D-9647DF6A7127}"/>
              </a:ext>
            </a:extLst>
          </p:cNvPr>
          <p:cNvSpPr>
            <a:spLocks noGrp="1"/>
          </p:cNvSpPr>
          <p:nvPr>
            <p:ph idx="1"/>
          </p:nvPr>
        </p:nvSpPr>
        <p:spPr>
          <a:xfrm>
            <a:off x="5891752" y="1825625"/>
            <a:ext cx="5462047" cy="4351338"/>
          </a:xfrm>
        </p:spPr>
        <p:txBody>
          <a:bodyPr/>
          <a:lstStyle/>
          <a:p>
            <a:pPr marL="0" indent="0" algn="ctr">
              <a:buNone/>
            </a:pPr>
            <a:r>
              <a:rPr lang="en-US" altLang="zh-TW" sz="4000" dirty="0"/>
              <a:t>Tonya</a:t>
            </a:r>
          </a:p>
          <a:p>
            <a:pPr marL="0" indent="0" algn="ctr">
              <a:buNone/>
            </a:pPr>
            <a:endParaRPr lang="en-US" altLang="zh-TW" sz="4000" dirty="0"/>
          </a:p>
          <a:p>
            <a:r>
              <a:rPr lang="zh-TW" altLang="en-US" dirty="0"/>
              <a:t>台科資安社副社長</a:t>
            </a:r>
            <a:endParaRPr lang="en-US" altLang="zh-TW" dirty="0"/>
          </a:p>
          <a:p>
            <a:r>
              <a:rPr lang="en-US" altLang="zh-TW" dirty="0" err="1"/>
              <a:t>Connlab</a:t>
            </a:r>
            <a:r>
              <a:rPr lang="zh-TW" altLang="en-US" dirty="0"/>
              <a:t> </a:t>
            </a:r>
            <a:r>
              <a:rPr lang="en-US" altLang="zh-TW" dirty="0"/>
              <a:t>Master</a:t>
            </a:r>
          </a:p>
          <a:p>
            <a:r>
              <a:rPr lang="en-US" altLang="zh-TW" dirty="0"/>
              <a:t>AIS3 2021 </a:t>
            </a:r>
            <a:r>
              <a:rPr lang="zh-TW" altLang="en-US" dirty="0"/>
              <a:t>學員</a:t>
            </a:r>
            <a:endParaRPr lang="en-US" altLang="zh-TW" dirty="0"/>
          </a:p>
          <a:p>
            <a:r>
              <a:rPr lang="en-US" altLang="zh-TW" dirty="0" err="1"/>
              <a:t>InnoServe</a:t>
            </a:r>
            <a:r>
              <a:rPr lang="zh-TW" altLang="en-US" dirty="0"/>
              <a:t> </a:t>
            </a:r>
            <a:r>
              <a:rPr lang="en-US" altLang="zh-TW" dirty="0"/>
              <a:t>2021</a:t>
            </a:r>
            <a:r>
              <a:rPr lang="zh-TW" altLang="en-US" dirty="0"/>
              <a:t> 資安組佳作</a:t>
            </a:r>
            <a:endParaRPr lang="en-US" altLang="zh-TW" dirty="0"/>
          </a:p>
          <a:p>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DDE6A624-513B-43DA-9FF8-6D20354151DF}"/>
              </a:ext>
            </a:extLst>
          </p:cNvPr>
          <p:cNvPicPr>
            <a:picLocks noChangeAspect="1"/>
          </p:cNvPicPr>
          <p:nvPr/>
        </p:nvPicPr>
        <p:blipFill>
          <a:blip r:embed="rId2"/>
          <a:stretch>
            <a:fillRect/>
          </a:stretch>
        </p:blipFill>
        <p:spPr>
          <a:xfrm>
            <a:off x="838199" y="1825624"/>
            <a:ext cx="4075834" cy="4351337"/>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圖片 8">
            <a:extLst>
              <a:ext uri="{FF2B5EF4-FFF2-40B4-BE49-F238E27FC236}">
                <a16:creationId xmlns:a16="http://schemas.microsoft.com/office/drawing/2014/main" id="{6FB9EC47-18CE-4EAB-9EE8-EF4F6E909D9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3585131" y="4570549"/>
            <a:ext cx="2133901" cy="1851206"/>
          </a:xfrm>
          <a:prstGeom prst="rect">
            <a:avLst/>
          </a:prstGeom>
        </p:spPr>
      </p:pic>
    </p:spTree>
    <p:extLst>
      <p:ext uri="{BB962C8B-B14F-4D97-AF65-F5344CB8AC3E}">
        <p14:creationId xmlns:p14="http://schemas.microsoft.com/office/powerpoint/2010/main" val="1330853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 Maybe I can Find ?</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6FA255FA-B028-4704-9443-7E6CCA62721C}"/>
              </a:ext>
            </a:extLst>
          </p:cNvPr>
          <p:cNvPicPr>
            <a:picLocks noChangeAspect="1"/>
          </p:cNvPicPr>
          <p:nvPr/>
        </p:nvPicPr>
        <p:blipFill>
          <a:blip r:embed="rId3"/>
          <a:stretch>
            <a:fillRect/>
          </a:stretch>
        </p:blipFill>
        <p:spPr>
          <a:xfrm>
            <a:off x="838200" y="1690688"/>
            <a:ext cx="8381699" cy="4674616"/>
          </a:xfrm>
          <a:prstGeom prst="rect">
            <a:avLst/>
          </a:prstGeom>
        </p:spPr>
      </p:pic>
      <p:sp>
        <p:nvSpPr>
          <p:cNvPr id="8" name="橢圓 7">
            <a:extLst>
              <a:ext uri="{FF2B5EF4-FFF2-40B4-BE49-F238E27FC236}">
                <a16:creationId xmlns:a16="http://schemas.microsoft.com/office/drawing/2014/main" id="{AB4D91E3-D996-4B38-8B7E-038382382164}"/>
              </a:ext>
            </a:extLst>
          </p:cNvPr>
          <p:cNvSpPr/>
          <p:nvPr/>
        </p:nvSpPr>
        <p:spPr>
          <a:xfrm>
            <a:off x="612742" y="4556828"/>
            <a:ext cx="1951349" cy="92014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362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solidFill>
                  <a:srgbClr val="00B050"/>
                </a:solidFill>
                <a:cs typeface="+mj-cs"/>
              </a:rPr>
              <a:t>Where flag is ? </a:t>
            </a:r>
            <a:r>
              <a:rPr lang="en-US" altLang="zh-TW" sz="2400" dirty="0">
                <a:cs typeface="+mj-cs"/>
              </a:rPr>
              <a:t>How to get it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r>
              <a:rPr lang="en-US" altLang="zh-TW" sz="3600" dirty="0">
                <a:cs typeface="+mj-cs"/>
              </a:rPr>
              <a:t> Could they resolve?</a:t>
            </a:r>
          </a:p>
          <a:p>
            <a:r>
              <a:rPr lang="en-US" altLang="zh-TW" sz="3600" dirty="0">
                <a:cs typeface="+mj-cs"/>
              </a:rPr>
              <a:t> Get goal !</a:t>
            </a:r>
            <a:endParaRPr lang="zh-TW" altLang="en-US" dirty="0"/>
          </a:p>
        </p:txBody>
      </p:sp>
    </p:spTree>
    <p:extLst>
      <p:ext uri="{BB962C8B-B14F-4D97-AF65-F5344CB8AC3E}">
        <p14:creationId xmlns:p14="http://schemas.microsoft.com/office/powerpoint/2010/main" val="125850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cs typeface="+mj-cs"/>
              </a:rPr>
              <a:t>Where flag is ? </a:t>
            </a:r>
            <a:r>
              <a:rPr lang="en-US" altLang="zh-TW" sz="2400" dirty="0">
                <a:solidFill>
                  <a:srgbClr val="FF0000"/>
                </a:solidFill>
                <a:cs typeface="+mj-cs"/>
              </a:rPr>
              <a:t>How to get it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r>
              <a:rPr lang="en-US" altLang="zh-TW" sz="3600" dirty="0">
                <a:cs typeface="+mj-cs"/>
              </a:rPr>
              <a:t> Could they resolve?</a:t>
            </a:r>
          </a:p>
          <a:p>
            <a:r>
              <a:rPr lang="en-US" altLang="zh-TW" sz="3600" dirty="0">
                <a:cs typeface="+mj-cs"/>
              </a:rPr>
              <a:t> Get goal !</a:t>
            </a:r>
            <a:endParaRPr lang="zh-TW" altLang="en-US" dirty="0"/>
          </a:p>
        </p:txBody>
      </p:sp>
      <p:pic>
        <p:nvPicPr>
          <p:cNvPr id="4" name="圖片 3">
            <a:extLst>
              <a:ext uri="{FF2B5EF4-FFF2-40B4-BE49-F238E27FC236}">
                <a16:creationId xmlns:a16="http://schemas.microsoft.com/office/drawing/2014/main" id="{98F215DC-E543-4EAE-9ED9-498C97727493}"/>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4C0860FE-479F-4950-9295-5843864F8823}"/>
              </a:ext>
            </a:extLst>
          </p:cNvPr>
          <p:cNvSpPr/>
          <p:nvPr/>
        </p:nvSpPr>
        <p:spPr>
          <a:xfrm>
            <a:off x="7001863" y="1509713"/>
            <a:ext cx="4159184" cy="2394408"/>
          </a:xfrm>
          <a:prstGeom prst="wedgeEllipseCallout">
            <a:avLst>
              <a:gd name="adj1" fmla="val 25246"/>
              <a:gd name="adj2" fmla="val 6749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Magic!</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1877204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Spells.py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464AD340-116B-40FC-9736-395F5370C28F}"/>
              </a:ext>
            </a:extLst>
          </p:cNvPr>
          <p:cNvPicPr>
            <a:picLocks noChangeAspect="1"/>
          </p:cNvPicPr>
          <p:nvPr/>
        </p:nvPicPr>
        <p:blipFill>
          <a:blip r:embed="rId4"/>
          <a:stretch>
            <a:fillRect/>
          </a:stretch>
        </p:blipFill>
        <p:spPr>
          <a:xfrm>
            <a:off x="838200" y="1690688"/>
            <a:ext cx="8156099" cy="2891836"/>
          </a:xfrm>
          <a:prstGeom prst="rect">
            <a:avLst/>
          </a:prstGeom>
        </p:spPr>
      </p:pic>
      <p:sp>
        <p:nvSpPr>
          <p:cNvPr id="11" name="箭號: 向左 10">
            <a:extLst>
              <a:ext uri="{FF2B5EF4-FFF2-40B4-BE49-F238E27FC236}">
                <a16:creationId xmlns:a16="http://schemas.microsoft.com/office/drawing/2014/main" id="{A07C0D38-CDC3-44AB-AA79-A4124FC8B992}"/>
              </a:ext>
            </a:extLst>
          </p:cNvPr>
          <p:cNvSpPr/>
          <p:nvPr/>
        </p:nvSpPr>
        <p:spPr>
          <a:xfrm rot="10800000">
            <a:off x="258846" y="2981064"/>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箭號: 向左 11">
            <a:extLst>
              <a:ext uri="{FF2B5EF4-FFF2-40B4-BE49-F238E27FC236}">
                <a16:creationId xmlns:a16="http://schemas.microsoft.com/office/drawing/2014/main" id="{26261291-186B-49C3-B452-EE827F57FC90}"/>
              </a:ext>
            </a:extLst>
          </p:cNvPr>
          <p:cNvSpPr/>
          <p:nvPr/>
        </p:nvSpPr>
        <p:spPr>
          <a:xfrm rot="10800000">
            <a:off x="235278" y="3990893"/>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7295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Spells.py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DC9D1831-3E6C-4585-B782-23ACC3B3F8A6}"/>
              </a:ext>
            </a:extLst>
          </p:cNvPr>
          <p:cNvPicPr>
            <a:picLocks noChangeAspect="1"/>
          </p:cNvPicPr>
          <p:nvPr/>
        </p:nvPicPr>
        <p:blipFill>
          <a:blip r:embed="rId4"/>
          <a:stretch>
            <a:fillRect/>
          </a:stretch>
        </p:blipFill>
        <p:spPr>
          <a:xfrm>
            <a:off x="838200" y="1690688"/>
            <a:ext cx="7811590" cy="3934374"/>
          </a:xfrm>
          <a:prstGeom prst="rect">
            <a:avLst/>
          </a:prstGeom>
        </p:spPr>
      </p:pic>
    </p:spTree>
    <p:extLst>
      <p:ext uri="{BB962C8B-B14F-4D97-AF65-F5344CB8AC3E}">
        <p14:creationId xmlns:p14="http://schemas.microsoft.com/office/powerpoint/2010/main" val="260158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Spells.py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7" name="圖片 6">
            <a:extLst>
              <a:ext uri="{FF2B5EF4-FFF2-40B4-BE49-F238E27FC236}">
                <a16:creationId xmlns:a16="http://schemas.microsoft.com/office/drawing/2014/main" id="{584FDA5E-7BEB-4158-AF0D-5EA11D6B7574}"/>
              </a:ext>
            </a:extLst>
          </p:cNvPr>
          <p:cNvPicPr>
            <a:picLocks noChangeAspect="1"/>
          </p:cNvPicPr>
          <p:nvPr/>
        </p:nvPicPr>
        <p:blipFill>
          <a:blip r:embed="rId4"/>
          <a:stretch>
            <a:fillRect/>
          </a:stretch>
        </p:blipFill>
        <p:spPr>
          <a:xfrm>
            <a:off x="838200" y="1690687"/>
            <a:ext cx="8413856" cy="2617361"/>
          </a:xfrm>
          <a:prstGeom prst="rect">
            <a:avLst/>
          </a:prstGeom>
        </p:spPr>
      </p:pic>
    </p:spTree>
    <p:extLst>
      <p:ext uri="{BB962C8B-B14F-4D97-AF65-F5344CB8AC3E}">
        <p14:creationId xmlns:p14="http://schemas.microsoft.com/office/powerpoint/2010/main" val="2565331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normAutofit/>
          </a:bodyPr>
          <a:lstStyle/>
          <a:p>
            <a:r>
              <a:rPr lang="en-US" altLang="zh-TW" sz="4000" dirty="0"/>
              <a:t>What </a:t>
            </a:r>
            <a:r>
              <a:rPr lang="en-US" altLang="zh-TW" sz="4000" dirty="0" err="1"/>
              <a:t>ItemTeleportRing</a:t>
            </a:r>
            <a:r>
              <a:rPr lang="en-US" altLang="zh-TW" sz="4000" dirty="0"/>
              <a:t>()</a:t>
            </a:r>
            <a:r>
              <a:rPr lang="zh-TW" altLang="en-US" sz="1600" dirty="0">
                <a:solidFill>
                  <a:srgbClr val="D4D4D4"/>
                </a:solidFill>
                <a:latin typeface="Consolas" panose="020B0609020204030204" pitchFamily="49" charset="0"/>
              </a:rPr>
              <a:t> </a:t>
            </a:r>
            <a:r>
              <a:rPr lang="en-US" altLang="zh-TW" sz="4000" dirty="0"/>
              <a:t>do</a:t>
            </a:r>
            <a:r>
              <a:rPr lang="zh-TW" altLang="en-US" sz="4000" dirty="0"/>
              <a:t> </a:t>
            </a:r>
            <a:r>
              <a:rPr lang="en-US" altLang="zh-TW" sz="4000" dirty="0"/>
              <a:t>?</a:t>
            </a:r>
            <a:endParaRPr lang="zh-TW" altLang="en-US" sz="4000"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zh-TW" altLang="en-US" sz="2400" dirty="0">
                <a:cs typeface="+mj-cs"/>
              </a:rPr>
              <a:t> </a:t>
            </a:r>
            <a:r>
              <a:rPr lang="en-US" altLang="zh-TW" sz="2400" dirty="0">
                <a:cs typeface="+mj-cs"/>
              </a:rPr>
              <a:t>can use </a:t>
            </a:r>
            <a:r>
              <a:rPr lang="en-US" altLang="zh-TW" sz="2400" dirty="0" err="1">
                <a:cs typeface="+mj-cs"/>
              </a:rPr>
              <a:t>teleport_ring</a:t>
            </a:r>
            <a:r>
              <a:rPr lang="zh-TW" altLang="en-US" sz="2400" dirty="0">
                <a:cs typeface="+mj-cs"/>
              </a:rPr>
              <a:t> </a:t>
            </a:r>
            <a:endParaRPr lang="en-US" altLang="zh-TW" sz="2400" dirty="0">
              <a:cs typeface="+mj-cs"/>
            </a:endParaRPr>
          </a:p>
          <a:p>
            <a:r>
              <a:rPr lang="zh-TW" altLang="en-US" sz="2400" dirty="0">
                <a:cs typeface="+mj-cs"/>
              </a:rPr>
              <a:t> </a:t>
            </a:r>
            <a:r>
              <a:rPr lang="en-US" altLang="zh-TW" sz="2400" dirty="0">
                <a:cs typeface="+mj-cs"/>
              </a:rPr>
              <a:t>can change location of player</a:t>
            </a:r>
            <a:endParaRPr lang="en-US" altLang="zh-TW" sz="3600" dirty="0"/>
          </a:p>
          <a:p>
            <a:endParaRPr lang="en-US" altLang="zh-TW" sz="3600" dirty="0"/>
          </a:p>
          <a:p>
            <a:pPr marL="0" indent="0">
              <a:buNone/>
            </a:pPr>
            <a:endParaRPr lang="en-US" altLang="zh-TW"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341801C-1320-4725-83AE-38F5000F4486}"/>
              </a:ext>
            </a:extLst>
          </p:cNvPr>
          <p:cNvSpPr/>
          <p:nvPr/>
        </p:nvSpPr>
        <p:spPr>
          <a:xfrm>
            <a:off x="3522133" y="3025422"/>
            <a:ext cx="5199624" cy="2951172"/>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But how to decide location?</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2564778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Spells.py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64DB6265-D3FA-4028-8486-9193EB1FB2D6}"/>
              </a:ext>
            </a:extLst>
          </p:cNvPr>
          <p:cNvPicPr>
            <a:picLocks noChangeAspect="1"/>
          </p:cNvPicPr>
          <p:nvPr/>
        </p:nvPicPr>
        <p:blipFill>
          <a:blip r:embed="rId4"/>
          <a:stretch>
            <a:fillRect/>
          </a:stretch>
        </p:blipFill>
        <p:spPr>
          <a:xfrm>
            <a:off x="904581" y="1690688"/>
            <a:ext cx="6534123" cy="4802187"/>
          </a:xfrm>
          <a:prstGeom prst="rect">
            <a:avLst/>
          </a:prstGeom>
        </p:spPr>
      </p:pic>
    </p:spTree>
    <p:extLst>
      <p:ext uri="{BB962C8B-B14F-4D97-AF65-F5344CB8AC3E}">
        <p14:creationId xmlns:p14="http://schemas.microsoft.com/office/powerpoint/2010/main" val="371868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Spells.py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8" name="圖片 7">
            <a:extLst>
              <a:ext uri="{FF2B5EF4-FFF2-40B4-BE49-F238E27FC236}">
                <a16:creationId xmlns:a16="http://schemas.microsoft.com/office/drawing/2014/main" id="{6E76B544-A8E6-470D-A391-692D3BFF1E8A}"/>
              </a:ext>
            </a:extLst>
          </p:cNvPr>
          <p:cNvPicPr>
            <a:picLocks noChangeAspect="1"/>
          </p:cNvPicPr>
          <p:nvPr/>
        </p:nvPicPr>
        <p:blipFill>
          <a:blip r:embed="rId4"/>
          <a:stretch>
            <a:fillRect/>
          </a:stretch>
        </p:blipFill>
        <p:spPr>
          <a:xfrm>
            <a:off x="838200" y="1690688"/>
            <a:ext cx="6487006" cy="4802187"/>
          </a:xfrm>
          <a:prstGeom prst="rect">
            <a:avLst/>
          </a:prstGeom>
        </p:spPr>
      </p:pic>
    </p:spTree>
    <p:extLst>
      <p:ext uri="{BB962C8B-B14F-4D97-AF65-F5344CB8AC3E}">
        <p14:creationId xmlns:p14="http://schemas.microsoft.com/office/powerpoint/2010/main" val="51831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normAutofit/>
          </a:bodyPr>
          <a:lstStyle/>
          <a:p>
            <a:r>
              <a:rPr lang="en-US" altLang="zh-TW" sz="4000" dirty="0"/>
              <a:t>What </a:t>
            </a:r>
            <a:r>
              <a:rPr lang="en-US" altLang="zh-TW" sz="4000" dirty="0" err="1"/>
              <a:t>spell_bind_teleport_ring</a:t>
            </a:r>
            <a:r>
              <a:rPr lang="en-US" altLang="zh-TW" sz="4000" dirty="0"/>
              <a:t>() do</a:t>
            </a:r>
            <a:r>
              <a:rPr lang="zh-TW" altLang="en-US" sz="4000" dirty="0"/>
              <a:t> </a:t>
            </a:r>
            <a:r>
              <a:rPr lang="en-US" altLang="zh-TW" sz="4000" dirty="0"/>
              <a:t>?</a:t>
            </a:r>
            <a:endParaRPr lang="zh-TW" altLang="en-US" sz="4000"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zh-TW" altLang="en-US" sz="3600" dirty="0"/>
              <a:t> </a:t>
            </a:r>
            <a:r>
              <a:rPr lang="en-US" altLang="zh-TW" sz="2400" dirty="0">
                <a:cs typeface="+mj-cs"/>
              </a:rPr>
              <a:t>set</a:t>
            </a:r>
            <a:r>
              <a:rPr lang="zh-TW" altLang="en-US" sz="2400" dirty="0">
                <a:cs typeface="+mj-cs"/>
              </a:rPr>
              <a:t> </a:t>
            </a:r>
            <a:r>
              <a:rPr lang="en-US" altLang="zh-TW" sz="2400" dirty="0" err="1">
                <a:cs typeface="+mj-cs"/>
              </a:rPr>
              <a:t>teleport_ring</a:t>
            </a:r>
            <a:r>
              <a:rPr lang="zh-TW" altLang="en-US" sz="2400" dirty="0">
                <a:cs typeface="+mj-cs"/>
              </a:rPr>
              <a:t> </a:t>
            </a:r>
            <a:r>
              <a:rPr lang="en-US" altLang="zh-TW" sz="2400" dirty="0">
                <a:cs typeface="+mj-cs"/>
              </a:rPr>
              <a:t>(</a:t>
            </a:r>
            <a:r>
              <a:rPr lang="en-US" altLang="zh-TW" sz="2400" dirty="0" err="1">
                <a:cs typeface="+mj-cs"/>
              </a:rPr>
              <a:t>x,y</a:t>
            </a:r>
            <a:r>
              <a:rPr lang="en-US" altLang="zh-TW" sz="2400" dirty="0">
                <a:cs typeface="+mj-cs"/>
              </a:rPr>
              <a:t>)</a:t>
            </a:r>
          </a:p>
          <a:p>
            <a:endParaRPr lang="en-US" altLang="zh-TW" sz="3600" dirty="0"/>
          </a:p>
          <a:p>
            <a:endParaRPr lang="en-US" altLang="zh-TW" sz="3600" dirty="0"/>
          </a:p>
          <a:p>
            <a:pPr marL="0" indent="0">
              <a:buNone/>
            </a:pPr>
            <a:endParaRPr lang="en-US" altLang="zh-TW"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341801C-1320-4725-83AE-38F5000F4486}"/>
              </a:ext>
            </a:extLst>
          </p:cNvPr>
          <p:cNvSpPr/>
          <p:nvPr/>
        </p:nvSpPr>
        <p:spPr>
          <a:xfrm>
            <a:off x="3403076" y="2624980"/>
            <a:ext cx="5318681" cy="3351614"/>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Ok... Let's sort it out.</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62202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a:t>
            </a:r>
            <a:r>
              <a:rPr lang="en-US" altLang="zh-TW" sz="3600" dirty="0">
                <a:solidFill>
                  <a:srgbClr val="FF0000"/>
                </a:solidFill>
                <a:cs typeface="+mj-cs"/>
              </a:rPr>
              <a:t>U</a:t>
            </a:r>
            <a:r>
              <a:rPr lang="en-US" altLang="zh-TW" sz="3600" dirty="0">
                <a:cs typeface="+mj-cs"/>
              </a:rPr>
              <a:t>nder mountain (60 mins)</a:t>
            </a:r>
          </a:p>
          <a:p>
            <a:r>
              <a:rPr lang="en-US" altLang="zh-TW" sz="3600" dirty="0">
                <a:cs typeface="+mj-cs"/>
              </a:rPr>
              <a:t> </a:t>
            </a:r>
            <a:r>
              <a:rPr lang="en-US" altLang="zh-TW" sz="3600" dirty="0">
                <a:solidFill>
                  <a:srgbClr val="FF0000"/>
                </a:solidFill>
                <a:cs typeface="+mj-cs"/>
              </a:rPr>
              <a:t>D</a:t>
            </a:r>
            <a:r>
              <a:rPr lang="en-US" altLang="zh-TW" sz="3600" dirty="0">
                <a:cs typeface="+mj-cs"/>
              </a:rPr>
              <a:t>raw number (60 mins)</a:t>
            </a:r>
          </a:p>
          <a:p>
            <a:r>
              <a:rPr lang="en-US" altLang="zh-TW" sz="3600" dirty="0">
                <a:cs typeface="+mj-cs"/>
              </a:rPr>
              <a:t> </a:t>
            </a:r>
            <a:r>
              <a:rPr lang="en-US" altLang="zh-TW" sz="3600" dirty="0">
                <a:solidFill>
                  <a:srgbClr val="FF0000"/>
                </a:solidFill>
                <a:cs typeface="+mj-cs"/>
              </a:rPr>
              <a:t>C</a:t>
            </a:r>
            <a:r>
              <a:rPr lang="en-US" altLang="zh-TW" sz="3600" dirty="0">
                <a:cs typeface="+mj-cs"/>
              </a:rPr>
              <a:t> language for HW (30mins)</a:t>
            </a:r>
          </a:p>
          <a:p>
            <a:endParaRPr lang="zh-TW" altLang="en-US" dirty="0"/>
          </a:p>
        </p:txBody>
      </p:sp>
    </p:spTree>
    <p:extLst>
      <p:ext uri="{BB962C8B-B14F-4D97-AF65-F5344CB8AC3E}">
        <p14:creationId xmlns:p14="http://schemas.microsoft.com/office/powerpoint/2010/main" val="4192259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normAutofit/>
          </a:bodyPr>
          <a:lstStyle/>
          <a:p>
            <a:r>
              <a:rPr lang="en-US" altLang="zh-TW" sz="4000" dirty="0"/>
              <a:t>What we have ?</a:t>
            </a:r>
            <a:endParaRPr lang="zh-TW" altLang="en-US" sz="4000"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zh-TW" altLang="en-US" sz="3600" dirty="0">
                <a:cs typeface="+mj-cs"/>
              </a:rPr>
              <a:t> </a:t>
            </a:r>
            <a:r>
              <a:rPr lang="en-US" altLang="zh-TW" sz="3600" dirty="0">
                <a:cs typeface="+mj-cs"/>
              </a:rPr>
              <a:t>can set </a:t>
            </a:r>
            <a:r>
              <a:rPr lang="en-US" altLang="zh-TW" sz="3600" dirty="0" err="1">
                <a:cs typeface="+mj-cs"/>
              </a:rPr>
              <a:t>teleport_ring</a:t>
            </a:r>
            <a:r>
              <a:rPr lang="zh-TW" altLang="en-US" sz="3600" dirty="0">
                <a:cs typeface="+mj-cs"/>
              </a:rPr>
              <a:t> </a:t>
            </a:r>
            <a:r>
              <a:rPr lang="en-US" altLang="zh-TW" sz="3600" dirty="0">
                <a:cs typeface="+mj-cs"/>
              </a:rPr>
              <a:t>(</a:t>
            </a:r>
            <a:r>
              <a:rPr lang="en-US" altLang="zh-TW" sz="3600" dirty="0" err="1">
                <a:cs typeface="+mj-cs"/>
              </a:rPr>
              <a:t>x,y</a:t>
            </a:r>
            <a:r>
              <a:rPr lang="en-US" altLang="zh-TW" sz="3600" dirty="0">
                <a:cs typeface="+mj-cs"/>
              </a:rPr>
              <a:t>)</a:t>
            </a:r>
          </a:p>
          <a:p>
            <a:r>
              <a:rPr lang="zh-TW" altLang="en-US" sz="3600" dirty="0">
                <a:cs typeface="+mj-cs"/>
              </a:rPr>
              <a:t> </a:t>
            </a:r>
            <a:r>
              <a:rPr lang="en-US" altLang="zh-TW" sz="3600" dirty="0">
                <a:cs typeface="+mj-cs"/>
              </a:rPr>
              <a:t>can use </a:t>
            </a:r>
            <a:r>
              <a:rPr lang="en-US" altLang="zh-TW" sz="3600" dirty="0" err="1">
                <a:cs typeface="+mj-cs"/>
              </a:rPr>
              <a:t>teleport_ring</a:t>
            </a:r>
            <a:r>
              <a:rPr lang="zh-TW" altLang="en-US" sz="3600" dirty="0">
                <a:cs typeface="+mj-cs"/>
              </a:rPr>
              <a:t> </a:t>
            </a:r>
            <a:r>
              <a:rPr lang="en-US" altLang="zh-TW" sz="3600" dirty="0">
                <a:cs typeface="+mj-cs"/>
              </a:rPr>
              <a:t>change location</a:t>
            </a:r>
          </a:p>
          <a:p>
            <a:pPr marL="0" indent="0">
              <a:buNone/>
            </a:pPr>
            <a:endParaRPr lang="en-US" altLang="zh-TW" sz="3600" dirty="0"/>
          </a:p>
          <a:p>
            <a:endParaRPr lang="en-US" altLang="zh-TW" sz="3600" dirty="0"/>
          </a:p>
          <a:p>
            <a:pPr marL="0" indent="0">
              <a:buNone/>
            </a:pPr>
            <a:endParaRPr lang="en-US" altLang="zh-TW"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6" name="語音泡泡: 橢圓形 5">
            <a:extLst>
              <a:ext uri="{FF2B5EF4-FFF2-40B4-BE49-F238E27FC236}">
                <a16:creationId xmlns:a16="http://schemas.microsoft.com/office/drawing/2014/main" id="{FF8CB1AA-068C-4CDC-B459-256A484D7805}"/>
              </a:ext>
            </a:extLst>
          </p:cNvPr>
          <p:cNvSpPr/>
          <p:nvPr/>
        </p:nvSpPr>
        <p:spPr>
          <a:xfrm>
            <a:off x="3355943" y="3326629"/>
            <a:ext cx="4974210" cy="2850334"/>
          </a:xfrm>
          <a:prstGeom prst="wedgeEllipseCallout">
            <a:avLst>
              <a:gd name="adj1" fmla="val 64102"/>
              <a:gd name="adj2" fmla="val 157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So... Maybe a way we can use to cross wall?</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67242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cs typeface="+mj-cs"/>
              </a:rPr>
              <a:t>Where flag is ? </a:t>
            </a:r>
            <a:r>
              <a:rPr lang="en-US" altLang="zh-TW" sz="2400" dirty="0">
                <a:solidFill>
                  <a:srgbClr val="FF0000"/>
                </a:solidFill>
                <a:cs typeface="+mj-cs"/>
              </a:rPr>
              <a:t>How to get it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pPr marL="914400" lvl="2" indent="0">
              <a:buNone/>
            </a:pPr>
            <a:r>
              <a:rPr lang="en-US" altLang="zh-TW" sz="2800" dirty="0">
                <a:cs typeface="+mj-cs"/>
              </a:rPr>
              <a:t>Teleport</a:t>
            </a:r>
          </a:p>
          <a:p>
            <a:r>
              <a:rPr lang="en-US" altLang="zh-TW" sz="3600" dirty="0">
                <a:cs typeface="+mj-cs"/>
              </a:rPr>
              <a:t> Could they resolve?</a:t>
            </a:r>
          </a:p>
          <a:p>
            <a:r>
              <a:rPr lang="en-US" altLang="zh-TW" sz="3600" dirty="0">
                <a:cs typeface="+mj-cs"/>
              </a:rPr>
              <a:t> Get goal !</a:t>
            </a:r>
            <a:endParaRPr lang="zh-TW" altLang="en-US" dirty="0"/>
          </a:p>
        </p:txBody>
      </p:sp>
      <p:cxnSp>
        <p:nvCxnSpPr>
          <p:cNvPr id="6" name="直線單箭頭接點 8">
            <a:extLst>
              <a:ext uri="{FF2B5EF4-FFF2-40B4-BE49-F238E27FC236}">
                <a16:creationId xmlns:a16="http://schemas.microsoft.com/office/drawing/2014/main" id="{5A577E3A-4B1D-4DB6-BB06-4600609333F2}"/>
              </a:ext>
            </a:extLst>
          </p:cNvPr>
          <p:cNvCxnSpPr>
            <a:cxnSpLocks/>
          </p:cNvCxnSpPr>
          <p:nvPr/>
        </p:nvCxnSpPr>
        <p:spPr>
          <a:xfrm rot="16200000" flipV="1">
            <a:off x="6271376" y="3426257"/>
            <a:ext cx="1276947" cy="1150072"/>
          </a:xfrm>
          <a:prstGeom prst="bentConnector3">
            <a:avLst>
              <a:gd name="adj1" fmla="val 9946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42473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Hacker Hint</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zh-TW" altLang="en-US" sz="3600" dirty="0"/>
              <a:t> 找到傳送戒指</a:t>
            </a:r>
            <a:endParaRPr lang="en-US" altLang="zh-TW" sz="3600" dirty="0"/>
          </a:p>
          <a:p>
            <a:r>
              <a:rPr lang="zh-TW" altLang="en-US" sz="3600" dirty="0"/>
              <a:t> 找到藏 </a:t>
            </a:r>
            <a:r>
              <a:rPr lang="en-US" altLang="zh-TW" sz="3600" dirty="0"/>
              <a:t>Flag</a:t>
            </a:r>
            <a:r>
              <a:rPr lang="zh-TW" altLang="en-US" sz="3600" dirty="0"/>
              <a:t> 的地點</a:t>
            </a:r>
            <a:endParaRPr lang="en-US" altLang="zh-TW" sz="3600" dirty="0"/>
          </a:p>
          <a:p>
            <a:r>
              <a:rPr lang="zh-TW" altLang="en-US" sz="3600" dirty="0"/>
              <a:t> 看看神奇的 </a:t>
            </a:r>
            <a:r>
              <a:rPr lang="en-US" altLang="zh-TW" sz="3600" dirty="0" err="1"/>
              <a:t>Spell_ghostly_visions</a:t>
            </a:r>
            <a:r>
              <a:rPr lang="en-US" altLang="zh-TW" sz="3600" dirty="0"/>
              <a:t>() </a:t>
            </a:r>
            <a:r>
              <a:rPr lang="zh-TW" altLang="en-US" sz="3600" dirty="0"/>
              <a:t>的程式碼</a:t>
            </a:r>
            <a:endParaRPr lang="en-US" altLang="zh-TW" sz="3600" dirty="0"/>
          </a:p>
          <a:p>
            <a:r>
              <a:rPr lang="zh-TW" altLang="en-US" sz="3600" dirty="0"/>
              <a:t> 必需品</a:t>
            </a:r>
            <a:r>
              <a:rPr lang="en-US" altLang="zh-TW" sz="3600" dirty="0"/>
              <a:t>:</a:t>
            </a:r>
            <a:r>
              <a:rPr lang="zh-TW" altLang="en-US" sz="3600" dirty="0"/>
              <a:t>羽毛筆、卷軸、魔法藥水、傳送戒指</a:t>
            </a:r>
            <a:endParaRPr lang="en-US" altLang="zh-TW" sz="3600" dirty="0"/>
          </a:p>
          <a:p>
            <a:pPr marL="0" indent="0">
              <a:buNone/>
            </a:pPr>
            <a:endParaRPr lang="en-US" altLang="zh-TW"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32889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cs typeface="+mj-cs"/>
              </a:rPr>
              <a:t>Where flag is ? </a:t>
            </a:r>
            <a:r>
              <a:rPr lang="en-US" altLang="zh-TW" sz="2400" dirty="0">
                <a:solidFill>
                  <a:srgbClr val="FF0000"/>
                </a:solidFill>
                <a:cs typeface="+mj-cs"/>
              </a:rPr>
              <a:t>How to get it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pPr marL="914400" lvl="2" indent="0">
              <a:buNone/>
            </a:pPr>
            <a:r>
              <a:rPr lang="en-US" altLang="zh-TW" sz="2800" dirty="0">
                <a:cs typeface="+mj-cs"/>
              </a:rPr>
              <a:t>Teleport </a:t>
            </a:r>
            <a:r>
              <a:rPr lang="zh-TW" altLang="en-US" sz="2800" dirty="0">
                <a:cs typeface="+mj-cs"/>
              </a:rPr>
              <a:t>、</a:t>
            </a:r>
            <a:r>
              <a:rPr lang="en-US" altLang="zh-TW" sz="2800" dirty="0" err="1"/>
              <a:t>Spell_ghostly_visions</a:t>
            </a:r>
            <a:r>
              <a:rPr lang="en-US" altLang="zh-TW" sz="2800" dirty="0"/>
              <a:t>()</a:t>
            </a:r>
            <a:endParaRPr lang="en-US" altLang="zh-TW" sz="2800" dirty="0">
              <a:cs typeface="+mj-cs"/>
            </a:endParaRPr>
          </a:p>
          <a:p>
            <a:r>
              <a:rPr lang="en-US" altLang="zh-TW" sz="3600" dirty="0">
                <a:cs typeface="+mj-cs"/>
              </a:rPr>
              <a:t> Could they resolve?</a:t>
            </a:r>
          </a:p>
          <a:p>
            <a:r>
              <a:rPr lang="en-US" altLang="zh-TW" sz="3600" dirty="0">
                <a:cs typeface="+mj-cs"/>
              </a:rPr>
              <a:t> Get goal !</a:t>
            </a:r>
            <a:endParaRPr lang="zh-TW" altLang="en-US" dirty="0"/>
          </a:p>
        </p:txBody>
      </p:sp>
      <p:cxnSp>
        <p:nvCxnSpPr>
          <p:cNvPr id="5" name="直線單箭頭接點 8">
            <a:extLst>
              <a:ext uri="{FF2B5EF4-FFF2-40B4-BE49-F238E27FC236}">
                <a16:creationId xmlns:a16="http://schemas.microsoft.com/office/drawing/2014/main" id="{E3983755-C9C4-45AD-A8E9-E773E36630DE}"/>
              </a:ext>
            </a:extLst>
          </p:cNvPr>
          <p:cNvCxnSpPr>
            <a:cxnSpLocks/>
          </p:cNvCxnSpPr>
          <p:nvPr/>
        </p:nvCxnSpPr>
        <p:spPr>
          <a:xfrm rot="10800000" flipV="1">
            <a:off x="5447122" y="5132511"/>
            <a:ext cx="2471397" cy="564033"/>
          </a:xfrm>
          <a:prstGeom prst="bentConnector3">
            <a:avLst>
              <a:gd name="adj1" fmla="val 3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524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Lab Time</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Mission : Get the flag that was hidden in the cave.</a:t>
            </a:r>
          </a:p>
          <a:p>
            <a:r>
              <a:rPr lang="en-US" altLang="zh-TW" sz="3600" dirty="0">
                <a:cs typeface="+mj-cs"/>
              </a:rPr>
              <a:t> Time Limit</a:t>
            </a:r>
            <a:r>
              <a:rPr lang="zh-TW" altLang="en-US" sz="3600" dirty="0">
                <a:cs typeface="+mj-cs"/>
              </a:rPr>
              <a:t> </a:t>
            </a:r>
            <a:r>
              <a:rPr lang="en-US" altLang="zh-TW" sz="3600" dirty="0">
                <a:cs typeface="+mj-cs"/>
              </a:rPr>
              <a:t>:</a:t>
            </a:r>
            <a:r>
              <a:rPr lang="zh-TW" altLang="en-US" sz="3600" dirty="0">
                <a:cs typeface="+mj-cs"/>
              </a:rPr>
              <a:t> </a:t>
            </a:r>
            <a:r>
              <a:rPr lang="en-US" altLang="zh-TW" sz="3600" dirty="0">
                <a:cs typeface="+mj-cs"/>
              </a:rPr>
              <a:t>20</a:t>
            </a:r>
            <a:r>
              <a:rPr lang="zh-TW" altLang="en-US" sz="3600" dirty="0">
                <a:cs typeface="+mj-cs"/>
              </a:rPr>
              <a:t> </a:t>
            </a:r>
            <a:r>
              <a:rPr lang="en-US" altLang="zh-TW" sz="3600" dirty="0">
                <a:cs typeface="+mj-cs"/>
              </a:rPr>
              <a:t>mins</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BDB7F18E-79B4-477D-8132-5D77FC62C67F}"/>
              </a:ext>
            </a:extLst>
          </p:cNvPr>
          <p:cNvSpPr/>
          <p:nvPr/>
        </p:nvSpPr>
        <p:spPr>
          <a:xfrm>
            <a:off x="3930977" y="3780147"/>
            <a:ext cx="4399176" cy="2396815"/>
          </a:xfrm>
          <a:prstGeom prst="wedgeEllipseCallout">
            <a:avLst>
              <a:gd name="adj1" fmla="val 64102"/>
              <a:gd name="adj2" fmla="val 157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Mission Start!</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811429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Lab Time</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Mission : Get the flag that was hidden in the cave.</a:t>
            </a:r>
          </a:p>
          <a:p>
            <a:r>
              <a:rPr lang="en-US" altLang="zh-TW" sz="3600" dirty="0">
                <a:cs typeface="+mj-cs"/>
              </a:rPr>
              <a:t> Time Limit</a:t>
            </a:r>
            <a:r>
              <a:rPr lang="zh-TW" altLang="en-US" sz="3600" dirty="0">
                <a:cs typeface="+mj-cs"/>
              </a:rPr>
              <a:t> </a:t>
            </a:r>
            <a:r>
              <a:rPr lang="en-US" altLang="zh-TW" sz="3600" dirty="0">
                <a:cs typeface="+mj-cs"/>
              </a:rPr>
              <a:t>:</a:t>
            </a:r>
            <a:r>
              <a:rPr lang="zh-TW" altLang="en-US" sz="3600" dirty="0">
                <a:cs typeface="+mj-cs"/>
              </a:rPr>
              <a:t> </a:t>
            </a:r>
            <a:r>
              <a:rPr lang="en-US" altLang="zh-TW" sz="3600" dirty="0">
                <a:cs typeface="+mj-cs"/>
              </a:rPr>
              <a:t>20</a:t>
            </a:r>
            <a:r>
              <a:rPr lang="zh-TW" altLang="en-US" sz="3600" dirty="0">
                <a:cs typeface="+mj-cs"/>
              </a:rPr>
              <a:t> </a:t>
            </a:r>
            <a:r>
              <a:rPr lang="en-US" altLang="zh-TW" sz="3600" dirty="0">
                <a:cs typeface="+mj-cs"/>
              </a:rPr>
              <a:t>mins</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BDB7F18E-79B4-477D-8132-5D77FC62C67F}"/>
              </a:ext>
            </a:extLst>
          </p:cNvPr>
          <p:cNvSpPr/>
          <p:nvPr/>
        </p:nvSpPr>
        <p:spPr>
          <a:xfrm>
            <a:off x="3930977" y="3780147"/>
            <a:ext cx="4399176" cy="2396815"/>
          </a:xfrm>
          <a:prstGeom prst="wedgeEllipseCallout">
            <a:avLst>
              <a:gd name="adj1" fmla="val 64102"/>
              <a:gd name="adj2" fmla="val 157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Demo</a:t>
            </a:r>
            <a:r>
              <a:rPr lang="zh-TW" altLang="en-US" sz="2800" dirty="0">
                <a:solidFill>
                  <a:schemeClr val="bg1"/>
                </a:solidFill>
                <a:latin typeface="UD Digi Kyokasho NP-B" panose="02020700000000000000" pitchFamily="18" charset="-128"/>
                <a:ea typeface="UD Digi Kyokasho NP-B" panose="02020700000000000000" pitchFamily="18" charset="-128"/>
              </a:rPr>
              <a:t> </a:t>
            </a:r>
            <a:r>
              <a:rPr lang="en-US" altLang="zh-TW" sz="2800" dirty="0">
                <a:solidFill>
                  <a:schemeClr val="bg1"/>
                </a:solidFill>
                <a:latin typeface="UD Digi Kyokasho NP-B" panose="02020700000000000000" pitchFamily="18" charset="-128"/>
                <a:ea typeface="UD Digi Kyokasho NP-B" panose="02020700000000000000" pitchFamily="18" charset="-128"/>
              </a:rPr>
              <a:t>time</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
        <p:nvSpPr>
          <p:cNvPr id="6" name="矩形 5">
            <a:extLst>
              <a:ext uri="{FF2B5EF4-FFF2-40B4-BE49-F238E27FC236}">
                <a16:creationId xmlns:a16="http://schemas.microsoft.com/office/drawing/2014/main" id="{7D8364F4-6A29-45D8-B464-36E22B01CE5F}"/>
              </a:ext>
            </a:extLst>
          </p:cNvPr>
          <p:cNvSpPr/>
          <p:nvPr/>
        </p:nvSpPr>
        <p:spPr>
          <a:xfrm rot="20655042">
            <a:off x="-939801" y="3012439"/>
            <a:ext cx="14457680" cy="83312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latin typeface="UD Digi Kyokasho NP-B" panose="02020700000000000000" pitchFamily="18" charset="-128"/>
                <a:ea typeface="UD Digi Kyokasho NP-B" panose="02020700000000000000" pitchFamily="18" charset="-128"/>
              </a:rPr>
              <a:t>Time Out !</a:t>
            </a:r>
            <a:endParaRPr lang="zh-TW" altLang="en-US" sz="4800" dirty="0">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2078905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30FB38-6EDD-488E-B35F-B67CA6C8F493}"/>
              </a:ext>
            </a:extLst>
          </p:cNvPr>
          <p:cNvSpPr>
            <a:spLocks noGrp="1"/>
          </p:cNvSpPr>
          <p:nvPr>
            <p:ph type="title"/>
          </p:nvPr>
        </p:nvSpPr>
        <p:spPr/>
        <p:txBody>
          <a:bodyPr/>
          <a:lstStyle/>
          <a:p>
            <a:r>
              <a:rPr lang="en-US" altLang="zh-TW" dirty="0"/>
              <a:t>Demo Time</a:t>
            </a:r>
            <a:endParaRPr lang="zh-TW" altLang="en-US" dirty="0"/>
          </a:p>
        </p:txBody>
      </p:sp>
      <p:sp>
        <p:nvSpPr>
          <p:cNvPr id="3" name="內容版面配置區 2">
            <a:extLst>
              <a:ext uri="{FF2B5EF4-FFF2-40B4-BE49-F238E27FC236}">
                <a16:creationId xmlns:a16="http://schemas.microsoft.com/office/drawing/2014/main" id="{CD77EF09-1543-441D-9E50-416C964ECFE1}"/>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409273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23CDB88-295A-4203-9D70-75188A0E23BF}"/>
              </a:ext>
            </a:extLst>
          </p:cNvPr>
          <p:cNvSpPr/>
          <p:nvPr/>
        </p:nvSpPr>
        <p:spPr>
          <a:xfrm>
            <a:off x="838200" y="365126"/>
            <a:ext cx="8381700" cy="5302036"/>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err="1">
                <a:solidFill>
                  <a:schemeClr val="bg1"/>
                </a:solidFill>
                <a:latin typeface="Arial Rounded MT Bold" panose="020F0704030504030204" pitchFamily="34" charset="0"/>
              </a:rPr>
              <a:t>Drow</a:t>
            </a:r>
            <a:r>
              <a:rPr lang="en-US" altLang="zh-TW" sz="9600" dirty="0">
                <a:solidFill>
                  <a:schemeClr val="bg1"/>
                </a:solidFill>
                <a:latin typeface="Arial Rounded MT Bold" panose="020F0704030504030204" pitchFamily="34" charset="0"/>
              </a:rPr>
              <a:t> number</a:t>
            </a:r>
            <a:endParaRPr lang="zh-TW" altLang="en-US" sz="4800"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1232553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err="1"/>
              <a:t>Drow</a:t>
            </a:r>
            <a:r>
              <a:rPr lang="en-US" altLang="zh-TW" dirty="0"/>
              <a:t> number</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Mission : </a:t>
            </a:r>
            <a:r>
              <a:rPr lang="en-US" altLang="zh-TW" sz="3600" dirty="0" err="1">
                <a:cs typeface="+mj-cs"/>
              </a:rPr>
              <a:t>Drow</a:t>
            </a:r>
            <a:r>
              <a:rPr lang="en-US" altLang="zh-TW" sz="3600" dirty="0">
                <a:cs typeface="+mj-cs"/>
              </a:rPr>
              <a:t> current number &amp; get the flag NPC have.</a:t>
            </a:r>
          </a:p>
          <a:p>
            <a:r>
              <a:rPr lang="en-US" altLang="zh-TW" sz="3600" dirty="0">
                <a:cs typeface="+mj-cs"/>
              </a:rPr>
              <a:t>Time Limit</a:t>
            </a:r>
            <a:r>
              <a:rPr lang="zh-TW" altLang="en-US" sz="3600" dirty="0">
                <a:cs typeface="+mj-cs"/>
              </a:rPr>
              <a:t> </a:t>
            </a:r>
            <a:r>
              <a:rPr lang="en-US" altLang="zh-TW" sz="3600" dirty="0">
                <a:cs typeface="+mj-cs"/>
              </a:rPr>
              <a:t>:</a:t>
            </a:r>
            <a:r>
              <a:rPr lang="zh-TW" altLang="en-US" sz="3600" dirty="0">
                <a:cs typeface="+mj-cs"/>
              </a:rPr>
              <a:t> </a:t>
            </a:r>
            <a:r>
              <a:rPr lang="en-US" altLang="zh-TW" sz="3600" dirty="0">
                <a:cs typeface="+mj-cs"/>
              </a:rPr>
              <a:t>20</a:t>
            </a:r>
            <a:r>
              <a:rPr lang="zh-TW" altLang="en-US" sz="3600" dirty="0">
                <a:cs typeface="+mj-cs"/>
              </a:rPr>
              <a:t> </a:t>
            </a:r>
            <a:r>
              <a:rPr lang="en-US" altLang="zh-TW" sz="3600" dirty="0">
                <a:cs typeface="+mj-cs"/>
              </a:rPr>
              <a:t>mins</a:t>
            </a:r>
          </a:p>
          <a:p>
            <a:r>
              <a:rPr lang="en-US" altLang="zh-TW" sz="3600" dirty="0">
                <a:cs typeface="+mj-cs"/>
              </a:rPr>
              <a:t>NPC Location : (151,397)</a:t>
            </a:r>
            <a:endParaRPr lang="zh-TW" altLang="en-US" sz="3600" dirty="0">
              <a:cs typeface="+mj-cs"/>
            </a:endParaRP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1631006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Hacker Hint</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dirty="0"/>
              <a:t> </a:t>
            </a:r>
            <a:r>
              <a:rPr lang="en-US" altLang="zh-TW" sz="36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174238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a:t>
            </a:r>
            <a:r>
              <a:rPr lang="en-US" altLang="zh-TW" sz="3600" dirty="0">
                <a:solidFill>
                  <a:srgbClr val="FF0000"/>
                </a:solidFill>
                <a:cs typeface="+mj-cs"/>
              </a:rPr>
              <a:t>U</a:t>
            </a:r>
            <a:r>
              <a:rPr lang="en-US" altLang="zh-TW" sz="3600" dirty="0">
                <a:cs typeface="+mj-cs"/>
              </a:rPr>
              <a:t>nder mountain (60 mins)</a:t>
            </a:r>
          </a:p>
          <a:p>
            <a:r>
              <a:rPr lang="en-US" altLang="zh-TW" sz="3600" dirty="0">
                <a:cs typeface="+mj-cs"/>
              </a:rPr>
              <a:t> </a:t>
            </a:r>
            <a:r>
              <a:rPr lang="en-US" altLang="zh-TW" sz="3600" dirty="0">
                <a:solidFill>
                  <a:srgbClr val="FF0000"/>
                </a:solidFill>
                <a:cs typeface="+mj-cs"/>
              </a:rPr>
              <a:t>D</a:t>
            </a:r>
            <a:r>
              <a:rPr lang="en-US" altLang="zh-TW" sz="3600" dirty="0">
                <a:cs typeface="+mj-cs"/>
              </a:rPr>
              <a:t>raw number (60 mins)</a:t>
            </a:r>
          </a:p>
          <a:p>
            <a:r>
              <a:rPr lang="en-US" altLang="zh-TW" sz="3600" dirty="0">
                <a:cs typeface="+mj-cs"/>
              </a:rPr>
              <a:t> </a:t>
            </a:r>
            <a:r>
              <a:rPr lang="en-US" altLang="zh-TW" sz="3600" dirty="0">
                <a:solidFill>
                  <a:srgbClr val="FF0000"/>
                </a:solidFill>
                <a:cs typeface="+mj-cs"/>
              </a:rPr>
              <a:t>C</a:t>
            </a:r>
            <a:r>
              <a:rPr lang="en-US" altLang="zh-TW" sz="3600" dirty="0">
                <a:cs typeface="+mj-cs"/>
              </a:rPr>
              <a:t> language for HW (30mins)</a:t>
            </a:r>
          </a:p>
          <a:p>
            <a:endParaRPr lang="zh-TW" altLang="en-US" dirty="0"/>
          </a:p>
        </p:txBody>
      </p:sp>
      <p:sp>
        <p:nvSpPr>
          <p:cNvPr id="4" name="矩形 3">
            <a:extLst>
              <a:ext uri="{FF2B5EF4-FFF2-40B4-BE49-F238E27FC236}">
                <a16:creationId xmlns:a16="http://schemas.microsoft.com/office/drawing/2014/main" id="{4B4A35F7-15AB-4889-8543-BC0B45E72123}"/>
              </a:ext>
            </a:extLst>
          </p:cNvPr>
          <p:cNvSpPr/>
          <p:nvPr/>
        </p:nvSpPr>
        <p:spPr>
          <a:xfrm rot="20655042">
            <a:off x="-939801" y="3012439"/>
            <a:ext cx="14457680" cy="83312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latin typeface="UD Digi Kyokasho NP-B" panose="02020700000000000000" pitchFamily="18" charset="-128"/>
                <a:ea typeface="UD Digi Kyokasho NP-B" panose="02020700000000000000" pitchFamily="18" charset="-128"/>
              </a:rPr>
              <a:t>Are U ready?</a:t>
            </a:r>
            <a:endParaRPr lang="zh-TW" altLang="en-US" sz="4800" dirty="0">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2723106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cs typeface="+mj-cs"/>
              </a:rPr>
              <a:t>How could I get number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r>
              <a:rPr lang="en-US" altLang="zh-TW" sz="3600" dirty="0">
                <a:cs typeface="+mj-cs"/>
              </a:rPr>
              <a:t> Could they resolve?</a:t>
            </a:r>
          </a:p>
          <a:p>
            <a:r>
              <a:rPr lang="en-US" altLang="zh-TW" sz="3600" dirty="0">
                <a:cs typeface="+mj-cs"/>
              </a:rPr>
              <a:t> Get goal !</a:t>
            </a:r>
            <a:endParaRPr lang="zh-TW" altLang="en-US" dirty="0"/>
          </a:p>
        </p:txBody>
      </p:sp>
    </p:spTree>
    <p:extLst>
      <p:ext uri="{BB962C8B-B14F-4D97-AF65-F5344CB8AC3E}">
        <p14:creationId xmlns:p14="http://schemas.microsoft.com/office/powerpoint/2010/main" val="2084662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350EDF70-46D3-40C8-9E9F-F888B61F85EC}"/>
              </a:ext>
            </a:extLst>
          </p:cNvPr>
          <p:cNvPicPr>
            <a:picLocks noChangeAspect="1"/>
          </p:cNvPicPr>
          <p:nvPr/>
        </p:nvPicPr>
        <p:blipFill>
          <a:blip r:embed="rId4"/>
          <a:stretch>
            <a:fillRect/>
          </a:stretch>
        </p:blipFill>
        <p:spPr>
          <a:xfrm>
            <a:off x="904581" y="1690688"/>
            <a:ext cx="6212746" cy="4673167"/>
          </a:xfrm>
          <a:prstGeom prst="rect">
            <a:avLst/>
          </a:prstGeom>
        </p:spPr>
      </p:pic>
      <p:sp>
        <p:nvSpPr>
          <p:cNvPr id="11" name="箭號: 向左 10">
            <a:extLst>
              <a:ext uri="{FF2B5EF4-FFF2-40B4-BE49-F238E27FC236}">
                <a16:creationId xmlns:a16="http://schemas.microsoft.com/office/drawing/2014/main" id="{A07C0D38-CDC3-44AB-AA79-A4124FC8B992}"/>
              </a:ext>
            </a:extLst>
          </p:cNvPr>
          <p:cNvSpPr/>
          <p:nvPr/>
        </p:nvSpPr>
        <p:spPr>
          <a:xfrm rot="10800000">
            <a:off x="235278" y="3172570"/>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13521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11" name="箭號: 向左 10">
            <a:extLst>
              <a:ext uri="{FF2B5EF4-FFF2-40B4-BE49-F238E27FC236}">
                <a16:creationId xmlns:a16="http://schemas.microsoft.com/office/drawing/2014/main" id="{A07C0D38-CDC3-44AB-AA79-A4124FC8B992}"/>
              </a:ext>
            </a:extLst>
          </p:cNvPr>
          <p:cNvSpPr/>
          <p:nvPr/>
        </p:nvSpPr>
        <p:spPr>
          <a:xfrm rot="10800000">
            <a:off x="258847" y="1981823"/>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箭號: 向左 11">
            <a:extLst>
              <a:ext uri="{FF2B5EF4-FFF2-40B4-BE49-F238E27FC236}">
                <a16:creationId xmlns:a16="http://schemas.microsoft.com/office/drawing/2014/main" id="{26261291-186B-49C3-B452-EE827F57FC90}"/>
              </a:ext>
            </a:extLst>
          </p:cNvPr>
          <p:cNvSpPr/>
          <p:nvPr/>
        </p:nvSpPr>
        <p:spPr>
          <a:xfrm rot="10800000">
            <a:off x="258847" y="3093313"/>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2578AE91-D7D8-4153-9FB9-B3EA6A2E711D}"/>
              </a:ext>
            </a:extLst>
          </p:cNvPr>
          <p:cNvPicPr>
            <a:picLocks noChangeAspect="1"/>
          </p:cNvPicPr>
          <p:nvPr/>
        </p:nvPicPr>
        <p:blipFill>
          <a:blip r:embed="rId4"/>
          <a:stretch>
            <a:fillRect/>
          </a:stretch>
        </p:blipFill>
        <p:spPr>
          <a:xfrm>
            <a:off x="928150" y="1690688"/>
            <a:ext cx="6725589" cy="4029637"/>
          </a:xfrm>
          <a:prstGeom prst="rect">
            <a:avLst/>
          </a:prstGeom>
        </p:spPr>
      </p:pic>
    </p:spTree>
    <p:extLst>
      <p:ext uri="{BB962C8B-B14F-4D97-AF65-F5344CB8AC3E}">
        <p14:creationId xmlns:p14="http://schemas.microsoft.com/office/powerpoint/2010/main" val="1242603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11" name="箭號: 向左 10">
            <a:extLst>
              <a:ext uri="{FF2B5EF4-FFF2-40B4-BE49-F238E27FC236}">
                <a16:creationId xmlns:a16="http://schemas.microsoft.com/office/drawing/2014/main" id="{A07C0D38-CDC3-44AB-AA79-A4124FC8B992}"/>
              </a:ext>
            </a:extLst>
          </p:cNvPr>
          <p:cNvSpPr/>
          <p:nvPr/>
        </p:nvSpPr>
        <p:spPr>
          <a:xfrm rot="10800000">
            <a:off x="235278" y="2685248"/>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箭號: 向左 11">
            <a:extLst>
              <a:ext uri="{FF2B5EF4-FFF2-40B4-BE49-F238E27FC236}">
                <a16:creationId xmlns:a16="http://schemas.microsoft.com/office/drawing/2014/main" id="{26261291-186B-49C3-B452-EE827F57FC90}"/>
              </a:ext>
            </a:extLst>
          </p:cNvPr>
          <p:cNvSpPr/>
          <p:nvPr/>
        </p:nvSpPr>
        <p:spPr>
          <a:xfrm rot="10800000">
            <a:off x="202087" y="4234727"/>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2932307F-D5BF-4FB5-9E82-3CAE9B654C56}"/>
              </a:ext>
            </a:extLst>
          </p:cNvPr>
          <p:cNvPicPr>
            <a:picLocks noChangeAspect="1"/>
          </p:cNvPicPr>
          <p:nvPr/>
        </p:nvPicPr>
        <p:blipFill>
          <a:blip r:embed="rId4"/>
          <a:stretch>
            <a:fillRect/>
          </a:stretch>
        </p:blipFill>
        <p:spPr>
          <a:xfrm>
            <a:off x="904581" y="1690688"/>
            <a:ext cx="9221487" cy="3048425"/>
          </a:xfrm>
          <a:prstGeom prst="rect">
            <a:avLst/>
          </a:prstGeom>
        </p:spPr>
      </p:pic>
      <p:sp>
        <p:nvSpPr>
          <p:cNvPr id="9" name="橢圓 8">
            <a:extLst>
              <a:ext uri="{FF2B5EF4-FFF2-40B4-BE49-F238E27FC236}">
                <a16:creationId xmlns:a16="http://schemas.microsoft.com/office/drawing/2014/main" id="{B2F3CDA1-B02B-4715-BA08-48100C05F1D9}"/>
              </a:ext>
            </a:extLst>
          </p:cNvPr>
          <p:cNvSpPr/>
          <p:nvPr/>
        </p:nvSpPr>
        <p:spPr>
          <a:xfrm>
            <a:off x="3563974" y="3774905"/>
            <a:ext cx="2447184" cy="12307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376646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9D3B125F-D18B-41EE-9C3F-A3095F650E4E}"/>
              </a:ext>
            </a:extLst>
          </p:cNvPr>
          <p:cNvPicPr>
            <a:picLocks noChangeAspect="1"/>
          </p:cNvPicPr>
          <p:nvPr/>
        </p:nvPicPr>
        <p:blipFill>
          <a:blip r:embed="rId4"/>
          <a:stretch>
            <a:fillRect/>
          </a:stretch>
        </p:blipFill>
        <p:spPr>
          <a:xfrm>
            <a:off x="928150" y="1690688"/>
            <a:ext cx="8300924" cy="4802187"/>
          </a:xfrm>
          <a:prstGeom prst="rect">
            <a:avLst/>
          </a:prstGeom>
        </p:spPr>
      </p:pic>
      <p:sp>
        <p:nvSpPr>
          <p:cNvPr id="10" name="橢圓 9">
            <a:extLst>
              <a:ext uri="{FF2B5EF4-FFF2-40B4-BE49-F238E27FC236}">
                <a16:creationId xmlns:a16="http://schemas.microsoft.com/office/drawing/2014/main" id="{3BE0BB52-BECF-4EA6-A77C-293E10EF7F58}"/>
              </a:ext>
            </a:extLst>
          </p:cNvPr>
          <p:cNvSpPr/>
          <p:nvPr/>
        </p:nvSpPr>
        <p:spPr>
          <a:xfrm>
            <a:off x="2479892" y="3171589"/>
            <a:ext cx="2447184" cy="12307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a:extLst>
              <a:ext uri="{FF2B5EF4-FFF2-40B4-BE49-F238E27FC236}">
                <a16:creationId xmlns:a16="http://schemas.microsoft.com/office/drawing/2014/main" id="{5B46C26A-4C0B-493D-8089-9CEF4FBEB0D3}"/>
              </a:ext>
            </a:extLst>
          </p:cNvPr>
          <p:cNvSpPr/>
          <p:nvPr/>
        </p:nvSpPr>
        <p:spPr>
          <a:xfrm>
            <a:off x="1867149" y="4832232"/>
            <a:ext cx="2447184" cy="12307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22671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9D3B125F-D18B-41EE-9C3F-A3095F650E4E}"/>
              </a:ext>
            </a:extLst>
          </p:cNvPr>
          <p:cNvPicPr>
            <a:picLocks noChangeAspect="1"/>
          </p:cNvPicPr>
          <p:nvPr/>
        </p:nvPicPr>
        <p:blipFill>
          <a:blip r:embed="rId4"/>
          <a:stretch>
            <a:fillRect/>
          </a:stretch>
        </p:blipFill>
        <p:spPr>
          <a:xfrm>
            <a:off x="928150" y="1690688"/>
            <a:ext cx="8300924" cy="4802187"/>
          </a:xfrm>
          <a:prstGeom prst="rect">
            <a:avLst/>
          </a:prstGeom>
        </p:spPr>
      </p:pic>
      <p:cxnSp>
        <p:nvCxnSpPr>
          <p:cNvPr id="7" name="直線接點 6">
            <a:extLst>
              <a:ext uri="{FF2B5EF4-FFF2-40B4-BE49-F238E27FC236}">
                <a16:creationId xmlns:a16="http://schemas.microsoft.com/office/drawing/2014/main" id="{0B514839-94DC-4BD1-BFD5-D50C720A1E94}"/>
              </a:ext>
            </a:extLst>
          </p:cNvPr>
          <p:cNvCxnSpPr/>
          <p:nvPr/>
        </p:nvCxnSpPr>
        <p:spPr>
          <a:xfrm>
            <a:off x="2705493" y="3883843"/>
            <a:ext cx="19796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681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sz="4400" dirty="0"/>
              <a:t>Npc.py</a:t>
            </a:r>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9D3B125F-D18B-41EE-9C3F-A3095F650E4E}"/>
              </a:ext>
            </a:extLst>
          </p:cNvPr>
          <p:cNvPicPr>
            <a:picLocks noChangeAspect="1"/>
          </p:cNvPicPr>
          <p:nvPr/>
        </p:nvPicPr>
        <p:blipFill>
          <a:blip r:embed="rId4"/>
          <a:stretch>
            <a:fillRect/>
          </a:stretch>
        </p:blipFill>
        <p:spPr>
          <a:xfrm>
            <a:off x="928150" y="1690688"/>
            <a:ext cx="8300924" cy="4802187"/>
          </a:xfrm>
          <a:prstGeom prst="rect">
            <a:avLst/>
          </a:prstGeom>
        </p:spPr>
      </p:pic>
      <p:cxnSp>
        <p:nvCxnSpPr>
          <p:cNvPr id="8" name="直線接點 7">
            <a:extLst>
              <a:ext uri="{FF2B5EF4-FFF2-40B4-BE49-F238E27FC236}">
                <a16:creationId xmlns:a16="http://schemas.microsoft.com/office/drawing/2014/main" id="{40182A45-8E3D-483B-BD21-1BDF88FD00DC}"/>
              </a:ext>
            </a:extLst>
          </p:cNvPr>
          <p:cNvCxnSpPr>
            <a:cxnSpLocks/>
          </p:cNvCxnSpPr>
          <p:nvPr/>
        </p:nvCxnSpPr>
        <p:spPr>
          <a:xfrm>
            <a:off x="2490248" y="5544532"/>
            <a:ext cx="131818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835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Hacker Hint</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zh-TW" altLang="en-US" sz="3600" dirty="0"/>
              <a:t> </a:t>
            </a:r>
            <a:r>
              <a:rPr lang="en-US" altLang="zh-TW" sz="3600" dirty="0"/>
              <a:t>try to control variables</a:t>
            </a:r>
          </a:p>
          <a:p>
            <a:r>
              <a:rPr lang="zh-TW" altLang="en-US" sz="3600" dirty="0"/>
              <a:t> 看看神奇的 </a:t>
            </a:r>
            <a:r>
              <a:rPr lang="en-US" altLang="zh-TW" sz="3600" dirty="0" err="1"/>
              <a:t>gen_number</a:t>
            </a:r>
            <a:r>
              <a:rPr lang="en-US" altLang="zh-TW" sz="3600" dirty="0"/>
              <a:t>() </a:t>
            </a:r>
            <a:r>
              <a:rPr lang="zh-TW" altLang="en-US" sz="3600" dirty="0"/>
              <a:t>的程式碼</a:t>
            </a:r>
            <a:endParaRPr lang="en-US" altLang="zh-TW" sz="3600" dirty="0"/>
          </a:p>
          <a:p>
            <a:r>
              <a:rPr lang="zh-TW" altLang="en-US" sz="3600" dirty="0"/>
              <a:t> </a:t>
            </a:r>
            <a:r>
              <a:rPr lang="en-US" altLang="zh-TW" sz="3600" dirty="0"/>
              <a:t>Client/*.*</a:t>
            </a:r>
          </a:p>
          <a:p>
            <a:r>
              <a:rPr lang="zh-TW" altLang="en-US" sz="3600" dirty="0"/>
              <a:t> </a:t>
            </a:r>
            <a:r>
              <a:rPr lang="en-US" altLang="zh-TW" sz="3600"/>
              <a:t>$$</a:t>
            </a:r>
            <a:endParaRPr lang="en-US" altLang="zh-TW" sz="3600" dirty="0"/>
          </a:p>
          <a:p>
            <a:pPr marL="0" indent="0">
              <a:buNone/>
            </a:pPr>
            <a:endParaRPr lang="en-US" altLang="zh-TW"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2792816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Lab Time</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Mission : </a:t>
            </a:r>
            <a:r>
              <a:rPr lang="en-US" altLang="zh-TW" sz="3600" dirty="0" err="1">
                <a:cs typeface="+mj-cs"/>
              </a:rPr>
              <a:t>Drow</a:t>
            </a:r>
            <a:r>
              <a:rPr lang="en-US" altLang="zh-TW" sz="3600" dirty="0">
                <a:cs typeface="+mj-cs"/>
              </a:rPr>
              <a:t> current number &amp; get the flag NPC have.</a:t>
            </a:r>
          </a:p>
          <a:p>
            <a:r>
              <a:rPr lang="en-US" altLang="zh-TW" sz="3600" dirty="0">
                <a:cs typeface="+mj-cs"/>
              </a:rPr>
              <a:t> Time Limit</a:t>
            </a:r>
            <a:r>
              <a:rPr lang="zh-TW" altLang="en-US" sz="3600" dirty="0">
                <a:cs typeface="+mj-cs"/>
              </a:rPr>
              <a:t> </a:t>
            </a:r>
            <a:r>
              <a:rPr lang="en-US" altLang="zh-TW" sz="3600" dirty="0">
                <a:cs typeface="+mj-cs"/>
              </a:rPr>
              <a:t>:</a:t>
            </a:r>
            <a:r>
              <a:rPr lang="zh-TW" altLang="en-US" sz="3600" dirty="0">
                <a:cs typeface="+mj-cs"/>
              </a:rPr>
              <a:t> </a:t>
            </a:r>
            <a:r>
              <a:rPr lang="en-US" altLang="zh-TW" sz="3600" dirty="0">
                <a:cs typeface="+mj-cs"/>
              </a:rPr>
              <a:t>20</a:t>
            </a:r>
            <a:r>
              <a:rPr lang="zh-TW" altLang="en-US" sz="3600" dirty="0">
                <a:cs typeface="+mj-cs"/>
              </a:rPr>
              <a:t> </a:t>
            </a:r>
            <a:r>
              <a:rPr lang="en-US" altLang="zh-TW" sz="3600" dirty="0">
                <a:cs typeface="+mj-cs"/>
              </a:rPr>
              <a:t>mins</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BDB7F18E-79B4-477D-8132-5D77FC62C67F}"/>
              </a:ext>
            </a:extLst>
          </p:cNvPr>
          <p:cNvSpPr/>
          <p:nvPr/>
        </p:nvSpPr>
        <p:spPr>
          <a:xfrm>
            <a:off x="3930977" y="3780147"/>
            <a:ext cx="4399176" cy="2396815"/>
          </a:xfrm>
          <a:prstGeom prst="wedgeEllipseCallout">
            <a:avLst>
              <a:gd name="adj1" fmla="val 64102"/>
              <a:gd name="adj2" fmla="val 157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Mission Start!</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1901740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Lab Time</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Mission : </a:t>
            </a:r>
            <a:r>
              <a:rPr lang="en-US" altLang="zh-TW" sz="3600" dirty="0" err="1">
                <a:cs typeface="+mj-cs"/>
              </a:rPr>
              <a:t>Drow</a:t>
            </a:r>
            <a:r>
              <a:rPr lang="en-US" altLang="zh-TW" sz="3600" dirty="0">
                <a:cs typeface="+mj-cs"/>
              </a:rPr>
              <a:t> current number &amp; get the flag NPC have.</a:t>
            </a:r>
          </a:p>
          <a:p>
            <a:r>
              <a:rPr lang="en-US" altLang="zh-TW" sz="3600" dirty="0">
                <a:cs typeface="+mj-cs"/>
              </a:rPr>
              <a:t> Time Limit</a:t>
            </a:r>
            <a:r>
              <a:rPr lang="zh-TW" altLang="en-US" sz="3600" dirty="0">
                <a:cs typeface="+mj-cs"/>
              </a:rPr>
              <a:t> </a:t>
            </a:r>
            <a:r>
              <a:rPr lang="en-US" altLang="zh-TW" sz="3600" dirty="0">
                <a:cs typeface="+mj-cs"/>
              </a:rPr>
              <a:t>:</a:t>
            </a:r>
            <a:r>
              <a:rPr lang="zh-TW" altLang="en-US" sz="3600" dirty="0">
                <a:cs typeface="+mj-cs"/>
              </a:rPr>
              <a:t> </a:t>
            </a:r>
            <a:r>
              <a:rPr lang="en-US" altLang="zh-TW" sz="3600" dirty="0">
                <a:cs typeface="+mj-cs"/>
              </a:rPr>
              <a:t>20</a:t>
            </a:r>
            <a:r>
              <a:rPr lang="zh-TW" altLang="en-US" sz="3600" dirty="0">
                <a:cs typeface="+mj-cs"/>
              </a:rPr>
              <a:t> </a:t>
            </a:r>
            <a:r>
              <a:rPr lang="en-US" altLang="zh-TW" sz="3600" dirty="0">
                <a:cs typeface="+mj-cs"/>
              </a:rPr>
              <a:t>mins</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BDB7F18E-79B4-477D-8132-5D77FC62C67F}"/>
              </a:ext>
            </a:extLst>
          </p:cNvPr>
          <p:cNvSpPr/>
          <p:nvPr/>
        </p:nvSpPr>
        <p:spPr>
          <a:xfrm>
            <a:off x="3930977" y="3780147"/>
            <a:ext cx="4399176" cy="2396815"/>
          </a:xfrm>
          <a:prstGeom prst="wedgeEllipseCallout">
            <a:avLst>
              <a:gd name="adj1" fmla="val 64102"/>
              <a:gd name="adj2" fmla="val 157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Demo time</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
        <p:nvSpPr>
          <p:cNvPr id="6" name="矩形 5">
            <a:extLst>
              <a:ext uri="{FF2B5EF4-FFF2-40B4-BE49-F238E27FC236}">
                <a16:creationId xmlns:a16="http://schemas.microsoft.com/office/drawing/2014/main" id="{5B0531C5-AB13-4B65-A61C-A44B07B31208}"/>
              </a:ext>
            </a:extLst>
          </p:cNvPr>
          <p:cNvSpPr/>
          <p:nvPr/>
        </p:nvSpPr>
        <p:spPr>
          <a:xfrm rot="20655042">
            <a:off x="-939801" y="3012439"/>
            <a:ext cx="14457680" cy="83312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latin typeface="UD Digi Kyokasho NP-B" panose="02020700000000000000" pitchFamily="18" charset="-128"/>
                <a:ea typeface="UD Digi Kyokasho NP-B" panose="02020700000000000000" pitchFamily="18" charset="-128"/>
              </a:rPr>
              <a:t>Time Out !</a:t>
            </a:r>
            <a:endParaRPr lang="zh-TW" altLang="en-US" sz="4800" dirty="0">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1613846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r>
              <a:rPr lang="en-US" altLang="zh-TW" sz="3600" dirty="0">
                <a:cs typeface="+mj-cs"/>
              </a:rPr>
              <a:t> Could they resolve?</a:t>
            </a:r>
          </a:p>
          <a:p>
            <a:r>
              <a:rPr lang="en-US" altLang="zh-TW" sz="3600" dirty="0">
                <a:cs typeface="+mj-cs"/>
              </a:rPr>
              <a:t> Get goal !</a:t>
            </a:r>
            <a:endParaRPr lang="zh-TW" altLang="en-US" dirty="0"/>
          </a:p>
        </p:txBody>
      </p:sp>
      <p:cxnSp>
        <p:nvCxnSpPr>
          <p:cNvPr id="9" name="直線單箭頭接點 8">
            <a:extLst>
              <a:ext uri="{FF2B5EF4-FFF2-40B4-BE49-F238E27FC236}">
                <a16:creationId xmlns:a16="http://schemas.microsoft.com/office/drawing/2014/main" id="{2B889B24-9024-4700-B0B4-6333CFE916D0}"/>
              </a:ext>
            </a:extLst>
          </p:cNvPr>
          <p:cNvCxnSpPr>
            <a:cxnSpLocks/>
          </p:cNvCxnSpPr>
          <p:nvPr/>
        </p:nvCxnSpPr>
        <p:spPr>
          <a:xfrm rot="16200000" flipV="1">
            <a:off x="5875451" y="2787785"/>
            <a:ext cx="1276947" cy="1150072"/>
          </a:xfrm>
          <a:prstGeom prst="bentConnector3">
            <a:avLst>
              <a:gd name="adj1" fmla="val 9946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直線單箭頭接點 8">
            <a:extLst>
              <a:ext uri="{FF2B5EF4-FFF2-40B4-BE49-F238E27FC236}">
                <a16:creationId xmlns:a16="http://schemas.microsoft.com/office/drawing/2014/main" id="{FB9FECC1-F8D3-4800-91C9-38E2D31C5DEF}"/>
              </a:ext>
            </a:extLst>
          </p:cNvPr>
          <p:cNvCxnSpPr>
            <a:cxnSpLocks/>
          </p:cNvCxnSpPr>
          <p:nvPr/>
        </p:nvCxnSpPr>
        <p:spPr>
          <a:xfrm rot="10800000" flipV="1">
            <a:off x="4617563" y="4001294"/>
            <a:ext cx="2471397" cy="564033"/>
          </a:xfrm>
          <a:prstGeom prst="bentConnector3">
            <a:avLst>
              <a:gd name="adj1" fmla="val 3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20915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30FB38-6EDD-488E-B35F-B67CA6C8F493}"/>
              </a:ext>
            </a:extLst>
          </p:cNvPr>
          <p:cNvSpPr>
            <a:spLocks noGrp="1"/>
          </p:cNvSpPr>
          <p:nvPr>
            <p:ph type="title"/>
          </p:nvPr>
        </p:nvSpPr>
        <p:spPr/>
        <p:txBody>
          <a:bodyPr/>
          <a:lstStyle/>
          <a:p>
            <a:r>
              <a:rPr lang="en-US" altLang="zh-TW" dirty="0"/>
              <a:t>Demo Time</a:t>
            </a:r>
            <a:endParaRPr lang="zh-TW" altLang="en-US" dirty="0"/>
          </a:p>
        </p:txBody>
      </p:sp>
      <p:pic>
        <p:nvPicPr>
          <p:cNvPr id="5" name="內容版面配置區 4">
            <a:extLst>
              <a:ext uri="{FF2B5EF4-FFF2-40B4-BE49-F238E27FC236}">
                <a16:creationId xmlns:a16="http://schemas.microsoft.com/office/drawing/2014/main" id="{4D1759BF-E3E1-4800-8A36-A7795980723D}"/>
              </a:ext>
            </a:extLst>
          </p:cNvPr>
          <p:cNvPicPr>
            <a:picLocks noGrp="1" noChangeAspect="1"/>
          </p:cNvPicPr>
          <p:nvPr>
            <p:ph idx="1"/>
          </p:nvPr>
        </p:nvPicPr>
        <p:blipFill>
          <a:blip r:embed="rId2"/>
          <a:stretch>
            <a:fillRect/>
          </a:stretch>
        </p:blipFill>
        <p:spPr>
          <a:xfrm>
            <a:off x="838200" y="1690688"/>
            <a:ext cx="7030431" cy="1943371"/>
          </a:xfrm>
        </p:spPr>
      </p:pic>
      <p:pic>
        <p:nvPicPr>
          <p:cNvPr id="6" name="圖片 5">
            <a:extLst>
              <a:ext uri="{FF2B5EF4-FFF2-40B4-BE49-F238E27FC236}">
                <a16:creationId xmlns:a16="http://schemas.microsoft.com/office/drawing/2014/main" id="{C216F169-8388-4FFD-AD0A-C3C02FA70CA2}"/>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7" name="語音泡泡: 橢圓形 6">
            <a:extLst>
              <a:ext uri="{FF2B5EF4-FFF2-40B4-BE49-F238E27FC236}">
                <a16:creationId xmlns:a16="http://schemas.microsoft.com/office/drawing/2014/main" id="{E56C6EB0-6E35-4BC4-9F3D-F5B5F5E58AD3}"/>
              </a:ext>
            </a:extLst>
          </p:cNvPr>
          <p:cNvSpPr/>
          <p:nvPr/>
        </p:nvSpPr>
        <p:spPr>
          <a:xfrm>
            <a:off x="3930977" y="3780147"/>
            <a:ext cx="4399176" cy="2396815"/>
          </a:xfrm>
          <a:prstGeom prst="wedgeEllipseCallout">
            <a:avLst>
              <a:gd name="adj1" fmla="val 64102"/>
              <a:gd name="adj2" fmla="val 157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Look this!</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1151892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30FB38-6EDD-488E-B35F-B67CA6C8F493}"/>
              </a:ext>
            </a:extLst>
          </p:cNvPr>
          <p:cNvSpPr>
            <a:spLocks noGrp="1"/>
          </p:cNvSpPr>
          <p:nvPr>
            <p:ph type="title"/>
          </p:nvPr>
        </p:nvSpPr>
        <p:spPr/>
        <p:txBody>
          <a:bodyPr/>
          <a:lstStyle/>
          <a:p>
            <a:r>
              <a:rPr lang="en-US" altLang="zh-TW" dirty="0"/>
              <a:t>Demo Time</a:t>
            </a:r>
            <a:endParaRPr lang="zh-TW" altLang="en-US" dirty="0"/>
          </a:p>
        </p:txBody>
      </p:sp>
      <p:pic>
        <p:nvPicPr>
          <p:cNvPr id="6" name="圖片 5">
            <a:extLst>
              <a:ext uri="{FF2B5EF4-FFF2-40B4-BE49-F238E27FC236}">
                <a16:creationId xmlns:a16="http://schemas.microsoft.com/office/drawing/2014/main" id="{C216F169-8388-4FFD-AD0A-C3C02FA70CA2}"/>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9" name="圖片 8">
            <a:extLst>
              <a:ext uri="{FF2B5EF4-FFF2-40B4-BE49-F238E27FC236}">
                <a16:creationId xmlns:a16="http://schemas.microsoft.com/office/drawing/2014/main" id="{30EE5B81-652F-4977-858D-BB482EA41F39}"/>
              </a:ext>
            </a:extLst>
          </p:cNvPr>
          <p:cNvPicPr>
            <a:picLocks noChangeAspect="1"/>
          </p:cNvPicPr>
          <p:nvPr/>
        </p:nvPicPr>
        <p:blipFill>
          <a:blip r:embed="rId3"/>
          <a:stretch>
            <a:fillRect/>
          </a:stretch>
        </p:blipFill>
        <p:spPr>
          <a:xfrm>
            <a:off x="838200" y="1727703"/>
            <a:ext cx="9659698" cy="2876951"/>
          </a:xfrm>
          <a:prstGeom prst="rect">
            <a:avLst/>
          </a:prstGeom>
        </p:spPr>
      </p:pic>
    </p:spTree>
    <p:extLst>
      <p:ext uri="{BB962C8B-B14F-4D97-AF65-F5344CB8AC3E}">
        <p14:creationId xmlns:p14="http://schemas.microsoft.com/office/powerpoint/2010/main" val="3532613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Demo Time</a:t>
            </a:r>
            <a:endParaRPr lang="en-US" altLang="zh-TW" sz="44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6" name="圖片 5">
            <a:extLst>
              <a:ext uri="{FF2B5EF4-FFF2-40B4-BE49-F238E27FC236}">
                <a16:creationId xmlns:a16="http://schemas.microsoft.com/office/drawing/2014/main" id="{9D3B125F-D18B-41EE-9C3F-A3095F650E4E}"/>
              </a:ext>
            </a:extLst>
          </p:cNvPr>
          <p:cNvPicPr>
            <a:picLocks noChangeAspect="1"/>
          </p:cNvPicPr>
          <p:nvPr/>
        </p:nvPicPr>
        <p:blipFill>
          <a:blip r:embed="rId4"/>
          <a:stretch>
            <a:fillRect/>
          </a:stretch>
        </p:blipFill>
        <p:spPr>
          <a:xfrm>
            <a:off x="928150" y="1690688"/>
            <a:ext cx="8300924" cy="4802187"/>
          </a:xfrm>
          <a:prstGeom prst="rect">
            <a:avLst/>
          </a:prstGeom>
        </p:spPr>
      </p:pic>
      <p:cxnSp>
        <p:nvCxnSpPr>
          <p:cNvPr id="7" name="直線接點 6">
            <a:extLst>
              <a:ext uri="{FF2B5EF4-FFF2-40B4-BE49-F238E27FC236}">
                <a16:creationId xmlns:a16="http://schemas.microsoft.com/office/drawing/2014/main" id="{0B514839-94DC-4BD1-BFD5-D50C720A1E94}"/>
              </a:ext>
            </a:extLst>
          </p:cNvPr>
          <p:cNvCxnSpPr/>
          <p:nvPr/>
        </p:nvCxnSpPr>
        <p:spPr>
          <a:xfrm>
            <a:off x="2705493" y="3883843"/>
            <a:ext cx="19796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039A995D-ED5B-4C10-B2F2-69880A0A7665}"/>
              </a:ext>
            </a:extLst>
          </p:cNvPr>
          <p:cNvSpPr/>
          <p:nvPr/>
        </p:nvSpPr>
        <p:spPr>
          <a:xfrm>
            <a:off x="2309567" y="4972579"/>
            <a:ext cx="1715678" cy="10667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5" name="接點: 弧形 4">
            <a:extLst>
              <a:ext uri="{FF2B5EF4-FFF2-40B4-BE49-F238E27FC236}">
                <a16:creationId xmlns:a16="http://schemas.microsoft.com/office/drawing/2014/main" id="{E810B9FA-2D92-4A12-9E88-2CE49CE497C2}"/>
              </a:ext>
            </a:extLst>
          </p:cNvPr>
          <p:cNvCxnSpPr/>
          <p:nvPr/>
        </p:nvCxnSpPr>
        <p:spPr>
          <a:xfrm flipV="1">
            <a:off x="4025245" y="3626963"/>
            <a:ext cx="2441542" cy="1780407"/>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圓角 8">
            <a:extLst>
              <a:ext uri="{FF2B5EF4-FFF2-40B4-BE49-F238E27FC236}">
                <a16:creationId xmlns:a16="http://schemas.microsoft.com/office/drawing/2014/main" id="{2DA12271-1FF0-4463-8812-514653EF510B}"/>
              </a:ext>
            </a:extLst>
          </p:cNvPr>
          <p:cNvSpPr/>
          <p:nvPr/>
        </p:nvSpPr>
        <p:spPr>
          <a:xfrm>
            <a:off x="6550987" y="2858678"/>
            <a:ext cx="3157979" cy="153656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Arial Rounded MT Bold" panose="020F0704030504030204" pitchFamily="34" charset="0"/>
              </a:rPr>
              <a:t>player.id</a:t>
            </a:r>
          </a:p>
          <a:p>
            <a:pPr algn="ctr"/>
            <a:r>
              <a:rPr lang="en-US" altLang="zh-TW" sz="2800" dirty="0">
                <a:solidFill>
                  <a:schemeClr val="bg1"/>
                </a:solidFill>
                <a:latin typeface="Arial Rounded MT Bold" panose="020F0704030504030204" pitchFamily="34" charset="0"/>
              </a:rPr>
              <a:t>player.id + 1</a:t>
            </a:r>
            <a:endParaRPr lang="zh-TW" altLang="en-US" sz="2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954161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專題方向</a:t>
            </a:r>
          </a:p>
        </p:txBody>
      </p:sp>
      <p:sp>
        <p:nvSpPr>
          <p:cNvPr id="3" name="內容版面配置區 2">
            <a:extLst>
              <a:ext uri="{FF2B5EF4-FFF2-40B4-BE49-F238E27FC236}">
                <a16:creationId xmlns:a16="http://schemas.microsoft.com/office/drawing/2014/main" id="{A51F3328-B124-4D5D-8909-847C05E73EF7}"/>
              </a:ext>
            </a:extLst>
          </p:cNvPr>
          <p:cNvSpPr>
            <a:spLocks noGrp="1"/>
          </p:cNvSpPr>
          <p:nvPr>
            <p:ph idx="1"/>
          </p:nvPr>
        </p:nvSpPr>
        <p:spPr/>
        <p:txBody>
          <a:bodyPr/>
          <a:lstStyle/>
          <a:p>
            <a:r>
              <a:rPr lang="en-US" altLang="zh-TW" dirty="0"/>
              <a:t>LCD</a:t>
            </a:r>
            <a:r>
              <a:rPr lang="zh-TW" altLang="en-US" dirty="0"/>
              <a:t> 線性同餘解 </a:t>
            </a:r>
            <a:r>
              <a:rPr lang="en-US" altLang="zh-TW" dirty="0" err="1"/>
              <a:t>Drow</a:t>
            </a:r>
            <a:r>
              <a:rPr lang="en-US" altLang="zh-TW" dirty="0"/>
              <a:t> number</a:t>
            </a:r>
            <a:endParaRPr lang="zh-TW" altLang="en-US" dirty="0"/>
          </a:p>
        </p:txBody>
      </p:sp>
      <p:pic>
        <p:nvPicPr>
          <p:cNvPr id="4" name="圖片 3">
            <a:extLst>
              <a:ext uri="{FF2B5EF4-FFF2-40B4-BE49-F238E27FC236}">
                <a16:creationId xmlns:a16="http://schemas.microsoft.com/office/drawing/2014/main" id="{824B9788-942F-496D-A15D-56081D8A1E82}"/>
              </a:ext>
            </a:extLst>
          </p:cNvPr>
          <p:cNvPicPr>
            <a:picLocks noChangeAspect="1"/>
          </p:cNvPicPr>
          <p:nvPr/>
        </p:nvPicPr>
        <p:blipFill>
          <a:blip r:embed="rId2"/>
          <a:stretch>
            <a:fillRect/>
          </a:stretch>
        </p:blipFill>
        <p:spPr>
          <a:xfrm>
            <a:off x="838200" y="2492490"/>
            <a:ext cx="6914951" cy="4000385"/>
          </a:xfrm>
          <a:prstGeom prst="rect">
            <a:avLst/>
          </a:prstGeom>
        </p:spPr>
      </p:pic>
      <p:cxnSp>
        <p:nvCxnSpPr>
          <p:cNvPr id="5" name="直線接點 4">
            <a:extLst>
              <a:ext uri="{FF2B5EF4-FFF2-40B4-BE49-F238E27FC236}">
                <a16:creationId xmlns:a16="http://schemas.microsoft.com/office/drawing/2014/main" id="{17793A03-C3F8-4630-80F8-88038B5DD7A2}"/>
              </a:ext>
            </a:extLst>
          </p:cNvPr>
          <p:cNvCxnSpPr>
            <a:cxnSpLocks/>
          </p:cNvCxnSpPr>
          <p:nvPr/>
        </p:nvCxnSpPr>
        <p:spPr>
          <a:xfrm>
            <a:off x="2145774" y="5676507"/>
            <a:ext cx="109808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9" name="圖片 8">
            <a:extLst>
              <a:ext uri="{FF2B5EF4-FFF2-40B4-BE49-F238E27FC236}">
                <a16:creationId xmlns:a16="http://schemas.microsoft.com/office/drawing/2014/main" id="{AA986B44-6C48-4F5A-AD23-57849BB8AC08}"/>
              </a:ext>
            </a:extLst>
          </p:cNvPr>
          <p:cNvPicPr>
            <a:picLocks noChangeAspect="1"/>
          </p:cNvPicPr>
          <p:nvPr/>
        </p:nvPicPr>
        <p:blipFill>
          <a:blip r:embed="rId4"/>
          <a:stretch>
            <a:fillRect/>
          </a:stretch>
        </p:blipFill>
        <p:spPr>
          <a:xfrm>
            <a:off x="6876425" y="1690688"/>
            <a:ext cx="4477375" cy="1838582"/>
          </a:xfrm>
          <a:prstGeom prst="rect">
            <a:avLst/>
          </a:prstGeom>
        </p:spPr>
      </p:pic>
    </p:spTree>
    <p:extLst>
      <p:ext uri="{BB962C8B-B14F-4D97-AF65-F5344CB8AC3E}">
        <p14:creationId xmlns:p14="http://schemas.microsoft.com/office/powerpoint/2010/main" val="1500660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專題方向</a:t>
            </a:r>
          </a:p>
        </p:txBody>
      </p:sp>
      <p:sp>
        <p:nvSpPr>
          <p:cNvPr id="3" name="內容版面配置區 2">
            <a:extLst>
              <a:ext uri="{FF2B5EF4-FFF2-40B4-BE49-F238E27FC236}">
                <a16:creationId xmlns:a16="http://schemas.microsoft.com/office/drawing/2014/main" id="{A51F3328-B124-4D5D-8909-847C05E73EF7}"/>
              </a:ext>
            </a:extLst>
          </p:cNvPr>
          <p:cNvSpPr>
            <a:spLocks noGrp="1"/>
          </p:cNvSpPr>
          <p:nvPr>
            <p:ph idx="1"/>
          </p:nvPr>
        </p:nvSpPr>
        <p:spPr/>
        <p:txBody>
          <a:bodyPr/>
          <a:lstStyle/>
          <a:p>
            <a:r>
              <a:rPr lang="zh-TW" altLang="en-US" b="0" i="0" dirty="0">
                <a:solidFill>
                  <a:srgbClr val="FFFFFF"/>
                </a:solidFill>
                <a:effectLst/>
                <a:latin typeface="Segoe UI Historic" panose="020B0502040204020203" pitchFamily="34" charset="0"/>
              </a:rPr>
              <a:t>找有興</a:t>
            </a:r>
            <a:r>
              <a:rPr lang="zh-TW" altLang="en-US" dirty="0">
                <a:solidFill>
                  <a:srgbClr val="FFFFFF"/>
                </a:solidFill>
                <a:latin typeface="Segoe UI Historic" panose="020B0502040204020203" pitchFamily="34" charset="0"/>
              </a:rPr>
              <a:t>趣的 </a:t>
            </a:r>
            <a:r>
              <a:rPr lang="en-US" altLang="zh-TW" dirty="0">
                <a:solidFill>
                  <a:srgbClr val="FFFFFF"/>
                </a:solidFill>
                <a:latin typeface="Arial Rounded MT Bold" panose="020F0704030504030204" pitchFamily="34" charset="0"/>
              </a:rPr>
              <a:t>project</a:t>
            </a:r>
            <a:r>
              <a:rPr lang="zh-TW" altLang="en-US" dirty="0">
                <a:solidFill>
                  <a:srgbClr val="FFFFFF"/>
                </a:solidFill>
                <a:latin typeface="Arial Rounded MT Bold" panose="020F0704030504030204" pitchFamily="34" charset="0"/>
              </a:rPr>
              <a:t> </a:t>
            </a:r>
            <a:r>
              <a:rPr lang="zh-TW" altLang="en-US" b="0" i="0" dirty="0">
                <a:solidFill>
                  <a:srgbClr val="FFFFFF"/>
                </a:solidFill>
                <a:effectLst/>
                <a:latin typeface="Segoe UI Historic" panose="020B0502040204020203" pitchFamily="34" charset="0"/>
              </a:rPr>
              <a:t>做靜態分析</a:t>
            </a:r>
            <a:endParaRPr lang="en-US" altLang="zh-TW" b="0" i="0" dirty="0">
              <a:solidFill>
                <a:srgbClr val="FFFFFF"/>
              </a:solidFill>
              <a:effectLst/>
              <a:latin typeface="Segoe UI Historic" panose="020B0502040204020203" pitchFamily="34" charset="0"/>
            </a:endParaRPr>
          </a:p>
          <a:p>
            <a:r>
              <a:rPr lang="zh-TW" altLang="en-US" dirty="0">
                <a:solidFill>
                  <a:srgbClr val="FFFFFF"/>
                </a:solidFill>
                <a:latin typeface="Segoe UI Historic" panose="020B0502040204020203" pitchFamily="34" charset="0"/>
              </a:rPr>
              <a:t>分析任意遊戲的 </a:t>
            </a:r>
            <a:r>
              <a:rPr lang="en-US" altLang="zh-TW" dirty="0">
                <a:solidFill>
                  <a:srgbClr val="FFFFFF"/>
                </a:solidFill>
                <a:latin typeface="Arial Rounded MT Bold" panose="020F0704030504030204" pitchFamily="34" charset="0"/>
              </a:rPr>
              <a:t>Bug</a:t>
            </a:r>
            <a:r>
              <a:rPr lang="en-US" altLang="zh-TW" dirty="0">
                <a:solidFill>
                  <a:srgbClr val="FFFFFF"/>
                </a:solidFill>
                <a:latin typeface="Segoe UI Historic" panose="020B0502040204020203" pitchFamily="34" charset="0"/>
              </a:rPr>
              <a:t> </a:t>
            </a:r>
            <a:r>
              <a:rPr lang="zh-TW" altLang="en-US" dirty="0">
                <a:solidFill>
                  <a:srgbClr val="FFFFFF"/>
                </a:solidFill>
                <a:latin typeface="Segoe UI Historic" panose="020B0502040204020203" pitchFamily="34" charset="0"/>
              </a:rPr>
              <a:t>找出導致 </a:t>
            </a:r>
            <a:r>
              <a:rPr lang="en-US" altLang="zh-TW" dirty="0">
                <a:solidFill>
                  <a:srgbClr val="FFFFFF"/>
                </a:solidFill>
                <a:latin typeface="Arial Rounded MT Bold" panose="020F0704030504030204" pitchFamily="34" charset="0"/>
              </a:rPr>
              <a:t>Bug</a:t>
            </a:r>
            <a:r>
              <a:rPr lang="zh-TW" altLang="en-US" dirty="0">
                <a:solidFill>
                  <a:srgbClr val="FFFFFF"/>
                </a:solidFill>
                <a:latin typeface="Segoe UI Historic" panose="020B0502040204020203" pitchFamily="34" charset="0"/>
              </a:rPr>
              <a:t> 的程式碼</a:t>
            </a:r>
            <a:endParaRPr lang="zh-TW" altLang="en-US" dirty="0"/>
          </a:p>
        </p:txBody>
      </p: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908133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總結</a:t>
            </a:r>
          </a:p>
        </p:txBody>
      </p:sp>
      <p:sp>
        <p:nvSpPr>
          <p:cNvPr id="3" name="內容版面配置區 2">
            <a:extLst>
              <a:ext uri="{FF2B5EF4-FFF2-40B4-BE49-F238E27FC236}">
                <a16:creationId xmlns:a16="http://schemas.microsoft.com/office/drawing/2014/main" id="{A51F3328-B124-4D5D-8909-847C05E73EF7}"/>
              </a:ext>
            </a:extLst>
          </p:cNvPr>
          <p:cNvSpPr>
            <a:spLocks noGrp="1"/>
          </p:cNvSpPr>
          <p:nvPr>
            <p:ph idx="1"/>
          </p:nvPr>
        </p:nvSpPr>
        <p:spPr/>
        <p:txBody>
          <a:bodyPr/>
          <a:lstStyle/>
          <a:p>
            <a:r>
              <a:rPr lang="zh-TW" altLang="en-US" b="0" i="0" dirty="0">
                <a:solidFill>
                  <a:srgbClr val="FFFFFF"/>
                </a:solidFill>
                <a:effectLst/>
                <a:latin typeface="Segoe UI Historic" panose="020B0502040204020203" pitchFamily="34" charset="0"/>
              </a:rPr>
              <a:t>分析專案，找尋程式漏洞</a:t>
            </a:r>
            <a:endParaRPr lang="en-US" altLang="zh-TW" b="0" i="0" dirty="0">
              <a:solidFill>
                <a:srgbClr val="FFFFFF"/>
              </a:solidFill>
              <a:effectLst/>
              <a:latin typeface="Segoe UI Historic" panose="020B0502040204020203" pitchFamily="34" charset="0"/>
            </a:endParaRPr>
          </a:p>
          <a:p>
            <a:r>
              <a:rPr lang="zh-TW" altLang="en-US" dirty="0">
                <a:solidFill>
                  <a:srgbClr val="FFFFFF"/>
                </a:solidFill>
                <a:latin typeface="Segoe UI Historic" panose="020B0502040204020203" pitchFamily="34" charset="0"/>
              </a:rPr>
              <a:t>設計不良的偽隨機數演算法可能會被破解</a:t>
            </a:r>
            <a:endParaRPr lang="en-US" altLang="zh-TW" dirty="0">
              <a:solidFill>
                <a:srgbClr val="FFFFFF"/>
              </a:solidFill>
              <a:latin typeface="Segoe UI Historic" panose="020B0502040204020203" pitchFamily="34" charset="0"/>
            </a:endParaRPr>
          </a:p>
          <a:p>
            <a:r>
              <a:rPr lang="zh-TW" altLang="en-US" dirty="0"/>
              <a:t>基礎的 </a:t>
            </a:r>
            <a:r>
              <a:rPr lang="en-US" altLang="zh-TW" dirty="0"/>
              <a:t>python </a:t>
            </a:r>
            <a:r>
              <a:rPr lang="zh-TW" altLang="en-US" dirty="0"/>
              <a:t>知識 </a:t>
            </a:r>
            <a:r>
              <a:rPr lang="en-US" altLang="zh-TW" dirty="0"/>
              <a:t>0w0</a:t>
            </a:r>
          </a:p>
          <a:p>
            <a:r>
              <a:rPr lang="zh-TW" altLang="en-US" dirty="0"/>
              <a:t>基礎的 </a:t>
            </a:r>
            <a:r>
              <a:rPr lang="en-US" altLang="zh-TW" dirty="0"/>
              <a:t>C</a:t>
            </a:r>
            <a:r>
              <a:rPr lang="zh-TW" altLang="en-US" dirty="0"/>
              <a:t> 知識 </a:t>
            </a:r>
            <a:r>
              <a:rPr lang="en-US" altLang="zh-TW" dirty="0">
                <a:solidFill>
                  <a:srgbClr val="00B050"/>
                </a:solidFill>
              </a:rPr>
              <a:t>(?)</a:t>
            </a:r>
          </a:p>
          <a:p>
            <a:r>
              <a:rPr lang="zh-TW" altLang="en-US" dirty="0">
                <a:solidFill>
                  <a:srgbClr val="FF0000"/>
                </a:solidFill>
              </a:rPr>
              <a:t>回家作業</a:t>
            </a:r>
          </a:p>
        </p:txBody>
      </p: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1536297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en-US" altLang="zh-TW" dirty="0"/>
              <a:t>HW</a:t>
            </a:r>
            <a:r>
              <a:rPr lang="zh-TW" altLang="en-US" dirty="0"/>
              <a:t> </a:t>
            </a:r>
            <a:r>
              <a:rPr lang="en-US" altLang="zh-TW" sz="4400" dirty="0">
                <a:solidFill>
                  <a:srgbClr val="FF0000"/>
                </a:solidFill>
                <a:cs typeface="+mj-cs"/>
              </a:rPr>
              <a:t>34.125.179.27</a:t>
            </a:r>
            <a:endParaRPr lang="zh-TW" altLang="en-US" dirty="0">
              <a:solidFill>
                <a:srgbClr val="FF0000"/>
              </a:solidFill>
            </a:endParaRPr>
          </a:p>
        </p:txBody>
      </p: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8" name="內容版面配置區 7">
            <a:extLst>
              <a:ext uri="{FF2B5EF4-FFF2-40B4-BE49-F238E27FC236}">
                <a16:creationId xmlns:a16="http://schemas.microsoft.com/office/drawing/2014/main" id="{B593CC38-2204-4C29-B741-C98616B082D9}"/>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a16="http://schemas.microsoft.com/office/drawing/2014/main" id="{8E5F3CE8-03F8-47AA-829D-7B6DC994D770}"/>
              </a:ext>
            </a:extLst>
          </p:cNvPr>
          <p:cNvPicPr>
            <a:picLocks noChangeAspect="1"/>
          </p:cNvPicPr>
          <p:nvPr/>
        </p:nvPicPr>
        <p:blipFill>
          <a:blip r:embed="rId3"/>
          <a:stretch>
            <a:fillRect/>
          </a:stretch>
        </p:blipFill>
        <p:spPr>
          <a:xfrm>
            <a:off x="838199" y="1825625"/>
            <a:ext cx="7321139" cy="4351338"/>
          </a:xfrm>
          <a:prstGeom prst="rect">
            <a:avLst/>
          </a:prstGeom>
        </p:spPr>
      </p:pic>
    </p:spTree>
    <p:extLst>
      <p:ext uri="{BB962C8B-B14F-4D97-AF65-F5344CB8AC3E}">
        <p14:creationId xmlns:p14="http://schemas.microsoft.com/office/powerpoint/2010/main" val="1015739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23CDB88-295A-4203-9D70-75188A0E23BF}"/>
              </a:ext>
            </a:extLst>
          </p:cNvPr>
          <p:cNvSpPr/>
          <p:nvPr/>
        </p:nvSpPr>
        <p:spPr>
          <a:xfrm>
            <a:off x="838200" y="365126"/>
            <a:ext cx="8381700" cy="5302036"/>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600" dirty="0">
                <a:solidFill>
                  <a:schemeClr val="bg1"/>
                </a:solidFill>
                <a:latin typeface="UD Digi Kyokasho NK-B" panose="02020700000000000000" pitchFamily="18" charset="-128"/>
                <a:ea typeface="UD Digi Kyokasho NK-B" panose="02020700000000000000" pitchFamily="18" charset="-128"/>
              </a:rPr>
              <a:t>補充教學</a:t>
            </a:r>
            <a:endParaRPr lang="en-US" altLang="zh-TW" sz="9600" dirty="0">
              <a:solidFill>
                <a:schemeClr val="bg1"/>
              </a:solidFill>
              <a:latin typeface="UD Digi Kyokasho NK-B" panose="02020700000000000000" pitchFamily="18" charset="-128"/>
              <a:ea typeface="UD Digi Kyokasho NK-B" panose="02020700000000000000" pitchFamily="18" charset="-128"/>
            </a:endParaRPr>
          </a:p>
          <a:p>
            <a:pPr algn="ctr"/>
            <a:r>
              <a:rPr lang="en-US" altLang="zh-TW" sz="9600" b="1" dirty="0">
                <a:solidFill>
                  <a:schemeClr val="bg1"/>
                </a:solidFill>
                <a:latin typeface="Arial Rounded MT Bold" panose="020F0704030504030204" pitchFamily="34" charset="0"/>
                <a:ea typeface="UD Digi Kyokasho NP-B" panose="02020700000000000000" pitchFamily="18" charset="-128"/>
              </a:rPr>
              <a:t>C</a:t>
            </a:r>
            <a:r>
              <a:rPr lang="zh-TW" altLang="en-US" sz="9600" b="1" dirty="0">
                <a:solidFill>
                  <a:schemeClr val="bg1"/>
                </a:solidFill>
                <a:latin typeface="Arial Rounded MT Bold" panose="020F0704030504030204" pitchFamily="34" charset="0"/>
                <a:ea typeface="UD Digi Kyokasho NP-B" panose="02020700000000000000" pitchFamily="18" charset="-128"/>
              </a:rPr>
              <a:t> 語言</a:t>
            </a:r>
            <a:endParaRPr lang="zh-TW" altLang="en-US" sz="48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2658967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預處理器</a:t>
            </a:r>
          </a:p>
        </p:txBody>
      </p: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8" name="內容版面配置區 7">
            <a:extLst>
              <a:ext uri="{FF2B5EF4-FFF2-40B4-BE49-F238E27FC236}">
                <a16:creationId xmlns:a16="http://schemas.microsoft.com/office/drawing/2014/main" id="{C54FB39C-6F52-433F-AEA7-39512D86FE46}"/>
              </a:ext>
            </a:extLst>
          </p:cNvPr>
          <p:cNvPicPr>
            <a:picLocks noGrp="1" noChangeAspect="1"/>
          </p:cNvPicPr>
          <p:nvPr>
            <p:ph idx="1"/>
          </p:nvPr>
        </p:nvPicPr>
        <p:blipFill>
          <a:blip r:embed="rId4"/>
          <a:stretch>
            <a:fillRect/>
          </a:stretch>
        </p:blipFill>
        <p:spPr>
          <a:xfrm>
            <a:off x="955644" y="1690688"/>
            <a:ext cx="5257800" cy="3407193"/>
          </a:xfrm>
          <a:prstGeom prst="rect">
            <a:avLst/>
          </a:prstGeom>
        </p:spPr>
      </p:pic>
      <p:pic>
        <p:nvPicPr>
          <p:cNvPr id="9" name="圖片 8">
            <a:extLst>
              <a:ext uri="{FF2B5EF4-FFF2-40B4-BE49-F238E27FC236}">
                <a16:creationId xmlns:a16="http://schemas.microsoft.com/office/drawing/2014/main" id="{FE559FB1-932A-4923-8CE9-C9349E77E00C}"/>
              </a:ext>
            </a:extLst>
          </p:cNvPr>
          <p:cNvPicPr>
            <a:picLocks noChangeAspect="1"/>
          </p:cNvPicPr>
          <p:nvPr/>
        </p:nvPicPr>
        <p:blipFill rotWithShape="1">
          <a:blip r:embed="rId5">
            <a:extLst>
              <a:ext uri="{28A0092B-C50C-407E-A947-70E740481C1C}">
                <a14:useLocalDpi xmlns:a14="http://schemas.microsoft.com/office/drawing/2010/main" val="0"/>
              </a:ext>
            </a:extLst>
          </a:blip>
          <a:srcRect l="21992" t="26037" r="21779" b="24452"/>
          <a:stretch/>
        </p:blipFill>
        <p:spPr>
          <a:xfrm flipH="1">
            <a:off x="6608675" y="1399847"/>
            <a:ext cx="2233668" cy="2014422"/>
          </a:xfrm>
          <a:prstGeom prst="rect">
            <a:avLst/>
          </a:prstGeom>
        </p:spPr>
      </p:pic>
      <p:sp>
        <p:nvSpPr>
          <p:cNvPr id="10" name="語音泡泡: 橢圓形 9">
            <a:extLst>
              <a:ext uri="{FF2B5EF4-FFF2-40B4-BE49-F238E27FC236}">
                <a16:creationId xmlns:a16="http://schemas.microsoft.com/office/drawing/2014/main" id="{C56718A3-06EF-4451-B9F6-BF2AD27D159B}"/>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放在</a:t>
            </a:r>
            <a:r>
              <a:rPr lang="en-US" altLang="zh-TW" sz="2800" b="1" dirty="0" err="1">
                <a:solidFill>
                  <a:schemeClr val="bg1"/>
                </a:solidFill>
                <a:latin typeface="UD Digi Kyokasho NK-B" panose="02020700000000000000" pitchFamily="18" charset="-128"/>
                <a:ea typeface="UD Digi Kyokasho NK-B" panose="02020700000000000000" pitchFamily="18" charset="-128"/>
              </a:rPr>
              <a:t>stdio.h</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1" name="語音泡泡: 橢圓形 10">
            <a:extLst>
              <a:ext uri="{FF2B5EF4-FFF2-40B4-BE49-F238E27FC236}">
                <a16:creationId xmlns:a16="http://schemas.microsoft.com/office/drawing/2014/main" id="{A2962DA6-BAD9-4EFD-9EF0-3E7FA2C15D84}"/>
              </a:ext>
            </a:extLst>
          </p:cNvPr>
          <p:cNvSpPr/>
          <p:nvPr/>
        </p:nvSpPr>
        <p:spPr>
          <a:xfrm>
            <a:off x="9041877" y="274949"/>
            <a:ext cx="2988782" cy="2132109"/>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我想要</a:t>
            </a:r>
            <a:r>
              <a:rPr lang="en-US" altLang="zh-TW" sz="2800" dirty="0" err="1">
                <a:solidFill>
                  <a:schemeClr val="bg1"/>
                </a:solidFill>
                <a:latin typeface="UD Digi Kyokasho NK-B" panose="02020700000000000000" pitchFamily="18" charset="-128"/>
                <a:ea typeface="UD Digi Kyokasho NK-B" panose="02020700000000000000" pitchFamily="18" charset="-128"/>
              </a:rPr>
              <a:t>printf</a:t>
            </a:r>
            <a:r>
              <a:rPr lang="en-US" altLang="zh-TW" sz="2800"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2" name="箭號: 向左 11">
            <a:extLst>
              <a:ext uri="{FF2B5EF4-FFF2-40B4-BE49-F238E27FC236}">
                <a16:creationId xmlns:a16="http://schemas.microsoft.com/office/drawing/2014/main" id="{BD7EA55E-88D9-45CB-B4EC-62DC94183D77}"/>
              </a:ext>
            </a:extLst>
          </p:cNvPr>
          <p:cNvSpPr/>
          <p:nvPr/>
        </p:nvSpPr>
        <p:spPr>
          <a:xfrm rot="10800000">
            <a:off x="247213" y="1726937"/>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172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預處理器</a:t>
            </a:r>
          </a:p>
        </p:txBody>
      </p:sp>
      <p:sp>
        <p:nvSpPr>
          <p:cNvPr id="10" name="語音泡泡: 橢圓形 9">
            <a:extLst>
              <a:ext uri="{FF2B5EF4-FFF2-40B4-BE49-F238E27FC236}">
                <a16:creationId xmlns:a16="http://schemas.microsoft.com/office/drawing/2014/main" id="{C56718A3-06EF-4451-B9F6-BF2AD27D159B}"/>
              </a:ext>
            </a:extLst>
          </p:cNvPr>
          <p:cNvSpPr/>
          <p:nvPr/>
        </p:nvSpPr>
        <p:spPr>
          <a:xfrm>
            <a:off x="6636471" y="1333926"/>
            <a:ext cx="2988782" cy="2132109"/>
          </a:xfrm>
          <a:prstGeom prst="wedgeEllipseCallout">
            <a:avLst>
              <a:gd name="adj1" fmla="val -116672"/>
              <a:gd name="adj2" fmla="val 8130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b="1" dirty="0" err="1">
                <a:solidFill>
                  <a:schemeClr val="bg1"/>
                </a:solidFill>
                <a:latin typeface="UD Digi Kyokasho NK-B" panose="02020700000000000000" pitchFamily="18" charset="-128"/>
                <a:ea typeface="UD Digi Kyokasho NK-B" panose="02020700000000000000" pitchFamily="18" charset="-128"/>
              </a:rPr>
              <a:t>printf</a:t>
            </a:r>
            <a:r>
              <a:rPr lang="en-US" altLang="zh-TW" sz="2800" b="1"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pic>
        <p:nvPicPr>
          <p:cNvPr id="13" name="圖片 12">
            <a:extLst>
              <a:ext uri="{FF2B5EF4-FFF2-40B4-BE49-F238E27FC236}">
                <a16:creationId xmlns:a16="http://schemas.microsoft.com/office/drawing/2014/main" id="{3CD5B1E2-1BD9-48F5-8554-F9371D3CD04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48" b="94531" l="9769" r="89460">
                        <a14:foregroundMark x1="30077" y1="38281" x2="30334" y2="24740"/>
                        <a14:foregroundMark x1="30334" y1="24740" x2="47815" y2="5469"/>
                        <a14:foregroundMark x1="47815" y1="5469" x2="61697" y2="7552"/>
                        <a14:foregroundMark x1="67365" y1="26599" x2="72237" y2="42969"/>
                        <a14:foregroundMark x1="61697" y1="7552" x2="64562" y2="17180"/>
                        <a14:foregroundMark x1="47558" y1="4948" x2="55013" y2="4948"/>
                        <a14:foregroundMark x1="88175" y1="91667" x2="15681" y2="94531"/>
                        <a14:backgroundMark x1="64010" y1="21354" x2="68123" y2="26042"/>
                        <a14:backgroundMark x1="64524" y1="17188" x2="65810" y2="23438"/>
                      </a14:backgroundRemoval>
                    </a14:imgEffect>
                  </a14:imgLayer>
                </a14:imgProps>
              </a:ext>
            </a:extLst>
          </a:blip>
          <a:stretch>
            <a:fillRect/>
          </a:stretch>
        </p:blipFill>
        <p:spPr>
          <a:xfrm>
            <a:off x="391005" y="1541093"/>
            <a:ext cx="4078602" cy="4026179"/>
          </a:xfrm>
          <a:prstGeom prst="rect">
            <a:avLst/>
          </a:prstGeom>
        </p:spPr>
      </p:pic>
      <p:sp>
        <p:nvSpPr>
          <p:cNvPr id="14" name="文字方塊 13">
            <a:extLst>
              <a:ext uri="{FF2B5EF4-FFF2-40B4-BE49-F238E27FC236}">
                <a16:creationId xmlns:a16="http://schemas.microsoft.com/office/drawing/2014/main" id="{B9D613CF-4B25-4380-8BDD-F3BB419D16CB}"/>
              </a:ext>
            </a:extLst>
          </p:cNvPr>
          <p:cNvSpPr txBox="1"/>
          <p:nvPr/>
        </p:nvSpPr>
        <p:spPr>
          <a:xfrm>
            <a:off x="1366887" y="3836708"/>
            <a:ext cx="2375554" cy="584775"/>
          </a:xfrm>
          <a:prstGeom prst="rect">
            <a:avLst/>
          </a:prstGeom>
          <a:noFill/>
        </p:spPr>
        <p:txBody>
          <a:bodyPr wrap="square">
            <a:spAutoFit/>
          </a:bodyPr>
          <a:lstStyle/>
          <a:p>
            <a:pPr eaLnBrk="1" hangingPunct="1"/>
            <a:r>
              <a:rPr lang="en-US" altLang="zh-TW" sz="3200" b="1" dirty="0">
                <a:solidFill>
                  <a:schemeClr val="bg1"/>
                </a:solidFill>
                <a:latin typeface="UD Digi Kyokasho NK-B" panose="02020700000000000000" pitchFamily="18" charset="-128"/>
                <a:ea typeface="UD Digi Kyokasho NK-B" panose="02020700000000000000" pitchFamily="18" charset="-128"/>
                <a:sym typeface="思源黑体" panose="020B0400000000000000" pitchFamily="34" charset="-122"/>
              </a:rPr>
              <a:t>&lt;</a:t>
            </a:r>
            <a:r>
              <a:rPr lang="en-US" altLang="zh-TW" sz="3200" b="1" dirty="0" err="1">
                <a:solidFill>
                  <a:schemeClr val="bg1"/>
                </a:solidFill>
                <a:latin typeface="UD Digi Kyokasho NK-B" panose="02020700000000000000" pitchFamily="18" charset="-128"/>
                <a:ea typeface="UD Digi Kyokasho NK-B" panose="02020700000000000000" pitchFamily="18" charset="-128"/>
                <a:sym typeface="思源黑体" panose="020B0400000000000000" pitchFamily="34" charset="-122"/>
              </a:rPr>
              <a:t>stdio.h</a:t>
            </a:r>
            <a:r>
              <a:rPr lang="en-US" altLang="zh-TW" sz="3200" b="1" dirty="0">
                <a:solidFill>
                  <a:schemeClr val="bg1"/>
                </a:solidFill>
                <a:latin typeface="UD Digi Kyokasho NK-B" panose="02020700000000000000" pitchFamily="18" charset="-128"/>
                <a:ea typeface="UD Digi Kyokasho NK-B" panose="02020700000000000000" pitchFamily="18" charset="-128"/>
                <a:sym typeface="思源黑体" panose="020B0400000000000000" pitchFamily="34" charset="-122"/>
              </a:rPr>
              <a:t>&gt;</a:t>
            </a:r>
            <a:endParaRPr lang="zh-CN" altLang="en-US" sz="3200" b="1" dirty="0">
              <a:solidFill>
                <a:schemeClr val="bg1"/>
              </a:solidFill>
              <a:latin typeface="UD Digi Kyokasho NK-B" panose="02020700000000000000" pitchFamily="18" charset="-128"/>
              <a:ea typeface="UD Digi Kyokasho NK-B" panose="02020700000000000000" pitchFamily="18" charset="-128"/>
              <a:sym typeface="思源黑体" panose="020B0400000000000000" pitchFamily="34" charset="-122"/>
            </a:endParaRPr>
          </a:p>
        </p:txBody>
      </p:sp>
      <p:sp>
        <p:nvSpPr>
          <p:cNvPr id="16" name="語音泡泡: 橢圓形 15">
            <a:extLst>
              <a:ext uri="{FF2B5EF4-FFF2-40B4-BE49-F238E27FC236}">
                <a16:creationId xmlns:a16="http://schemas.microsoft.com/office/drawing/2014/main" id="{871E3AF1-1F1C-4ED0-B5FD-04F0FACC0B21}"/>
              </a:ext>
            </a:extLst>
          </p:cNvPr>
          <p:cNvSpPr/>
          <p:nvPr/>
        </p:nvSpPr>
        <p:spPr>
          <a:xfrm>
            <a:off x="6751163" y="2831363"/>
            <a:ext cx="2988782" cy="2132109"/>
          </a:xfrm>
          <a:prstGeom prst="wedgeEllipseCallout">
            <a:avLst>
              <a:gd name="adj1" fmla="val -119826"/>
              <a:gd name="adj2" fmla="val 1233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b="1" dirty="0">
                <a:solidFill>
                  <a:schemeClr val="bg1"/>
                </a:solidFill>
                <a:latin typeface="UD Digi Kyokasho NK-B" panose="02020700000000000000" pitchFamily="18" charset="-128"/>
                <a:ea typeface="UD Digi Kyokasho NK-B" panose="02020700000000000000" pitchFamily="18" charset="-128"/>
              </a:rPr>
              <a:t>puts()</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7" name="語音泡泡: 橢圓形 16">
            <a:extLst>
              <a:ext uri="{FF2B5EF4-FFF2-40B4-BE49-F238E27FC236}">
                <a16:creationId xmlns:a16="http://schemas.microsoft.com/office/drawing/2014/main" id="{1B1CB272-30C3-44D1-A43B-098D4F61C140}"/>
              </a:ext>
            </a:extLst>
          </p:cNvPr>
          <p:cNvSpPr/>
          <p:nvPr/>
        </p:nvSpPr>
        <p:spPr>
          <a:xfrm>
            <a:off x="6751163" y="4215678"/>
            <a:ext cx="2988782" cy="2132109"/>
          </a:xfrm>
          <a:prstGeom prst="wedgeEllipseCallout">
            <a:avLst>
              <a:gd name="adj1" fmla="val -119826"/>
              <a:gd name="adj2" fmla="val -5222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b="1" dirty="0">
                <a:solidFill>
                  <a:schemeClr val="bg1"/>
                </a:solidFill>
                <a:latin typeface="UD Digi Kyokasho NK-B" panose="02020700000000000000" pitchFamily="18" charset="-128"/>
                <a:ea typeface="UD Digi Kyokasho NK-B" panose="02020700000000000000" pitchFamily="18" charset="-128"/>
              </a:rPr>
              <a:t>gets()</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219868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23CDB88-295A-4203-9D70-75188A0E23BF}"/>
              </a:ext>
            </a:extLst>
          </p:cNvPr>
          <p:cNvSpPr/>
          <p:nvPr/>
        </p:nvSpPr>
        <p:spPr>
          <a:xfrm>
            <a:off x="838200" y="365126"/>
            <a:ext cx="8381700" cy="5302036"/>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solidFill>
                  <a:schemeClr val="bg1"/>
                </a:solidFill>
                <a:latin typeface="Arial Rounded MT Bold" panose="020F0704030504030204" pitchFamily="34" charset="0"/>
              </a:rPr>
              <a:t>Under mountain</a:t>
            </a:r>
            <a:endParaRPr lang="zh-TW" altLang="en-US" sz="4800"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39541481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en-US" altLang="zh-TW" dirty="0" err="1"/>
              <a:t>printf</a:t>
            </a:r>
            <a:r>
              <a:rPr lang="en-US" altLang="zh-TW" dirty="0"/>
              <a:t>()</a:t>
            </a:r>
            <a:endParaRPr lang="zh-TW" altLang="en-US" dirty="0"/>
          </a:p>
        </p:txBody>
      </p: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10" name="語音泡泡: 橢圓形 9">
            <a:extLst>
              <a:ext uri="{FF2B5EF4-FFF2-40B4-BE49-F238E27FC236}">
                <a16:creationId xmlns:a16="http://schemas.microsoft.com/office/drawing/2014/main" id="{C56718A3-06EF-4451-B9F6-BF2AD27D159B}"/>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列印</a:t>
            </a:r>
            <a:r>
              <a:rPr lang="en-US" altLang="zh-TW" sz="2800" b="1"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pic>
        <p:nvPicPr>
          <p:cNvPr id="13" name="圖片 12">
            <a:extLst>
              <a:ext uri="{FF2B5EF4-FFF2-40B4-BE49-F238E27FC236}">
                <a16:creationId xmlns:a16="http://schemas.microsoft.com/office/drawing/2014/main" id="{AD851117-62B3-4265-8FB2-F94E8975F4F9}"/>
              </a:ext>
            </a:extLst>
          </p:cNvPr>
          <p:cNvPicPr>
            <a:picLocks noChangeAspect="1"/>
          </p:cNvPicPr>
          <p:nvPr/>
        </p:nvPicPr>
        <p:blipFill>
          <a:blip r:embed="rId4"/>
          <a:stretch>
            <a:fillRect/>
          </a:stretch>
        </p:blipFill>
        <p:spPr>
          <a:xfrm>
            <a:off x="950352" y="1690688"/>
            <a:ext cx="5145648" cy="3334516"/>
          </a:xfrm>
          <a:prstGeom prst="rect">
            <a:avLst/>
          </a:prstGeom>
        </p:spPr>
      </p:pic>
      <p:sp>
        <p:nvSpPr>
          <p:cNvPr id="15" name="箭號: 向左 14">
            <a:extLst>
              <a:ext uri="{FF2B5EF4-FFF2-40B4-BE49-F238E27FC236}">
                <a16:creationId xmlns:a16="http://schemas.microsoft.com/office/drawing/2014/main" id="{076FEB56-DDB7-463A-BFFA-FD5C1D9D6989}"/>
              </a:ext>
            </a:extLst>
          </p:cNvPr>
          <p:cNvSpPr/>
          <p:nvPr/>
        </p:nvSpPr>
        <p:spPr>
          <a:xfrm rot="10800000">
            <a:off x="224973" y="3379510"/>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80938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en-US" altLang="zh-TW" dirty="0" err="1"/>
              <a:t>printf</a:t>
            </a:r>
            <a:r>
              <a:rPr lang="en-US" altLang="zh-TW" dirty="0"/>
              <a:t>()</a:t>
            </a:r>
            <a:endParaRPr lang="zh-TW" altLang="en-US" dirty="0"/>
          </a:p>
        </p:txBody>
      </p:sp>
      <p:pic>
        <p:nvPicPr>
          <p:cNvPr id="8" name="圖片 7">
            <a:extLst>
              <a:ext uri="{FF2B5EF4-FFF2-40B4-BE49-F238E27FC236}">
                <a16:creationId xmlns:a16="http://schemas.microsoft.com/office/drawing/2014/main" id="{0060607D-9191-464A-82D7-3353FF91E750}"/>
              </a:ext>
            </a:extLst>
          </p:cNvPr>
          <p:cNvPicPr>
            <a:picLocks noChangeAspect="1"/>
          </p:cNvPicPr>
          <p:nvPr/>
        </p:nvPicPr>
        <p:blipFill>
          <a:blip r:embed="rId3"/>
          <a:stretch>
            <a:fillRect/>
          </a:stretch>
        </p:blipFill>
        <p:spPr>
          <a:xfrm>
            <a:off x="838200" y="1868017"/>
            <a:ext cx="5639680" cy="3121965"/>
          </a:xfrm>
          <a:prstGeom prst="rect">
            <a:avLst/>
          </a:prstGeom>
        </p:spPr>
      </p:pic>
      <p:pic>
        <p:nvPicPr>
          <p:cNvPr id="9" name="圖片 8">
            <a:extLst>
              <a:ext uri="{FF2B5EF4-FFF2-40B4-BE49-F238E27FC236}">
                <a16:creationId xmlns:a16="http://schemas.microsoft.com/office/drawing/2014/main" id="{D95FBB0D-26FB-4031-8EC9-F1EC5695D936}"/>
              </a:ext>
            </a:extLst>
          </p:cNvPr>
          <p:cNvPicPr>
            <a:picLocks noChangeAspect="1"/>
          </p:cNvPicPr>
          <p:nvPr/>
        </p:nvPicPr>
        <p:blipFill rotWithShape="1">
          <a:blip r:embed="rId4"/>
          <a:srcRect l="745" t="2009" r="1"/>
          <a:stretch/>
        </p:blipFill>
        <p:spPr>
          <a:xfrm>
            <a:off x="7022879" y="3017362"/>
            <a:ext cx="4330921" cy="1972620"/>
          </a:xfrm>
          <a:prstGeom prst="rect">
            <a:avLst/>
          </a:prstGeom>
        </p:spPr>
      </p:pic>
    </p:spTree>
    <p:extLst>
      <p:ext uri="{BB962C8B-B14F-4D97-AF65-F5344CB8AC3E}">
        <p14:creationId xmlns:p14="http://schemas.microsoft.com/office/powerpoint/2010/main" val="3795669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函數</a:t>
            </a:r>
          </a:p>
        </p:txBody>
      </p:sp>
      <p:pic>
        <p:nvPicPr>
          <p:cNvPr id="5" name="圖片 4">
            <a:extLst>
              <a:ext uri="{FF2B5EF4-FFF2-40B4-BE49-F238E27FC236}">
                <a16:creationId xmlns:a16="http://schemas.microsoft.com/office/drawing/2014/main" id="{5078AC16-8132-46BA-BA13-CBD60CC0C063}"/>
              </a:ext>
            </a:extLst>
          </p:cNvPr>
          <p:cNvPicPr>
            <a:picLocks noChangeAspect="1"/>
          </p:cNvPicPr>
          <p:nvPr/>
        </p:nvPicPr>
        <p:blipFill>
          <a:blip r:embed="rId3"/>
          <a:stretch>
            <a:fillRect/>
          </a:stretch>
        </p:blipFill>
        <p:spPr>
          <a:xfrm>
            <a:off x="985703" y="1690688"/>
            <a:ext cx="5145648" cy="3334516"/>
          </a:xfrm>
          <a:prstGeom prst="rect">
            <a:avLst/>
          </a:prstGeom>
        </p:spPr>
      </p:pic>
      <p:pic>
        <p:nvPicPr>
          <p:cNvPr id="6" name="圖片 5">
            <a:extLst>
              <a:ext uri="{FF2B5EF4-FFF2-40B4-BE49-F238E27FC236}">
                <a16:creationId xmlns:a16="http://schemas.microsoft.com/office/drawing/2014/main" id="{9EDC22C7-9838-4DA7-8256-04B16E036D37}"/>
              </a:ext>
            </a:extLst>
          </p:cNvPr>
          <p:cNvPicPr>
            <a:picLocks noChangeAspect="1"/>
          </p:cNvPicPr>
          <p:nvPr/>
        </p:nvPicPr>
        <p:blipFill rotWithShape="1">
          <a:blip r:embed="rId4">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7" name="圖片 6">
            <a:extLst>
              <a:ext uri="{FF2B5EF4-FFF2-40B4-BE49-F238E27FC236}">
                <a16:creationId xmlns:a16="http://schemas.microsoft.com/office/drawing/2014/main" id="{2323E6D7-23F7-40BE-B415-B6EFD9C9A6DD}"/>
              </a:ext>
            </a:extLst>
          </p:cNvPr>
          <p:cNvPicPr>
            <a:picLocks noChangeAspect="1"/>
          </p:cNvPicPr>
          <p:nvPr/>
        </p:nvPicPr>
        <p:blipFill rotWithShape="1">
          <a:blip r:embed="rId5">
            <a:extLst>
              <a:ext uri="{28A0092B-C50C-407E-A947-70E740481C1C}">
                <a14:useLocalDpi xmlns:a14="http://schemas.microsoft.com/office/drawing/2010/main" val="0"/>
              </a:ext>
            </a:extLst>
          </a:blip>
          <a:srcRect l="21992" t="26037" r="21779" b="24452"/>
          <a:stretch/>
        </p:blipFill>
        <p:spPr>
          <a:xfrm flipH="1">
            <a:off x="6608675" y="1399847"/>
            <a:ext cx="2233668" cy="2014422"/>
          </a:xfrm>
          <a:prstGeom prst="rect">
            <a:avLst/>
          </a:prstGeom>
        </p:spPr>
      </p:pic>
      <p:sp>
        <p:nvSpPr>
          <p:cNvPr id="10" name="語音泡泡: 橢圓形 9">
            <a:extLst>
              <a:ext uri="{FF2B5EF4-FFF2-40B4-BE49-F238E27FC236}">
                <a16:creationId xmlns:a16="http://schemas.microsoft.com/office/drawing/2014/main" id="{50E15433-BB04-46F8-9F09-5DAC174906D5}"/>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b="1" dirty="0">
                <a:solidFill>
                  <a:schemeClr val="bg1"/>
                </a:solidFill>
                <a:latin typeface="UD Digi Kyokasho NK-B" panose="02020700000000000000" pitchFamily="18" charset="-128"/>
                <a:ea typeface="UD Digi Kyokasho NK-B" panose="02020700000000000000" pitchFamily="18" charset="-128"/>
              </a:rPr>
              <a:t>Yes!</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1" name="語音泡泡: 橢圓形 10">
            <a:extLst>
              <a:ext uri="{FF2B5EF4-FFF2-40B4-BE49-F238E27FC236}">
                <a16:creationId xmlns:a16="http://schemas.microsoft.com/office/drawing/2014/main" id="{21D74EF3-2A2C-4518-AB32-BEC6B567BA39}"/>
              </a:ext>
            </a:extLst>
          </p:cNvPr>
          <p:cNvSpPr/>
          <p:nvPr/>
        </p:nvSpPr>
        <p:spPr>
          <a:xfrm>
            <a:off x="9041877" y="274949"/>
            <a:ext cx="2988782" cy="2132109"/>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從這裡開始對ㄇ</a:t>
            </a:r>
            <a:r>
              <a:rPr lang="en-US" altLang="zh-TW" sz="2800"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2" name="箭號: 向左 11">
            <a:extLst>
              <a:ext uri="{FF2B5EF4-FFF2-40B4-BE49-F238E27FC236}">
                <a16:creationId xmlns:a16="http://schemas.microsoft.com/office/drawing/2014/main" id="{124DEDE2-1A37-4473-BBEC-A622B36C2464}"/>
              </a:ext>
            </a:extLst>
          </p:cNvPr>
          <p:cNvSpPr/>
          <p:nvPr/>
        </p:nvSpPr>
        <p:spPr>
          <a:xfrm rot="10800000">
            <a:off x="242648" y="2555421"/>
            <a:ext cx="669303" cy="311084"/>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77719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函數</a:t>
            </a:r>
          </a:p>
        </p:txBody>
      </p:sp>
      <p:pic>
        <p:nvPicPr>
          <p:cNvPr id="6" name="圖片 5">
            <a:extLst>
              <a:ext uri="{FF2B5EF4-FFF2-40B4-BE49-F238E27FC236}">
                <a16:creationId xmlns:a16="http://schemas.microsoft.com/office/drawing/2014/main" id="{9EDC22C7-9838-4DA7-8256-04B16E036D37}"/>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10" name="語音泡泡: 橢圓形 9">
            <a:extLst>
              <a:ext uri="{FF2B5EF4-FFF2-40B4-BE49-F238E27FC236}">
                <a16:creationId xmlns:a16="http://schemas.microsoft.com/office/drawing/2014/main" id="{50E15433-BB04-46F8-9F09-5DAC174906D5}"/>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函數能讓程式碼變漂亮</a:t>
            </a:r>
            <a:r>
              <a:rPr lang="en-US" altLang="zh-TW" sz="2800" b="1"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pic>
        <p:nvPicPr>
          <p:cNvPr id="9" name="圖片 8">
            <a:extLst>
              <a:ext uri="{FF2B5EF4-FFF2-40B4-BE49-F238E27FC236}">
                <a16:creationId xmlns:a16="http://schemas.microsoft.com/office/drawing/2014/main" id="{A5D9A15B-D056-4068-897B-E4593056594B}"/>
              </a:ext>
            </a:extLst>
          </p:cNvPr>
          <p:cNvPicPr>
            <a:picLocks noChangeAspect="1"/>
          </p:cNvPicPr>
          <p:nvPr/>
        </p:nvPicPr>
        <p:blipFill>
          <a:blip r:embed="rId4"/>
          <a:stretch>
            <a:fillRect/>
          </a:stretch>
        </p:blipFill>
        <p:spPr>
          <a:xfrm>
            <a:off x="838200" y="1690688"/>
            <a:ext cx="4625622" cy="4508888"/>
          </a:xfrm>
          <a:prstGeom prst="rect">
            <a:avLst/>
          </a:prstGeom>
        </p:spPr>
      </p:pic>
      <p:pic>
        <p:nvPicPr>
          <p:cNvPr id="13" name="圖片 12">
            <a:extLst>
              <a:ext uri="{FF2B5EF4-FFF2-40B4-BE49-F238E27FC236}">
                <a16:creationId xmlns:a16="http://schemas.microsoft.com/office/drawing/2014/main" id="{DCD10DAB-CAC4-4BA6-BE3F-9968FA18FF74}"/>
              </a:ext>
            </a:extLst>
          </p:cNvPr>
          <p:cNvPicPr>
            <a:picLocks noChangeAspect="1"/>
          </p:cNvPicPr>
          <p:nvPr/>
        </p:nvPicPr>
        <p:blipFill rotWithShape="1">
          <a:blip r:embed="rId5"/>
          <a:srcRect l="755"/>
          <a:stretch/>
        </p:blipFill>
        <p:spPr>
          <a:xfrm>
            <a:off x="6461200" y="1690688"/>
            <a:ext cx="3895222" cy="1571844"/>
          </a:xfrm>
          <a:prstGeom prst="rect">
            <a:avLst/>
          </a:prstGeom>
        </p:spPr>
      </p:pic>
    </p:spTree>
    <p:extLst>
      <p:ext uri="{BB962C8B-B14F-4D97-AF65-F5344CB8AC3E}">
        <p14:creationId xmlns:p14="http://schemas.microsoft.com/office/powerpoint/2010/main" val="3863906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新手教學</a:t>
            </a:r>
          </a:p>
        </p:txBody>
      </p:sp>
      <p:pic>
        <p:nvPicPr>
          <p:cNvPr id="8" name="圖片 7">
            <a:extLst>
              <a:ext uri="{FF2B5EF4-FFF2-40B4-BE49-F238E27FC236}">
                <a16:creationId xmlns:a16="http://schemas.microsoft.com/office/drawing/2014/main" id="{C74EB8EA-6378-4984-991C-7543EC83B06E}"/>
              </a:ext>
            </a:extLst>
          </p:cNvPr>
          <p:cNvPicPr>
            <a:picLocks noChangeAspect="1"/>
          </p:cNvPicPr>
          <p:nvPr/>
        </p:nvPicPr>
        <p:blipFill>
          <a:blip r:embed="rId3"/>
          <a:stretch>
            <a:fillRect/>
          </a:stretch>
        </p:blipFill>
        <p:spPr>
          <a:xfrm>
            <a:off x="838200" y="1690688"/>
            <a:ext cx="5145648" cy="3334516"/>
          </a:xfrm>
          <a:prstGeom prst="rect">
            <a:avLst/>
          </a:prstGeom>
        </p:spPr>
      </p:pic>
      <p:sp>
        <p:nvSpPr>
          <p:cNvPr id="10" name="語音泡泡: 橢圓形 9">
            <a:extLst>
              <a:ext uri="{FF2B5EF4-FFF2-40B4-BE49-F238E27FC236}">
                <a16:creationId xmlns:a16="http://schemas.microsoft.com/office/drawing/2014/main" id="{C56718A3-06EF-4451-B9F6-BF2AD27D159B}"/>
              </a:ext>
            </a:extLst>
          </p:cNvPr>
          <p:cNvSpPr/>
          <p:nvPr/>
        </p:nvSpPr>
        <p:spPr>
          <a:xfrm>
            <a:off x="8961982" y="510213"/>
            <a:ext cx="2988782" cy="2132109"/>
          </a:xfrm>
          <a:prstGeom prst="wedgeEllipseCallout">
            <a:avLst>
              <a:gd name="adj1" fmla="val -156331"/>
              <a:gd name="adj2" fmla="val 1353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取得</a:t>
            </a:r>
            <a:r>
              <a:rPr lang="en-US" altLang="zh-TW" sz="2800" b="1" dirty="0" err="1">
                <a:solidFill>
                  <a:schemeClr val="bg1"/>
                </a:solidFill>
                <a:latin typeface="UD Digi Kyokasho NK-B" panose="02020700000000000000" pitchFamily="18" charset="-128"/>
                <a:ea typeface="UD Digi Kyokasho NK-B" panose="02020700000000000000" pitchFamily="18" charset="-128"/>
              </a:rPr>
              <a:t>printf</a:t>
            </a:r>
            <a:r>
              <a:rPr lang="en-US" altLang="zh-TW" sz="2800" b="1"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7" name="語音泡泡: 橢圓形 16">
            <a:extLst>
              <a:ext uri="{FF2B5EF4-FFF2-40B4-BE49-F238E27FC236}">
                <a16:creationId xmlns:a16="http://schemas.microsoft.com/office/drawing/2014/main" id="{1B1CB272-30C3-44D1-A43B-098D4F61C140}"/>
              </a:ext>
            </a:extLst>
          </p:cNvPr>
          <p:cNvSpPr/>
          <p:nvPr/>
        </p:nvSpPr>
        <p:spPr>
          <a:xfrm>
            <a:off x="9079459" y="2787409"/>
            <a:ext cx="2988782" cy="2132109"/>
          </a:xfrm>
          <a:prstGeom prst="wedgeEllipseCallout">
            <a:avLst>
              <a:gd name="adj1" fmla="val -165529"/>
              <a:gd name="adj2" fmla="val -1409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印出字串</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9" name="語音泡泡: 橢圓形 8">
            <a:extLst>
              <a:ext uri="{FF2B5EF4-FFF2-40B4-BE49-F238E27FC236}">
                <a16:creationId xmlns:a16="http://schemas.microsoft.com/office/drawing/2014/main" id="{F43FBA7A-6CE8-4125-BC6C-C9BA34A58BFC}"/>
              </a:ext>
            </a:extLst>
          </p:cNvPr>
          <p:cNvSpPr/>
          <p:nvPr/>
        </p:nvSpPr>
        <p:spPr>
          <a:xfrm>
            <a:off x="6208154" y="3998551"/>
            <a:ext cx="2988782" cy="2132109"/>
          </a:xfrm>
          <a:prstGeom prst="wedgeEllipseCallout">
            <a:avLst>
              <a:gd name="adj1" fmla="val -71102"/>
              <a:gd name="adj2" fmla="val -2204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函數回傳</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6" name="語音泡泡: 橢圓形 15">
            <a:extLst>
              <a:ext uri="{FF2B5EF4-FFF2-40B4-BE49-F238E27FC236}">
                <a16:creationId xmlns:a16="http://schemas.microsoft.com/office/drawing/2014/main" id="{871E3AF1-1F1C-4ED0-B5FD-04F0FACC0B21}"/>
              </a:ext>
            </a:extLst>
          </p:cNvPr>
          <p:cNvSpPr/>
          <p:nvPr/>
        </p:nvSpPr>
        <p:spPr>
          <a:xfrm>
            <a:off x="6208154" y="1721355"/>
            <a:ext cx="2988782" cy="2132109"/>
          </a:xfrm>
          <a:prstGeom prst="wedgeEllipseCallout">
            <a:avLst>
              <a:gd name="adj1" fmla="val -72612"/>
              <a:gd name="adj2" fmla="val -162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程式的起點</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664958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6" name="圖片 5">
            <a:extLst>
              <a:ext uri="{FF2B5EF4-FFF2-40B4-BE49-F238E27FC236}">
                <a16:creationId xmlns:a16="http://schemas.microsoft.com/office/drawing/2014/main" id="{9EDC22C7-9838-4DA7-8256-04B16E036D37}"/>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7" name="圖片 6">
            <a:extLst>
              <a:ext uri="{FF2B5EF4-FFF2-40B4-BE49-F238E27FC236}">
                <a16:creationId xmlns:a16="http://schemas.microsoft.com/office/drawing/2014/main" id="{8C52E8F9-2332-4B5C-984F-6D23B23C04EF}"/>
              </a:ext>
            </a:extLst>
          </p:cNvPr>
          <p:cNvPicPr>
            <a:picLocks noChangeAspect="1"/>
          </p:cNvPicPr>
          <p:nvPr/>
        </p:nvPicPr>
        <p:blipFill>
          <a:blip r:embed="rId4"/>
          <a:stretch>
            <a:fillRect/>
          </a:stretch>
        </p:blipFill>
        <p:spPr>
          <a:xfrm>
            <a:off x="838199" y="1690688"/>
            <a:ext cx="4706860" cy="4057245"/>
          </a:xfrm>
          <a:prstGeom prst="rect">
            <a:avLst/>
          </a:prstGeom>
        </p:spPr>
      </p:pic>
      <p:pic>
        <p:nvPicPr>
          <p:cNvPr id="8" name="圖片 7">
            <a:extLst>
              <a:ext uri="{FF2B5EF4-FFF2-40B4-BE49-F238E27FC236}">
                <a16:creationId xmlns:a16="http://schemas.microsoft.com/office/drawing/2014/main" id="{171B4E05-34CF-4389-82DD-95EB50290C1C}"/>
              </a:ext>
            </a:extLst>
          </p:cNvPr>
          <p:cNvPicPr>
            <a:picLocks noChangeAspect="1"/>
          </p:cNvPicPr>
          <p:nvPr/>
        </p:nvPicPr>
        <p:blipFill>
          <a:blip r:embed="rId5"/>
          <a:stretch>
            <a:fillRect/>
          </a:stretch>
        </p:blipFill>
        <p:spPr>
          <a:xfrm>
            <a:off x="6646943" y="1690688"/>
            <a:ext cx="3839111" cy="2191056"/>
          </a:xfrm>
          <a:prstGeom prst="rect">
            <a:avLst/>
          </a:prstGeom>
        </p:spPr>
      </p:pic>
    </p:spTree>
    <p:extLst>
      <p:ext uri="{BB962C8B-B14F-4D97-AF65-F5344CB8AC3E}">
        <p14:creationId xmlns:p14="http://schemas.microsoft.com/office/powerpoint/2010/main" val="930886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9" name="圖片 8">
            <a:extLst>
              <a:ext uri="{FF2B5EF4-FFF2-40B4-BE49-F238E27FC236}">
                <a16:creationId xmlns:a16="http://schemas.microsoft.com/office/drawing/2014/main" id="{F80244AD-0E48-42E9-B46C-61F3B6DFF6D6}"/>
              </a:ext>
            </a:extLst>
          </p:cNvPr>
          <p:cNvPicPr>
            <a:picLocks noChangeAspect="1"/>
          </p:cNvPicPr>
          <p:nvPr/>
        </p:nvPicPr>
        <p:blipFill>
          <a:blip r:embed="rId3"/>
          <a:stretch>
            <a:fillRect/>
          </a:stretch>
        </p:blipFill>
        <p:spPr>
          <a:xfrm>
            <a:off x="838200" y="1690688"/>
            <a:ext cx="4706860" cy="4057245"/>
          </a:xfrm>
          <a:prstGeom prst="rect">
            <a:avLst/>
          </a:prstGeom>
        </p:spPr>
      </p:pic>
      <p:pic>
        <p:nvPicPr>
          <p:cNvPr id="10" name="圖片 9">
            <a:extLst>
              <a:ext uri="{FF2B5EF4-FFF2-40B4-BE49-F238E27FC236}">
                <a16:creationId xmlns:a16="http://schemas.microsoft.com/office/drawing/2014/main" id="{DEF43F59-94AC-44FE-B25D-128FB9BA5311}"/>
              </a:ext>
            </a:extLst>
          </p:cNvPr>
          <p:cNvPicPr>
            <a:picLocks noChangeAspect="1"/>
          </p:cNvPicPr>
          <p:nvPr/>
        </p:nvPicPr>
        <p:blipFill rotWithShape="1">
          <a:blip r:embed="rId4">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11" name="語音泡泡: 橢圓形 10">
            <a:extLst>
              <a:ext uri="{FF2B5EF4-FFF2-40B4-BE49-F238E27FC236}">
                <a16:creationId xmlns:a16="http://schemas.microsoft.com/office/drawing/2014/main" id="{A4F7755B-E458-4EF8-AA32-0820A5F53DFC}"/>
              </a:ext>
            </a:extLst>
          </p:cNvPr>
          <p:cNvSpPr/>
          <p:nvPr/>
        </p:nvSpPr>
        <p:spPr>
          <a:xfrm>
            <a:off x="5689600" y="3402110"/>
            <a:ext cx="3530300" cy="2265051"/>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先等等</a:t>
            </a:r>
          </a:p>
        </p:txBody>
      </p:sp>
      <p:pic>
        <p:nvPicPr>
          <p:cNvPr id="12" name="圖片 11">
            <a:extLst>
              <a:ext uri="{FF2B5EF4-FFF2-40B4-BE49-F238E27FC236}">
                <a16:creationId xmlns:a16="http://schemas.microsoft.com/office/drawing/2014/main" id="{B195CF08-49E0-4072-B486-AF40CFFB3142}"/>
              </a:ext>
            </a:extLst>
          </p:cNvPr>
          <p:cNvPicPr>
            <a:picLocks noChangeAspect="1"/>
          </p:cNvPicPr>
          <p:nvPr/>
        </p:nvPicPr>
        <p:blipFill rotWithShape="1">
          <a:blip r:embed="rId4">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13" name="圖片 12">
            <a:extLst>
              <a:ext uri="{FF2B5EF4-FFF2-40B4-BE49-F238E27FC236}">
                <a16:creationId xmlns:a16="http://schemas.microsoft.com/office/drawing/2014/main" id="{E79691CF-4D0F-4796-99CC-50BF67038B05}"/>
              </a:ext>
            </a:extLst>
          </p:cNvPr>
          <p:cNvPicPr>
            <a:picLocks noChangeAspect="1"/>
          </p:cNvPicPr>
          <p:nvPr/>
        </p:nvPicPr>
        <p:blipFill rotWithShape="1">
          <a:blip r:embed="rId5">
            <a:extLst>
              <a:ext uri="{28A0092B-C50C-407E-A947-70E740481C1C}">
                <a14:useLocalDpi xmlns:a14="http://schemas.microsoft.com/office/drawing/2010/main" val="0"/>
              </a:ext>
            </a:extLst>
          </a:blip>
          <a:srcRect l="21992" t="26037" r="21779" b="24452"/>
          <a:stretch/>
        </p:blipFill>
        <p:spPr>
          <a:xfrm flipH="1">
            <a:off x="5791143" y="1361233"/>
            <a:ext cx="2233668" cy="2014422"/>
          </a:xfrm>
          <a:prstGeom prst="rect">
            <a:avLst/>
          </a:prstGeom>
        </p:spPr>
      </p:pic>
      <p:sp>
        <p:nvSpPr>
          <p:cNvPr id="15" name="語音泡泡: 橢圓形 14">
            <a:extLst>
              <a:ext uri="{FF2B5EF4-FFF2-40B4-BE49-F238E27FC236}">
                <a16:creationId xmlns:a16="http://schemas.microsoft.com/office/drawing/2014/main" id="{825B8082-3F42-4D18-899B-3D19CEEB5069}"/>
              </a:ext>
            </a:extLst>
          </p:cNvPr>
          <p:cNvSpPr/>
          <p:nvPr/>
        </p:nvSpPr>
        <p:spPr>
          <a:xfrm>
            <a:off x="8126354" y="274949"/>
            <a:ext cx="3904305" cy="2265051"/>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K-B" panose="02020700000000000000" pitchFamily="18" charset="-128"/>
                <a:ea typeface="UD Digi Kyokasho NK-B" panose="02020700000000000000" pitchFamily="18" charset="-128"/>
              </a:rPr>
              <a:t>char</a:t>
            </a:r>
            <a:r>
              <a:rPr lang="zh-TW" altLang="en-US" sz="2800" dirty="0">
                <a:solidFill>
                  <a:schemeClr val="bg1"/>
                </a:solidFill>
                <a:latin typeface="UD Digi Kyokasho NK-B" panose="02020700000000000000" pitchFamily="18" charset="-128"/>
                <a:ea typeface="UD Digi Kyokasho NK-B" panose="02020700000000000000" pitchFamily="18" charset="-128"/>
              </a:rPr>
              <a:t>要放字母</a:t>
            </a:r>
            <a:endParaRPr lang="en-US" altLang="zh-TW" sz="2800" dirty="0">
              <a:solidFill>
                <a:schemeClr val="bg1"/>
              </a:solidFill>
              <a:latin typeface="UD Digi Kyokasho NK-B" panose="02020700000000000000" pitchFamily="18" charset="-128"/>
              <a:ea typeface="UD Digi Kyokasho NK-B" panose="02020700000000000000" pitchFamily="18" charset="-128"/>
            </a:endParaRPr>
          </a:p>
          <a:p>
            <a:pPr algn="ctr"/>
            <a:r>
              <a:rPr lang="en-US" altLang="zh-TW" sz="2800" dirty="0">
                <a:solidFill>
                  <a:schemeClr val="bg1"/>
                </a:solidFill>
                <a:latin typeface="UD Digi Kyokasho NK-B" panose="02020700000000000000" pitchFamily="18" charset="-128"/>
                <a:ea typeface="UD Digi Kyokasho NK-B" panose="02020700000000000000" pitchFamily="18" charset="-128"/>
              </a:rPr>
              <a:t>int</a:t>
            </a:r>
            <a:r>
              <a:rPr lang="zh-TW" altLang="en-US" sz="2800" dirty="0">
                <a:solidFill>
                  <a:schemeClr val="bg1"/>
                </a:solidFill>
                <a:latin typeface="UD Digi Kyokasho NK-B" panose="02020700000000000000" pitchFamily="18" charset="-128"/>
                <a:ea typeface="UD Digi Kyokasho NK-B" panose="02020700000000000000" pitchFamily="18" charset="-128"/>
              </a:rPr>
              <a:t>要放數字</a:t>
            </a:r>
            <a:endParaRPr lang="en-US" altLang="zh-TW" sz="2800" dirty="0">
              <a:solidFill>
                <a:schemeClr val="bg1"/>
              </a:solidFill>
              <a:latin typeface="UD Digi Kyokasho NK-B" panose="02020700000000000000" pitchFamily="18" charset="-128"/>
              <a:ea typeface="UD Digi Kyokasho NK-B" panose="02020700000000000000" pitchFamily="18" charset="-128"/>
            </a:endParaRPr>
          </a:p>
          <a:p>
            <a:pPr algn="ctr"/>
            <a:r>
              <a:rPr lang="en-US" altLang="zh-TW" sz="2800" dirty="0">
                <a:solidFill>
                  <a:schemeClr val="bg1"/>
                </a:solidFill>
                <a:latin typeface="UD Digi Kyokasho NK-B" panose="02020700000000000000" pitchFamily="18" charset="-128"/>
                <a:ea typeface="UD Digi Kyokasho NK-B" panose="02020700000000000000" pitchFamily="18" charset="-128"/>
              </a:rPr>
              <a:t>float</a:t>
            </a:r>
            <a:r>
              <a:rPr lang="zh-TW" altLang="en-US" sz="2800" dirty="0">
                <a:solidFill>
                  <a:schemeClr val="bg1"/>
                </a:solidFill>
                <a:latin typeface="UD Digi Kyokasho NK-B" panose="02020700000000000000" pitchFamily="18" charset="-128"/>
                <a:ea typeface="UD Digi Kyokasho NK-B" panose="02020700000000000000" pitchFamily="18" charset="-128"/>
              </a:rPr>
              <a:t>要放小數</a:t>
            </a:r>
            <a:endParaRPr lang="zh-TW" altLang="en-US" sz="1100" b="1" dirty="0">
              <a:solidFill>
                <a:schemeClr val="bg1"/>
              </a:solidFill>
              <a:latin typeface="UD Digi Kyokasho NK-B" panose="02020700000000000000" pitchFamily="18" charset="-128"/>
              <a:ea typeface="UD Digi Kyokasho NK-B" panose="02020700000000000000" pitchFamily="18" charset="-128"/>
            </a:endParaRPr>
          </a:p>
        </p:txBody>
      </p:sp>
    </p:spTree>
    <p:extLst>
      <p:ext uri="{BB962C8B-B14F-4D97-AF65-F5344CB8AC3E}">
        <p14:creationId xmlns:p14="http://schemas.microsoft.com/office/powerpoint/2010/main" val="1357773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13" name="圖片 12">
            <a:extLst>
              <a:ext uri="{FF2B5EF4-FFF2-40B4-BE49-F238E27FC236}">
                <a16:creationId xmlns:a16="http://schemas.microsoft.com/office/drawing/2014/main" id="{E79691CF-4D0F-4796-99CC-50BF67038B05}"/>
              </a:ext>
            </a:extLst>
          </p:cNvPr>
          <p:cNvPicPr>
            <a:picLocks noChangeAspect="1"/>
          </p:cNvPicPr>
          <p:nvPr/>
        </p:nvPicPr>
        <p:blipFill rotWithShape="1">
          <a:blip r:embed="rId3">
            <a:extLst>
              <a:ext uri="{28A0092B-C50C-407E-A947-70E740481C1C}">
                <a14:useLocalDpi xmlns:a14="http://schemas.microsoft.com/office/drawing/2010/main" val="0"/>
              </a:ext>
            </a:extLst>
          </a:blip>
          <a:srcRect l="21992" t="26037" r="21779" b="24452"/>
          <a:stretch/>
        </p:blipFill>
        <p:spPr>
          <a:xfrm flipH="1">
            <a:off x="5791143" y="1361233"/>
            <a:ext cx="2233668" cy="2014422"/>
          </a:xfrm>
          <a:prstGeom prst="rect">
            <a:avLst/>
          </a:prstGeom>
        </p:spPr>
      </p:pic>
      <p:sp>
        <p:nvSpPr>
          <p:cNvPr id="15" name="語音泡泡: 橢圓形 14">
            <a:extLst>
              <a:ext uri="{FF2B5EF4-FFF2-40B4-BE49-F238E27FC236}">
                <a16:creationId xmlns:a16="http://schemas.microsoft.com/office/drawing/2014/main" id="{825B8082-3F42-4D18-899B-3D19CEEB5069}"/>
              </a:ext>
            </a:extLst>
          </p:cNvPr>
          <p:cNvSpPr/>
          <p:nvPr/>
        </p:nvSpPr>
        <p:spPr>
          <a:xfrm>
            <a:off x="8126354" y="274949"/>
            <a:ext cx="3904305" cy="2265051"/>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K-B" panose="02020700000000000000" pitchFamily="18" charset="-128"/>
                <a:ea typeface="UD Digi Kyokasho NK-B" panose="02020700000000000000" pitchFamily="18" charset="-128"/>
              </a:rPr>
              <a:t>char</a:t>
            </a:r>
            <a:r>
              <a:rPr lang="zh-TW" altLang="en-US" sz="2800" dirty="0">
                <a:solidFill>
                  <a:schemeClr val="bg1"/>
                </a:solidFill>
                <a:latin typeface="UD Digi Kyokasho NK-B" panose="02020700000000000000" pitchFamily="18" charset="-128"/>
                <a:ea typeface="UD Digi Kyokasho NK-B" panose="02020700000000000000" pitchFamily="18" charset="-128"/>
              </a:rPr>
              <a:t>要放字母</a:t>
            </a:r>
            <a:endParaRPr lang="en-US" altLang="zh-TW" sz="2800" dirty="0">
              <a:solidFill>
                <a:schemeClr val="bg1"/>
              </a:solidFill>
              <a:latin typeface="UD Digi Kyokasho NK-B" panose="02020700000000000000" pitchFamily="18" charset="-128"/>
              <a:ea typeface="UD Digi Kyokasho NK-B" panose="02020700000000000000" pitchFamily="18" charset="-128"/>
            </a:endParaRPr>
          </a:p>
          <a:p>
            <a:pPr algn="ctr"/>
            <a:r>
              <a:rPr lang="en-US" altLang="zh-TW" sz="2800" dirty="0">
                <a:solidFill>
                  <a:schemeClr val="bg1"/>
                </a:solidFill>
                <a:latin typeface="UD Digi Kyokasho NK-B" panose="02020700000000000000" pitchFamily="18" charset="-128"/>
                <a:ea typeface="UD Digi Kyokasho NK-B" panose="02020700000000000000" pitchFamily="18" charset="-128"/>
              </a:rPr>
              <a:t>int</a:t>
            </a:r>
            <a:r>
              <a:rPr lang="zh-TW" altLang="en-US" sz="2800" dirty="0">
                <a:solidFill>
                  <a:schemeClr val="bg1"/>
                </a:solidFill>
                <a:latin typeface="UD Digi Kyokasho NK-B" panose="02020700000000000000" pitchFamily="18" charset="-128"/>
                <a:ea typeface="UD Digi Kyokasho NK-B" panose="02020700000000000000" pitchFamily="18" charset="-128"/>
              </a:rPr>
              <a:t>要放數字</a:t>
            </a:r>
            <a:endParaRPr lang="en-US" altLang="zh-TW" sz="2800" dirty="0">
              <a:solidFill>
                <a:schemeClr val="bg1"/>
              </a:solidFill>
              <a:latin typeface="UD Digi Kyokasho NK-B" panose="02020700000000000000" pitchFamily="18" charset="-128"/>
              <a:ea typeface="UD Digi Kyokasho NK-B" panose="02020700000000000000" pitchFamily="18" charset="-128"/>
            </a:endParaRPr>
          </a:p>
          <a:p>
            <a:pPr algn="ctr"/>
            <a:r>
              <a:rPr lang="en-US" altLang="zh-TW" sz="2800" dirty="0">
                <a:solidFill>
                  <a:schemeClr val="bg1"/>
                </a:solidFill>
                <a:latin typeface="UD Digi Kyokasho NK-B" panose="02020700000000000000" pitchFamily="18" charset="-128"/>
                <a:ea typeface="UD Digi Kyokasho NK-B" panose="02020700000000000000" pitchFamily="18" charset="-128"/>
              </a:rPr>
              <a:t>float</a:t>
            </a:r>
            <a:r>
              <a:rPr lang="zh-TW" altLang="en-US" sz="2800" dirty="0">
                <a:solidFill>
                  <a:schemeClr val="bg1"/>
                </a:solidFill>
                <a:latin typeface="UD Digi Kyokasho NK-B" panose="02020700000000000000" pitchFamily="18" charset="-128"/>
                <a:ea typeface="UD Digi Kyokasho NK-B" panose="02020700000000000000" pitchFamily="18" charset="-128"/>
              </a:rPr>
              <a:t>要放小數</a:t>
            </a:r>
            <a:endParaRPr lang="zh-TW" altLang="en-US" sz="1100" b="1" dirty="0">
              <a:solidFill>
                <a:schemeClr val="bg1"/>
              </a:solidFill>
              <a:latin typeface="UD Digi Kyokasho NK-B" panose="02020700000000000000" pitchFamily="18" charset="-128"/>
              <a:ea typeface="UD Digi Kyokasho NK-B" panose="02020700000000000000" pitchFamily="18" charset="-128"/>
            </a:endParaRPr>
          </a:p>
        </p:txBody>
      </p:sp>
      <p:pic>
        <p:nvPicPr>
          <p:cNvPr id="14" name="圖片 13">
            <a:extLst>
              <a:ext uri="{FF2B5EF4-FFF2-40B4-BE49-F238E27FC236}">
                <a16:creationId xmlns:a16="http://schemas.microsoft.com/office/drawing/2014/main" id="{FDCB21A8-4574-472D-A7D5-455C9960DA8F}"/>
              </a:ext>
            </a:extLst>
          </p:cNvPr>
          <p:cNvPicPr>
            <a:picLocks noChangeAspect="1"/>
          </p:cNvPicPr>
          <p:nvPr/>
        </p:nvPicPr>
        <p:blipFill>
          <a:blip r:embed="rId4"/>
          <a:stretch>
            <a:fillRect/>
          </a:stretch>
        </p:blipFill>
        <p:spPr>
          <a:xfrm>
            <a:off x="912811" y="1925699"/>
            <a:ext cx="4540207" cy="3571068"/>
          </a:xfrm>
          <a:prstGeom prst="rect">
            <a:avLst/>
          </a:prstGeom>
        </p:spPr>
      </p:pic>
      <p:pic>
        <p:nvPicPr>
          <p:cNvPr id="16" name="圖片 15">
            <a:extLst>
              <a:ext uri="{FF2B5EF4-FFF2-40B4-BE49-F238E27FC236}">
                <a16:creationId xmlns:a16="http://schemas.microsoft.com/office/drawing/2014/main" id="{B0FACEF5-8C48-4CEC-9339-D61662988BD7}"/>
              </a:ext>
            </a:extLst>
          </p:cNvPr>
          <p:cNvPicPr>
            <a:picLocks noChangeAspect="1"/>
          </p:cNvPicPr>
          <p:nvPr/>
        </p:nvPicPr>
        <p:blipFill rotWithShape="1">
          <a:blip r:embed="rId5"/>
          <a:srcRect l="1090" t="2579"/>
          <a:stretch/>
        </p:blipFill>
        <p:spPr>
          <a:xfrm>
            <a:off x="6672292" y="3733438"/>
            <a:ext cx="3797238" cy="1763329"/>
          </a:xfrm>
          <a:prstGeom prst="rect">
            <a:avLst/>
          </a:prstGeom>
        </p:spPr>
      </p:pic>
    </p:spTree>
    <p:extLst>
      <p:ext uri="{BB962C8B-B14F-4D97-AF65-F5344CB8AC3E}">
        <p14:creationId xmlns:p14="http://schemas.microsoft.com/office/powerpoint/2010/main" val="1018038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變數空間</a:t>
            </a:r>
          </a:p>
        </p:txBody>
      </p:sp>
      <p:graphicFrame>
        <p:nvGraphicFramePr>
          <p:cNvPr id="9" name="表格 8">
            <a:extLst>
              <a:ext uri="{FF2B5EF4-FFF2-40B4-BE49-F238E27FC236}">
                <a16:creationId xmlns:a16="http://schemas.microsoft.com/office/drawing/2014/main" id="{D8E18BA3-1E98-4D1C-ABE0-A56F664B1E7B}"/>
              </a:ext>
            </a:extLst>
          </p:cNvPr>
          <p:cNvGraphicFramePr>
            <a:graphicFrameLocks noGrp="1"/>
          </p:cNvGraphicFramePr>
          <p:nvPr>
            <p:extLst>
              <p:ext uri="{D42A27DB-BD31-4B8C-83A1-F6EECF244321}">
                <p14:modId xmlns:p14="http://schemas.microsoft.com/office/powerpoint/2010/main" val="1024635950"/>
              </p:ext>
            </p:extLst>
          </p:nvPr>
        </p:nvGraphicFramePr>
        <p:xfrm>
          <a:off x="838200" y="1690688"/>
          <a:ext cx="2233668" cy="4699384"/>
        </p:xfrm>
        <a:graphic>
          <a:graphicData uri="http://schemas.openxmlformats.org/drawingml/2006/table">
            <a:tbl>
              <a:tblPr firstRow="1" bandRow="1">
                <a:tableStyleId>{D7AC3CCA-C797-4891-BE02-D94E43425B78}</a:tableStyleId>
              </a:tblPr>
              <a:tblGrid>
                <a:gridCol w="2233668">
                  <a:extLst>
                    <a:ext uri="{9D8B030D-6E8A-4147-A177-3AD203B41FA5}">
                      <a16:colId xmlns:a16="http://schemas.microsoft.com/office/drawing/2014/main" val="3941772713"/>
                    </a:ext>
                  </a:extLst>
                </a:gridCol>
              </a:tblGrid>
              <a:tr h="587423">
                <a:tc>
                  <a:txBody>
                    <a:bodyPr/>
                    <a:lstStyle/>
                    <a:p>
                      <a:endParaRPr lang="zh-TW" altLang="en-US" dirty="0"/>
                    </a:p>
                  </a:txBody>
                  <a:tcPr/>
                </a:tc>
                <a:extLst>
                  <a:ext uri="{0D108BD9-81ED-4DB2-BD59-A6C34878D82A}">
                    <a16:rowId xmlns:a16="http://schemas.microsoft.com/office/drawing/2014/main" val="4219804722"/>
                  </a:ext>
                </a:extLst>
              </a:tr>
              <a:tr h="587423">
                <a:tc>
                  <a:txBody>
                    <a:bodyPr/>
                    <a:lstStyle/>
                    <a:p>
                      <a:endParaRPr lang="zh-TW" altLang="en-US" dirty="0"/>
                    </a:p>
                  </a:txBody>
                  <a:tcPr/>
                </a:tc>
                <a:extLst>
                  <a:ext uri="{0D108BD9-81ED-4DB2-BD59-A6C34878D82A}">
                    <a16:rowId xmlns:a16="http://schemas.microsoft.com/office/drawing/2014/main" val="3808432020"/>
                  </a:ext>
                </a:extLst>
              </a:tr>
              <a:tr h="587423">
                <a:tc>
                  <a:txBody>
                    <a:bodyPr/>
                    <a:lstStyle/>
                    <a:p>
                      <a:endParaRPr lang="zh-TW" altLang="en-US" dirty="0"/>
                    </a:p>
                  </a:txBody>
                  <a:tcPr/>
                </a:tc>
                <a:extLst>
                  <a:ext uri="{0D108BD9-81ED-4DB2-BD59-A6C34878D82A}">
                    <a16:rowId xmlns:a16="http://schemas.microsoft.com/office/drawing/2014/main" val="3123672247"/>
                  </a:ext>
                </a:extLst>
              </a:tr>
              <a:tr h="587423">
                <a:tc>
                  <a:txBody>
                    <a:bodyPr/>
                    <a:lstStyle/>
                    <a:p>
                      <a:endParaRPr lang="zh-TW" altLang="en-US"/>
                    </a:p>
                  </a:txBody>
                  <a:tcPr/>
                </a:tc>
                <a:extLst>
                  <a:ext uri="{0D108BD9-81ED-4DB2-BD59-A6C34878D82A}">
                    <a16:rowId xmlns:a16="http://schemas.microsoft.com/office/drawing/2014/main" val="1162418095"/>
                  </a:ext>
                </a:extLst>
              </a:tr>
              <a:tr h="587423">
                <a:tc>
                  <a:txBody>
                    <a:bodyPr/>
                    <a:lstStyle/>
                    <a:p>
                      <a:endParaRPr lang="zh-TW" altLang="en-US" dirty="0"/>
                    </a:p>
                  </a:txBody>
                  <a:tcPr/>
                </a:tc>
                <a:extLst>
                  <a:ext uri="{0D108BD9-81ED-4DB2-BD59-A6C34878D82A}">
                    <a16:rowId xmlns:a16="http://schemas.microsoft.com/office/drawing/2014/main" val="2358312431"/>
                  </a:ext>
                </a:extLst>
              </a:tr>
              <a:tr h="587423">
                <a:tc>
                  <a:txBody>
                    <a:bodyPr/>
                    <a:lstStyle/>
                    <a:p>
                      <a:endParaRPr lang="zh-TW" altLang="en-US" dirty="0"/>
                    </a:p>
                  </a:txBody>
                  <a:tcPr/>
                </a:tc>
                <a:extLst>
                  <a:ext uri="{0D108BD9-81ED-4DB2-BD59-A6C34878D82A}">
                    <a16:rowId xmlns:a16="http://schemas.microsoft.com/office/drawing/2014/main" val="1228978116"/>
                  </a:ext>
                </a:extLst>
              </a:tr>
              <a:tr h="587423">
                <a:tc>
                  <a:txBody>
                    <a:bodyPr/>
                    <a:lstStyle/>
                    <a:p>
                      <a:endParaRPr lang="zh-TW" altLang="en-US" dirty="0"/>
                    </a:p>
                  </a:txBody>
                  <a:tcPr/>
                </a:tc>
                <a:extLst>
                  <a:ext uri="{0D108BD9-81ED-4DB2-BD59-A6C34878D82A}">
                    <a16:rowId xmlns:a16="http://schemas.microsoft.com/office/drawing/2014/main" val="1249697641"/>
                  </a:ext>
                </a:extLst>
              </a:tr>
              <a:tr h="587423">
                <a:tc>
                  <a:txBody>
                    <a:bodyPr/>
                    <a:lstStyle/>
                    <a:p>
                      <a:endParaRPr lang="zh-TW" altLang="en-US" dirty="0"/>
                    </a:p>
                  </a:txBody>
                  <a:tcPr/>
                </a:tc>
                <a:extLst>
                  <a:ext uri="{0D108BD9-81ED-4DB2-BD59-A6C34878D82A}">
                    <a16:rowId xmlns:a16="http://schemas.microsoft.com/office/drawing/2014/main" val="4174071342"/>
                  </a:ext>
                </a:extLst>
              </a:tr>
            </a:tbl>
          </a:graphicData>
        </a:graphic>
      </p:graphicFrame>
      <p:sp>
        <p:nvSpPr>
          <p:cNvPr id="10" name="語音泡泡: 橢圓形 9">
            <a:extLst>
              <a:ext uri="{FF2B5EF4-FFF2-40B4-BE49-F238E27FC236}">
                <a16:creationId xmlns:a16="http://schemas.microsoft.com/office/drawing/2014/main" id="{361549A2-8592-4F40-B298-FC9E9B099A2D}"/>
              </a:ext>
            </a:extLst>
          </p:cNvPr>
          <p:cNvSpPr/>
          <p:nvPr/>
        </p:nvSpPr>
        <p:spPr>
          <a:xfrm>
            <a:off x="5689600" y="3402110"/>
            <a:ext cx="3530300" cy="2265051"/>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我住</a:t>
            </a:r>
            <a:r>
              <a:rPr lang="en-US" altLang="zh-TW" sz="2800" b="1" dirty="0">
                <a:solidFill>
                  <a:schemeClr val="bg1"/>
                </a:solidFill>
                <a:latin typeface="UD Digi Kyokasho NK-B" panose="02020700000000000000" pitchFamily="18" charset="-128"/>
                <a:ea typeface="UD Digi Kyokasho NK-B" panose="02020700000000000000" pitchFamily="18" charset="-128"/>
              </a:rPr>
              <a:t>int</a:t>
            </a:r>
            <a:endParaRPr lang="zh-TW" altLang="en-US" sz="2800" b="1" dirty="0">
              <a:solidFill>
                <a:schemeClr val="bg1"/>
              </a:solidFill>
              <a:latin typeface="UD Digi Kyokasho NK-B" panose="02020700000000000000" pitchFamily="18" charset="-128"/>
              <a:ea typeface="UD Digi Kyokasho NK-B" panose="02020700000000000000" pitchFamily="18" charset="-128"/>
            </a:endParaRPr>
          </a:p>
        </p:txBody>
      </p:sp>
      <p:pic>
        <p:nvPicPr>
          <p:cNvPr id="11" name="圖片 10">
            <a:extLst>
              <a:ext uri="{FF2B5EF4-FFF2-40B4-BE49-F238E27FC236}">
                <a16:creationId xmlns:a16="http://schemas.microsoft.com/office/drawing/2014/main" id="{5CAF2ECB-95BA-4741-89EF-D699C8D7C814}"/>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12" name="圖片 11">
            <a:extLst>
              <a:ext uri="{FF2B5EF4-FFF2-40B4-BE49-F238E27FC236}">
                <a16:creationId xmlns:a16="http://schemas.microsoft.com/office/drawing/2014/main" id="{3431E3C4-1772-46CD-8697-39CF8776EBF0}"/>
              </a:ext>
            </a:extLst>
          </p:cNvPr>
          <p:cNvPicPr>
            <a:picLocks noChangeAspect="1"/>
          </p:cNvPicPr>
          <p:nvPr/>
        </p:nvPicPr>
        <p:blipFill rotWithShape="1">
          <a:blip r:embed="rId4">
            <a:extLst>
              <a:ext uri="{28A0092B-C50C-407E-A947-70E740481C1C}">
                <a14:useLocalDpi xmlns:a14="http://schemas.microsoft.com/office/drawing/2010/main" val="0"/>
              </a:ext>
            </a:extLst>
          </a:blip>
          <a:srcRect l="21992" t="26037" r="21779" b="24452"/>
          <a:stretch/>
        </p:blipFill>
        <p:spPr>
          <a:xfrm flipH="1">
            <a:off x="5791143" y="1361233"/>
            <a:ext cx="2233668" cy="2014422"/>
          </a:xfrm>
          <a:prstGeom prst="rect">
            <a:avLst/>
          </a:prstGeom>
        </p:spPr>
      </p:pic>
      <p:sp>
        <p:nvSpPr>
          <p:cNvPr id="17" name="語音泡泡: 橢圓形 16">
            <a:extLst>
              <a:ext uri="{FF2B5EF4-FFF2-40B4-BE49-F238E27FC236}">
                <a16:creationId xmlns:a16="http://schemas.microsoft.com/office/drawing/2014/main" id="{DC530BC1-00B0-4FD2-A87B-231481B1EB2E}"/>
              </a:ext>
            </a:extLst>
          </p:cNvPr>
          <p:cNvSpPr/>
          <p:nvPr/>
        </p:nvSpPr>
        <p:spPr>
          <a:xfrm>
            <a:off x="8126354" y="274949"/>
            <a:ext cx="3904305" cy="2265051"/>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我要住</a:t>
            </a:r>
            <a:r>
              <a:rPr lang="en-US" altLang="zh-TW" sz="2800" dirty="0">
                <a:solidFill>
                  <a:schemeClr val="bg1"/>
                </a:solidFill>
                <a:latin typeface="UD Digi Kyokasho NK-B" panose="02020700000000000000" pitchFamily="18" charset="-128"/>
                <a:ea typeface="UD Digi Kyokasho NK-B" panose="02020700000000000000" pitchFamily="18" charset="-128"/>
              </a:rPr>
              <a:t>char</a:t>
            </a:r>
            <a:endParaRPr lang="zh-TW" altLang="en-US" sz="1100" b="1" dirty="0">
              <a:solidFill>
                <a:schemeClr val="bg1"/>
              </a:solidFill>
              <a:latin typeface="UD Digi Kyokasho NK-B" panose="02020700000000000000" pitchFamily="18" charset="-128"/>
              <a:ea typeface="UD Digi Kyokasho NK-B" panose="02020700000000000000" pitchFamily="18" charset="-128"/>
            </a:endParaRPr>
          </a:p>
        </p:txBody>
      </p:sp>
    </p:spTree>
    <p:extLst>
      <p:ext uri="{BB962C8B-B14F-4D97-AF65-F5344CB8AC3E}">
        <p14:creationId xmlns:p14="http://schemas.microsoft.com/office/powerpoint/2010/main" val="2598023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變數空間</a:t>
            </a:r>
          </a:p>
        </p:txBody>
      </p:sp>
      <p:graphicFrame>
        <p:nvGraphicFramePr>
          <p:cNvPr id="9" name="表格 8">
            <a:extLst>
              <a:ext uri="{FF2B5EF4-FFF2-40B4-BE49-F238E27FC236}">
                <a16:creationId xmlns:a16="http://schemas.microsoft.com/office/drawing/2014/main" id="{D8E18BA3-1E98-4D1C-ABE0-A56F664B1E7B}"/>
              </a:ext>
            </a:extLst>
          </p:cNvPr>
          <p:cNvGraphicFramePr>
            <a:graphicFrameLocks noGrp="1"/>
          </p:cNvGraphicFramePr>
          <p:nvPr/>
        </p:nvGraphicFramePr>
        <p:xfrm>
          <a:off x="838200" y="1690688"/>
          <a:ext cx="2233668" cy="4699384"/>
        </p:xfrm>
        <a:graphic>
          <a:graphicData uri="http://schemas.openxmlformats.org/drawingml/2006/table">
            <a:tbl>
              <a:tblPr firstRow="1" bandRow="1">
                <a:tableStyleId>{D7AC3CCA-C797-4891-BE02-D94E43425B78}</a:tableStyleId>
              </a:tblPr>
              <a:tblGrid>
                <a:gridCol w="2233668">
                  <a:extLst>
                    <a:ext uri="{9D8B030D-6E8A-4147-A177-3AD203B41FA5}">
                      <a16:colId xmlns:a16="http://schemas.microsoft.com/office/drawing/2014/main" val="3941772713"/>
                    </a:ext>
                  </a:extLst>
                </a:gridCol>
              </a:tblGrid>
              <a:tr h="587423">
                <a:tc>
                  <a:txBody>
                    <a:bodyPr/>
                    <a:lstStyle/>
                    <a:p>
                      <a:endParaRPr lang="zh-TW" altLang="en-US" dirty="0"/>
                    </a:p>
                  </a:txBody>
                  <a:tcPr/>
                </a:tc>
                <a:extLst>
                  <a:ext uri="{0D108BD9-81ED-4DB2-BD59-A6C34878D82A}">
                    <a16:rowId xmlns:a16="http://schemas.microsoft.com/office/drawing/2014/main" val="4219804722"/>
                  </a:ext>
                </a:extLst>
              </a:tr>
              <a:tr h="587423">
                <a:tc>
                  <a:txBody>
                    <a:bodyPr/>
                    <a:lstStyle/>
                    <a:p>
                      <a:endParaRPr lang="zh-TW" altLang="en-US" dirty="0"/>
                    </a:p>
                  </a:txBody>
                  <a:tcPr/>
                </a:tc>
                <a:extLst>
                  <a:ext uri="{0D108BD9-81ED-4DB2-BD59-A6C34878D82A}">
                    <a16:rowId xmlns:a16="http://schemas.microsoft.com/office/drawing/2014/main" val="3808432020"/>
                  </a:ext>
                </a:extLst>
              </a:tr>
              <a:tr h="587423">
                <a:tc>
                  <a:txBody>
                    <a:bodyPr/>
                    <a:lstStyle/>
                    <a:p>
                      <a:endParaRPr lang="zh-TW" altLang="en-US" dirty="0"/>
                    </a:p>
                  </a:txBody>
                  <a:tcPr/>
                </a:tc>
                <a:extLst>
                  <a:ext uri="{0D108BD9-81ED-4DB2-BD59-A6C34878D82A}">
                    <a16:rowId xmlns:a16="http://schemas.microsoft.com/office/drawing/2014/main" val="3123672247"/>
                  </a:ext>
                </a:extLst>
              </a:tr>
              <a:tr h="587423">
                <a:tc>
                  <a:txBody>
                    <a:bodyPr/>
                    <a:lstStyle/>
                    <a:p>
                      <a:endParaRPr lang="zh-TW" altLang="en-US"/>
                    </a:p>
                  </a:txBody>
                  <a:tcPr/>
                </a:tc>
                <a:extLst>
                  <a:ext uri="{0D108BD9-81ED-4DB2-BD59-A6C34878D82A}">
                    <a16:rowId xmlns:a16="http://schemas.microsoft.com/office/drawing/2014/main" val="1162418095"/>
                  </a:ext>
                </a:extLst>
              </a:tr>
              <a:tr h="587423">
                <a:tc>
                  <a:txBody>
                    <a:bodyPr/>
                    <a:lstStyle/>
                    <a:p>
                      <a:endParaRPr lang="zh-TW" altLang="en-US" dirty="0"/>
                    </a:p>
                  </a:txBody>
                  <a:tcPr/>
                </a:tc>
                <a:extLst>
                  <a:ext uri="{0D108BD9-81ED-4DB2-BD59-A6C34878D82A}">
                    <a16:rowId xmlns:a16="http://schemas.microsoft.com/office/drawing/2014/main" val="2358312431"/>
                  </a:ext>
                </a:extLst>
              </a:tr>
              <a:tr h="587423">
                <a:tc>
                  <a:txBody>
                    <a:bodyPr/>
                    <a:lstStyle/>
                    <a:p>
                      <a:endParaRPr lang="zh-TW" altLang="en-US" dirty="0"/>
                    </a:p>
                  </a:txBody>
                  <a:tcPr/>
                </a:tc>
                <a:extLst>
                  <a:ext uri="{0D108BD9-81ED-4DB2-BD59-A6C34878D82A}">
                    <a16:rowId xmlns:a16="http://schemas.microsoft.com/office/drawing/2014/main" val="1228978116"/>
                  </a:ext>
                </a:extLst>
              </a:tr>
              <a:tr h="587423">
                <a:tc>
                  <a:txBody>
                    <a:bodyPr/>
                    <a:lstStyle/>
                    <a:p>
                      <a:endParaRPr lang="zh-TW" altLang="en-US" dirty="0"/>
                    </a:p>
                  </a:txBody>
                  <a:tcPr/>
                </a:tc>
                <a:extLst>
                  <a:ext uri="{0D108BD9-81ED-4DB2-BD59-A6C34878D82A}">
                    <a16:rowId xmlns:a16="http://schemas.microsoft.com/office/drawing/2014/main" val="1249697641"/>
                  </a:ext>
                </a:extLst>
              </a:tr>
              <a:tr h="587423">
                <a:tc>
                  <a:txBody>
                    <a:bodyPr/>
                    <a:lstStyle/>
                    <a:p>
                      <a:endParaRPr lang="zh-TW" altLang="en-US" dirty="0"/>
                    </a:p>
                  </a:txBody>
                  <a:tcPr/>
                </a:tc>
                <a:extLst>
                  <a:ext uri="{0D108BD9-81ED-4DB2-BD59-A6C34878D82A}">
                    <a16:rowId xmlns:a16="http://schemas.microsoft.com/office/drawing/2014/main" val="4174071342"/>
                  </a:ext>
                </a:extLst>
              </a:tr>
            </a:tbl>
          </a:graphicData>
        </a:graphic>
      </p:graphicFrame>
      <p:pic>
        <p:nvPicPr>
          <p:cNvPr id="11" name="圖片 10">
            <a:extLst>
              <a:ext uri="{FF2B5EF4-FFF2-40B4-BE49-F238E27FC236}">
                <a16:creationId xmlns:a16="http://schemas.microsoft.com/office/drawing/2014/main" id="{5CAF2ECB-95BA-4741-89EF-D699C8D7C814}"/>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5841026" y="4371763"/>
            <a:ext cx="2133901" cy="1851206"/>
          </a:xfrm>
          <a:prstGeom prst="rect">
            <a:avLst/>
          </a:prstGeom>
        </p:spPr>
      </p:pic>
      <p:pic>
        <p:nvPicPr>
          <p:cNvPr id="12" name="圖片 11">
            <a:extLst>
              <a:ext uri="{FF2B5EF4-FFF2-40B4-BE49-F238E27FC236}">
                <a16:creationId xmlns:a16="http://schemas.microsoft.com/office/drawing/2014/main" id="{3431E3C4-1772-46CD-8697-39CF8776EBF0}"/>
              </a:ext>
            </a:extLst>
          </p:cNvPr>
          <p:cNvPicPr>
            <a:picLocks noChangeAspect="1"/>
          </p:cNvPicPr>
          <p:nvPr/>
        </p:nvPicPr>
        <p:blipFill rotWithShape="1">
          <a:blip r:embed="rId4">
            <a:extLst>
              <a:ext uri="{28A0092B-C50C-407E-A947-70E740481C1C}">
                <a14:useLocalDpi xmlns:a14="http://schemas.microsoft.com/office/drawing/2010/main" val="0"/>
              </a:ext>
            </a:extLst>
          </a:blip>
          <a:srcRect l="21992" t="26037" r="21779" b="24452"/>
          <a:stretch/>
        </p:blipFill>
        <p:spPr>
          <a:xfrm flipH="1">
            <a:off x="5791143" y="1361233"/>
            <a:ext cx="2233668" cy="2014422"/>
          </a:xfrm>
          <a:prstGeom prst="rect">
            <a:avLst/>
          </a:prstGeom>
        </p:spPr>
      </p:pic>
      <p:sp>
        <p:nvSpPr>
          <p:cNvPr id="8" name="矩形 5">
            <a:extLst>
              <a:ext uri="{FF2B5EF4-FFF2-40B4-BE49-F238E27FC236}">
                <a16:creationId xmlns:a16="http://schemas.microsoft.com/office/drawing/2014/main" id="{D9023C00-1F49-4C86-95C5-B23D478E2B6B}"/>
              </a:ext>
            </a:extLst>
          </p:cNvPr>
          <p:cNvSpPr>
            <a:spLocks noChangeArrowheads="1"/>
          </p:cNvSpPr>
          <p:nvPr/>
        </p:nvSpPr>
        <p:spPr bwMode="auto">
          <a:xfrm>
            <a:off x="3711005" y="1860612"/>
            <a:ext cx="64108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6000" dirty="0">
                <a:latin typeface="UD Digi Kyokasho NK-B" panose="02020700000000000000" pitchFamily="18" charset="-128"/>
                <a:ea typeface="UD Digi Kyokasho NK-B" panose="02020700000000000000" pitchFamily="18" charset="-128"/>
                <a:sym typeface="思源黑体" panose="020B0400000000000000" pitchFamily="34" charset="-122"/>
              </a:rPr>
              <a:t>char							;</a:t>
            </a:r>
            <a:endParaRPr lang="zh-CN" altLang="en-US" sz="6000" dirty="0">
              <a:latin typeface="UD Digi Kyokasho NK-B" panose="02020700000000000000" pitchFamily="18" charset="-128"/>
              <a:ea typeface="UD Digi Kyokasho NK-B" panose="02020700000000000000" pitchFamily="18" charset="-128"/>
              <a:sym typeface="思源黑体" panose="020B0400000000000000" pitchFamily="34" charset="-122"/>
            </a:endParaRPr>
          </a:p>
        </p:txBody>
      </p:sp>
      <p:sp>
        <p:nvSpPr>
          <p:cNvPr id="13" name="矩形 5">
            <a:extLst>
              <a:ext uri="{FF2B5EF4-FFF2-40B4-BE49-F238E27FC236}">
                <a16:creationId xmlns:a16="http://schemas.microsoft.com/office/drawing/2014/main" id="{DEDA9BA9-6A7C-4C02-B64F-797A5C8AE633}"/>
              </a:ext>
            </a:extLst>
          </p:cNvPr>
          <p:cNvSpPr>
            <a:spLocks noChangeArrowheads="1"/>
          </p:cNvSpPr>
          <p:nvPr/>
        </p:nvSpPr>
        <p:spPr bwMode="auto">
          <a:xfrm>
            <a:off x="4065781" y="4789534"/>
            <a:ext cx="58910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6000" dirty="0">
                <a:latin typeface="UD Digi Kyokasho NK-B" panose="02020700000000000000" pitchFamily="18" charset="-128"/>
                <a:ea typeface="UD Digi Kyokasho NK-B" panose="02020700000000000000" pitchFamily="18" charset="-128"/>
                <a:sym typeface="思源黑体" panose="020B0400000000000000" pitchFamily="34" charset="-122"/>
              </a:rPr>
              <a:t>int							;</a:t>
            </a:r>
            <a:endParaRPr lang="zh-CN" altLang="en-US" sz="6000" dirty="0">
              <a:latin typeface="UD Digi Kyokasho NK-B" panose="02020700000000000000" pitchFamily="18" charset="-128"/>
              <a:ea typeface="UD Digi Kyokasho NK-B" panose="02020700000000000000" pitchFamily="18" charset="-128"/>
              <a:sym typeface="思源黑体" panose="020B0400000000000000" pitchFamily="34" charset="-122"/>
            </a:endParaRPr>
          </a:p>
        </p:txBody>
      </p:sp>
      <p:pic>
        <p:nvPicPr>
          <p:cNvPr id="14" name="圖片 13">
            <a:extLst>
              <a:ext uri="{FF2B5EF4-FFF2-40B4-BE49-F238E27FC236}">
                <a16:creationId xmlns:a16="http://schemas.microsoft.com/office/drawing/2014/main" id="{4BC4B37F-52A5-4FAB-95F7-09C4E8123A55}"/>
              </a:ext>
            </a:extLst>
          </p:cNvPr>
          <p:cNvPicPr>
            <a:picLocks noChangeAspect="1"/>
          </p:cNvPicPr>
          <p:nvPr/>
        </p:nvPicPr>
        <p:blipFill rotWithShape="1">
          <a:blip r:embed="rId5">
            <a:extLst>
              <a:ext uri="{28A0092B-C50C-407E-A947-70E740481C1C}">
                <a14:useLocalDpi xmlns:a14="http://schemas.microsoft.com/office/drawing/2010/main" val="0"/>
              </a:ext>
            </a:extLst>
          </a:blip>
          <a:srcRect l="21992" t="26037" r="21779" b="24452"/>
          <a:stretch/>
        </p:blipFill>
        <p:spPr>
          <a:xfrm flipH="1">
            <a:off x="741524" y="1563688"/>
            <a:ext cx="872392" cy="786762"/>
          </a:xfrm>
          <a:prstGeom prst="rect">
            <a:avLst/>
          </a:prstGeom>
        </p:spPr>
      </p:pic>
      <p:pic>
        <p:nvPicPr>
          <p:cNvPr id="15" name="圖片 14">
            <a:extLst>
              <a:ext uri="{FF2B5EF4-FFF2-40B4-BE49-F238E27FC236}">
                <a16:creationId xmlns:a16="http://schemas.microsoft.com/office/drawing/2014/main" id="{C51DBA76-35EF-4C94-B9AA-3C36393961A3}"/>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2253053" y="2129510"/>
            <a:ext cx="883854" cy="766763"/>
          </a:xfrm>
          <a:prstGeom prst="rect">
            <a:avLst/>
          </a:prstGeom>
        </p:spPr>
      </p:pic>
      <p:pic>
        <p:nvPicPr>
          <p:cNvPr id="16" name="圖片 15">
            <a:extLst>
              <a:ext uri="{FF2B5EF4-FFF2-40B4-BE49-F238E27FC236}">
                <a16:creationId xmlns:a16="http://schemas.microsoft.com/office/drawing/2014/main" id="{DE999404-7A1B-48CA-87EE-18803B64AAE0}"/>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2268298" y="2670824"/>
            <a:ext cx="883854" cy="766763"/>
          </a:xfrm>
          <a:prstGeom prst="rect">
            <a:avLst/>
          </a:prstGeom>
        </p:spPr>
      </p:pic>
      <p:pic>
        <p:nvPicPr>
          <p:cNvPr id="18" name="圖片 17">
            <a:extLst>
              <a:ext uri="{FF2B5EF4-FFF2-40B4-BE49-F238E27FC236}">
                <a16:creationId xmlns:a16="http://schemas.microsoft.com/office/drawing/2014/main" id="{7A7F437B-3B0E-4E0B-BB2E-BA3A1893FC0F}"/>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2283543" y="3254062"/>
            <a:ext cx="883854" cy="766763"/>
          </a:xfrm>
          <a:prstGeom prst="rect">
            <a:avLst/>
          </a:prstGeom>
        </p:spPr>
      </p:pic>
      <p:pic>
        <p:nvPicPr>
          <p:cNvPr id="19" name="圖片 18">
            <a:extLst>
              <a:ext uri="{FF2B5EF4-FFF2-40B4-BE49-F238E27FC236}">
                <a16:creationId xmlns:a16="http://schemas.microsoft.com/office/drawing/2014/main" id="{C6D2717B-985A-4D8D-BBDE-F169043416E6}"/>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2279533" y="3838454"/>
            <a:ext cx="883854" cy="766763"/>
          </a:xfrm>
          <a:prstGeom prst="rect">
            <a:avLst/>
          </a:prstGeom>
        </p:spPr>
      </p:pic>
    </p:spTree>
    <p:extLst>
      <p:ext uri="{BB962C8B-B14F-4D97-AF65-F5344CB8AC3E}">
        <p14:creationId xmlns:p14="http://schemas.microsoft.com/office/powerpoint/2010/main" val="416555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Under mountain</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Mission : Get the flag that was hidden in   the cave.</a:t>
            </a:r>
          </a:p>
          <a:p>
            <a:r>
              <a:rPr lang="en-US" altLang="zh-TW" sz="3600" dirty="0">
                <a:cs typeface="+mj-cs"/>
              </a:rPr>
              <a:t>Time Limit</a:t>
            </a:r>
            <a:r>
              <a:rPr lang="zh-TW" altLang="en-US" sz="3600" dirty="0">
                <a:cs typeface="+mj-cs"/>
              </a:rPr>
              <a:t> </a:t>
            </a:r>
            <a:r>
              <a:rPr lang="en-US" altLang="zh-TW" sz="3600" dirty="0">
                <a:cs typeface="+mj-cs"/>
              </a:rPr>
              <a:t>:</a:t>
            </a:r>
            <a:r>
              <a:rPr lang="zh-TW" altLang="en-US" sz="3600" dirty="0">
                <a:cs typeface="+mj-cs"/>
              </a:rPr>
              <a:t> </a:t>
            </a:r>
            <a:r>
              <a:rPr lang="en-US" altLang="zh-TW" sz="3600" dirty="0">
                <a:cs typeface="+mj-cs"/>
              </a:rPr>
              <a:t>20</a:t>
            </a:r>
            <a:r>
              <a:rPr lang="zh-TW" altLang="en-US" sz="3600" dirty="0">
                <a:cs typeface="+mj-cs"/>
              </a:rPr>
              <a:t> </a:t>
            </a:r>
            <a:r>
              <a:rPr lang="en-US" altLang="zh-TW" sz="3600" dirty="0">
                <a:cs typeface="+mj-cs"/>
              </a:rPr>
              <a:t>mins</a:t>
            </a:r>
            <a:endParaRPr lang="zh-TW" altLang="en-US"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23CDB88-295A-4203-9D70-75188A0E23BF}"/>
              </a:ext>
            </a:extLst>
          </p:cNvPr>
          <p:cNvSpPr/>
          <p:nvPr/>
        </p:nvSpPr>
        <p:spPr>
          <a:xfrm>
            <a:off x="5071622" y="3429000"/>
            <a:ext cx="4148278" cy="2238161"/>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Let me give U guys some hint. 0w0</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2808666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7" name="圖片 6">
            <a:extLst>
              <a:ext uri="{FF2B5EF4-FFF2-40B4-BE49-F238E27FC236}">
                <a16:creationId xmlns:a16="http://schemas.microsoft.com/office/drawing/2014/main" id="{6A5D82EC-EE83-4A71-AE81-11A934993A38}"/>
              </a:ext>
            </a:extLst>
          </p:cNvPr>
          <p:cNvPicPr>
            <a:picLocks noChangeAspect="1"/>
          </p:cNvPicPr>
          <p:nvPr/>
        </p:nvPicPr>
        <p:blipFill>
          <a:blip r:embed="rId3"/>
          <a:stretch>
            <a:fillRect/>
          </a:stretch>
        </p:blipFill>
        <p:spPr>
          <a:xfrm>
            <a:off x="838200" y="1690687"/>
            <a:ext cx="4276084" cy="4602729"/>
          </a:xfrm>
          <a:prstGeom prst="rect">
            <a:avLst/>
          </a:prstGeom>
        </p:spPr>
      </p:pic>
      <p:pic>
        <p:nvPicPr>
          <p:cNvPr id="8" name="圖片 7">
            <a:extLst>
              <a:ext uri="{FF2B5EF4-FFF2-40B4-BE49-F238E27FC236}">
                <a16:creationId xmlns:a16="http://schemas.microsoft.com/office/drawing/2014/main" id="{653A6734-1452-4E82-B4CF-EECC31A8D7F2}"/>
              </a:ext>
            </a:extLst>
          </p:cNvPr>
          <p:cNvPicPr>
            <a:picLocks noChangeAspect="1"/>
          </p:cNvPicPr>
          <p:nvPr/>
        </p:nvPicPr>
        <p:blipFill rotWithShape="1">
          <a:blip r:embed="rId4"/>
          <a:srcRect l="780" t="2748"/>
          <a:stretch/>
        </p:blipFill>
        <p:spPr>
          <a:xfrm>
            <a:off x="5791143" y="4727715"/>
            <a:ext cx="3846987" cy="1565701"/>
          </a:xfrm>
          <a:prstGeom prst="rect">
            <a:avLst/>
          </a:prstGeom>
        </p:spPr>
      </p:pic>
      <p:sp>
        <p:nvSpPr>
          <p:cNvPr id="9" name="語音泡泡: 橢圓形 8">
            <a:extLst>
              <a:ext uri="{FF2B5EF4-FFF2-40B4-BE49-F238E27FC236}">
                <a16:creationId xmlns:a16="http://schemas.microsoft.com/office/drawing/2014/main" id="{704DC62D-920E-4757-A841-6339F4CC3B26}"/>
              </a:ext>
            </a:extLst>
          </p:cNvPr>
          <p:cNvSpPr/>
          <p:nvPr/>
        </p:nvSpPr>
        <p:spPr>
          <a:xfrm>
            <a:off x="6357892" y="2516402"/>
            <a:ext cx="3421108" cy="1669885"/>
          </a:xfrm>
          <a:prstGeom prst="wedgeEllipseCallout">
            <a:avLst>
              <a:gd name="adj1" fmla="val 57013"/>
              <a:gd name="adj2" fmla="val -353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我比較多，我有</a:t>
            </a:r>
            <a:r>
              <a:rPr lang="en-US" altLang="zh-TW" sz="2800" b="1" dirty="0">
                <a:solidFill>
                  <a:schemeClr val="bg1"/>
                </a:solidFill>
                <a:latin typeface="UD Digi Kyokasho NK-B" panose="02020700000000000000" pitchFamily="18" charset="-128"/>
                <a:ea typeface="UD Digi Kyokasho NK-B" panose="02020700000000000000" pitchFamily="18" charset="-128"/>
              </a:rPr>
              <a:t>101</a:t>
            </a:r>
            <a:r>
              <a:rPr lang="zh-TW" altLang="en-US" sz="2800" b="1" dirty="0">
                <a:solidFill>
                  <a:schemeClr val="bg1"/>
                </a:solidFill>
                <a:latin typeface="UD Digi Kyokasho NK-B" panose="02020700000000000000" pitchFamily="18" charset="-128"/>
                <a:ea typeface="UD Digi Kyokasho NK-B" panose="02020700000000000000" pitchFamily="18" charset="-128"/>
              </a:rPr>
              <a:t>元</a:t>
            </a:r>
          </a:p>
        </p:txBody>
      </p:sp>
      <p:pic>
        <p:nvPicPr>
          <p:cNvPr id="10" name="圖片 9">
            <a:extLst>
              <a:ext uri="{FF2B5EF4-FFF2-40B4-BE49-F238E27FC236}">
                <a16:creationId xmlns:a16="http://schemas.microsoft.com/office/drawing/2014/main" id="{C2FF68AD-BC64-44F4-8943-0713C68CD387}"/>
              </a:ext>
            </a:extLst>
          </p:cNvPr>
          <p:cNvPicPr>
            <a:picLocks noChangeAspect="1"/>
          </p:cNvPicPr>
          <p:nvPr/>
        </p:nvPicPr>
        <p:blipFill rotWithShape="1">
          <a:blip r:embed="rId5">
            <a:extLst>
              <a:ext uri="{28A0092B-C50C-407E-A947-70E740481C1C}">
                <a14:useLocalDpi xmlns:a14="http://schemas.microsoft.com/office/drawing/2010/main" val="0"/>
              </a:ext>
            </a:extLst>
          </a:blip>
          <a:srcRect l="22072" t="26192" r="22837" b="26016"/>
          <a:stretch/>
        </p:blipFill>
        <p:spPr>
          <a:xfrm>
            <a:off x="10078506" y="2084076"/>
            <a:ext cx="2133901" cy="1851206"/>
          </a:xfrm>
          <a:prstGeom prst="rect">
            <a:avLst/>
          </a:prstGeom>
        </p:spPr>
      </p:pic>
      <p:pic>
        <p:nvPicPr>
          <p:cNvPr id="11" name="圖片 10">
            <a:extLst>
              <a:ext uri="{FF2B5EF4-FFF2-40B4-BE49-F238E27FC236}">
                <a16:creationId xmlns:a16="http://schemas.microsoft.com/office/drawing/2014/main" id="{24CDD431-CDA7-4AA9-9B3E-889253FF2FD4}"/>
              </a:ext>
            </a:extLst>
          </p:cNvPr>
          <p:cNvPicPr>
            <a:picLocks noChangeAspect="1"/>
          </p:cNvPicPr>
          <p:nvPr/>
        </p:nvPicPr>
        <p:blipFill rotWithShape="1">
          <a:blip r:embed="rId6">
            <a:extLst>
              <a:ext uri="{28A0092B-C50C-407E-A947-70E740481C1C}">
                <a14:useLocalDpi xmlns:a14="http://schemas.microsoft.com/office/drawing/2010/main" val="0"/>
              </a:ext>
            </a:extLst>
          </a:blip>
          <a:srcRect l="21992" t="26037" r="21779" b="24452"/>
          <a:stretch/>
        </p:blipFill>
        <p:spPr>
          <a:xfrm flipH="1">
            <a:off x="5834109" y="1027906"/>
            <a:ext cx="2233668" cy="2014422"/>
          </a:xfrm>
          <a:prstGeom prst="rect">
            <a:avLst/>
          </a:prstGeom>
        </p:spPr>
      </p:pic>
      <p:sp>
        <p:nvSpPr>
          <p:cNvPr id="12" name="語音泡泡: 橢圓形 11">
            <a:extLst>
              <a:ext uri="{FF2B5EF4-FFF2-40B4-BE49-F238E27FC236}">
                <a16:creationId xmlns:a16="http://schemas.microsoft.com/office/drawing/2014/main" id="{15216156-B4E9-4798-B7E8-784B0907B8A7}"/>
              </a:ext>
            </a:extLst>
          </p:cNvPr>
          <p:cNvSpPr/>
          <p:nvPr/>
        </p:nvSpPr>
        <p:spPr>
          <a:xfrm>
            <a:off x="8126354" y="274949"/>
            <a:ext cx="3904305" cy="1718951"/>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我有</a:t>
            </a:r>
            <a:r>
              <a:rPr lang="en-US" altLang="zh-TW" sz="2800" dirty="0">
                <a:solidFill>
                  <a:schemeClr val="bg1"/>
                </a:solidFill>
                <a:latin typeface="UD Digi Kyokasho NK-B" panose="02020700000000000000" pitchFamily="18" charset="-128"/>
                <a:ea typeface="UD Digi Kyokasho NK-B" panose="02020700000000000000" pitchFamily="18" charset="-128"/>
              </a:rPr>
              <a:t>0101</a:t>
            </a:r>
            <a:r>
              <a:rPr lang="zh-TW" altLang="en-US" sz="2800" dirty="0">
                <a:solidFill>
                  <a:schemeClr val="bg1"/>
                </a:solidFill>
                <a:latin typeface="UD Digi Kyokasho NK-B" panose="02020700000000000000" pitchFamily="18" charset="-128"/>
                <a:ea typeface="UD Digi Kyokasho NK-B" panose="02020700000000000000" pitchFamily="18" charset="-128"/>
              </a:rPr>
              <a:t>元</a:t>
            </a:r>
            <a:endParaRPr lang="zh-TW" altLang="en-US" sz="1100" b="1" dirty="0">
              <a:solidFill>
                <a:schemeClr val="bg1"/>
              </a:solidFill>
              <a:latin typeface="UD Digi Kyokasho NK-B" panose="02020700000000000000" pitchFamily="18" charset="-128"/>
              <a:ea typeface="UD Digi Kyokasho NK-B" panose="02020700000000000000" pitchFamily="18" charset="-128"/>
            </a:endParaRPr>
          </a:p>
        </p:txBody>
      </p:sp>
    </p:spTree>
    <p:extLst>
      <p:ext uri="{BB962C8B-B14F-4D97-AF65-F5344CB8AC3E}">
        <p14:creationId xmlns:p14="http://schemas.microsoft.com/office/powerpoint/2010/main" val="3292813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13" name="圖片 12">
            <a:extLst>
              <a:ext uri="{FF2B5EF4-FFF2-40B4-BE49-F238E27FC236}">
                <a16:creationId xmlns:a16="http://schemas.microsoft.com/office/drawing/2014/main" id="{E8312A66-10A1-49BB-9AD9-89A8F6224374}"/>
              </a:ext>
            </a:extLst>
          </p:cNvPr>
          <p:cNvPicPr>
            <a:picLocks noChangeAspect="1"/>
          </p:cNvPicPr>
          <p:nvPr/>
        </p:nvPicPr>
        <p:blipFill rotWithShape="1">
          <a:blip r:embed="rId3"/>
          <a:srcRect t="16676" b="43754"/>
          <a:stretch/>
        </p:blipFill>
        <p:spPr>
          <a:xfrm>
            <a:off x="838200" y="1993900"/>
            <a:ext cx="3821530" cy="2182261"/>
          </a:xfrm>
          <a:prstGeom prst="rect">
            <a:avLst/>
          </a:prstGeom>
        </p:spPr>
      </p:pic>
      <p:pic>
        <p:nvPicPr>
          <p:cNvPr id="14" name="圖片 13">
            <a:extLst>
              <a:ext uri="{FF2B5EF4-FFF2-40B4-BE49-F238E27FC236}">
                <a16:creationId xmlns:a16="http://schemas.microsoft.com/office/drawing/2014/main" id="{AA6F290C-A0F6-4052-98A4-D3B2CAA5B3C0}"/>
              </a:ext>
            </a:extLst>
          </p:cNvPr>
          <p:cNvPicPr>
            <a:picLocks noChangeAspect="1"/>
          </p:cNvPicPr>
          <p:nvPr/>
        </p:nvPicPr>
        <p:blipFill rotWithShape="1">
          <a:blip r:embed="rId4"/>
          <a:srcRect l="883" r="1" b="62842"/>
          <a:stretch/>
        </p:blipFill>
        <p:spPr>
          <a:xfrm>
            <a:off x="838200" y="4714055"/>
            <a:ext cx="3842987" cy="1543340"/>
          </a:xfrm>
          <a:prstGeom prst="rect">
            <a:avLst/>
          </a:prstGeom>
        </p:spPr>
      </p:pic>
      <p:pic>
        <p:nvPicPr>
          <p:cNvPr id="15" name="圖片 14">
            <a:extLst>
              <a:ext uri="{FF2B5EF4-FFF2-40B4-BE49-F238E27FC236}">
                <a16:creationId xmlns:a16="http://schemas.microsoft.com/office/drawing/2014/main" id="{B09A0FF5-CBB8-4FC5-A4CF-503DC1CB6B9C}"/>
              </a:ext>
            </a:extLst>
          </p:cNvPr>
          <p:cNvPicPr>
            <a:picLocks noChangeAspect="1"/>
          </p:cNvPicPr>
          <p:nvPr/>
        </p:nvPicPr>
        <p:blipFill rotWithShape="1">
          <a:blip r:embed="rId5">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16" name="圖片 15">
            <a:extLst>
              <a:ext uri="{FF2B5EF4-FFF2-40B4-BE49-F238E27FC236}">
                <a16:creationId xmlns:a16="http://schemas.microsoft.com/office/drawing/2014/main" id="{19DDC7A7-2040-4E1B-B211-867B35C3891B}"/>
              </a:ext>
            </a:extLst>
          </p:cNvPr>
          <p:cNvPicPr>
            <a:picLocks noChangeAspect="1"/>
          </p:cNvPicPr>
          <p:nvPr/>
        </p:nvPicPr>
        <p:blipFill rotWithShape="1">
          <a:blip r:embed="rId6">
            <a:extLst>
              <a:ext uri="{28A0092B-C50C-407E-A947-70E740481C1C}">
                <a14:useLocalDpi xmlns:a14="http://schemas.microsoft.com/office/drawing/2010/main" val="0"/>
              </a:ext>
            </a:extLst>
          </a:blip>
          <a:srcRect l="21992" t="26037" r="21779" b="24452"/>
          <a:stretch/>
        </p:blipFill>
        <p:spPr>
          <a:xfrm flipH="1">
            <a:off x="6608675" y="1399847"/>
            <a:ext cx="2233668" cy="2014422"/>
          </a:xfrm>
          <a:prstGeom prst="rect">
            <a:avLst/>
          </a:prstGeom>
        </p:spPr>
      </p:pic>
      <p:sp>
        <p:nvSpPr>
          <p:cNvPr id="17" name="語音泡泡: 橢圓形 16">
            <a:extLst>
              <a:ext uri="{FF2B5EF4-FFF2-40B4-BE49-F238E27FC236}">
                <a16:creationId xmlns:a16="http://schemas.microsoft.com/office/drawing/2014/main" id="{FD760F39-183D-473C-9FE7-52D0F935E20E}"/>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例如求商</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8" name="語音泡泡: 橢圓形 17">
            <a:extLst>
              <a:ext uri="{FF2B5EF4-FFF2-40B4-BE49-F238E27FC236}">
                <a16:creationId xmlns:a16="http://schemas.microsoft.com/office/drawing/2014/main" id="{F5C48B4D-7566-413B-B389-39DCA705B7DB}"/>
              </a:ext>
            </a:extLst>
          </p:cNvPr>
          <p:cNvSpPr/>
          <p:nvPr/>
        </p:nvSpPr>
        <p:spPr>
          <a:xfrm>
            <a:off x="9041877" y="274949"/>
            <a:ext cx="2988782" cy="2132109"/>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有用到這種特性的機會</a:t>
            </a:r>
            <a:r>
              <a:rPr lang="en-US" altLang="zh-TW" sz="2800" dirty="0">
                <a:solidFill>
                  <a:schemeClr val="bg1"/>
                </a:solidFill>
                <a:latin typeface="UD Digi Kyokasho NK-B" panose="02020700000000000000" pitchFamily="18" charset="-128"/>
                <a:ea typeface="UD Digi Kyokasho NK-B" panose="02020700000000000000" pitchFamily="18" charset="-128"/>
              </a:rPr>
              <a:t>!</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3261296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en-US" altLang="zh-TW" dirty="0"/>
              <a:t>If </a:t>
            </a:r>
            <a:endParaRPr lang="zh-TW" altLang="en-US" dirty="0"/>
          </a:p>
        </p:txBody>
      </p:sp>
      <p:sp>
        <p:nvSpPr>
          <p:cNvPr id="3" name="內容版面配置區 2">
            <a:extLst>
              <a:ext uri="{FF2B5EF4-FFF2-40B4-BE49-F238E27FC236}">
                <a16:creationId xmlns:a16="http://schemas.microsoft.com/office/drawing/2014/main" id="{A51F3328-B124-4D5D-8909-847C05E73EF7}"/>
              </a:ext>
            </a:extLst>
          </p:cNvPr>
          <p:cNvSpPr>
            <a:spLocks noGrp="1"/>
          </p:cNvSpPr>
          <p:nvPr>
            <p:ph idx="1"/>
          </p:nvPr>
        </p:nvSpPr>
        <p:spPr/>
        <p:txBody>
          <a:bodyPr>
            <a:normAutofit lnSpcReduction="10000"/>
          </a:bodyPr>
          <a:lstStyle/>
          <a:p>
            <a:pPr marL="0" indent="0">
              <a:buNone/>
            </a:pPr>
            <a:r>
              <a:rPr lang="en-US" altLang="zh-TW" sz="2400" dirty="0">
                <a:latin typeface="UD Digi Kyokasho NK-B" panose="02020700000000000000" pitchFamily="18" charset="-128"/>
                <a:ea typeface="UD Digi Kyokasho NK-B" panose="02020700000000000000" pitchFamily="18" charset="-128"/>
              </a:rPr>
              <a:t>if(</a:t>
            </a:r>
            <a:r>
              <a:rPr lang="zh-TW" altLang="en-US" sz="2400" dirty="0">
                <a:latin typeface="UD Digi Kyokasho NK-B" panose="02020700000000000000" pitchFamily="18" charset="-128"/>
                <a:ea typeface="UD Digi Kyokasho NK-B" panose="02020700000000000000" pitchFamily="18" charset="-128"/>
              </a:rPr>
              <a:t>布林運算式</a:t>
            </a:r>
            <a:r>
              <a:rPr lang="en-US" altLang="zh-TW" sz="2400" dirty="0">
                <a:latin typeface="UD Digi Kyokasho NK-B" panose="02020700000000000000" pitchFamily="18" charset="-128"/>
                <a:ea typeface="UD Digi Kyokasho NK-B" panose="02020700000000000000" pitchFamily="18" charset="-128"/>
              </a:rPr>
              <a:t>){ }</a:t>
            </a:r>
          </a:p>
          <a:p>
            <a:pPr marL="0" indent="0">
              <a:buNone/>
            </a:pPr>
            <a:r>
              <a:rPr lang="en-US" altLang="zh-TW" sz="2400" dirty="0">
                <a:latin typeface="UD Digi Kyokasho NK-B" panose="02020700000000000000" pitchFamily="18" charset="-128"/>
                <a:ea typeface="UD Digi Kyokasho NK-B" panose="02020700000000000000" pitchFamily="18" charset="-128"/>
              </a:rPr>
              <a:t>if(</a:t>
            </a:r>
            <a:r>
              <a:rPr lang="zh-TW" altLang="en-US" sz="2400" dirty="0">
                <a:latin typeface="UD Digi Kyokasho NK-B" panose="02020700000000000000" pitchFamily="18" charset="-128"/>
                <a:ea typeface="UD Digi Kyokasho NK-B" panose="02020700000000000000" pitchFamily="18" charset="-128"/>
              </a:rPr>
              <a:t>布林運算式</a:t>
            </a:r>
            <a:r>
              <a:rPr lang="en-US" altLang="zh-TW" sz="2400" dirty="0">
                <a:solidFill>
                  <a:srgbClr val="00B050"/>
                </a:solidFill>
                <a:latin typeface="UD Digi Kyokasho NK-B" panose="02020700000000000000" pitchFamily="18" charset="-128"/>
                <a:ea typeface="UD Digi Kyokasho NK-B" panose="02020700000000000000" pitchFamily="18" charset="-128"/>
              </a:rPr>
              <a:t>)【else if{ }】</a:t>
            </a:r>
            <a:r>
              <a:rPr lang="en-US" altLang="zh-TW" sz="2400" dirty="0">
                <a:latin typeface="UD Digi Kyokasho NK-B" panose="02020700000000000000" pitchFamily="18" charset="-128"/>
                <a:ea typeface="UD Digi Kyokasho NK-B" panose="02020700000000000000" pitchFamily="18" charset="-128"/>
              </a:rPr>
              <a:t>else{ }</a:t>
            </a:r>
          </a:p>
          <a:p>
            <a:endParaRPr lang="en-US" altLang="zh-TW" sz="2400" dirty="0">
              <a:latin typeface="UD Digi Kyokasho NK-B" panose="02020700000000000000" pitchFamily="18" charset="-128"/>
              <a:ea typeface="UD Digi Kyokasho NK-B" panose="02020700000000000000" pitchFamily="18" charset="-128"/>
            </a:endParaRPr>
          </a:p>
          <a:p>
            <a:pPr marL="0" indent="0">
              <a:buNone/>
            </a:pPr>
            <a:r>
              <a:rPr lang="en-US" altLang="zh-TW" sz="2400" dirty="0">
                <a:latin typeface="UD Digi Kyokasho NK-B" panose="02020700000000000000" pitchFamily="18" charset="-128"/>
                <a:ea typeface="UD Digi Kyokasho NK-B" panose="02020700000000000000" pitchFamily="18" charset="-128"/>
              </a:rPr>
              <a:t>switch(</a:t>
            </a:r>
            <a:r>
              <a:rPr lang="zh-TW" altLang="en-US" sz="2400" dirty="0">
                <a:latin typeface="UD Digi Kyokasho NK-B" panose="02020700000000000000" pitchFamily="18" charset="-128"/>
                <a:ea typeface="UD Digi Kyokasho NK-B" panose="02020700000000000000" pitchFamily="18" charset="-128"/>
              </a:rPr>
              <a:t>敘述</a:t>
            </a:r>
            <a:r>
              <a:rPr lang="en-US" altLang="zh-TW" sz="2400" dirty="0">
                <a:latin typeface="UD Digi Kyokasho NK-B" panose="02020700000000000000" pitchFamily="18" charset="-128"/>
                <a:ea typeface="UD Digi Kyokasho NK-B" panose="02020700000000000000" pitchFamily="18" charset="-128"/>
              </a:rPr>
              <a:t>){ </a:t>
            </a:r>
          </a:p>
          <a:p>
            <a:pPr marL="0" indent="0">
              <a:buNone/>
            </a:pPr>
            <a:r>
              <a:rPr lang="en-US" altLang="zh-TW" sz="2400" dirty="0">
                <a:solidFill>
                  <a:srgbClr val="00B050"/>
                </a:solidFill>
                <a:latin typeface="UD Digi Kyokasho NK-B" panose="02020700000000000000" pitchFamily="18" charset="-128"/>
                <a:ea typeface="UD Digi Kyokasho NK-B" panose="02020700000000000000" pitchFamily="18" charset="-128"/>
              </a:rPr>
              <a:t>【case </a:t>
            </a:r>
            <a:r>
              <a:rPr lang="zh-TW" altLang="en-US" sz="2400" dirty="0">
                <a:solidFill>
                  <a:srgbClr val="00B050"/>
                </a:solidFill>
                <a:latin typeface="UD Digi Kyokasho NK-B" panose="02020700000000000000" pitchFamily="18" charset="-128"/>
                <a:ea typeface="UD Digi Kyokasho NK-B" panose="02020700000000000000" pitchFamily="18" charset="-128"/>
              </a:rPr>
              <a:t>常數敘述 </a:t>
            </a:r>
            <a:r>
              <a:rPr lang="en-US" altLang="zh-TW" sz="2400" dirty="0">
                <a:solidFill>
                  <a:srgbClr val="00B050"/>
                </a:solidFill>
                <a:latin typeface="UD Digi Kyokasho NK-B" panose="02020700000000000000" pitchFamily="18" charset="-128"/>
                <a:ea typeface="UD Digi Kyokasho NK-B" panose="02020700000000000000" pitchFamily="18" charset="-128"/>
              </a:rPr>
              <a:t>:</a:t>
            </a:r>
            <a:r>
              <a:rPr lang="zh-TW" altLang="en-US" sz="2400" dirty="0">
                <a:solidFill>
                  <a:srgbClr val="00B050"/>
                </a:solidFill>
                <a:latin typeface="UD Digi Kyokasho NK-B" panose="02020700000000000000" pitchFamily="18" charset="-128"/>
                <a:ea typeface="UD Digi Kyokasho NK-B" panose="02020700000000000000" pitchFamily="18" charset="-128"/>
              </a:rPr>
              <a:t> </a:t>
            </a:r>
            <a:r>
              <a:rPr lang="en-US" altLang="zh-TW" sz="2400" dirty="0">
                <a:solidFill>
                  <a:srgbClr val="FF0000"/>
                </a:solidFill>
                <a:latin typeface="UD Digi Kyokasho NK-B" panose="02020700000000000000" pitchFamily="18" charset="-128"/>
                <a:ea typeface="UD Digi Kyokasho NK-B" panose="02020700000000000000" pitchFamily="18" charset="-128"/>
              </a:rPr>
              <a:t>【break;】  </a:t>
            </a:r>
            <a:r>
              <a:rPr lang="en-US" altLang="zh-TW" sz="2400" dirty="0">
                <a:solidFill>
                  <a:srgbClr val="00B050"/>
                </a:solidFill>
                <a:latin typeface="UD Digi Kyokasho NK-B" panose="02020700000000000000" pitchFamily="18" charset="-128"/>
                <a:ea typeface="UD Digi Kyokasho NK-B" panose="02020700000000000000" pitchFamily="18" charset="-128"/>
              </a:rPr>
              <a:t>】</a:t>
            </a:r>
          </a:p>
          <a:p>
            <a:pPr marL="0" indent="0">
              <a:buNone/>
            </a:pPr>
            <a:r>
              <a:rPr lang="en-US" altLang="zh-TW" sz="2400" dirty="0">
                <a:solidFill>
                  <a:srgbClr val="FF0000"/>
                </a:solidFill>
                <a:latin typeface="UD Digi Kyokasho NK-B" panose="02020700000000000000" pitchFamily="18" charset="-128"/>
                <a:ea typeface="UD Digi Kyokasho NK-B" panose="02020700000000000000" pitchFamily="18" charset="-128"/>
              </a:rPr>
              <a:t>【default :</a:t>
            </a:r>
            <a:r>
              <a:rPr lang="zh-TW" altLang="en-US" sz="2400" dirty="0">
                <a:solidFill>
                  <a:srgbClr val="FF0000"/>
                </a:solidFill>
                <a:latin typeface="UD Digi Kyokasho NK-B" panose="02020700000000000000" pitchFamily="18" charset="-128"/>
                <a:ea typeface="UD Digi Kyokasho NK-B" panose="02020700000000000000" pitchFamily="18" charset="-128"/>
              </a:rPr>
              <a:t> </a:t>
            </a:r>
            <a:r>
              <a:rPr lang="en-US" altLang="zh-TW" sz="2400" dirty="0">
                <a:solidFill>
                  <a:srgbClr val="FF0000"/>
                </a:solidFill>
                <a:latin typeface="UD Digi Kyokasho NK-B" panose="02020700000000000000" pitchFamily="18" charset="-128"/>
                <a:ea typeface="UD Digi Kyokasho NK-B" panose="02020700000000000000" pitchFamily="18" charset="-128"/>
              </a:rPr>
              <a:t>【break;】 】</a:t>
            </a:r>
          </a:p>
          <a:p>
            <a:pPr marL="0" indent="0">
              <a:buNone/>
            </a:pPr>
            <a:r>
              <a:rPr lang="en-US" altLang="zh-TW" sz="2400" dirty="0">
                <a:latin typeface="UD Digi Kyokasho NK-B" panose="02020700000000000000" pitchFamily="18" charset="-128"/>
                <a:ea typeface="UD Digi Kyokasho NK-B" panose="02020700000000000000" pitchFamily="18" charset="-128"/>
              </a:rPr>
              <a:t> }</a:t>
            </a:r>
          </a:p>
          <a:p>
            <a:endParaRPr lang="en-US" altLang="zh-TW" sz="2400" dirty="0">
              <a:latin typeface="UD Digi Kyokasho NK-B" panose="02020700000000000000" pitchFamily="18" charset="-128"/>
              <a:ea typeface="UD Digi Kyokasho NK-B" panose="02020700000000000000" pitchFamily="18" charset="-128"/>
            </a:endParaRPr>
          </a:p>
          <a:p>
            <a:pPr marL="0" indent="0">
              <a:buNone/>
            </a:pPr>
            <a:r>
              <a:rPr lang="en-US" altLang="zh-TW" sz="2400" dirty="0">
                <a:solidFill>
                  <a:srgbClr val="00B050"/>
                </a:solidFill>
                <a:latin typeface="UD Digi Kyokasho NK-B" panose="02020700000000000000" pitchFamily="18" charset="-128"/>
                <a:ea typeface="UD Digi Kyokasho NK-B" panose="02020700000000000000" pitchFamily="18" charset="-128"/>
              </a:rPr>
              <a:t>【 】</a:t>
            </a:r>
            <a:r>
              <a:rPr lang="zh-TW" altLang="en-US" sz="2400" dirty="0">
                <a:solidFill>
                  <a:srgbClr val="00B050"/>
                </a:solidFill>
                <a:latin typeface="UD Digi Kyokasho NK-B" panose="02020700000000000000" pitchFamily="18" charset="-128"/>
                <a:ea typeface="UD Digi Kyokasho NK-B" panose="02020700000000000000" pitchFamily="18" charset="-128"/>
              </a:rPr>
              <a:t>可以有</a:t>
            </a:r>
            <a:r>
              <a:rPr lang="en-US" altLang="zh-TW" sz="2400" dirty="0">
                <a:solidFill>
                  <a:srgbClr val="00B050"/>
                </a:solidFill>
                <a:latin typeface="UD Digi Kyokasho NK-B" panose="02020700000000000000" pitchFamily="18" charset="-128"/>
                <a:ea typeface="UD Digi Kyokasho NK-B" panose="02020700000000000000" pitchFamily="18" charset="-128"/>
              </a:rPr>
              <a:t>&gt;=0</a:t>
            </a:r>
            <a:r>
              <a:rPr lang="zh-TW" altLang="en-US" sz="2400" dirty="0">
                <a:solidFill>
                  <a:srgbClr val="00B050"/>
                </a:solidFill>
                <a:latin typeface="UD Digi Kyokasho NK-B" panose="02020700000000000000" pitchFamily="18" charset="-128"/>
                <a:ea typeface="UD Digi Kyokasho NK-B" panose="02020700000000000000" pitchFamily="18" charset="-128"/>
              </a:rPr>
              <a:t>組</a:t>
            </a:r>
            <a:endParaRPr lang="en-US" altLang="zh-TW" sz="2400" dirty="0">
              <a:solidFill>
                <a:srgbClr val="00B050"/>
              </a:solidFill>
              <a:latin typeface="UD Digi Kyokasho NK-B" panose="02020700000000000000" pitchFamily="18" charset="-128"/>
              <a:ea typeface="UD Digi Kyokasho NK-B" panose="02020700000000000000" pitchFamily="18" charset="-128"/>
            </a:endParaRPr>
          </a:p>
          <a:p>
            <a:pPr marL="0" indent="0">
              <a:buNone/>
            </a:pPr>
            <a:r>
              <a:rPr lang="en-US" altLang="zh-TW" sz="2400" dirty="0">
                <a:solidFill>
                  <a:srgbClr val="FF0000"/>
                </a:solidFill>
                <a:latin typeface="UD Digi Kyokasho NK-B" panose="02020700000000000000" pitchFamily="18" charset="-128"/>
                <a:ea typeface="UD Digi Kyokasho NK-B" panose="02020700000000000000" pitchFamily="18" charset="-128"/>
              </a:rPr>
              <a:t>【 】</a:t>
            </a:r>
            <a:r>
              <a:rPr lang="zh-TW" altLang="en-US" sz="2400" dirty="0">
                <a:solidFill>
                  <a:srgbClr val="FF0000"/>
                </a:solidFill>
                <a:latin typeface="UD Digi Kyokasho NK-B" panose="02020700000000000000" pitchFamily="18" charset="-128"/>
                <a:ea typeface="UD Digi Kyokasho NK-B" panose="02020700000000000000" pitchFamily="18" charset="-128"/>
              </a:rPr>
              <a:t>可有可無</a:t>
            </a:r>
            <a:endParaRPr lang="en-US" altLang="zh-TW" sz="2400" dirty="0">
              <a:solidFill>
                <a:srgbClr val="FF0000"/>
              </a:solidFill>
              <a:latin typeface="UD Digi Kyokasho NK-B" panose="02020700000000000000" pitchFamily="18" charset="-128"/>
              <a:ea typeface="UD Digi Kyokasho NK-B" panose="02020700000000000000" pitchFamily="18" charset="-128"/>
            </a:endParaRPr>
          </a:p>
        </p:txBody>
      </p:sp>
      <p:pic>
        <p:nvPicPr>
          <p:cNvPr id="7" name="圖片 6">
            <a:extLst>
              <a:ext uri="{FF2B5EF4-FFF2-40B4-BE49-F238E27FC236}">
                <a16:creationId xmlns:a16="http://schemas.microsoft.com/office/drawing/2014/main" id="{D975999B-F61D-4BDD-A327-B1B2D2E88FA4}"/>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Tree>
    <p:extLst>
      <p:ext uri="{BB962C8B-B14F-4D97-AF65-F5344CB8AC3E}">
        <p14:creationId xmlns:p14="http://schemas.microsoft.com/office/powerpoint/2010/main" val="12345101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15" name="圖片 14">
            <a:extLst>
              <a:ext uri="{FF2B5EF4-FFF2-40B4-BE49-F238E27FC236}">
                <a16:creationId xmlns:a16="http://schemas.microsoft.com/office/drawing/2014/main" id="{B09A0FF5-CBB8-4FC5-A4CF-503DC1CB6B9C}"/>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16" name="圖片 15">
            <a:extLst>
              <a:ext uri="{FF2B5EF4-FFF2-40B4-BE49-F238E27FC236}">
                <a16:creationId xmlns:a16="http://schemas.microsoft.com/office/drawing/2014/main" id="{19DDC7A7-2040-4E1B-B211-867B35C3891B}"/>
              </a:ext>
            </a:extLst>
          </p:cNvPr>
          <p:cNvPicPr>
            <a:picLocks noChangeAspect="1"/>
          </p:cNvPicPr>
          <p:nvPr/>
        </p:nvPicPr>
        <p:blipFill rotWithShape="1">
          <a:blip r:embed="rId4">
            <a:extLst>
              <a:ext uri="{28A0092B-C50C-407E-A947-70E740481C1C}">
                <a14:useLocalDpi xmlns:a14="http://schemas.microsoft.com/office/drawing/2010/main" val="0"/>
              </a:ext>
            </a:extLst>
          </a:blip>
          <a:srcRect l="21992" t="26037" r="21779" b="24452"/>
          <a:stretch/>
        </p:blipFill>
        <p:spPr>
          <a:xfrm flipH="1">
            <a:off x="6608675" y="1399847"/>
            <a:ext cx="2233668" cy="2014422"/>
          </a:xfrm>
          <a:prstGeom prst="rect">
            <a:avLst/>
          </a:prstGeom>
        </p:spPr>
      </p:pic>
      <p:sp>
        <p:nvSpPr>
          <p:cNvPr id="17" name="語音泡泡: 橢圓形 16">
            <a:extLst>
              <a:ext uri="{FF2B5EF4-FFF2-40B4-BE49-F238E27FC236}">
                <a16:creationId xmlns:a16="http://schemas.microsoft.com/office/drawing/2014/main" id="{FD760F39-183D-473C-9FE7-52D0F935E20E}"/>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UD Digi Kyokasho NK-B" panose="02020700000000000000" pitchFamily="18" charset="-128"/>
                <a:ea typeface="UD Digi Kyokasho NK-B" panose="02020700000000000000" pitchFamily="18" charset="-128"/>
              </a:rPr>
              <a:t>像阿夸一樣</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
        <p:nvSpPr>
          <p:cNvPr id="18" name="語音泡泡: 橢圓形 17">
            <a:extLst>
              <a:ext uri="{FF2B5EF4-FFF2-40B4-BE49-F238E27FC236}">
                <a16:creationId xmlns:a16="http://schemas.microsoft.com/office/drawing/2014/main" id="{F5C48B4D-7566-413B-B389-39DCA705B7DB}"/>
              </a:ext>
            </a:extLst>
          </p:cNvPr>
          <p:cNvSpPr/>
          <p:nvPr/>
        </p:nvSpPr>
        <p:spPr>
          <a:xfrm>
            <a:off x="9041877" y="274949"/>
            <a:ext cx="2988782" cy="2132109"/>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一層一層的</a:t>
            </a:r>
            <a:r>
              <a:rPr lang="en-US" altLang="zh-TW" sz="2800" dirty="0">
                <a:solidFill>
                  <a:schemeClr val="bg1"/>
                </a:solidFill>
                <a:latin typeface="UD Digi Kyokasho NK-B" panose="02020700000000000000" pitchFamily="18" charset="-128"/>
                <a:ea typeface="UD Digi Kyokasho NK-B" panose="02020700000000000000" pitchFamily="18" charset="-128"/>
              </a:rPr>
              <a:t>onion</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pic>
        <p:nvPicPr>
          <p:cNvPr id="9" name="圖片 8">
            <a:extLst>
              <a:ext uri="{FF2B5EF4-FFF2-40B4-BE49-F238E27FC236}">
                <a16:creationId xmlns:a16="http://schemas.microsoft.com/office/drawing/2014/main" id="{ED9D7D43-29BD-4BE4-9464-DF238F89F68F}"/>
              </a:ext>
            </a:extLst>
          </p:cNvPr>
          <p:cNvPicPr>
            <a:picLocks noChangeAspect="1"/>
          </p:cNvPicPr>
          <p:nvPr/>
        </p:nvPicPr>
        <p:blipFill>
          <a:blip r:embed="rId5"/>
          <a:stretch>
            <a:fillRect/>
          </a:stretch>
        </p:blipFill>
        <p:spPr>
          <a:xfrm>
            <a:off x="838200" y="1699971"/>
            <a:ext cx="4277322" cy="3458058"/>
          </a:xfrm>
          <a:prstGeom prst="rect">
            <a:avLst/>
          </a:prstGeom>
        </p:spPr>
      </p:pic>
      <p:pic>
        <p:nvPicPr>
          <p:cNvPr id="10" name="圖片 9">
            <a:extLst>
              <a:ext uri="{FF2B5EF4-FFF2-40B4-BE49-F238E27FC236}">
                <a16:creationId xmlns:a16="http://schemas.microsoft.com/office/drawing/2014/main" id="{3F853963-7A99-4043-9A1B-9448974B7919}"/>
              </a:ext>
            </a:extLst>
          </p:cNvPr>
          <p:cNvPicPr>
            <a:picLocks noChangeAspect="1"/>
          </p:cNvPicPr>
          <p:nvPr/>
        </p:nvPicPr>
        <p:blipFill rotWithShape="1">
          <a:blip r:embed="rId6"/>
          <a:srcRect t="3369"/>
          <a:stretch/>
        </p:blipFill>
        <p:spPr>
          <a:xfrm>
            <a:off x="838200" y="5234504"/>
            <a:ext cx="3953427" cy="865313"/>
          </a:xfrm>
          <a:prstGeom prst="rect">
            <a:avLst/>
          </a:prstGeom>
        </p:spPr>
      </p:pic>
    </p:spTree>
    <p:extLst>
      <p:ext uri="{BB962C8B-B14F-4D97-AF65-F5344CB8AC3E}">
        <p14:creationId xmlns:p14="http://schemas.microsoft.com/office/powerpoint/2010/main" val="4290491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變數型別</a:t>
            </a:r>
          </a:p>
        </p:txBody>
      </p:sp>
      <p:pic>
        <p:nvPicPr>
          <p:cNvPr id="15" name="圖片 14">
            <a:extLst>
              <a:ext uri="{FF2B5EF4-FFF2-40B4-BE49-F238E27FC236}">
                <a16:creationId xmlns:a16="http://schemas.microsoft.com/office/drawing/2014/main" id="{B09A0FF5-CBB8-4FC5-A4CF-503DC1CB6B9C}"/>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11" name="圖片 10">
            <a:extLst>
              <a:ext uri="{FF2B5EF4-FFF2-40B4-BE49-F238E27FC236}">
                <a16:creationId xmlns:a16="http://schemas.microsoft.com/office/drawing/2014/main" id="{B2B1A51B-0C22-4623-8888-8FB867AAB882}"/>
              </a:ext>
            </a:extLst>
          </p:cNvPr>
          <p:cNvPicPr>
            <a:picLocks noChangeAspect="1"/>
          </p:cNvPicPr>
          <p:nvPr/>
        </p:nvPicPr>
        <p:blipFill>
          <a:blip r:embed="rId4"/>
          <a:stretch>
            <a:fillRect/>
          </a:stretch>
        </p:blipFill>
        <p:spPr>
          <a:xfrm>
            <a:off x="838200" y="1540906"/>
            <a:ext cx="4878196" cy="4951969"/>
          </a:xfrm>
          <a:prstGeom prst="rect">
            <a:avLst/>
          </a:prstGeom>
        </p:spPr>
      </p:pic>
    </p:spTree>
    <p:extLst>
      <p:ext uri="{BB962C8B-B14F-4D97-AF65-F5344CB8AC3E}">
        <p14:creationId xmlns:p14="http://schemas.microsoft.com/office/powerpoint/2010/main" val="2908735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B54147C7-2462-4D31-85C2-3AA0713D06AB}"/>
              </a:ext>
            </a:extLst>
          </p:cNvPr>
          <p:cNvPicPr>
            <a:picLocks noChangeAspect="1"/>
          </p:cNvPicPr>
          <p:nvPr/>
        </p:nvPicPr>
        <p:blipFill rotWithShape="1">
          <a:blip r:embed="rId3">
            <a:extLst>
              <a:ext uri="{28A0092B-C50C-407E-A947-70E740481C1C}">
                <a14:useLocalDpi xmlns:a14="http://schemas.microsoft.com/office/drawing/2010/main" val="0"/>
              </a:ext>
            </a:extLst>
          </a:blip>
          <a:srcRect l="21992" t="26037" r="21779" b="24452"/>
          <a:stretch/>
        </p:blipFill>
        <p:spPr>
          <a:xfrm flipH="1">
            <a:off x="6608675" y="1399847"/>
            <a:ext cx="2233668" cy="2014422"/>
          </a:xfrm>
          <a:prstGeom prst="rect">
            <a:avLst/>
          </a:prstGeom>
        </p:spPr>
      </p:pic>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迴圈</a:t>
            </a:r>
          </a:p>
        </p:txBody>
      </p:sp>
      <p:pic>
        <p:nvPicPr>
          <p:cNvPr id="5" name="圖片 4">
            <a:extLst>
              <a:ext uri="{FF2B5EF4-FFF2-40B4-BE49-F238E27FC236}">
                <a16:creationId xmlns:a16="http://schemas.microsoft.com/office/drawing/2014/main" id="{55670FDE-F6DA-429B-B653-198A4BD3E5AC}"/>
              </a:ext>
            </a:extLst>
          </p:cNvPr>
          <p:cNvPicPr>
            <a:picLocks noChangeAspect="1"/>
          </p:cNvPicPr>
          <p:nvPr/>
        </p:nvPicPr>
        <p:blipFill>
          <a:blip r:embed="rId4"/>
          <a:stretch>
            <a:fillRect/>
          </a:stretch>
        </p:blipFill>
        <p:spPr>
          <a:xfrm>
            <a:off x="838200" y="1690688"/>
            <a:ext cx="3905795" cy="2362530"/>
          </a:xfrm>
          <a:prstGeom prst="rect">
            <a:avLst/>
          </a:prstGeom>
        </p:spPr>
      </p:pic>
      <p:pic>
        <p:nvPicPr>
          <p:cNvPr id="6" name="圖片 5">
            <a:extLst>
              <a:ext uri="{FF2B5EF4-FFF2-40B4-BE49-F238E27FC236}">
                <a16:creationId xmlns:a16="http://schemas.microsoft.com/office/drawing/2014/main" id="{65EAD20F-2599-4AC2-837E-0A218D791582}"/>
              </a:ext>
            </a:extLst>
          </p:cNvPr>
          <p:cNvPicPr>
            <a:picLocks noChangeAspect="1"/>
          </p:cNvPicPr>
          <p:nvPr/>
        </p:nvPicPr>
        <p:blipFill rotWithShape="1">
          <a:blip r:embed="rId5"/>
          <a:srcRect l="583"/>
          <a:stretch/>
        </p:blipFill>
        <p:spPr>
          <a:xfrm>
            <a:off x="838200" y="4369169"/>
            <a:ext cx="3905795" cy="2000529"/>
          </a:xfrm>
          <a:prstGeom prst="rect">
            <a:avLst/>
          </a:prstGeom>
        </p:spPr>
      </p:pic>
      <p:sp>
        <p:nvSpPr>
          <p:cNvPr id="7" name="圖說文字: 折線不加上框線 6">
            <a:extLst>
              <a:ext uri="{FF2B5EF4-FFF2-40B4-BE49-F238E27FC236}">
                <a16:creationId xmlns:a16="http://schemas.microsoft.com/office/drawing/2014/main" id="{2B246E9A-4509-4E65-A198-444B5199A853}"/>
              </a:ext>
            </a:extLst>
          </p:cNvPr>
          <p:cNvSpPr/>
          <p:nvPr/>
        </p:nvSpPr>
        <p:spPr>
          <a:xfrm>
            <a:off x="3831804" y="968448"/>
            <a:ext cx="1768736" cy="390866"/>
          </a:xfrm>
          <a:prstGeom prst="callout2">
            <a:avLst>
              <a:gd name="adj1" fmla="val 49942"/>
              <a:gd name="adj2" fmla="val -5748"/>
              <a:gd name="adj3" fmla="val 49942"/>
              <a:gd name="adj4" fmla="val -25715"/>
              <a:gd name="adj5" fmla="val 425397"/>
              <a:gd name="adj6" fmla="val -67346"/>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latin typeface="UD Digi Kyokasho NK-B" panose="02020700000000000000" pitchFamily="18" charset="-128"/>
                <a:ea typeface="UD Digi Kyokasho NK-B" panose="02020700000000000000" pitchFamily="18" charset="-128"/>
              </a:rPr>
              <a:t>初始化</a:t>
            </a:r>
          </a:p>
        </p:txBody>
      </p:sp>
      <p:sp>
        <p:nvSpPr>
          <p:cNvPr id="8" name="圖說文字: 折線不加上框線 7">
            <a:extLst>
              <a:ext uri="{FF2B5EF4-FFF2-40B4-BE49-F238E27FC236}">
                <a16:creationId xmlns:a16="http://schemas.microsoft.com/office/drawing/2014/main" id="{218F30BE-9124-40DE-A0CC-04323B18453D}"/>
              </a:ext>
            </a:extLst>
          </p:cNvPr>
          <p:cNvSpPr/>
          <p:nvPr/>
        </p:nvSpPr>
        <p:spPr>
          <a:xfrm>
            <a:off x="4386031" y="1735292"/>
            <a:ext cx="1768736" cy="390866"/>
          </a:xfrm>
          <a:prstGeom prst="callout2">
            <a:avLst>
              <a:gd name="adj1" fmla="val 49942"/>
              <a:gd name="adj2" fmla="val -5748"/>
              <a:gd name="adj3" fmla="val 49942"/>
              <a:gd name="adj4" fmla="val -25715"/>
              <a:gd name="adj5" fmla="val 214849"/>
              <a:gd name="adj6" fmla="val -56576"/>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latin typeface="UD Digi Kyokasho NK-B" panose="02020700000000000000" pitchFamily="18" charset="-128"/>
                <a:ea typeface="UD Digi Kyokasho NK-B" panose="02020700000000000000" pitchFamily="18" charset="-128"/>
              </a:rPr>
              <a:t>布林陳述式</a:t>
            </a:r>
          </a:p>
        </p:txBody>
      </p:sp>
      <p:sp>
        <p:nvSpPr>
          <p:cNvPr id="9" name="圖說文字: 折線不加上框線 8">
            <a:extLst>
              <a:ext uri="{FF2B5EF4-FFF2-40B4-BE49-F238E27FC236}">
                <a16:creationId xmlns:a16="http://schemas.microsoft.com/office/drawing/2014/main" id="{7B113B3A-2CBA-4AF7-A613-7F863B98F4C1}"/>
              </a:ext>
            </a:extLst>
          </p:cNvPr>
          <p:cNvSpPr/>
          <p:nvPr/>
        </p:nvSpPr>
        <p:spPr>
          <a:xfrm>
            <a:off x="5211632" y="2293398"/>
            <a:ext cx="1768736" cy="390866"/>
          </a:xfrm>
          <a:prstGeom prst="callout2">
            <a:avLst>
              <a:gd name="adj1" fmla="val 49942"/>
              <a:gd name="adj2" fmla="val -5748"/>
              <a:gd name="adj3" fmla="val 49942"/>
              <a:gd name="adj4" fmla="val -25715"/>
              <a:gd name="adj5" fmla="val 78384"/>
              <a:gd name="adj6" fmla="val -45374"/>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latin typeface="UD Digi Kyokasho NK-B" panose="02020700000000000000" pitchFamily="18" charset="-128"/>
                <a:ea typeface="UD Digi Kyokasho NK-B" panose="02020700000000000000" pitchFamily="18" charset="-128"/>
              </a:rPr>
              <a:t>收尾動作</a:t>
            </a:r>
          </a:p>
        </p:txBody>
      </p:sp>
      <p:sp>
        <p:nvSpPr>
          <p:cNvPr id="10" name="圖說文字: 折線不加上框線 9">
            <a:extLst>
              <a:ext uri="{FF2B5EF4-FFF2-40B4-BE49-F238E27FC236}">
                <a16:creationId xmlns:a16="http://schemas.microsoft.com/office/drawing/2014/main" id="{F12526BB-7467-4054-8B62-703A60CCE4F8}"/>
              </a:ext>
            </a:extLst>
          </p:cNvPr>
          <p:cNvSpPr/>
          <p:nvPr/>
        </p:nvSpPr>
        <p:spPr>
          <a:xfrm>
            <a:off x="5211632" y="2872527"/>
            <a:ext cx="1768736" cy="390866"/>
          </a:xfrm>
          <a:prstGeom prst="callout2">
            <a:avLst>
              <a:gd name="adj1" fmla="val 49942"/>
              <a:gd name="adj2" fmla="val -5748"/>
              <a:gd name="adj3" fmla="val 49942"/>
              <a:gd name="adj4" fmla="val -25715"/>
              <a:gd name="adj5" fmla="val 51091"/>
              <a:gd name="adj6" fmla="val -38050"/>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latin typeface="UD Digi Kyokasho NK-B" panose="02020700000000000000" pitchFamily="18" charset="-128"/>
                <a:ea typeface="UD Digi Kyokasho NK-B" panose="02020700000000000000" pitchFamily="18" charset="-128"/>
              </a:rPr>
              <a:t>程式區塊</a:t>
            </a:r>
          </a:p>
        </p:txBody>
      </p:sp>
      <p:pic>
        <p:nvPicPr>
          <p:cNvPr id="12" name="圖片 11">
            <a:extLst>
              <a:ext uri="{FF2B5EF4-FFF2-40B4-BE49-F238E27FC236}">
                <a16:creationId xmlns:a16="http://schemas.microsoft.com/office/drawing/2014/main" id="{279C1272-BEBB-43C7-9B1A-A1F698522F5E}"/>
              </a:ext>
            </a:extLst>
          </p:cNvPr>
          <p:cNvPicPr>
            <a:picLocks noChangeAspect="1"/>
          </p:cNvPicPr>
          <p:nvPr/>
        </p:nvPicPr>
        <p:blipFill rotWithShape="1">
          <a:blip r:embed="rId6">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14" name="語音泡泡: 橢圓形 13">
            <a:extLst>
              <a:ext uri="{FF2B5EF4-FFF2-40B4-BE49-F238E27FC236}">
                <a16:creationId xmlns:a16="http://schemas.microsoft.com/office/drawing/2014/main" id="{CCB25182-5DC5-4D64-A460-974606EE11BF}"/>
              </a:ext>
            </a:extLst>
          </p:cNvPr>
          <p:cNvSpPr/>
          <p:nvPr/>
        </p:nvSpPr>
        <p:spPr>
          <a:xfrm>
            <a:off x="6231118" y="3535052"/>
            <a:ext cx="2988782" cy="2132109"/>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bg1"/>
                </a:solidFill>
                <a:latin typeface="UD Digi Kyokasho NK-B" panose="02020700000000000000" pitchFamily="18" charset="-128"/>
                <a:ea typeface="UD Digi Kyokasho NK-B" panose="02020700000000000000" pitchFamily="18" charset="-128"/>
              </a:rPr>
              <a:t>不斷重複的是</a:t>
            </a:r>
            <a:endParaRPr lang="en-US" altLang="zh-TW" sz="2000" dirty="0">
              <a:solidFill>
                <a:schemeClr val="bg1"/>
              </a:solidFill>
              <a:latin typeface="UD Digi Kyokasho NK-B" panose="02020700000000000000" pitchFamily="18" charset="-128"/>
              <a:ea typeface="UD Digi Kyokasho NK-B" panose="02020700000000000000" pitchFamily="18" charset="-128"/>
            </a:endParaRPr>
          </a:p>
          <a:p>
            <a:pPr algn="ctr"/>
            <a:r>
              <a:rPr lang="zh-TW" altLang="en-US" sz="2000" dirty="0">
                <a:solidFill>
                  <a:schemeClr val="bg1"/>
                </a:solidFill>
                <a:latin typeface="UD Digi Kyokasho NK-B" panose="02020700000000000000" pitchFamily="18" charset="-128"/>
                <a:ea typeface="UD Digi Kyokasho NK-B" panose="02020700000000000000" pitchFamily="18" charset="-128"/>
              </a:rPr>
              <a:t>布林陳述式</a:t>
            </a:r>
            <a:r>
              <a:rPr lang="en-US" altLang="zh-TW" sz="2000" dirty="0">
                <a:solidFill>
                  <a:schemeClr val="bg1"/>
                </a:solidFill>
                <a:latin typeface="UD Digi Kyokasho NK-B" panose="02020700000000000000" pitchFamily="18" charset="-128"/>
                <a:ea typeface="UD Digi Kyokasho NK-B" panose="02020700000000000000" pitchFamily="18" charset="-128"/>
              </a:rPr>
              <a:t>-&gt;</a:t>
            </a:r>
            <a:r>
              <a:rPr lang="zh-TW" altLang="en-US" sz="2000" dirty="0">
                <a:solidFill>
                  <a:schemeClr val="bg1"/>
                </a:solidFill>
                <a:latin typeface="UD Digi Kyokasho NK-B" panose="02020700000000000000" pitchFamily="18" charset="-128"/>
                <a:ea typeface="UD Digi Kyokasho NK-B" panose="02020700000000000000" pitchFamily="18" charset="-128"/>
              </a:rPr>
              <a:t>程式區塊</a:t>
            </a:r>
            <a:r>
              <a:rPr lang="en-US" altLang="zh-TW" sz="2000" dirty="0">
                <a:solidFill>
                  <a:schemeClr val="bg1"/>
                </a:solidFill>
                <a:latin typeface="UD Digi Kyokasho NK-B" panose="02020700000000000000" pitchFamily="18" charset="-128"/>
                <a:ea typeface="UD Digi Kyokasho NK-B" panose="02020700000000000000" pitchFamily="18" charset="-128"/>
              </a:rPr>
              <a:t>-&gt;</a:t>
            </a:r>
            <a:r>
              <a:rPr lang="zh-TW" altLang="en-US" sz="2000" dirty="0">
                <a:solidFill>
                  <a:schemeClr val="bg1"/>
                </a:solidFill>
                <a:latin typeface="UD Digi Kyokasho NK-B" panose="02020700000000000000" pitchFamily="18" charset="-128"/>
                <a:ea typeface="UD Digi Kyokasho NK-B" panose="02020700000000000000" pitchFamily="18" charset="-128"/>
              </a:rPr>
              <a:t>收尾動作這個過程</a:t>
            </a:r>
          </a:p>
        </p:txBody>
      </p:sp>
      <p:sp>
        <p:nvSpPr>
          <p:cNvPr id="16" name="語音泡泡: 橢圓形 15">
            <a:extLst>
              <a:ext uri="{FF2B5EF4-FFF2-40B4-BE49-F238E27FC236}">
                <a16:creationId xmlns:a16="http://schemas.microsoft.com/office/drawing/2014/main" id="{C532F47B-BEAC-4DF9-A175-01B20B9E6BBF}"/>
              </a:ext>
            </a:extLst>
          </p:cNvPr>
          <p:cNvSpPr/>
          <p:nvPr/>
        </p:nvSpPr>
        <p:spPr>
          <a:xfrm>
            <a:off x="9041877" y="274949"/>
            <a:ext cx="2988782" cy="2132109"/>
          </a:xfrm>
          <a:prstGeom prst="wedgeEllipseCallout">
            <a:avLst>
              <a:gd name="adj1" fmla="val -52014"/>
              <a:gd name="adj2" fmla="val 3885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bg1"/>
                </a:solidFill>
                <a:latin typeface="UD Digi Kyokasho NK-B" panose="02020700000000000000" pitchFamily="18" charset="-128"/>
                <a:ea typeface="UD Digi Kyokasho NK-B" panose="02020700000000000000" pitchFamily="18" charset="-128"/>
              </a:rPr>
              <a:t>初始化只執行一次。</a:t>
            </a:r>
            <a:endParaRPr lang="zh-TW" altLang="en-US" sz="11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3455736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B070C-755B-4BE3-926A-BEE1C2B830D2}"/>
              </a:ext>
            </a:extLst>
          </p:cNvPr>
          <p:cNvSpPr>
            <a:spLocks noGrp="1"/>
          </p:cNvSpPr>
          <p:nvPr>
            <p:ph type="title"/>
          </p:nvPr>
        </p:nvSpPr>
        <p:spPr/>
        <p:txBody>
          <a:bodyPr/>
          <a:lstStyle/>
          <a:p>
            <a:r>
              <a:rPr lang="zh-TW" altLang="en-US" dirty="0"/>
              <a:t>陣列</a:t>
            </a:r>
          </a:p>
        </p:txBody>
      </p:sp>
      <p:pic>
        <p:nvPicPr>
          <p:cNvPr id="15" name="圖片 14">
            <a:extLst>
              <a:ext uri="{FF2B5EF4-FFF2-40B4-BE49-F238E27FC236}">
                <a16:creationId xmlns:a16="http://schemas.microsoft.com/office/drawing/2014/main" id="{B09A0FF5-CBB8-4FC5-A4CF-503DC1CB6B9C}"/>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pic>
        <p:nvPicPr>
          <p:cNvPr id="5" name="圖片 4">
            <a:extLst>
              <a:ext uri="{FF2B5EF4-FFF2-40B4-BE49-F238E27FC236}">
                <a16:creationId xmlns:a16="http://schemas.microsoft.com/office/drawing/2014/main" id="{E05D9F2A-5CDE-4ECA-8FFA-7C4046BDBFBE}"/>
              </a:ext>
            </a:extLst>
          </p:cNvPr>
          <p:cNvPicPr>
            <a:picLocks noChangeAspect="1"/>
          </p:cNvPicPr>
          <p:nvPr/>
        </p:nvPicPr>
        <p:blipFill>
          <a:blip r:embed="rId4"/>
          <a:stretch>
            <a:fillRect/>
          </a:stretch>
        </p:blipFill>
        <p:spPr>
          <a:xfrm>
            <a:off x="6466791" y="1690688"/>
            <a:ext cx="3820058" cy="1743318"/>
          </a:xfrm>
          <a:prstGeom prst="rect">
            <a:avLst/>
          </a:prstGeom>
        </p:spPr>
      </p:pic>
      <p:pic>
        <p:nvPicPr>
          <p:cNvPr id="6" name="圖片 5">
            <a:extLst>
              <a:ext uri="{FF2B5EF4-FFF2-40B4-BE49-F238E27FC236}">
                <a16:creationId xmlns:a16="http://schemas.microsoft.com/office/drawing/2014/main" id="{6B3EF355-4C08-4693-88AF-45362A7A9D63}"/>
              </a:ext>
            </a:extLst>
          </p:cNvPr>
          <p:cNvPicPr>
            <a:picLocks noChangeAspect="1"/>
          </p:cNvPicPr>
          <p:nvPr/>
        </p:nvPicPr>
        <p:blipFill>
          <a:blip r:embed="rId5"/>
          <a:stretch>
            <a:fillRect/>
          </a:stretch>
        </p:blipFill>
        <p:spPr>
          <a:xfrm>
            <a:off x="838200" y="1690688"/>
            <a:ext cx="4963218" cy="4363059"/>
          </a:xfrm>
          <a:prstGeom prst="rect">
            <a:avLst/>
          </a:prstGeom>
        </p:spPr>
      </p:pic>
    </p:spTree>
    <p:extLst>
      <p:ext uri="{BB962C8B-B14F-4D97-AF65-F5344CB8AC3E}">
        <p14:creationId xmlns:p14="http://schemas.microsoft.com/office/powerpoint/2010/main" val="22318954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23CDB88-295A-4203-9D70-75188A0E23BF}"/>
              </a:ext>
            </a:extLst>
          </p:cNvPr>
          <p:cNvSpPr/>
          <p:nvPr/>
        </p:nvSpPr>
        <p:spPr>
          <a:xfrm>
            <a:off x="838200" y="365126"/>
            <a:ext cx="8381700" cy="5302036"/>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600" dirty="0">
                <a:solidFill>
                  <a:schemeClr val="bg1"/>
                </a:solidFill>
                <a:latin typeface="UD Digi Kyokasho NK-B" panose="02020700000000000000" pitchFamily="18" charset="-128"/>
                <a:ea typeface="UD Digi Kyokasho NK-B" panose="02020700000000000000" pitchFamily="18" charset="-128"/>
              </a:rPr>
              <a:t>作業</a:t>
            </a:r>
            <a:r>
              <a:rPr lang="en-US" altLang="zh-TW" sz="9600" dirty="0">
                <a:solidFill>
                  <a:schemeClr val="bg1"/>
                </a:solidFill>
                <a:latin typeface="UD Digi Kyokasho NK-B" panose="02020700000000000000" pitchFamily="18" charset="-128"/>
                <a:ea typeface="UD Digi Kyokasho NK-B" panose="02020700000000000000" pitchFamily="18" charset="-128"/>
              </a:rPr>
              <a:t>Hint</a:t>
            </a:r>
            <a:endParaRPr lang="zh-TW" altLang="en-US" sz="48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1926851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zh-TW" altLang="en-US" dirty="0"/>
              <a:t>難度</a:t>
            </a:r>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pPr marL="0" indent="0">
              <a:buNone/>
            </a:pPr>
            <a:r>
              <a:rPr lang="en-US" altLang="zh-TW" sz="3600" dirty="0">
                <a:cs typeface="+mj-cs"/>
              </a:rPr>
              <a:t>Puzzle 3 		&gt;&gt;</a:t>
            </a:r>
          </a:p>
          <a:p>
            <a:pPr marL="0" indent="0">
              <a:buNone/>
            </a:pPr>
            <a:r>
              <a:rPr lang="en-US" altLang="zh-TW" sz="3600" dirty="0">
                <a:cs typeface="+mj-cs"/>
              </a:rPr>
              <a:t>Puzzle 2 		&gt;</a:t>
            </a:r>
          </a:p>
          <a:p>
            <a:pPr marL="0" indent="0">
              <a:buNone/>
            </a:pPr>
            <a:r>
              <a:rPr lang="en-US" altLang="zh-TW" sz="3600" dirty="0">
                <a:cs typeface="+mj-cs"/>
              </a:rPr>
              <a:t>Puzzle 4</a:t>
            </a:r>
            <a:r>
              <a:rPr lang="zh-TW" altLang="en-US" sz="3600" dirty="0">
                <a:cs typeface="+mj-cs"/>
              </a:rPr>
              <a:t>、</a:t>
            </a:r>
            <a:r>
              <a:rPr lang="en-US" altLang="zh-TW" sz="3600" dirty="0">
                <a:cs typeface="+mj-cs"/>
              </a:rPr>
              <a:t>5 	&gt;</a:t>
            </a:r>
          </a:p>
          <a:p>
            <a:pPr marL="0" indent="0">
              <a:buNone/>
            </a:pPr>
            <a:r>
              <a:rPr lang="en-US" altLang="zh-TW" sz="3600" dirty="0">
                <a:cs typeface="+mj-cs"/>
              </a:rPr>
              <a:t>Puzzle 6</a:t>
            </a:r>
          </a:p>
          <a:p>
            <a:pPr marL="0" indent="0">
              <a:buNone/>
            </a:pPr>
            <a:endParaRPr lang="en-US" altLang="zh-TW" sz="3600" dirty="0">
              <a:cs typeface="+mj-cs"/>
            </a:endParaRPr>
          </a:p>
          <a:p>
            <a:pPr marL="0" indent="0">
              <a:buNone/>
            </a:pPr>
            <a:endParaRPr lang="en-US" altLang="zh-TW" sz="3600" dirty="0">
              <a:cs typeface="+mj-cs"/>
            </a:endParaRPr>
          </a:p>
          <a:p>
            <a:endParaRPr lang="zh-TW" altLang="en-US" dirty="0"/>
          </a:p>
        </p:txBody>
      </p:sp>
    </p:spTree>
    <p:extLst>
      <p:ext uri="{BB962C8B-B14F-4D97-AF65-F5344CB8AC3E}">
        <p14:creationId xmlns:p14="http://schemas.microsoft.com/office/powerpoint/2010/main" val="709272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zh-TW" altLang="en-US" dirty="0"/>
              <a:t>提醒</a:t>
            </a:r>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pPr marL="0" indent="0">
              <a:buNone/>
            </a:pPr>
            <a:r>
              <a:rPr lang="zh-TW" altLang="en-US" sz="3600" dirty="0">
                <a:cs typeface="+mj-cs"/>
              </a:rPr>
              <a:t>除了 </a:t>
            </a:r>
            <a:r>
              <a:rPr lang="en-US" altLang="zh-TW" sz="3600" dirty="0">
                <a:cs typeface="+mj-cs"/>
              </a:rPr>
              <a:t>FLAG</a:t>
            </a:r>
            <a:r>
              <a:rPr lang="zh-TW" altLang="en-US" sz="3600" dirty="0">
                <a:cs typeface="+mj-cs"/>
              </a:rPr>
              <a:t> 以外的題目都有答題次數限制</a:t>
            </a:r>
            <a:endParaRPr lang="en-US" altLang="zh-TW" sz="3600" dirty="0">
              <a:cs typeface="+mj-cs"/>
            </a:endParaRPr>
          </a:p>
          <a:p>
            <a:pPr marL="0" indent="0">
              <a:buNone/>
            </a:pPr>
            <a:r>
              <a:rPr lang="en-US" altLang="zh-TW" sz="3600" dirty="0">
                <a:cs typeface="+mj-cs"/>
              </a:rPr>
              <a:t>Puzzle 3 </a:t>
            </a:r>
            <a:r>
              <a:rPr lang="zh-TW" altLang="en-US" sz="3600" dirty="0">
                <a:cs typeface="+mj-cs"/>
              </a:rPr>
              <a:t>可能需要寫 </a:t>
            </a:r>
            <a:r>
              <a:rPr lang="en-US" altLang="zh-TW" sz="3600" dirty="0">
                <a:cs typeface="+mj-cs"/>
              </a:rPr>
              <a:t>code</a:t>
            </a:r>
          </a:p>
          <a:p>
            <a:pPr marL="0" indent="0">
              <a:buNone/>
            </a:pPr>
            <a:r>
              <a:rPr lang="zh-TW" altLang="en-US" sz="3600" dirty="0">
                <a:solidFill>
                  <a:srgbClr val="FF0000"/>
                </a:solidFill>
                <a:cs typeface="+mj-cs"/>
              </a:rPr>
              <a:t>請不要抄答案，助教很樂意提示</a:t>
            </a:r>
            <a:endParaRPr lang="en-US" altLang="zh-TW" sz="3600" dirty="0">
              <a:solidFill>
                <a:srgbClr val="FF0000"/>
              </a:solidFill>
              <a:cs typeface="+mj-cs"/>
            </a:endParaRPr>
          </a:p>
          <a:p>
            <a:pPr marL="0" indent="0">
              <a:buNone/>
            </a:pPr>
            <a:r>
              <a:rPr lang="zh-TW" altLang="en-US" sz="3600" dirty="0">
                <a:cs typeface="+mj-cs"/>
              </a:rPr>
              <a:t>用不到 </a:t>
            </a:r>
            <a:r>
              <a:rPr lang="en-US" altLang="zh-TW" sz="3600" dirty="0">
                <a:cs typeface="+mj-cs"/>
              </a:rPr>
              <a:t>IDA</a:t>
            </a:r>
            <a:r>
              <a:rPr lang="zh-TW" altLang="en-US" sz="3600" dirty="0">
                <a:cs typeface="+mj-cs"/>
              </a:rPr>
              <a:t> </a:t>
            </a:r>
            <a:r>
              <a:rPr lang="en-US" altLang="zh-TW" sz="3600" dirty="0">
                <a:cs typeface="+mj-cs"/>
              </a:rPr>
              <a:t>or </a:t>
            </a:r>
            <a:r>
              <a:rPr lang="en-US" altLang="zh-TW" sz="3600" dirty="0" err="1">
                <a:cs typeface="+mj-cs"/>
              </a:rPr>
              <a:t>Ghidra</a:t>
            </a:r>
            <a:endParaRPr lang="en-US" altLang="zh-TW" sz="3600" dirty="0">
              <a:cs typeface="+mj-cs"/>
            </a:endParaRPr>
          </a:p>
          <a:p>
            <a:pPr marL="0" indent="0">
              <a:buNone/>
            </a:pPr>
            <a:endParaRPr lang="en-US" altLang="zh-TW" sz="3600" dirty="0">
              <a:cs typeface="+mj-cs"/>
            </a:endParaRPr>
          </a:p>
          <a:p>
            <a:pPr marL="0" indent="0">
              <a:buNone/>
            </a:pPr>
            <a:endParaRPr lang="en-US" altLang="zh-TW" sz="3600" dirty="0">
              <a:cs typeface="+mj-cs"/>
            </a:endParaRPr>
          </a:p>
          <a:p>
            <a:endParaRPr lang="zh-TW" altLang="en-US" dirty="0"/>
          </a:p>
        </p:txBody>
      </p:sp>
    </p:spTree>
    <p:extLst>
      <p:ext uri="{BB962C8B-B14F-4D97-AF65-F5344CB8AC3E}">
        <p14:creationId xmlns:p14="http://schemas.microsoft.com/office/powerpoint/2010/main" val="3615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SOP</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cs typeface="+mj-cs"/>
              </a:rPr>
              <a:t> Wat problem is</a:t>
            </a:r>
            <a:r>
              <a:rPr lang="zh-TW" altLang="en-US" sz="3600" dirty="0">
                <a:cs typeface="+mj-cs"/>
              </a:rPr>
              <a:t> </a:t>
            </a:r>
            <a:r>
              <a:rPr lang="en-US" altLang="zh-TW" sz="3600" dirty="0">
                <a:cs typeface="+mj-cs"/>
              </a:rPr>
              <a:t>?</a:t>
            </a:r>
          </a:p>
          <a:p>
            <a:pPr marL="0" indent="0">
              <a:buNone/>
            </a:pPr>
            <a:r>
              <a:rPr lang="en-US" altLang="zh-TW" sz="3600" dirty="0">
                <a:cs typeface="+mj-cs"/>
              </a:rPr>
              <a:t>	</a:t>
            </a:r>
            <a:r>
              <a:rPr lang="en-US" altLang="zh-TW" sz="2400" dirty="0">
                <a:cs typeface="+mj-cs"/>
              </a:rPr>
              <a:t>Where flag is ? How to get it ?</a:t>
            </a:r>
          </a:p>
          <a:p>
            <a:r>
              <a:rPr lang="en-US" altLang="zh-TW" sz="3600" dirty="0">
                <a:cs typeface="+mj-cs"/>
              </a:rPr>
              <a:t> Find some method.</a:t>
            </a:r>
          </a:p>
          <a:p>
            <a:r>
              <a:rPr lang="zh-TW" altLang="en-US" sz="3600" dirty="0">
                <a:cs typeface="+mj-cs"/>
              </a:rPr>
              <a:t> </a:t>
            </a:r>
            <a:r>
              <a:rPr lang="en-US" altLang="zh-TW" sz="3600" dirty="0">
                <a:cs typeface="+mj-cs"/>
              </a:rPr>
              <a:t>Wat method we have ?</a:t>
            </a:r>
          </a:p>
          <a:p>
            <a:r>
              <a:rPr lang="en-US" altLang="zh-TW" sz="3600" dirty="0">
                <a:cs typeface="+mj-cs"/>
              </a:rPr>
              <a:t> Could they resolve?</a:t>
            </a:r>
          </a:p>
          <a:p>
            <a:r>
              <a:rPr lang="en-US" altLang="zh-TW" sz="3600" dirty="0">
                <a:cs typeface="+mj-cs"/>
              </a:rPr>
              <a:t> Get goal !</a:t>
            </a:r>
            <a:endParaRPr lang="zh-TW" altLang="en-US" dirty="0"/>
          </a:p>
        </p:txBody>
      </p:sp>
    </p:spTree>
    <p:extLst>
      <p:ext uri="{BB962C8B-B14F-4D97-AF65-F5344CB8AC3E}">
        <p14:creationId xmlns:p14="http://schemas.microsoft.com/office/powerpoint/2010/main" val="16896772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3">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A23CDB88-295A-4203-9D70-75188A0E23BF}"/>
              </a:ext>
            </a:extLst>
          </p:cNvPr>
          <p:cNvSpPr/>
          <p:nvPr/>
        </p:nvSpPr>
        <p:spPr>
          <a:xfrm>
            <a:off x="838200" y="365126"/>
            <a:ext cx="8381700" cy="5302036"/>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b="1" dirty="0">
                <a:solidFill>
                  <a:schemeClr val="bg1"/>
                </a:solidFill>
                <a:latin typeface="UD Digi Kyokasho NK-B" panose="02020700000000000000" pitchFamily="18" charset="-128"/>
                <a:ea typeface="UD Digi Kyokasho NK-B" panose="02020700000000000000" pitchFamily="18" charset="-128"/>
              </a:rPr>
              <a:t>Ending</a:t>
            </a:r>
            <a:endParaRPr lang="zh-TW" altLang="en-US" sz="4800" b="1" dirty="0">
              <a:solidFill>
                <a:schemeClr val="bg1"/>
              </a:solidFill>
              <a:latin typeface="Arial Rounded MT Bold" panose="020F0704030504030204" pitchFamily="34" charset="0"/>
              <a:ea typeface="UD Digi Kyokasho NP-B" panose="02020700000000000000" pitchFamily="18" charset="-128"/>
            </a:endParaRPr>
          </a:p>
        </p:txBody>
      </p:sp>
    </p:spTree>
    <p:extLst>
      <p:ext uri="{BB962C8B-B14F-4D97-AF65-F5344CB8AC3E}">
        <p14:creationId xmlns:p14="http://schemas.microsoft.com/office/powerpoint/2010/main" val="358091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450AD-CF8E-4A88-BA92-B360EF3481AC}"/>
              </a:ext>
            </a:extLst>
          </p:cNvPr>
          <p:cNvSpPr>
            <a:spLocks noGrp="1"/>
          </p:cNvSpPr>
          <p:nvPr>
            <p:ph type="title"/>
          </p:nvPr>
        </p:nvSpPr>
        <p:spPr/>
        <p:txBody>
          <a:bodyPr/>
          <a:lstStyle/>
          <a:p>
            <a:r>
              <a:rPr lang="en-US" altLang="zh-TW" dirty="0"/>
              <a:t>Hacker Hint</a:t>
            </a:r>
            <a:endParaRPr lang="zh-TW" altLang="en-US" dirty="0"/>
          </a:p>
        </p:txBody>
      </p:sp>
      <p:sp>
        <p:nvSpPr>
          <p:cNvPr id="3" name="內容版面配置區 2">
            <a:extLst>
              <a:ext uri="{FF2B5EF4-FFF2-40B4-BE49-F238E27FC236}">
                <a16:creationId xmlns:a16="http://schemas.microsoft.com/office/drawing/2014/main" id="{0E774CA2-2268-4133-A8A5-EB8FD8397261}"/>
              </a:ext>
            </a:extLst>
          </p:cNvPr>
          <p:cNvSpPr>
            <a:spLocks noGrp="1"/>
          </p:cNvSpPr>
          <p:nvPr>
            <p:ph idx="1"/>
          </p:nvPr>
        </p:nvSpPr>
        <p:spPr/>
        <p:txBody>
          <a:bodyPr/>
          <a:lstStyle/>
          <a:p>
            <a:r>
              <a:rPr lang="en-US" altLang="zh-TW" sz="3600" dirty="0"/>
              <a:t>Spells.py</a:t>
            </a:r>
          </a:p>
          <a:p>
            <a:r>
              <a:rPr lang="en-US" altLang="zh-TW" sz="3600" dirty="0"/>
              <a:t>Teleports.py</a:t>
            </a:r>
          </a:p>
          <a:p>
            <a:r>
              <a:rPr lang="en-US" altLang="zh-TW" sz="3600" dirty="0"/>
              <a:t>World.py</a:t>
            </a:r>
            <a:endParaRPr lang="zh-TW" altLang="en-US" sz="3600" dirty="0"/>
          </a:p>
        </p:txBody>
      </p:sp>
      <p:pic>
        <p:nvPicPr>
          <p:cNvPr id="4" name="圖片 3">
            <a:extLst>
              <a:ext uri="{FF2B5EF4-FFF2-40B4-BE49-F238E27FC236}">
                <a16:creationId xmlns:a16="http://schemas.microsoft.com/office/drawing/2014/main" id="{3A94FC78-9DA5-4060-BB7E-5AFB6C250ABD}"/>
              </a:ext>
            </a:extLst>
          </p:cNvPr>
          <p:cNvPicPr>
            <a:picLocks noChangeAspect="1"/>
          </p:cNvPicPr>
          <p:nvPr/>
        </p:nvPicPr>
        <p:blipFill rotWithShape="1">
          <a:blip r:embed="rId2">
            <a:extLst>
              <a:ext uri="{28A0092B-C50C-407E-A947-70E740481C1C}">
                <a14:useLocalDpi xmlns:a14="http://schemas.microsoft.com/office/drawing/2010/main" val="0"/>
              </a:ext>
            </a:extLst>
          </a:blip>
          <a:srcRect l="22072" t="26192" r="22837" b="26016"/>
          <a:stretch/>
        </p:blipFill>
        <p:spPr>
          <a:xfrm>
            <a:off x="9219899" y="4641669"/>
            <a:ext cx="2133901" cy="1851206"/>
          </a:xfrm>
          <a:prstGeom prst="rect">
            <a:avLst/>
          </a:prstGeom>
        </p:spPr>
      </p:pic>
      <p:sp>
        <p:nvSpPr>
          <p:cNvPr id="5" name="語音泡泡: 橢圓形 4">
            <a:extLst>
              <a:ext uri="{FF2B5EF4-FFF2-40B4-BE49-F238E27FC236}">
                <a16:creationId xmlns:a16="http://schemas.microsoft.com/office/drawing/2014/main" id="{40A2D7AF-8227-40C9-887D-580FDF69491C}"/>
              </a:ext>
            </a:extLst>
          </p:cNvPr>
          <p:cNvSpPr/>
          <p:nvPr/>
        </p:nvSpPr>
        <p:spPr>
          <a:xfrm>
            <a:off x="4355184" y="3091992"/>
            <a:ext cx="4864716" cy="2575170"/>
          </a:xfrm>
          <a:prstGeom prst="wedgeEllipseCallout">
            <a:avLst>
              <a:gd name="adj1" fmla="val 50178"/>
              <a:gd name="adj2" fmla="val 415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UD Digi Kyokasho NP-B" panose="02020700000000000000" pitchFamily="18" charset="-128"/>
                <a:ea typeface="UD Digi Kyokasho NP-B" panose="02020700000000000000" pitchFamily="18" charset="-128"/>
              </a:rPr>
              <a:t>These file R important &amp; may have exploit.</a:t>
            </a:r>
            <a:endParaRPr lang="zh-TW" altLang="en-US" sz="2800" dirty="0">
              <a:solidFill>
                <a:schemeClr val="bg1"/>
              </a:solidFill>
              <a:latin typeface="UD Digi Kyokasho NP-B" panose="02020700000000000000" pitchFamily="18" charset="-128"/>
              <a:ea typeface="UD Digi Kyokasho NP-B" panose="02020700000000000000" pitchFamily="18" charset="-128"/>
            </a:endParaRPr>
          </a:p>
        </p:txBody>
      </p:sp>
    </p:spTree>
    <p:extLst>
      <p:ext uri="{BB962C8B-B14F-4D97-AF65-F5344CB8AC3E}">
        <p14:creationId xmlns:p14="http://schemas.microsoft.com/office/powerpoint/2010/main" val="2619644843"/>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3178</Words>
  <Application>Microsoft Office PowerPoint</Application>
  <PresentationFormat>寬螢幕</PresentationFormat>
  <Paragraphs>447</Paragraphs>
  <Slides>80</Slides>
  <Notes>37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80</vt:i4>
      </vt:variant>
    </vt:vector>
  </HeadingPairs>
  <TitlesOfParts>
    <vt:vector size="89" baseType="lpstr">
      <vt:lpstr>UD Digi Kyokasho NK-B</vt:lpstr>
      <vt:lpstr>UD Digi Kyokasho NP-B</vt:lpstr>
      <vt:lpstr>Arial</vt:lpstr>
      <vt:lpstr>Arial Rounded MT Bold</vt:lpstr>
      <vt:lpstr>Calibri</vt:lpstr>
      <vt:lpstr>Calibri Light</vt:lpstr>
      <vt:lpstr>Consolas</vt:lpstr>
      <vt:lpstr>Segoe UI Historic</vt:lpstr>
      <vt:lpstr>Office Theme</vt:lpstr>
      <vt:lpstr>AIS3 Junior Afternoon Reverse     Vulnerability Analysis</vt:lpstr>
      <vt:lpstr>whoami</vt:lpstr>
      <vt:lpstr>Outline</vt:lpstr>
      <vt:lpstr>Outline</vt:lpstr>
      <vt:lpstr>SOP</vt:lpstr>
      <vt:lpstr>PowerPoint 簡報</vt:lpstr>
      <vt:lpstr>Under mountain</vt:lpstr>
      <vt:lpstr>SOP</vt:lpstr>
      <vt:lpstr>Hacker Hint</vt:lpstr>
      <vt:lpstr>SOP</vt:lpstr>
      <vt:lpstr>So... Maybe I can Bring U</vt:lpstr>
      <vt:lpstr>So... Maybe I can Bring U</vt:lpstr>
      <vt:lpstr>So... Maybe I can Bring U</vt:lpstr>
      <vt:lpstr>Teleports.py</vt:lpstr>
      <vt:lpstr>Teleports.py</vt:lpstr>
      <vt:lpstr>Teleports.py</vt:lpstr>
      <vt:lpstr>Teleports.py</vt:lpstr>
      <vt:lpstr>What Teleports.py do ?</vt:lpstr>
      <vt:lpstr>What Teleports.py do ?</vt:lpstr>
      <vt:lpstr>So... Maybe I can Find ?</vt:lpstr>
      <vt:lpstr>SOP</vt:lpstr>
      <vt:lpstr>SOP</vt:lpstr>
      <vt:lpstr>Spells.py</vt:lpstr>
      <vt:lpstr>Spells.py</vt:lpstr>
      <vt:lpstr>Spells.py</vt:lpstr>
      <vt:lpstr>What ItemTeleportRing() do ?</vt:lpstr>
      <vt:lpstr>Spells.py</vt:lpstr>
      <vt:lpstr>Spells.py</vt:lpstr>
      <vt:lpstr>What spell_bind_teleport_ring() do ?</vt:lpstr>
      <vt:lpstr>What we have ?</vt:lpstr>
      <vt:lpstr>SOP</vt:lpstr>
      <vt:lpstr>Hacker Hint</vt:lpstr>
      <vt:lpstr>SOP</vt:lpstr>
      <vt:lpstr>Lab Time</vt:lpstr>
      <vt:lpstr>Lab Time</vt:lpstr>
      <vt:lpstr>Demo Time</vt:lpstr>
      <vt:lpstr>PowerPoint 簡報</vt:lpstr>
      <vt:lpstr>Drow number</vt:lpstr>
      <vt:lpstr>Hacker Hint</vt:lpstr>
      <vt:lpstr>SOP</vt:lpstr>
      <vt:lpstr>Npc.py</vt:lpstr>
      <vt:lpstr>Npc.py</vt:lpstr>
      <vt:lpstr>Npc.py</vt:lpstr>
      <vt:lpstr>Npc.py</vt:lpstr>
      <vt:lpstr>Npc.py</vt:lpstr>
      <vt:lpstr>Npc.py</vt:lpstr>
      <vt:lpstr>Hacker Hint</vt:lpstr>
      <vt:lpstr>Lab Time</vt:lpstr>
      <vt:lpstr>Lab Time</vt:lpstr>
      <vt:lpstr>Demo Time</vt:lpstr>
      <vt:lpstr>Demo Time</vt:lpstr>
      <vt:lpstr>Demo Time</vt:lpstr>
      <vt:lpstr>專題方向</vt:lpstr>
      <vt:lpstr>專題方向</vt:lpstr>
      <vt:lpstr>總結</vt:lpstr>
      <vt:lpstr>HW 34.125.179.27</vt:lpstr>
      <vt:lpstr>PowerPoint 簡報</vt:lpstr>
      <vt:lpstr>預處理器</vt:lpstr>
      <vt:lpstr>預處理器</vt:lpstr>
      <vt:lpstr>printf()</vt:lpstr>
      <vt:lpstr>printf()</vt:lpstr>
      <vt:lpstr>函數</vt:lpstr>
      <vt:lpstr>函數</vt:lpstr>
      <vt:lpstr>新手教學</vt:lpstr>
      <vt:lpstr>變數型別</vt:lpstr>
      <vt:lpstr>變數型別</vt:lpstr>
      <vt:lpstr>變數型別</vt:lpstr>
      <vt:lpstr>變數空間</vt:lpstr>
      <vt:lpstr>變數空間</vt:lpstr>
      <vt:lpstr>變數型別</vt:lpstr>
      <vt:lpstr>變數型別</vt:lpstr>
      <vt:lpstr>If </vt:lpstr>
      <vt:lpstr>變數型別</vt:lpstr>
      <vt:lpstr>變數型別</vt:lpstr>
      <vt:lpstr>迴圈</vt:lpstr>
      <vt:lpstr>陣列</vt:lpstr>
      <vt:lpstr>PowerPoint 簡報</vt:lpstr>
      <vt:lpstr>難度</vt:lpstr>
      <vt:lpstr>提醒</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AIS3 Junior Afternoon Reverse    漏洞分析</dc:title>
  <dc:creator>俊漳</dc:creator>
  <cp:lastModifiedBy>俊漳 吳</cp:lastModifiedBy>
  <cp:revision>208</cp:revision>
  <dcterms:created xsi:type="dcterms:W3CDTF">2022-08-22T11:54:00Z</dcterms:created>
  <dcterms:modified xsi:type="dcterms:W3CDTF">2023-08-23T15:52:03Z</dcterms:modified>
</cp:coreProperties>
</file>