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77" r:id="rId2"/>
    <p:sldId id="278" r:id="rId3"/>
    <p:sldId id="263" r:id="rId4"/>
    <p:sldId id="279" r:id="rId5"/>
    <p:sldId id="280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DM Sans" panose="020B0604020202020204" charset="0"/>
      <p:regular r:id="rId12"/>
    </p:embeddedFont>
    <p:embeddedFont>
      <p:font typeface="DM Sa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71D3C-F5E9-4995-B318-3C3971DC7743}" v="14" dt="2020-10-10T22:08:40.188"/>
    <p1510:client id="{D13C058C-C8C2-430E-82BE-9AF32855165E}" v="1125" dt="2020-10-10T20:40:36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5FEAA-D55F-4327-BB7F-ED9AF9C34C6B}" type="datetimeFigureOut">
              <a:rPr lang="en-GB" smtClean="0"/>
              <a:t>10/10/2020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8842-2246-490F-A154-DF6DD299F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36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 txBox="1"/>
          <p:nvPr/>
        </p:nvSpPr>
        <p:spPr>
          <a:xfrm>
            <a:off x="451633" y="402252"/>
            <a:ext cx="7002283" cy="942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699"/>
              </a:lnSpc>
              <a:spcBef>
                <a:spcPct val="0"/>
              </a:spcBef>
            </a:pPr>
            <a:endParaRPr lang="en-US" sz="5499" u="none" spc="-54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31" name="TextBox 26"/>
          <p:cNvSpPr txBox="1"/>
          <p:nvPr/>
        </p:nvSpPr>
        <p:spPr>
          <a:xfrm>
            <a:off x="2213544" y="738320"/>
            <a:ext cx="13340567" cy="942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8"/>
              </a:lnSpc>
              <a:spcBef>
                <a:spcPct val="0"/>
              </a:spcBef>
            </a:pPr>
            <a:r>
              <a:rPr lang="en-US" sz="5450" spc="-54" dirty="0">
                <a:solidFill>
                  <a:srgbClr val="000000"/>
                </a:solidFill>
                <a:latin typeface="DM Sans Bold"/>
              </a:rPr>
              <a:t>Our Solution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CE4EFE5-CA77-46A1-B64D-80250E60D4D3}"/>
              </a:ext>
            </a:extLst>
          </p:cNvPr>
          <p:cNvSpPr/>
          <p:nvPr/>
        </p:nvSpPr>
        <p:spPr>
          <a:xfrm>
            <a:off x="5698840" y="4388484"/>
            <a:ext cx="977347" cy="6957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843C04F-69BE-478E-8E12-22CE0F151F8B}"/>
              </a:ext>
            </a:extLst>
          </p:cNvPr>
          <p:cNvSpPr/>
          <p:nvPr/>
        </p:nvSpPr>
        <p:spPr>
          <a:xfrm>
            <a:off x="11214603" y="4388484"/>
            <a:ext cx="977347" cy="6957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547ECF-02E1-46FC-9703-A69FBF5A1A0E}"/>
              </a:ext>
            </a:extLst>
          </p:cNvPr>
          <p:cNvGrpSpPr/>
          <p:nvPr/>
        </p:nvGrpSpPr>
        <p:grpSpPr>
          <a:xfrm>
            <a:off x="929299" y="3119639"/>
            <a:ext cx="5035145" cy="4758874"/>
            <a:chOff x="1430340" y="3526735"/>
            <a:chExt cx="5035145" cy="475887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B5B6AE5-DCF9-46A4-8592-EFC28E46936A}"/>
                </a:ext>
              </a:extLst>
            </p:cNvPr>
            <p:cNvGrpSpPr/>
            <p:nvPr/>
          </p:nvGrpSpPr>
          <p:grpSpPr>
            <a:xfrm>
              <a:off x="2342322" y="3526735"/>
              <a:ext cx="3213651" cy="3230216"/>
              <a:chOff x="2342322" y="3526735"/>
              <a:chExt cx="3213651" cy="323021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C4E6DF-DEDA-40B3-9645-6E8B83C75C72}"/>
                  </a:ext>
                </a:extLst>
              </p:cNvPr>
              <p:cNvSpPr/>
              <p:nvPr/>
            </p:nvSpPr>
            <p:spPr>
              <a:xfrm>
                <a:off x="2342322" y="3526735"/>
                <a:ext cx="3213651" cy="3230216"/>
              </a:xfrm>
              <a:prstGeom prst="ellipse">
                <a:avLst/>
              </a:prstGeom>
              <a:noFill/>
              <a:ln w="57150">
                <a:solidFill>
                  <a:srgbClr val="FC9B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Graphic 12">
                <a:extLst>
                  <a:ext uri="{FF2B5EF4-FFF2-40B4-BE49-F238E27FC236}">
                    <a16:creationId xmlns:a16="http://schemas.microsoft.com/office/drawing/2014/main" id="{A68C9E2D-4B93-451D-BF15-31C3D2BC0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68798" y="4359328"/>
                <a:ext cx="1565032" cy="1565032"/>
              </a:xfrm>
              <a:prstGeom prst="rect">
                <a:avLst/>
              </a:prstGeom>
            </p:spPr>
          </p:pic>
        </p:grp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BFC66E25-194A-435D-BD37-6F74B5C65C4B}"/>
                </a:ext>
              </a:extLst>
            </p:cNvPr>
            <p:cNvSpPr txBox="1"/>
            <p:nvPr/>
          </p:nvSpPr>
          <p:spPr>
            <a:xfrm>
              <a:off x="1430340" y="7504369"/>
              <a:ext cx="5035145" cy="7812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dirty="0">
                  <a:solidFill>
                    <a:srgbClr val="262626"/>
                  </a:solidFill>
                  <a:latin typeface="DM Sans"/>
                </a:rPr>
                <a:t>Phase 1</a:t>
              </a:r>
              <a:endParaRPr lang="en-US" sz="2800" b="1">
                <a:solidFill>
                  <a:srgbClr val="262626"/>
                </a:solidFill>
                <a:cs typeface="Calibri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solidFill>
                    <a:srgbClr val="262626"/>
                  </a:solidFill>
                  <a:latin typeface="DM Sans"/>
                  <a:cs typeface="Calibri"/>
                </a:rPr>
                <a:t>Crowd Detection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6B7F38-DD51-4633-B43E-404B0AFCAACD}"/>
              </a:ext>
            </a:extLst>
          </p:cNvPr>
          <p:cNvGrpSpPr/>
          <p:nvPr/>
        </p:nvGrpSpPr>
        <p:grpSpPr>
          <a:xfrm>
            <a:off x="11788593" y="3119637"/>
            <a:ext cx="5035145" cy="4758876"/>
            <a:chOff x="11303209" y="3526733"/>
            <a:chExt cx="5035145" cy="4758876"/>
          </a:xfrm>
        </p:grpSpPr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C1AEBB5F-E156-48A1-888F-6686444C4C2B}"/>
                </a:ext>
              </a:extLst>
            </p:cNvPr>
            <p:cNvSpPr txBox="1"/>
            <p:nvPr/>
          </p:nvSpPr>
          <p:spPr>
            <a:xfrm>
              <a:off x="11303209" y="7504369"/>
              <a:ext cx="5035145" cy="7812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dirty="0">
                  <a:solidFill>
                    <a:srgbClr val="262626"/>
                  </a:solidFill>
                  <a:latin typeface="DM Sans"/>
                </a:rPr>
                <a:t>Phase 3</a:t>
              </a:r>
              <a:endParaRPr lang="en-US" sz="2800" b="1" dirty="0">
                <a:solidFill>
                  <a:srgbClr val="262626"/>
                </a:solidFill>
                <a:cs typeface="Calibri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solidFill>
                    <a:srgbClr val="262626"/>
                  </a:solidFill>
                  <a:latin typeface="DM Sans"/>
                  <a:cs typeface="Calibri"/>
                </a:rPr>
                <a:t>Crowd Elimination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130AF61-33E4-4BFF-9A61-BE760D9DFE5A}"/>
                </a:ext>
              </a:extLst>
            </p:cNvPr>
            <p:cNvGrpSpPr/>
            <p:nvPr/>
          </p:nvGrpSpPr>
          <p:grpSpPr>
            <a:xfrm>
              <a:off x="12215189" y="3526733"/>
              <a:ext cx="3213651" cy="3230216"/>
              <a:chOff x="12215189" y="3526733"/>
              <a:chExt cx="3213651" cy="323021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4315DF9-91C2-4348-A819-43D75AE85593}"/>
                  </a:ext>
                </a:extLst>
              </p:cNvPr>
              <p:cNvSpPr/>
              <p:nvPr/>
            </p:nvSpPr>
            <p:spPr>
              <a:xfrm>
                <a:off x="12215189" y="3526733"/>
                <a:ext cx="3213651" cy="3230216"/>
              </a:xfrm>
              <a:prstGeom prst="ellipse">
                <a:avLst/>
              </a:prstGeom>
              <a:noFill/>
              <a:ln w="57150">
                <a:solidFill>
                  <a:srgbClr val="FC9B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Graphic 18">
                <a:extLst>
                  <a:ext uri="{FF2B5EF4-FFF2-40B4-BE49-F238E27FC236}">
                    <a16:creationId xmlns:a16="http://schemas.microsoft.com/office/drawing/2014/main" id="{CBF2865C-6486-4888-AB9F-C68EBE044B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030199" y="4352192"/>
                <a:ext cx="1565032" cy="1547447"/>
              </a:xfrm>
              <a:prstGeom prst="rect">
                <a:avLst/>
              </a:prstGeom>
            </p:spPr>
          </p:pic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994605F-91A2-438C-B8F6-E6BA93BBF10C}"/>
              </a:ext>
            </a:extLst>
          </p:cNvPr>
          <p:cNvGrpSpPr/>
          <p:nvPr/>
        </p:nvGrpSpPr>
        <p:grpSpPr>
          <a:xfrm>
            <a:off x="6366775" y="3119638"/>
            <a:ext cx="5035145" cy="4758875"/>
            <a:chOff x="6366775" y="3526734"/>
            <a:chExt cx="5035145" cy="4758875"/>
          </a:xfrm>
        </p:grpSpPr>
        <p:sp>
          <p:nvSpPr>
            <p:cNvPr id="23" name="TextBox 4">
              <a:extLst>
                <a:ext uri="{FF2B5EF4-FFF2-40B4-BE49-F238E27FC236}">
                  <a16:creationId xmlns:a16="http://schemas.microsoft.com/office/drawing/2014/main" id="{7F456897-BBBA-4C98-929F-B2F408B30DA3}"/>
                </a:ext>
              </a:extLst>
            </p:cNvPr>
            <p:cNvSpPr txBox="1"/>
            <p:nvPr/>
          </p:nvSpPr>
          <p:spPr>
            <a:xfrm>
              <a:off x="6366775" y="7504369"/>
              <a:ext cx="5035145" cy="7812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dirty="0">
                  <a:solidFill>
                    <a:srgbClr val="262626"/>
                  </a:solidFill>
                  <a:latin typeface="DM Sans"/>
                </a:rPr>
                <a:t>Phase 2</a:t>
              </a:r>
              <a:endParaRPr lang="en-US" sz="2800" b="1" dirty="0">
                <a:solidFill>
                  <a:srgbClr val="262626"/>
                </a:solidFill>
                <a:cs typeface="Calibri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solidFill>
                    <a:srgbClr val="262626"/>
                  </a:solidFill>
                  <a:latin typeface="DM Sans"/>
                  <a:cs typeface="Calibri"/>
                </a:rPr>
                <a:t>Crowd Control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2975CB3-09DE-4001-B46B-E00772FD4154}"/>
                </a:ext>
              </a:extLst>
            </p:cNvPr>
            <p:cNvGrpSpPr/>
            <p:nvPr/>
          </p:nvGrpSpPr>
          <p:grpSpPr>
            <a:xfrm>
              <a:off x="7278755" y="3526734"/>
              <a:ext cx="3213651" cy="3230216"/>
              <a:chOff x="7278755" y="3526734"/>
              <a:chExt cx="3213651" cy="323021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B5A1B08-53EF-4C7A-8A52-A4A5832ED880}"/>
                  </a:ext>
                </a:extLst>
              </p:cNvPr>
              <p:cNvSpPr/>
              <p:nvPr/>
            </p:nvSpPr>
            <p:spPr>
              <a:xfrm>
                <a:off x="7278755" y="3526734"/>
                <a:ext cx="3213651" cy="3230216"/>
              </a:xfrm>
              <a:prstGeom prst="ellipse">
                <a:avLst/>
              </a:prstGeom>
              <a:noFill/>
              <a:ln w="57150">
                <a:solidFill>
                  <a:srgbClr val="FC9B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Graphic 20">
                <a:extLst>
                  <a:ext uri="{FF2B5EF4-FFF2-40B4-BE49-F238E27FC236}">
                    <a16:creationId xmlns:a16="http://schemas.microsoft.com/office/drawing/2014/main" id="{9E65DE93-16C5-41D9-AEFF-532C258F4B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106507" y="4317023"/>
                <a:ext cx="1565032" cy="154744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9274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1BDDC556-CFFB-4F55-B5D7-7B699DA79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61" b="23836"/>
          <a:stretch/>
        </p:blipFill>
        <p:spPr>
          <a:xfrm>
            <a:off x="5285232" y="10"/>
            <a:ext cx="13002768" cy="10286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4901" cy="10287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39882" y="520187"/>
            <a:ext cx="219456" cy="1056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3" y="6820380"/>
            <a:ext cx="5966460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51633" y="402252"/>
            <a:ext cx="7002283" cy="942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699"/>
              </a:lnSpc>
              <a:spcBef>
                <a:spcPct val="0"/>
              </a:spcBef>
            </a:pPr>
            <a:endParaRPr lang="en-US" sz="5499" u="none" spc="-54" dirty="0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1A2BF073-3F7B-4AC9-B30F-C09F2CA033A4}"/>
              </a:ext>
            </a:extLst>
          </p:cNvPr>
          <p:cNvSpPr txBox="1"/>
          <p:nvPr/>
        </p:nvSpPr>
        <p:spPr>
          <a:xfrm>
            <a:off x="716174" y="1936022"/>
            <a:ext cx="7895469" cy="5087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  <a:spcAft>
                <a:spcPts val="600"/>
              </a:spcAft>
            </a:pPr>
            <a:r>
              <a:rPr lang="en-US" sz="8800" spc="-96" dirty="0">
                <a:solidFill>
                  <a:srgbClr val="000000"/>
                </a:solidFill>
                <a:latin typeface="DM Sans Bold"/>
              </a:rPr>
              <a:t>Crowd</a:t>
            </a:r>
            <a:endParaRPr lang="en-US" sz="16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ts val="9600"/>
              </a:lnSpc>
              <a:spcAft>
                <a:spcPts val="600"/>
              </a:spcAft>
            </a:pPr>
            <a:r>
              <a:rPr lang="en-US" sz="8800" spc="-96" dirty="0">
                <a:latin typeface="DM Sans Bold"/>
              </a:rPr>
              <a:t>Detection</a:t>
            </a:r>
          </a:p>
          <a:p>
            <a:pPr>
              <a:lnSpc>
                <a:spcPts val="9600"/>
              </a:lnSpc>
              <a:spcAft>
                <a:spcPts val="600"/>
              </a:spcAft>
            </a:pPr>
            <a:r>
              <a:rPr lang="en-US" sz="8800" spc="-96" dirty="0">
                <a:latin typeface="DM Sans Bold"/>
              </a:rPr>
              <a:t>by Face Detection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" name="Picture 19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7F882617-DDF1-4A36-9BE1-901052253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65" y="4863700"/>
            <a:ext cx="11652337" cy="470884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DB6E4F0-AB39-4B35-A3C1-3670CA88E753}"/>
              </a:ext>
            </a:extLst>
          </p:cNvPr>
          <p:cNvGrpSpPr/>
          <p:nvPr/>
        </p:nvGrpSpPr>
        <p:grpSpPr>
          <a:xfrm>
            <a:off x="1673784" y="2353401"/>
            <a:ext cx="14952055" cy="2144672"/>
            <a:chOff x="1971277" y="2337743"/>
            <a:chExt cx="14952055" cy="2144672"/>
          </a:xfrm>
        </p:grpSpPr>
        <p:sp>
          <p:nvSpPr>
            <p:cNvPr id="4" name="TextBox 4"/>
            <p:cNvSpPr txBox="1"/>
            <p:nvPr/>
          </p:nvSpPr>
          <p:spPr>
            <a:xfrm>
              <a:off x="1971277" y="3602109"/>
              <a:ext cx="4148358" cy="8803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000000"/>
                  </a:solidFill>
                  <a:latin typeface="DM Sans"/>
                </a:rPr>
                <a:t>Real-time info on crowd density</a:t>
              </a:r>
              <a:endParaRPr lang="en-US" sz="3200" dirty="0">
                <a:latin typeface="DM Sans"/>
              </a:endParaRPr>
            </a:p>
          </p:txBody>
        </p:sp>
        <p:grpSp>
          <p:nvGrpSpPr>
            <p:cNvPr id="48" name="Group 11">
              <a:extLst>
                <a:ext uri="{FF2B5EF4-FFF2-40B4-BE49-F238E27FC236}">
                  <a16:creationId xmlns:a16="http://schemas.microsoft.com/office/drawing/2014/main" id="{9661EA98-A7A6-40CB-9517-0F5BC6C9D3B1}"/>
                </a:ext>
              </a:extLst>
            </p:cNvPr>
            <p:cNvGrpSpPr/>
            <p:nvPr/>
          </p:nvGrpSpPr>
          <p:grpSpPr>
            <a:xfrm>
              <a:off x="1975837" y="2337745"/>
              <a:ext cx="921228" cy="939821"/>
              <a:chOff x="1957" y="0"/>
              <a:chExt cx="873400" cy="877315"/>
            </a:xfrm>
          </p:grpSpPr>
          <p:grpSp>
            <p:nvGrpSpPr>
              <p:cNvPr id="49" name="Group 12">
                <a:extLst>
                  <a:ext uri="{FF2B5EF4-FFF2-40B4-BE49-F238E27FC236}">
                    <a16:creationId xmlns:a16="http://schemas.microsoft.com/office/drawing/2014/main" id="{BB2FF753-7654-4017-AD0C-CF77D3859112}"/>
                  </a:ext>
                </a:extLst>
              </p:cNvPr>
              <p:cNvGrpSpPr/>
              <p:nvPr/>
            </p:nvGrpSpPr>
            <p:grpSpPr>
              <a:xfrm>
                <a:off x="1957" y="0"/>
                <a:ext cx="873400" cy="877315"/>
                <a:chOff x="14167" y="0"/>
                <a:chExt cx="6321665" cy="6350000"/>
              </a:xfrm>
            </p:grpSpPr>
            <p:sp>
              <p:nvSpPr>
                <p:cNvPr id="51" name="Freeform 13">
                  <a:extLst>
                    <a:ext uri="{FF2B5EF4-FFF2-40B4-BE49-F238E27FC236}">
                      <a16:creationId xmlns:a16="http://schemas.microsoft.com/office/drawing/2014/main" id="{4E2E8C18-C19E-45EA-AAC4-0FD4C6BD2642}"/>
                    </a:ext>
                  </a:extLst>
                </p:cNvPr>
                <p:cNvSpPr/>
                <p:nvPr/>
              </p:nvSpPr>
              <p:spPr>
                <a:xfrm>
                  <a:off x="14167" y="0"/>
                  <a:ext cx="6321665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1665" h="6350000">
                      <a:moveTo>
                        <a:pt x="3160833" y="0"/>
                      </a:moveTo>
                      <a:lnTo>
                        <a:pt x="3160833" y="0"/>
                      </a:lnTo>
                      <a:cubicBezTo>
                        <a:pt x="4908795" y="7817"/>
                        <a:pt x="6321666" y="1427021"/>
                        <a:pt x="6321666" y="3175000"/>
                      </a:cubicBezTo>
                      <a:cubicBezTo>
                        <a:pt x="6321666" y="4922979"/>
                        <a:pt x="4908795" y="6342183"/>
                        <a:pt x="3160833" y="6350000"/>
                      </a:cubicBezTo>
                      <a:cubicBezTo>
                        <a:pt x="1412871" y="6342183"/>
                        <a:pt x="0" y="4922979"/>
                        <a:pt x="0" y="3175000"/>
                      </a:cubicBezTo>
                      <a:cubicBezTo>
                        <a:pt x="0" y="1427021"/>
                        <a:pt x="1412871" y="7817"/>
                        <a:pt x="3160833" y="0"/>
                      </a:cubicBezTo>
                      <a:close/>
                    </a:path>
                  </a:pathLst>
                </a:custGeom>
                <a:solidFill>
                  <a:srgbClr val="FFA500"/>
                </a:solidFill>
              </p:spPr>
            </p:sp>
          </p:grpSp>
          <p:sp>
            <p:nvSpPr>
              <p:cNvPr id="50" name="TextBox 14">
                <a:extLst>
                  <a:ext uri="{FF2B5EF4-FFF2-40B4-BE49-F238E27FC236}">
                    <a16:creationId xmlns:a16="http://schemas.microsoft.com/office/drawing/2014/main" id="{ED99A40E-B687-4540-BCCB-D6B972BDA60B}"/>
                  </a:ext>
                </a:extLst>
              </p:cNvPr>
              <p:cNvSpPr txBox="1"/>
              <p:nvPr/>
            </p:nvSpPr>
            <p:spPr>
              <a:xfrm>
                <a:off x="218532" y="406216"/>
                <a:ext cx="429443" cy="42455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943"/>
                  </a:lnSpc>
                </a:pPr>
                <a:r>
                  <a:rPr lang="en-US" sz="4800" dirty="0">
                    <a:solidFill>
                      <a:srgbClr val="FFFFFF"/>
                    </a:solidFill>
                    <a:latin typeface="DM Sans Bold"/>
                  </a:rPr>
                  <a:t>1</a:t>
                </a:r>
                <a:endParaRPr lang="en-US" dirty="0"/>
              </a:p>
            </p:txBody>
          </p:sp>
        </p:grpSp>
        <p:grpSp>
          <p:nvGrpSpPr>
            <p:cNvPr id="52" name="Group 11">
              <a:extLst>
                <a:ext uri="{FF2B5EF4-FFF2-40B4-BE49-F238E27FC236}">
                  <a16:creationId xmlns:a16="http://schemas.microsoft.com/office/drawing/2014/main" id="{AF371FA3-965D-4AFE-BA8A-CCB0BDF58A9E}"/>
                </a:ext>
              </a:extLst>
            </p:cNvPr>
            <p:cNvGrpSpPr/>
            <p:nvPr/>
          </p:nvGrpSpPr>
          <p:grpSpPr>
            <a:xfrm>
              <a:off x="7377685" y="2337744"/>
              <a:ext cx="921228" cy="939821"/>
              <a:chOff x="1957" y="0"/>
              <a:chExt cx="873400" cy="877315"/>
            </a:xfrm>
          </p:grpSpPr>
          <p:grpSp>
            <p:nvGrpSpPr>
              <p:cNvPr id="53" name="Group 12">
                <a:extLst>
                  <a:ext uri="{FF2B5EF4-FFF2-40B4-BE49-F238E27FC236}">
                    <a16:creationId xmlns:a16="http://schemas.microsoft.com/office/drawing/2014/main" id="{A8B70ECE-0B3E-4010-8CF9-B80CBA980585}"/>
                  </a:ext>
                </a:extLst>
              </p:cNvPr>
              <p:cNvGrpSpPr/>
              <p:nvPr/>
            </p:nvGrpSpPr>
            <p:grpSpPr>
              <a:xfrm>
                <a:off x="1957" y="0"/>
                <a:ext cx="873400" cy="877315"/>
                <a:chOff x="14167" y="0"/>
                <a:chExt cx="6321665" cy="6350000"/>
              </a:xfrm>
            </p:grpSpPr>
            <p:sp>
              <p:nvSpPr>
                <p:cNvPr id="55" name="Freeform 13">
                  <a:extLst>
                    <a:ext uri="{FF2B5EF4-FFF2-40B4-BE49-F238E27FC236}">
                      <a16:creationId xmlns:a16="http://schemas.microsoft.com/office/drawing/2014/main" id="{4A20AD0F-E5B8-4DF2-8F10-0693C0181F79}"/>
                    </a:ext>
                  </a:extLst>
                </p:cNvPr>
                <p:cNvSpPr/>
                <p:nvPr/>
              </p:nvSpPr>
              <p:spPr>
                <a:xfrm>
                  <a:off x="14167" y="0"/>
                  <a:ext cx="6321665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1665" h="6350000">
                      <a:moveTo>
                        <a:pt x="3160833" y="0"/>
                      </a:moveTo>
                      <a:lnTo>
                        <a:pt x="3160833" y="0"/>
                      </a:lnTo>
                      <a:cubicBezTo>
                        <a:pt x="4908795" y="7817"/>
                        <a:pt x="6321666" y="1427021"/>
                        <a:pt x="6321666" y="3175000"/>
                      </a:cubicBezTo>
                      <a:cubicBezTo>
                        <a:pt x="6321666" y="4922979"/>
                        <a:pt x="4908795" y="6342183"/>
                        <a:pt x="3160833" y="6350000"/>
                      </a:cubicBezTo>
                      <a:cubicBezTo>
                        <a:pt x="1412871" y="6342183"/>
                        <a:pt x="0" y="4922979"/>
                        <a:pt x="0" y="3175000"/>
                      </a:cubicBezTo>
                      <a:cubicBezTo>
                        <a:pt x="0" y="1427021"/>
                        <a:pt x="1412871" y="7817"/>
                        <a:pt x="3160833" y="0"/>
                      </a:cubicBezTo>
                      <a:close/>
                    </a:path>
                  </a:pathLst>
                </a:custGeom>
                <a:solidFill>
                  <a:srgbClr val="FFA500"/>
                </a:solidFill>
              </p:spPr>
            </p:sp>
          </p:grpSp>
          <p:sp>
            <p:nvSpPr>
              <p:cNvPr id="54" name="TextBox 14">
                <a:extLst>
                  <a:ext uri="{FF2B5EF4-FFF2-40B4-BE49-F238E27FC236}">
                    <a16:creationId xmlns:a16="http://schemas.microsoft.com/office/drawing/2014/main" id="{46531F55-0D8D-46D9-BCAC-6D22A5957A59}"/>
                  </a:ext>
                </a:extLst>
              </p:cNvPr>
              <p:cNvSpPr txBox="1"/>
              <p:nvPr/>
            </p:nvSpPr>
            <p:spPr>
              <a:xfrm>
                <a:off x="218532" y="406216"/>
                <a:ext cx="429443" cy="42455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943"/>
                  </a:lnSpc>
                </a:pPr>
                <a:r>
                  <a:rPr lang="en-US" sz="4800">
                    <a:solidFill>
                      <a:srgbClr val="FFFFFF"/>
                    </a:solidFill>
                    <a:latin typeface="DM Sans Bold"/>
                  </a:rPr>
                  <a:t>2</a:t>
                </a:r>
              </a:p>
            </p:txBody>
          </p:sp>
        </p:grpSp>
        <p:grpSp>
          <p:nvGrpSpPr>
            <p:cNvPr id="56" name="Group 11">
              <a:extLst>
                <a:ext uri="{FF2B5EF4-FFF2-40B4-BE49-F238E27FC236}">
                  <a16:creationId xmlns:a16="http://schemas.microsoft.com/office/drawing/2014/main" id="{C3BDED1D-ABF7-424E-B23D-01DFDCDDEB5A}"/>
                </a:ext>
              </a:extLst>
            </p:cNvPr>
            <p:cNvGrpSpPr/>
            <p:nvPr/>
          </p:nvGrpSpPr>
          <p:grpSpPr>
            <a:xfrm>
              <a:off x="12779534" y="2337743"/>
              <a:ext cx="921228" cy="939821"/>
              <a:chOff x="1957" y="0"/>
              <a:chExt cx="873400" cy="877315"/>
            </a:xfrm>
          </p:grpSpPr>
          <p:grpSp>
            <p:nvGrpSpPr>
              <p:cNvPr id="57" name="Group 12">
                <a:extLst>
                  <a:ext uri="{FF2B5EF4-FFF2-40B4-BE49-F238E27FC236}">
                    <a16:creationId xmlns:a16="http://schemas.microsoft.com/office/drawing/2014/main" id="{50F73A20-6318-49B6-A8A7-8B9540C305ED}"/>
                  </a:ext>
                </a:extLst>
              </p:cNvPr>
              <p:cNvGrpSpPr/>
              <p:nvPr/>
            </p:nvGrpSpPr>
            <p:grpSpPr>
              <a:xfrm>
                <a:off x="1957" y="0"/>
                <a:ext cx="873400" cy="877315"/>
                <a:chOff x="14167" y="0"/>
                <a:chExt cx="6321665" cy="6350000"/>
              </a:xfrm>
            </p:grpSpPr>
            <p:sp>
              <p:nvSpPr>
                <p:cNvPr id="75" name="Freeform 13">
                  <a:extLst>
                    <a:ext uri="{FF2B5EF4-FFF2-40B4-BE49-F238E27FC236}">
                      <a16:creationId xmlns:a16="http://schemas.microsoft.com/office/drawing/2014/main" id="{92BEF543-73A1-4E9A-8388-E26855AF0B29}"/>
                    </a:ext>
                  </a:extLst>
                </p:cNvPr>
                <p:cNvSpPr/>
                <p:nvPr/>
              </p:nvSpPr>
              <p:spPr>
                <a:xfrm>
                  <a:off x="14167" y="0"/>
                  <a:ext cx="6321665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1665" h="6350000">
                      <a:moveTo>
                        <a:pt x="3160833" y="0"/>
                      </a:moveTo>
                      <a:lnTo>
                        <a:pt x="3160833" y="0"/>
                      </a:lnTo>
                      <a:cubicBezTo>
                        <a:pt x="4908795" y="7817"/>
                        <a:pt x="6321666" y="1427021"/>
                        <a:pt x="6321666" y="3175000"/>
                      </a:cubicBezTo>
                      <a:cubicBezTo>
                        <a:pt x="6321666" y="4922979"/>
                        <a:pt x="4908795" y="6342183"/>
                        <a:pt x="3160833" y="6350000"/>
                      </a:cubicBezTo>
                      <a:cubicBezTo>
                        <a:pt x="1412871" y="6342183"/>
                        <a:pt x="0" y="4922979"/>
                        <a:pt x="0" y="3175000"/>
                      </a:cubicBezTo>
                      <a:cubicBezTo>
                        <a:pt x="0" y="1427021"/>
                        <a:pt x="1412871" y="7817"/>
                        <a:pt x="3160833" y="0"/>
                      </a:cubicBezTo>
                      <a:close/>
                    </a:path>
                  </a:pathLst>
                </a:custGeom>
                <a:solidFill>
                  <a:srgbClr val="FFA500"/>
                </a:solidFill>
              </p:spPr>
            </p:sp>
          </p:grpSp>
          <p:sp>
            <p:nvSpPr>
              <p:cNvPr id="74" name="TextBox 14">
                <a:extLst>
                  <a:ext uri="{FF2B5EF4-FFF2-40B4-BE49-F238E27FC236}">
                    <a16:creationId xmlns:a16="http://schemas.microsoft.com/office/drawing/2014/main" id="{BCE9BE9A-47EC-4CD2-94CB-DEC4A4A81558}"/>
                  </a:ext>
                </a:extLst>
              </p:cNvPr>
              <p:cNvSpPr txBox="1"/>
              <p:nvPr/>
            </p:nvSpPr>
            <p:spPr>
              <a:xfrm>
                <a:off x="218532" y="406216"/>
                <a:ext cx="429443" cy="42455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943"/>
                  </a:lnSpc>
                </a:pPr>
                <a:r>
                  <a:rPr lang="en-US" sz="4800" dirty="0">
                    <a:solidFill>
                      <a:srgbClr val="FFFFFF"/>
                    </a:solidFill>
                    <a:latin typeface="DM Sans Bold"/>
                  </a:rPr>
                  <a:t>3</a:t>
                </a:r>
                <a:endParaRPr lang="en-US" dirty="0"/>
              </a:p>
            </p:txBody>
          </p:sp>
        </p:grpSp>
        <p:sp>
          <p:nvSpPr>
            <p:cNvPr id="76" name="TextBox 4">
              <a:extLst>
                <a:ext uri="{FF2B5EF4-FFF2-40B4-BE49-F238E27FC236}">
                  <a16:creationId xmlns:a16="http://schemas.microsoft.com/office/drawing/2014/main" id="{65D49A58-7FBD-42E9-8D5F-733090F5310C}"/>
                </a:ext>
              </a:extLst>
            </p:cNvPr>
            <p:cNvSpPr txBox="1"/>
            <p:nvPr/>
          </p:nvSpPr>
          <p:spPr>
            <a:xfrm>
              <a:off x="7373125" y="3602108"/>
              <a:ext cx="4148358" cy="8803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000000"/>
                  </a:solidFill>
                  <a:latin typeface="DM Sans"/>
                </a:rPr>
                <a:t>Track crowd movement</a:t>
              </a:r>
              <a:endParaRPr lang="en-US" sz="3200" dirty="0">
                <a:latin typeface="DM Sans"/>
              </a:endParaRPr>
            </a:p>
          </p:txBody>
        </p:sp>
        <p:sp>
          <p:nvSpPr>
            <p:cNvPr id="77" name="TextBox 4">
              <a:extLst>
                <a:ext uri="{FF2B5EF4-FFF2-40B4-BE49-F238E27FC236}">
                  <a16:creationId xmlns:a16="http://schemas.microsoft.com/office/drawing/2014/main" id="{246CDE5D-C90C-47AC-AD5E-96021EE9331F}"/>
                </a:ext>
              </a:extLst>
            </p:cNvPr>
            <p:cNvSpPr txBox="1"/>
            <p:nvPr/>
          </p:nvSpPr>
          <p:spPr>
            <a:xfrm>
              <a:off x="12774974" y="3602108"/>
              <a:ext cx="4148358" cy="878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000000"/>
                  </a:solidFill>
                  <a:latin typeface="DM Sans"/>
                </a:rPr>
                <a:t>Identify busy periods &amp; branches</a:t>
              </a:r>
              <a:endParaRPr lang="en-US" dirty="0"/>
            </a:p>
          </p:txBody>
        </p:sp>
      </p:grpSp>
      <p:sp>
        <p:nvSpPr>
          <p:cNvPr id="23" name="TextBox 26">
            <a:extLst>
              <a:ext uri="{FF2B5EF4-FFF2-40B4-BE49-F238E27FC236}">
                <a16:creationId xmlns:a16="http://schemas.microsoft.com/office/drawing/2014/main" id="{8272B605-E5F6-4C74-9A63-DE33E831D1B5}"/>
              </a:ext>
            </a:extLst>
          </p:cNvPr>
          <p:cNvSpPr txBox="1"/>
          <p:nvPr/>
        </p:nvSpPr>
        <p:spPr>
          <a:xfrm>
            <a:off x="2213544" y="738320"/>
            <a:ext cx="13340567" cy="942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8"/>
              </a:lnSpc>
              <a:spcBef>
                <a:spcPct val="0"/>
              </a:spcBef>
            </a:pPr>
            <a:r>
              <a:rPr lang="en-US" sz="5450" spc="-54" dirty="0">
                <a:solidFill>
                  <a:srgbClr val="000000"/>
                </a:solidFill>
                <a:latin typeface="DM Sans Bold"/>
              </a:rPr>
              <a:t>Face Detection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8272B605-E5F6-4C74-9A63-DE33E831D1B5}"/>
              </a:ext>
            </a:extLst>
          </p:cNvPr>
          <p:cNvSpPr txBox="1"/>
          <p:nvPr/>
        </p:nvSpPr>
        <p:spPr>
          <a:xfrm>
            <a:off x="1775133" y="1317649"/>
            <a:ext cx="6294677" cy="942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8"/>
              </a:lnSpc>
              <a:spcBef>
                <a:spcPct val="0"/>
              </a:spcBef>
            </a:pPr>
            <a:r>
              <a:rPr lang="en-US" sz="5450" spc="-54" dirty="0">
                <a:solidFill>
                  <a:srgbClr val="000000"/>
                </a:solidFill>
                <a:latin typeface="DM Sans Bold"/>
              </a:rPr>
              <a:t>Our Code</a:t>
            </a:r>
            <a:endParaRPr lang="en-US" dirty="0"/>
          </a:p>
        </p:txBody>
      </p:sp>
      <p:pic>
        <p:nvPicPr>
          <p:cNvPr id="2" name="Picture 4" descr="Text&#10;&#10;Description automatically generated">
            <a:extLst>
              <a:ext uri="{FF2B5EF4-FFF2-40B4-BE49-F238E27FC236}">
                <a16:creationId xmlns:a16="http://schemas.microsoft.com/office/drawing/2014/main" id="{14D10D7B-C858-4C5F-A22E-CA84BA67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60" y="4002624"/>
            <a:ext cx="7737952" cy="533496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E92CDB2-2A91-4839-9684-5D38B87E1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331" y="916125"/>
            <a:ext cx="7737952" cy="8423435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E3337981-2889-43AA-9310-57735EECDCA2}"/>
              </a:ext>
            </a:extLst>
          </p:cNvPr>
          <p:cNvSpPr txBox="1"/>
          <p:nvPr/>
        </p:nvSpPr>
        <p:spPr>
          <a:xfrm>
            <a:off x="1706672" y="2469996"/>
            <a:ext cx="6403042" cy="880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DM Sans"/>
              </a:rPr>
              <a:t>Deep learning based face detector in OpenCV</a:t>
            </a:r>
            <a:endParaRPr lang="en-US" sz="3200" dirty="0"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66180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8272B605-E5F6-4C74-9A63-DE33E831D1B5}"/>
              </a:ext>
            </a:extLst>
          </p:cNvPr>
          <p:cNvSpPr txBox="1"/>
          <p:nvPr/>
        </p:nvSpPr>
        <p:spPr>
          <a:xfrm>
            <a:off x="2213544" y="738320"/>
            <a:ext cx="13340567" cy="940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8"/>
              </a:lnSpc>
              <a:spcBef>
                <a:spcPct val="0"/>
              </a:spcBef>
            </a:pPr>
            <a:r>
              <a:rPr lang="en-US" sz="5450" spc="-54" dirty="0">
                <a:solidFill>
                  <a:srgbClr val="000000"/>
                </a:solidFill>
                <a:latin typeface="DM Sans Bold"/>
              </a:rPr>
              <a:t>Our Results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F8FC77-CA49-46F0-96CC-96856F578FA9}"/>
              </a:ext>
            </a:extLst>
          </p:cNvPr>
          <p:cNvGrpSpPr/>
          <p:nvPr/>
        </p:nvGrpSpPr>
        <p:grpSpPr>
          <a:xfrm>
            <a:off x="1133605" y="1877787"/>
            <a:ext cx="15973816" cy="3540839"/>
            <a:chOff x="1149263" y="2269225"/>
            <a:chExt cx="15973816" cy="3540839"/>
          </a:xfrm>
        </p:grpSpPr>
        <p:pic>
          <p:nvPicPr>
            <p:cNvPr id="5" name="Picture 5" descr="A group of people posing for a photo&#10;&#10;Description automatically generated">
              <a:extLst>
                <a:ext uri="{FF2B5EF4-FFF2-40B4-BE49-F238E27FC236}">
                  <a16:creationId xmlns:a16="http://schemas.microsoft.com/office/drawing/2014/main" id="{E0ADA80D-0B69-4555-A2BE-9B1CE8284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2305" y="2271255"/>
              <a:ext cx="5279720" cy="3536776"/>
            </a:xfrm>
            <a:prstGeom prst="rect">
              <a:avLst/>
            </a:prstGeom>
          </p:spPr>
        </p:pic>
        <p:pic>
          <p:nvPicPr>
            <p:cNvPr id="6" name="Picture 6" descr="A group of people posing for the camera&#10;&#10;Description automatically generated">
              <a:extLst>
                <a:ext uri="{FF2B5EF4-FFF2-40B4-BE49-F238E27FC236}">
                  <a16:creationId xmlns:a16="http://schemas.microsoft.com/office/drawing/2014/main" id="{983664C2-1E69-471F-8F09-4EB5EB9EB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34798" y="2269225"/>
              <a:ext cx="4888281" cy="3540839"/>
            </a:xfrm>
            <a:prstGeom prst="rect">
              <a:avLst/>
            </a:prstGeom>
          </p:spPr>
        </p:pic>
        <p:pic>
          <p:nvPicPr>
            <p:cNvPr id="7" name="Picture 7" descr="A group of people standing in front of a crowd posing for the camera&#10;&#10;Description automatically generated">
              <a:extLst>
                <a:ext uri="{FF2B5EF4-FFF2-40B4-BE49-F238E27FC236}">
                  <a16:creationId xmlns:a16="http://schemas.microsoft.com/office/drawing/2014/main" id="{F89876DC-707A-4709-91AB-CC5AAE1E7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9263" y="2270073"/>
              <a:ext cx="4340268" cy="353914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AF5F74-16AE-4A7A-AE11-AC583E71C131}"/>
              </a:ext>
            </a:extLst>
          </p:cNvPr>
          <p:cNvGrpSpPr/>
          <p:nvPr/>
        </p:nvGrpSpPr>
        <p:grpSpPr>
          <a:xfrm>
            <a:off x="1133605" y="5754426"/>
            <a:ext cx="15973816" cy="3866846"/>
            <a:chOff x="1149263" y="6145864"/>
            <a:chExt cx="15973816" cy="3866846"/>
          </a:xfrm>
        </p:grpSpPr>
        <p:pic>
          <p:nvPicPr>
            <p:cNvPr id="9" name="Picture 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B4D0761-91F1-4368-870B-DE4ABACC6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2305" y="6145864"/>
              <a:ext cx="5279720" cy="3866846"/>
            </a:xfrm>
            <a:prstGeom prst="rect">
              <a:avLst/>
            </a:prstGeom>
          </p:spPr>
        </p:pic>
        <p:pic>
          <p:nvPicPr>
            <p:cNvPr id="10" name="Picture 10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F5DFFC0A-DA14-4DA2-88F9-2FCA140C5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234797" y="6152571"/>
              <a:ext cx="4888282" cy="3837776"/>
            </a:xfrm>
            <a:prstGeom prst="rect">
              <a:avLst/>
            </a:prstGeom>
          </p:spPr>
        </p:pic>
        <p:pic>
          <p:nvPicPr>
            <p:cNvPr id="11" name="Picture 11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C66B875-1B75-45A4-AE5C-E34DA54A7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9263" y="6214914"/>
              <a:ext cx="4340268" cy="3775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096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217</Words>
  <Application>Microsoft Office PowerPoint</Application>
  <PresentationFormat>Custom</PresentationFormat>
  <Paragraphs>81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9, 20201</dc:title>
  <cp:lastModifiedBy>Joel Anyam</cp:lastModifiedBy>
  <cp:revision>350</cp:revision>
  <dcterms:created xsi:type="dcterms:W3CDTF">2006-08-16T00:00:00Z</dcterms:created>
  <dcterms:modified xsi:type="dcterms:W3CDTF">2020-10-10T22:09:08Z</dcterms:modified>
  <dc:identifier>DAEKMVcW4CY</dc:identifier>
</cp:coreProperties>
</file>