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9" r:id="rId4"/>
    <p:sldId id="260" r:id="rId5"/>
    <p:sldId id="261" r:id="rId6"/>
    <p:sldId id="275" r:id="rId7"/>
    <p:sldId id="262" r:id="rId8"/>
    <p:sldId id="272" r:id="rId9"/>
    <p:sldId id="263" r:id="rId10"/>
    <p:sldId id="273" r:id="rId11"/>
    <p:sldId id="274" r:id="rId12"/>
    <p:sldId id="264" r:id="rId13"/>
    <p:sldId id="265" r:id="rId14"/>
    <p:sldId id="266" r:id="rId15"/>
    <p:sldId id="269" r:id="rId16"/>
    <p:sldId id="270" r:id="rId17"/>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650"/>
    <p:restoredTop sz="94610"/>
  </p:normalViewPr>
  <p:slideViewPr>
    <p:cSldViewPr snapToGrid="0" snapToObjects="1">
      <p:cViewPr varScale="1">
        <p:scale>
          <a:sx n="296" d="100"/>
          <a:sy n="296" d="100"/>
        </p:scale>
        <p:origin x="184"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57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569497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484529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067518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935947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pitch.com?utm_medium=product-presentation&amp;utm_source=powerpoint-export&amp;utm_campaign=bottom_bar_cta&amp;utm_content=c643c92d-6f2e-4bd2-8a9f-9d395626b104"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pitch.com?utm_medium=product-presentation&amp;utm_source=powerpoint-export&amp;utm_campaign=bottom_bar_cta&amp;utm_content=c643c92d-6f2e-4bd2-8a9f-9d395626b104"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pitch.com?utm_medium=product-presentation&amp;utm_source=powerpoint-export&amp;utm_campaign=bottom_bar_cta&amp;utm_content=c643c92d-6f2e-4bd2-8a9f-9d395626b104"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pitch.com?utm_medium=product-presentation&amp;utm_source=powerpoint-export&amp;utm_campaign=bottom_bar_cta&amp;utm_content=c643c92d-6f2e-4bd2-8a9f-9d395626b104"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sv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pitch.com?utm_medium=product-presentation&amp;utm_source=powerpoint-export&amp;utm_campaign=bottom_bar_cta&amp;utm_content=c643c92d-6f2e-4bd2-8a9f-9d395626b104" TargetMode="Externa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sv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pitch.com?utm_medium=product-presentation&amp;utm_source=powerpoint-export&amp;utm_campaign=bottom_bar_cta&amp;utm_content=c643c92d-6f2e-4bd2-8a9f-9d395626b104" TargetMode="Externa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s://medium.com/@outlier.developer/getting-started-with-argocd-for-gitops-kubernetes-deployments-fafc2ad2af0" TargetMode="External"/><Relationship Id="rId12" Type="http://schemas.openxmlformats.org/officeDocument/2006/relationships/image" Target="../media/image3.sv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argo-cd.readthedocs.io/en/stable/" TargetMode="External"/><Relationship Id="rId11" Type="http://schemas.openxmlformats.org/officeDocument/2006/relationships/image" Target="../media/image2.png"/><Relationship Id="rId5" Type="http://schemas.openxmlformats.org/officeDocument/2006/relationships/hyperlink" Target="https://fluxcd.io/flux/get-started/" TargetMode="External"/><Relationship Id="rId10" Type="http://schemas.openxmlformats.org/officeDocument/2006/relationships/hyperlink" Target="https://pitch.com?utm_medium=product-presentation&amp;utm_source=powerpoint-export&amp;utm_campaign=bottom_bar_cta&amp;utm_content=c643c92d-6f2e-4bd2-8a9f-9d395626b104" TargetMode="External"/><Relationship Id="rId4" Type="http://schemas.openxmlformats.org/officeDocument/2006/relationships/hyperlink" Target="https://medium.com/@sas_65289/gitops-with-kubernetes-flux-cd-ce4c8b4734f2" TargetMode="External"/><Relationship Id="rId9"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hyperlink" Target="https://pitch.com?utm_medium=product-presentation&amp;utm_source=powerpoint-export&amp;utm_campaign=bottom_bar_cta&amp;utm_content=c643c92d-6f2e-4bd2-8a9f-9d395626b104"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hyperlink" Target="https://pitch.com?utm_medium=product-presentation&amp;utm_source=powerpoint-export&amp;utm_campaign=bottom_bar_cta&amp;utm_content=c643c92d-6f2e-4bd2-8a9f-9d395626b104"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3.svg"/></Relationships>
</file>

<file path=ppt/slides/_rels/slide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pitch.com?utm_medium=product-presentation&amp;utm_source=powerpoint-export&amp;utm_campaign=bottom_bar_cta&amp;utm_content=c643c92d-6f2e-4bd2-8a9f-9d395626b104"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1.png"/><Relationship Id="rId7" Type="http://schemas.openxmlformats.org/officeDocument/2006/relationships/hyperlink" Target="https://pitch.com?utm_medium=product-presentation&amp;utm_source=powerpoint-export&amp;utm_campaign=bottom_bar_cta&amp;utm_content=c643c92d-6f2e-4bd2-8a9f-9d395626b104"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4.png"/><Relationship Id="rId7" Type="http://schemas.openxmlformats.org/officeDocument/2006/relationships/hyperlink" Target="https://pitch.com?utm_medium=product-presentation&amp;utm_source=powerpoint-export&amp;utm_campaign=bottom_bar_cta&amp;utm_content=c643c92d-6f2e-4bd2-8a9f-9d395626b104"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3.svg"/></Relationships>
</file>

<file path=ppt/slides/_rels/slide6.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1.png"/><Relationship Id="rId7"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pitch.com?utm_medium=product-presentation&amp;utm_source=powerpoint-export&amp;utm_campaign=bottom_bar_cta&amp;utm_content=c643c92d-6f2e-4bd2-8a9f-9d395626b104" TargetMode="External"/><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pitch.com?utm_medium=product-presentation&amp;utm_source=powerpoint-export&amp;utm_campaign=bottom_bar_cta&amp;utm_content=c643c92d-6f2e-4bd2-8a9f-9d395626b104"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pitch.com?utm_medium=product-presentation&amp;utm_source=powerpoint-export&amp;utm_campaign=bottom_bar_cta&amp;utm_content=c643c92d-6f2e-4bd2-8a9f-9d395626b104"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pitch.com?utm_medium=product-presentation&amp;utm_source=powerpoint-export&amp;utm_campaign=bottom_bar_cta&amp;utm_content=c643c92d-6f2e-4bd2-8a9f-9d395626b104"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gradFill>
          <a:gsLst>
            <a:gs pos="0">
              <a:srgbClr val="A6C9FF"/>
            </a:gs>
            <a:gs pos="100000">
              <a:srgbClr val="78A3F7"/>
            </a:gs>
          </a:gsLst>
          <a:lin ang="5400000"/>
        </a:gradFill>
        <a:effectLst/>
      </p:bgPr>
    </p:bg>
    <p:spTree>
      <p:nvGrpSpPr>
        <p:cNvPr id="1" name=""/>
        <p:cNvGrpSpPr/>
        <p:nvPr/>
      </p:nvGrpSpPr>
      <p:grpSpPr>
        <a:xfrm>
          <a:off x="0" y="0"/>
          <a:ext cx="0" cy="0"/>
          <a:chOff x="0" y="0"/>
          <a:chExt cx="0" cy="0"/>
        </a:xfrm>
      </p:grpSpPr>
      <p:pic>
        <p:nvPicPr>
          <p:cNvPr id="3" name="Image 0" descr="https://images.unsplash.com/photo-1685945719932-7c173611d4e2?crop=entropy&amp;cs=tinysrgb&amp;fit=max&amp;fm=jpg&amp;ixid=M3wyMTIyMnwwfDF8cmFuZG9tfHx8fHx8fHx8MTY4Njc3NDY1MHw&amp;ixlib=rb-4.0.3&amp;q=80&amp;w=1080"/>
          <p:cNvPicPr>
            <a:picLocks noChangeAspect="1"/>
          </p:cNvPicPr>
          <p:nvPr/>
        </p:nvPicPr>
        <p:blipFill>
          <a:blip r:embed="rId3"/>
          <a:srcRect t="31225" b="31225"/>
          <a:stretch/>
        </p:blipFill>
        <p:spPr>
          <a:xfrm>
            <a:off x="0" y="0"/>
            <a:ext cx="9144000" cy="5143500"/>
          </a:xfrm>
          <a:prstGeom prst="rect">
            <a:avLst/>
          </a:prstGeom>
        </p:spPr>
      </p:pic>
      <p:sp>
        <p:nvSpPr>
          <p:cNvPr id="4" name="Text 0"/>
          <p:cNvSpPr/>
          <p:nvPr/>
        </p:nvSpPr>
        <p:spPr>
          <a:xfrm>
            <a:off x="7680603" y="261938"/>
            <a:ext cx="1828800" cy="109984"/>
          </a:xfrm>
          <a:prstGeom prst="rect">
            <a:avLst/>
          </a:prstGeom>
          <a:noFill/>
          <a:ln/>
        </p:spPr>
        <p:txBody>
          <a:bodyPr wrap="square" lIns="0" tIns="0" rIns="0" bIns="0" rtlCol="0" anchor="t"/>
          <a:lstStyle/>
          <a:p>
            <a:pPr algn="r">
              <a:lnSpc>
                <a:spcPts val="866"/>
              </a:lnSpc>
            </a:pPr>
            <a:r>
              <a:rPr lang="en-US" sz="500" b="1" kern="0" spc="120" dirty="0">
                <a:solidFill>
                  <a:srgbClr val="FFFFFF">
                    <a:alpha val="80000"/>
                  </a:srgbClr>
                </a:solidFill>
                <a:latin typeface="General Sans" pitchFamily="34" charset="0"/>
                <a:ea typeface="General Sans" pitchFamily="34" charset="-122"/>
                <a:cs typeface="General Sans" pitchFamily="34" charset="-120"/>
              </a:rPr>
              <a:t>JUNE 2023</a:t>
            </a:r>
            <a:endParaRPr lang="en-US" sz="525" dirty="0"/>
          </a:p>
        </p:txBody>
      </p:sp>
      <p:sp>
        <p:nvSpPr>
          <p:cNvPr id="5" name="Shape 1"/>
          <p:cNvSpPr/>
          <p:nvPr/>
        </p:nvSpPr>
        <p:spPr>
          <a:xfrm>
            <a:off x="71719" y="513901"/>
            <a:ext cx="8999417" cy="0"/>
          </a:xfrm>
          <a:prstGeom prst="line">
            <a:avLst/>
          </a:prstGeom>
          <a:solidFill>
            <a:srgbClr val="F5F8FE">
              <a:alpha val="20000"/>
            </a:srgbClr>
          </a:solidFill>
          <a:ln w="5292">
            <a:solidFill>
              <a:srgbClr val="FFFFFF">
                <a:alpha val="20000"/>
              </a:srgbClr>
            </a:solidFill>
            <a:prstDash val="solid"/>
            <a:headEnd type="none"/>
            <a:tailEnd type="none"/>
          </a:ln>
        </p:spPr>
      </p:sp>
      <p:sp>
        <p:nvSpPr>
          <p:cNvPr id="6" name="Text 2"/>
          <p:cNvSpPr/>
          <p:nvPr/>
        </p:nvSpPr>
        <p:spPr>
          <a:xfrm>
            <a:off x="476912" y="1786268"/>
            <a:ext cx="8229600" cy="1577281"/>
          </a:xfrm>
          <a:prstGeom prst="rect">
            <a:avLst/>
          </a:prstGeom>
          <a:noFill/>
          <a:ln/>
        </p:spPr>
        <p:txBody>
          <a:bodyPr wrap="square" lIns="0" tIns="0" rIns="0" bIns="0" rtlCol="0" anchor="ctr"/>
          <a:lstStyle/>
          <a:p>
            <a:pPr algn="ctr">
              <a:lnSpc>
                <a:spcPts val="6210"/>
              </a:lnSpc>
            </a:pPr>
            <a:r>
              <a:rPr lang="en-US" sz="5400" b="1" kern="0" spc="-24" dirty="0">
                <a:solidFill>
                  <a:srgbClr val="FFFFFF"/>
                </a:solidFill>
                <a:latin typeface="General Sans" pitchFamily="34" charset="0"/>
                <a:ea typeface="General Sans" pitchFamily="34" charset="-122"/>
                <a:cs typeface="General Sans" pitchFamily="34" charset="-120"/>
              </a:rPr>
              <a:t>GitOps with FluxCD and ArgoCD</a:t>
            </a:r>
            <a:endParaRPr lang="en-US" sz="5400" dirty="0"/>
          </a:p>
        </p:txBody>
      </p:sp>
      <p:pic>
        <p:nvPicPr>
          <p:cNvPr id="7"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A6C9FF"/>
            </a:gs>
            <a:gs pos="100000">
              <a:srgbClr val="78A3F7"/>
            </a:gs>
          </a:gsLst>
          <a:lin ang="5400000"/>
        </a:gradFill>
        <a:effectLst/>
      </p:bgPr>
    </p:bg>
    <p:spTree>
      <p:nvGrpSpPr>
        <p:cNvPr id="1" name=""/>
        <p:cNvGrpSpPr/>
        <p:nvPr/>
      </p:nvGrpSpPr>
      <p:grpSpPr>
        <a:xfrm>
          <a:off x="0" y="0"/>
          <a:ext cx="0" cy="0"/>
          <a:chOff x="0" y="0"/>
          <a:chExt cx="0" cy="0"/>
        </a:xfrm>
      </p:grpSpPr>
      <p:sp>
        <p:nvSpPr>
          <p:cNvPr id="3" name="Shape 0"/>
          <p:cNvSpPr/>
          <p:nvPr/>
        </p:nvSpPr>
        <p:spPr>
          <a:xfrm>
            <a:off x="71340" y="84124"/>
            <a:ext cx="8999775" cy="4972050"/>
          </a:xfrm>
          <a:prstGeom prst="roundRect">
            <a:avLst>
              <a:gd name="adj" fmla="val 1600"/>
            </a:avLst>
          </a:prstGeom>
          <a:solidFill>
            <a:srgbClr val="FFFFFF"/>
          </a:solidFill>
          <a:ln/>
        </p:spPr>
      </p:sp>
      <p:sp>
        <p:nvSpPr>
          <p:cNvPr id="4" name="Shape 1"/>
          <p:cNvSpPr/>
          <p:nvPr/>
        </p:nvSpPr>
        <p:spPr>
          <a:xfrm>
            <a:off x="71697" y="513901"/>
            <a:ext cx="8999481" cy="0"/>
          </a:xfrm>
          <a:prstGeom prst="line">
            <a:avLst/>
          </a:prstGeom>
          <a:solidFill>
            <a:srgbClr val="F5F8FE">
              <a:alpha val="20000"/>
            </a:srgbClr>
          </a:solidFill>
          <a:ln w="5292">
            <a:solidFill>
              <a:srgbClr val="78A3F7">
                <a:alpha val="20000"/>
              </a:srgbClr>
            </a:solidFill>
            <a:prstDash val="solid"/>
            <a:headEnd type="none"/>
            <a:tailEnd type="none"/>
          </a:ln>
        </p:spPr>
      </p:sp>
      <p:sp>
        <p:nvSpPr>
          <p:cNvPr id="5" name="Text 2"/>
          <p:cNvSpPr/>
          <p:nvPr/>
        </p:nvSpPr>
        <p:spPr>
          <a:xfrm>
            <a:off x="285436" y="260121"/>
            <a:ext cx="1828800" cy="109984"/>
          </a:xfrm>
          <a:prstGeom prst="rect">
            <a:avLst/>
          </a:prstGeom>
          <a:noFill/>
          <a:ln/>
        </p:spPr>
        <p:txBody>
          <a:bodyPr wrap="square" lIns="0" tIns="0" rIns="0" bIns="0" rtlCol="0" anchor="t"/>
          <a:lstStyle/>
          <a:p>
            <a:pPr algn="l">
              <a:lnSpc>
                <a:spcPts val="866"/>
              </a:lnSpc>
            </a:pPr>
            <a:r>
              <a:rPr lang="en-US" sz="500" b="1" kern="0" spc="120" dirty="0">
                <a:solidFill>
                  <a:srgbClr val="78A3F7">
                    <a:alpha val="80000"/>
                  </a:srgbClr>
                </a:solidFill>
                <a:latin typeface="General Sans" pitchFamily="34" charset="0"/>
                <a:ea typeface="General Sans" pitchFamily="34" charset="-122"/>
                <a:cs typeface="General Sans" pitchFamily="34" charset="-120"/>
              </a:rPr>
              <a:t>2. KEY CONCEPTS</a:t>
            </a:r>
            <a:endParaRPr lang="en-US" sz="525" dirty="0"/>
          </a:p>
        </p:txBody>
      </p:sp>
      <p:sp>
        <p:nvSpPr>
          <p:cNvPr id="6" name="Text 3"/>
          <p:cNvSpPr/>
          <p:nvPr/>
        </p:nvSpPr>
        <p:spPr>
          <a:xfrm>
            <a:off x="1179613" y="899894"/>
            <a:ext cx="7315200" cy="500062"/>
          </a:xfrm>
          <a:prstGeom prst="rect">
            <a:avLst/>
          </a:prstGeom>
          <a:noFill/>
          <a:ln/>
        </p:spPr>
        <p:txBody>
          <a:bodyPr wrap="square" lIns="0" tIns="0" rIns="0" bIns="0" rtlCol="0" anchor="t"/>
          <a:lstStyle/>
          <a:p>
            <a:pPr algn="ctr">
              <a:lnSpc>
                <a:spcPts val="3938"/>
              </a:lnSpc>
            </a:pPr>
            <a:r>
              <a:rPr lang="en-US" sz="2600" b="1" dirty="0" err="1">
                <a:solidFill>
                  <a:srgbClr val="000000"/>
                </a:solidFill>
                <a:latin typeface="General Sans" pitchFamily="34" charset="0"/>
                <a:ea typeface="General Sans" pitchFamily="34" charset="-122"/>
                <a:cs typeface="General Sans" pitchFamily="34" charset="-120"/>
              </a:rPr>
              <a:t>ArgoCD</a:t>
            </a:r>
            <a:r>
              <a:rPr lang="en-US" sz="2600" b="1" dirty="0">
                <a:solidFill>
                  <a:srgbClr val="000000"/>
                </a:solidFill>
                <a:latin typeface="General Sans" pitchFamily="34" charset="0"/>
                <a:ea typeface="General Sans" pitchFamily="34" charset="-122"/>
                <a:cs typeface="General Sans" pitchFamily="34" charset="-120"/>
              </a:rPr>
              <a:t>: The GitOps Kubernetes Operator</a:t>
            </a:r>
            <a:endParaRPr lang="en-US" sz="2625" dirty="0"/>
          </a:p>
        </p:txBody>
      </p:sp>
      <p:sp>
        <p:nvSpPr>
          <p:cNvPr id="7" name="Text 4"/>
          <p:cNvSpPr/>
          <p:nvPr/>
        </p:nvSpPr>
        <p:spPr>
          <a:xfrm>
            <a:off x="1549662" y="1593563"/>
            <a:ext cx="5828410" cy="2756191"/>
          </a:xfrm>
          <a:prstGeom prst="roundRect">
            <a:avLst>
              <a:gd name="adj" fmla="val 4000"/>
            </a:avLst>
          </a:prstGeom>
          <a:solidFill>
            <a:srgbClr val="F5F8FE"/>
          </a:solidFill>
          <a:ln/>
        </p:spPr>
        <p:txBody>
          <a:bodyPr wrap="square" lIns="323801" tIns="325384" rIns="323801" bIns="325384" rtlCol="0" anchor="ctr"/>
          <a:lstStyle/>
          <a:p>
            <a:pPr algn="ctr">
              <a:lnSpc>
                <a:spcPts val="1575"/>
              </a:lnSpc>
            </a:pPr>
            <a:endParaRPr lang="en-US" sz="1050" dirty="0"/>
          </a:p>
        </p:txBody>
      </p:sp>
      <p:sp>
        <p:nvSpPr>
          <p:cNvPr id="8" name="Text 5"/>
          <p:cNvSpPr/>
          <p:nvPr/>
        </p:nvSpPr>
        <p:spPr>
          <a:xfrm>
            <a:off x="3252918" y="1681361"/>
            <a:ext cx="2743200" cy="251445"/>
          </a:xfrm>
          <a:prstGeom prst="rect">
            <a:avLst/>
          </a:prstGeom>
          <a:noFill/>
          <a:ln/>
        </p:spPr>
        <p:txBody>
          <a:bodyPr wrap="square" lIns="0" tIns="0" rIns="0" bIns="0" rtlCol="0" anchor="t"/>
          <a:lstStyle/>
          <a:p>
            <a:pPr algn="l">
              <a:lnSpc>
                <a:spcPts val="1980"/>
              </a:lnSpc>
            </a:pPr>
            <a:r>
              <a:rPr lang="en-US" sz="1200" b="1" dirty="0" err="1">
                <a:solidFill>
                  <a:srgbClr val="000000"/>
                </a:solidFill>
                <a:latin typeface="General Sans" pitchFamily="34" charset="0"/>
                <a:ea typeface="General Sans" pitchFamily="34" charset="-122"/>
                <a:cs typeface="General Sans" pitchFamily="34" charset="-120"/>
              </a:rPr>
              <a:t>ArgoCD</a:t>
            </a:r>
            <a:endParaRPr lang="en-US" sz="1200" dirty="0"/>
          </a:p>
        </p:txBody>
      </p:sp>
      <p:sp>
        <p:nvSpPr>
          <p:cNvPr id="9" name="Text 6"/>
          <p:cNvSpPr/>
          <p:nvPr/>
        </p:nvSpPr>
        <p:spPr>
          <a:xfrm>
            <a:off x="1899695" y="2107850"/>
            <a:ext cx="5486400" cy="1028700"/>
          </a:xfrm>
          <a:prstGeom prst="rect">
            <a:avLst/>
          </a:prstGeom>
          <a:noFill/>
          <a:ln/>
        </p:spPr>
        <p:txBody>
          <a:bodyPr wrap="square" lIns="0" tIns="0" rIns="0" bIns="0" rtlCol="0" anchor="t"/>
          <a:lstStyle/>
          <a:p>
            <a:pPr marL="171450" indent="-171450" algn="l">
              <a:lnSpc>
                <a:spcPts val="1350"/>
              </a:lnSpc>
              <a:buFontTx/>
              <a:buChar char="-"/>
            </a:pPr>
            <a:r>
              <a:rPr lang="en-US" sz="900" dirty="0" err="1"/>
              <a:t>GitOps</a:t>
            </a:r>
            <a:r>
              <a:rPr lang="en-US" sz="900" dirty="0"/>
              <a:t> Driven Deployment</a:t>
            </a:r>
          </a:p>
          <a:p>
            <a:pPr marL="171450" indent="-171450" algn="l">
              <a:lnSpc>
                <a:spcPts val="1350"/>
              </a:lnSpc>
              <a:buFontTx/>
              <a:buChar char="-"/>
            </a:pPr>
            <a:r>
              <a:rPr lang="en-US" sz="900" dirty="0"/>
              <a:t>Application Lifecycle management</a:t>
            </a:r>
          </a:p>
          <a:p>
            <a:pPr marL="171450" indent="-171450" algn="l">
              <a:lnSpc>
                <a:spcPts val="1350"/>
              </a:lnSpc>
              <a:buFontTx/>
              <a:buChar char="-"/>
            </a:pPr>
            <a:r>
              <a:rPr lang="en-US" sz="900" dirty="0"/>
              <a:t>Declarative Application definitions</a:t>
            </a:r>
          </a:p>
          <a:p>
            <a:pPr marL="171450" indent="-171450" algn="l">
              <a:lnSpc>
                <a:spcPts val="1350"/>
              </a:lnSpc>
              <a:buFontTx/>
              <a:buChar char="-"/>
            </a:pPr>
            <a:r>
              <a:rPr lang="en-US" sz="900" dirty="0"/>
              <a:t>Automated synchronization</a:t>
            </a:r>
          </a:p>
          <a:p>
            <a:pPr marL="171450" indent="-171450" algn="l">
              <a:lnSpc>
                <a:spcPts val="1350"/>
              </a:lnSpc>
              <a:buFontTx/>
              <a:buChar char="-"/>
            </a:pPr>
            <a:r>
              <a:rPr lang="en-US" sz="900" dirty="0"/>
              <a:t>Web based UI and CLI</a:t>
            </a:r>
          </a:p>
        </p:txBody>
      </p:sp>
      <p:pic>
        <p:nvPicPr>
          <p:cNvPr id="10" name="Image 0" descr="https://pitch-assets-ccb95893-de3f-4266-973c-20049231b248.s3.eu-west-1.amazonaws.com/e8050d50-2199-4085-96b4-47e3015a4456?pitch-bytes=4423&amp;pitch-content-type=image%2Fpng"/>
          <p:cNvPicPr>
            <a:picLocks noChangeAspect="1"/>
          </p:cNvPicPr>
          <p:nvPr/>
        </p:nvPicPr>
        <p:blipFill>
          <a:blip r:embed="rId3"/>
          <a:srcRect/>
          <a:stretch/>
        </p:blipFill>
        <p:spPr>
          <a:xfrm>
            <a:off x="1022043" y="1450372"/>
            <a:ext cx="366132" cy="346138"/>
          </a:xfrm>
          <a:prstGeom prst="rect">
            <a:avLst/>
          </a:prstGeom>
        </p:spPr>
      </p:pic>
      <p:pic>
        <p:nvPicPr>
          <p:cNvPr id="11"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extLst>
      <p:ext uri="{BB962C8B-B14F-4D97-AF65-F5344CB8AC3E}">
        <p14:creationId xmlns:p14="http://schemas.microsoft.com/office/powerpoint/2010/main" val="4182626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A6C9FF"/>
            </a:gs>
            <a:gs pos="100000">
              <a:srgbClr val="78A3F7"/>
            </a:gs>
          </a:gsLst>
          <a:lin ang="5400000"/>
        </a:gradFill>
        <a:effectLst/>
      </p:bgPr>
    </p:bg>
    <p:spTree>
      <p:nvGrpSpPr>
        <p:cNvPr id="1" name=""/>
        <p:cNvGrpSpPr/>
        <p:nvPr/>
      </p:nvGrpSpPr>
      <p:grpSpPr>
        <a:xfrm>
          <a:off x="0" y="0"/>
          <a:ext cx="0" cy="0"/>
          <a:chOff x="0" y="0"/>
          <a:chExt cx="0" cy="0"/>
        </a:xfrm>
      </p:grpSpPr>
      <p:sp>
        <p:nvSpPr>
          <p:cNvPr id="3" name="Shape 0"/>
          <p:cNvSpPr/>
          <p:nvPr/>
        </p:nvSpPr>
        <p:spPr>
          <a:xfrm>
            <a:off x="71340" y="84124"/>
            <a:ext cx="8999775" cy="4972050"/>
          </a:xfrm>
          <a:prstGeom prst="roundRect">
            <a:avLst>
              <a:gd name="adj" fmla="val 1600"/>
            </a:avLst>
          </a:prstGeom>
          <a:solidFill>
            <a:srgbClr val="FFFFFF"/>
          </a:solidFill>
          <a:ln/>
        </p:spPr>
      </p:sp>
      <p:sp>
        <p:nvSpPr>
          <p:cNvPr id="4" name="Shape 1"/>
          <p:cNvSpPr/>
          <p:nvPr/>
        </p:nvSpPr>
        <p:spPr>
          <a:xfrm>
            <a:off x="71697" y="513901"/>
            <a:ext cx="8999481" cy="0"/>
          </a:xfrm>
          <a:prstGeom prst="line">
            <a:avLst/>
          </a:prstGeom>
          <a:solidFill>
            <a:srgbClr val="F5F8FE">
              <a:alpha val="20000"/>
            </a:srgbClr>
          </a:solidFill>
          <a:ln w="5292">
            <a:solidFill>
              <a:srgbClr val="78A3F7">
                <a:alpha val="20000"/>
              </a:srgbClr>
            </a:solidFill>
            <a:prstDash val="solid"/>
            <a:headEnd type="none"/>
            <a:tailEnd type="none"/>
          </a:ln>
        </p:spPr>
      </p:sp>
      <p:sp>
        <p:nvSpPr>
          <p:cNvPr id="5" name="Text 2"/>
          <p:cNvSpPr/>
          <p:nvPr/>
        </p:nvSpPr>
        <p:spPr>
          <a:xfrm>
            <a:off x="285436" y="260121"/>
            <a:ext cx="1828800" cy="109984"/>
          </a:xfrm>
          <a:prstGeom prst="rect">
            <a:avLst/>
          </a:prstGeom>
          <a:noFill/>
          <a:ln/>
        </p:spPr>
        <p:txBody>
          <a:bodyPr wrap="square" lIns="0" tIns="0" rIns="0" bIns="0" rtlCol="0" anchor="t"/>
          <a:lstStyle/>
          <a:p>
            <a:pPr algn="l">
              <a:lnSpc>
                <a:spcPts val="866"/>
              </a:lnSpc>
            </a:pPr>
            <a:r>
              <a:rPr lang="en-US" sz="500" b="1" kern="0" spc="120" dirty="0">
                <a:solidFill>
                  <a:srgbClr val="78A3F7">
                    <a:alpha val="80000"/>
                  </a:srgbClr>
                </a:solidFill>
                <a:latin typeface="General Sans" pitchFamily="34" charset="0"/>
                <a:ea typeface="General Sans" pitchFamily="34" charset="-122"/>
                <a:cs typeface="General Sans" pitchFamily="34" charset="-120"/>
              </a:rPr>
              <a:t>2. KEY CONCEPTS</a:t>
            </a:r>
            <a:endParaRPr lang="en-US" sz="525" dirty="0"/>
          </a:p>
        </p:txBody>
      </p:sp>
      <p:sp>
        <p:nvSpPr>
          <p:cNvPr id="6" name="Text 3"/>
          <p:cNvSpPr/>
          <p:nvPr/>
        </p:nvSpPr>
        <p:spPr>
          <a:xfrm>
            <a:off x="1179613" y="899894"/>
            <a:ext cx="7315200" cy="500062"/>
          </a:xfrm>
          <a:prstGeom prst="rect">
            <a:avLst/>
          </a:prstGeom>
          <a:noFill/>
          <a:ln/>
        </p:spPr>
        <p:txBody>
          <a:bodyPr wrap="square" lIns="0" tIns="0" rIns="0" bIns="0" rtlCol="0" anchor="t"/>
          <a:lstStyle/>
          <a:p>
            <a:pPr algn="ctr">
              <a:lnSpc>
                <a:spcPts val="3938"/>
              </a:lnSpc>
            </a:pPr>
            <a:r>
              <a:rPr lang="en-US" sz="2600" b="1" dirty="0">
                <a:solidFill>
                  <a:srgbClr val="000000"/>
                </a:solidFill>
                <a:latin typeface="General Sans" pitchFamily="34" charset="0"/>
                <a:ea typeface="General Sans" pitchFamily="34" charset="-122"/>
                <a:cs typeface="General Sans" pitchFamily="34" charset="-120"/>
              </a:rPr>
              <a:t>Key Differences</a:t>
            </a:r>
            <a:endParaRPr lang="en-US" sz="2625" dirty="0"/>
          </a:p>
        </p:txBody>
      </p:sp>
      <p:sp>
        <p:nvSpPr>
          <p:cNvPr id="7" name="Text 4"/>
          <p:cNvSpPr/>
          <p:nvPr/>
        </p:nvSpPr>
        <p:spPr>
          <a:xfrm>
            <a:off x="1549662" y="1593563"/>
            <a:ext cx="5828410" cy="2756191"/>
          </a:xfrm>
          <a:prstGeom prst="roundRect">
            <a:avLst>
              <a:gd name="adj" fmla="val 4000"/>
            </a:avLst>
          </a:prstGeom>
          <a:solidFill>
            <a:srgbClr val="F5F8FE"/>
          </a:solidFill>
          <a:ln/>
        </p:spPr>
        <p:txBody>
          <a:bodyPr wrap="square" lIns="323801" tIns="325384" rIns="323801" bIns="325384" rtlCol="0" anchor="ctr"/>
          <a:lstStyle/>
          <a:p>
            <a:pPr algn="ctr">
              <a:lnSpc>
                <a:spcPts val="1575"/>
              </a:lnSpc>
            </a:pPr>
            <a:endParaRPr lang="en-US" sz="1050" dirty="0"/>
          </a:p>
        </p:txBody>
      </p:sp>
      <p:sp>
        <p:nvSpPr>
          <p:cNvPr id="8" name="Text 5"/>
          <p:cNvSpPr/>
          <p:nvPr/>
        </p:nvSpPr>
        <p:spPr>
          <a:xfrm>
            <a:off x="3252918" y="1681361"/>
            <a:ext cx="2743200" cy="251445"/>
          </a:xfrm>
          <a:prstGeom prst="rect">
            <a:avLst/>
          </a:prstGeom>
          <a:noFill/>
          <a:ln/>
        </p:spPr>
        <p:txBody>
          <a:bodyPr wrap="square" lIns="0" tIns="0" rIns="0" bIns="0" rtlCol="0" anchor="t"/>
          <a:lstStyle/>
          <a:p>
            <a:pPr algn="l">
              <a:lnSpc>
                <a:spcPts val="1980"/>
              </a:lnSpc>
            </a:pPr>
            <a:r>
              <a:rPr lang="en-US" sz="1200" dirty="0" err="1"/>
              <a:t>FluxCD</a:t>
            </a:r>
            <a:r>
              <a:rPr lang="en-US" sz="1200" dirty="0"/>
              <a:t> vs </a:t>
            </a:r>
            <a:r>
              <a:rPr lang="en-US" sz="1200" dirty="0" err="1"/>
              <a:t>ArgoCD</a:t>
            </a:r>
            <a:endParaRPr lang="en-US" sz="1200" dirty="0"/>
          </a:p>
        </p:txBody>
      </p:sp>
      <p:sp>
        <p:nvSpPr>
          <p:cNvPr id="9" name="Text 6"/>
          <p:cNvSpPr/>
          <p:nvPr/>
        </p:nvSpPr>
        <p:spPr>
          <a:xfrm>
            <a:off x="1899695" y="2107850"/>
            <a:ext cx="5486400" cy="1028700"/>
          </a:xfrm>
          <a:prstGeom prst="rect">
            <a:avLst/>
          </a:prstGeom>
          <a:noFill/>
          <a:ln/>
        </p:spPr>
        <p:txBody>
          <a:bodyPr wrap="square" lIns="0" tIns="0" rIns="0" bIns="0" rtlCol="0" anchor="t"/>
          <a:lstStyle/>
          <a:p>
            <a:pPr marL="171450" indent="-171450" algn="l">
              <a:lnSpc>
                <a:spcPts val="1350"/>
              </a:lnSpc>
              <a:buFontTx/>
              <a:buChar char="-"/>
            </a:pPr>
            <a:r>
              <a:rPr lang="en-US" sz="900" dirty="0"/>
              <a:t>Scope and Focus</a:t>
            </a:r>
          </a:p>
          <a:p>
            <a:pPr marL="171450" indent="-171450" algn="l">
              <a:lnSpc>
                <a:spcPts val="1350"/>
              </a:lnSpc>
              <a:buFontTx/>
              <a:buChar char="-"/>
            </a:pPr>
            <a:r>
              <a:rPr lang="en-US" sz="900" dirty="0"/>
              <a:t>User Interface</a:t>
            </a:r>
          </a:p>
          <a:p>
            <a:pPr marL="171450" indent="-171450" algn="l">
              <a:lnSpc>
                <a:spcPts val="1350"/>
              </a:lnSpc>
              <a:buFontTx/>
              <a:buChar char="-"/>
            </a:pPr>
            <a:r>
              <a:rPr lang="en-US" sz="900" dirty="0"/>
              <a:t>Application </a:t>
            </a:r>
            <a:r>
              <a:rPr lang="en-US" sz="900" dirty="0" err="1"/>
              <a:t>Definitons</a:t>
            </a:r>
            <a:r>
              <a:rPr lang="en-US" sz="900" dirty="0"/>
              <a:t> and Configurations</a:t>
            </a:r>
          </a:p>
          <a:p>
            <a:pPr marL="171450" indent="-171450" algn="l">
              <a:lnSpc>
                <a:spcPts val="1350"/>
              </a:lnSpc>
              <a:buFontTx/>
              <a:buChar char="-"/>
            </a:pPr>
            <a:r>
              <a:rPr lang="en-US" sz="900" dirty="0"/>
              <a:t>Advanced Deployment Strategies</a:t>
            </a:r>
          </a:p>
          <a:p>
            <a:pPr marL="171450" indent="-171450" algn="l">
              <a:lnSpc>
                <a:spcPts val="1350"/>
              </a:lnSpc>
              <a:buFontTx/>
              <a:buChar char="-"/>
            </a:pPr>
            <a:r>
              <a:rPr lang="en-US" sz="900" dirty="0"/>
              <a:t>Ecosystem and Integration</a:t>
            </a:r>
          </a:p>
        </p:txBody>
      </p:sp>
      <p:pic>
        <p:nvPicPr>
          <p:cNvPr id="10" name="Image 0" descr="https://pitch-assets-ccb95893-de3f-4266-973c-20049231b248.s3.eu-west-1.amazonaws.com/e8050d50-2199-4085-96b4-47e3015a4456?pitch-bytes=4423&amp;pitch-content-type=image%2Fpng"/>
          <p:cNvPicPr>
            <a:picLocks noChangeAspect="1"/>
          </p:cNvPicPr>
          <p:nvPr/>
        </p:nvPicPr>
        <p:blipFill>
          <a:blip r:embed="rId3"/>
          <a:srcRect/>
          <a:stretch/>
        </p:blipFill>
        <p:spPr>
          <a:xfrm>
            <a:off x="1022043" y="1450372"/>
            <a:ext cx="366132" cy="346138"/>
          </a:xfrm>
          <a:prstGeom prst="rect">
            <a:avLst/>
          </a:prstGeom>
        </p:spPr>
      </p:pic>
      <p:pic>
        <p:nvPicPr>
          <p:cNvPr id="11"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extLst>
      <p:ext uri="{BB962C8B-B14F-4D97-AF65-F5344CB8AC3E}">
        <p14:creationId xmlns:p14="http://schemas.microsoft.com/office/powerpoint/2010/main" val="2753033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9">
    <p:bg>
      <p:bgPr>
        <a:gradFill>
          <a:gsLst>
            <a:gs pos="0">
              <a:srgbClr val="A6C9FF"/>
            </a:gs>
            <a:gs pos="100000">
              <a:srgbClr val="78A3F7"/>
            </a:gs>
          </a:gsLst>
          <a:lin ang="5400000"/>
        </a:gradFill>
        <a:effectLst/>
      </p:bgPr>
    </p:bg>
    <p:spTree>
      <p:nvGrpSpPr>
        <p:cNvPr id="1" name=""/>
        <p:cNvGrpSpPr/>
        <p:nvPr/>
      </p:nvGrpSpPr>
      <p:grpSpPr>
        <a:xfrm>
          <a:off x="0" y="0"/>
          <a:ext cx="0" cy="0"/>
          <a:chOff x="0" y="0"/>
          <a:chExt cx="0" cy="0"/>
        </a:xfrm>
      </p:grpSpPr>
      <p:sp>
        <p:nvSpPr>
          <p:cNvPr id="3" name="Shape 0"/>
          <p:cNvSpPr/>
          <p:nvPr/>
        </p:nvSpPr>
        <p:spPr>
          <a:xfrm>
            <a:off x="71340" y="84124"/>
            <a:ext cx="8999775" cy="4972050"/>
          </a:xfrm>
          <a:prstGeom prst="roundRect">
            <a:avLst>
              <a:gd name="adj" fmla="val 1600"/>
            </a:avLst>
          </a:prstGeom>
          <a:solidFill>
            <a:srgbClr val="FFFFFF"/>
          </a:solidFill>
          <a:ln/>
        </p:spPr>
      </p:sp>
      <p:sp>
        <p:nvSpPr>
          <p:cNvPr id="4" name="Shape 1"/>
          <p:cNvSpPr/>
          <p:nvPr/>
        </p:nvSpPr>
        <p:spPr>
          <a:xfrm>
            <a:off x="71697" y="513901"/>
            <a:ext cx="8999481" cy="0"/>
          </a:xfrm>
          <a:prstGeom prst="line">
            <a:avLst/>
          </a:prstGeom>
          <a:solidFill>
            <a:srgbClr val="F5F8FE">
              <a:alpha val="20000"/>
            </a:srgbClr>
          </a:solidFill>
          <a:ln w="5292">
            <a:solidFill>
              <a:srgbClr val="78A3F7">
                <a:alpha val="20000"/>
              </a:srgbClr>
            </a:solidFill>
            <a:prstDash val="solid"/>
            <a:headEnd type="none"/>
            <a:tailEnd type="none"/>
          </a:ln>
        </p:spPr>
      </p:sp>
      <p:sp>
        <p:nvSpPr>
          <p:cNvPr id="5" name="Text 2"/>
          <p:cNvSpPr/>
          <p:nvPr/>
        </p:nvSpPr>
        <p:spPr>
          <a:xfrm>
            <a:off x="285436" y="260121"/>
            <a:ext cx="1828800" cy="109984"/>
          </a:xfrm>
          <a:prstGeom prst="rect">
            <a:avLst/>
          </a:prstGeom>
          <a:noFill/>
          <a:ln/>
        </p:spPr>
        <p:txBody>
          <a:bodyPr wrap="square" lIns="0" tIns="0" rIns="0" bIns="0" rtlCol="0" anchor="t"/>
          <a:lstStyle/>
          <a:p>
            <a:pPr algn="l">
              <a:lnSpc>
                <a:spcPts val="866"/>
              </a:lnSpc>
            </a:pPr>
            <a:r>
              <a:rPr lang="en-US" sz="500" b="1" kern="0" spc="120" dirty="0">
                <a:solidFill>
                  <a:srgbClr val="78A3F7">
                    <a:alpha val="80000"/>
                  </a:srgbClr>
                </a:solidFill>
                <a:latin typeface="General Sans" pitchFamily="34" charset="0"/>
                <a:ea typeface="General Sans" pitchFamily="34" charset="-122"/>
                <a:cs typeface="General Sans" pitchFamily="34" charset="-120"/>
              </a:rPr>
              <a:t>3. ACTIVITIES</a:t>
            </a:r>
            <a:endParaRPr lang="en-US" sz="525" dirty="0"/>
          </a:p>
        </p:txBody>
      </p:sp>
      <p:pic>
        <p:nvPicPr>
          <p:cNvPr id="6" name="Image 0" descr="https://pitch-assets-ccb95893-de3f-4266-973c-20049231b248.s3.eu-west-1.amazonaws.com/6fd28b34-7d0e-4532-a22a-204903b1b557?pitch-bytes=10114&amp;pitch-content-type=image%2Fpng"/>
          <p:cNvPicPr>
            <a:picLocks noChangeAspect="1"/>
          </p:cNvPicPr>
          <p:nvPr/>
        </p:nvPicPr>
        <p:blipFill>
          <a:blip r:embed="rId3"/>
          <a:srcRect/>
          <a:stretch/>
        </p:blipFill>
        <p:spPr>
          <a:xfrm rot="21300000">
            <a:off x="7544093" y="2205395"/>
            <a:ext cx="1190625" cy="678305"/>
          </a:xfrm>
          <a:prstGeom prst="rect">
            <a:avLst/>
          </a:prstGeom>
        </p:spPr>
      </p:pic>
      <p:pic>
        <p:nvPicPr>
          <p:cNvPr id="7" name="Image 1" descr="https://pitch-assets-ccb95893-de3f-4266-973c-20049231b248.s3.eu-west-1.amazonaws.com/8c0e47e0-1c13-488f-a3dd-5c89d46b9273?pitch-bytes=4372&amp;pitch-content-type=image%2Fpng"/>
          <p:cNvPicPr>
            <a:picLocks noChangeAspect="1"/>
          </p:cNvPicPr>
          <p:nvPr/>
        </p:nvPicPr>
        <p:blipFill>
          <a:blip r:embed="rId4"/>
          <a:srcRect b="44705"/>
          <a:stretch/>
        </p:blipFill>
        <p:spPr>
          <a:xfrm>
            <a:off x="3461931" y="4155051"/>
            <a:ext cx="1714654" cy="896350"/>
          </a:xfrm>
          <a:prstGeom prst="rect">
            <a:avLst/>
          </a:prstGeom>
        </p:spPr>
      </p:pic>
      <p:pic>
        <p:nvPicPr>
          <p:cNvPr id="8" name="Image 2" descr="https://pitch-assets-ccb95893-de3f-4266-973c-20049231b248.s3.eu-west-1.amazonaws.com/d382248d-f8d0-4e60-8325-b730c706457f?pitch-bytes=4803&amp;pitch-content-type=image%2Fpng"/>
          <p:cNvPicPr>
            <a:picLocks noChangeAspect="1"/>
          </p:cNvPicPr>
          <p:nvPr/>
        </p:nvPicPr>
        <p:blipFill>
          <a:blip r:embed="rId5"/>
          <a:srcRect t="15286"/>
          <a:stretch/>
        </p:blipFill>
        <p:spPr>
          <a:xfrm>
            <a:off x="1000344" y="514376"/>
            <a:ext cx="476250" cy="706889"/>
          </a:xfrm>
          <a:prstGeom prst="rect">
            <a:avLst/>
          </a:prstGeom>
        </p:spPr>
      </p:pic>
      <p:sp>
        <p:nvSpPr>
          <p:cNvPr id="9" name="Text 3"/>
          <p:cNvSpPr/>
          <p:nvPr/>
        </p:nvSpPr>
        <p:spPr>
          <a:xfrm>
            <a:off x="2320105" y="1905000"/>
            <a:ext cx="4572000" cy="788640"/>
          </a:xfrm>
          <a:prstGeom prst="rect">
            <a:avLst/>
          </a:prstGeom>
          <a:noFill/>
          <a:ln/>
        </p:spPr>
        <p:txBody>
          <a:bodyPr wrap="square" lIns="0" tIns="0" rIns="0" bIns="0" rtlCol="0" anchor="t"/>
          <a:lstStyle/>
          <a:p>
            <a:pPr algn="ctr">
              <a:lnSpc>
                <a:spcPts val="6210"/>
              </a:lnSpc>
            </a:pPr>
            <a:r>
              <a:rPr lang="en-US" sz="5400" b="1" kern="0" spc="-24" dirty="0">
                <a:solidFill>
                  <a:srgbClr val="000000"/>
                </a:solidFill>
                <a:latin typeface="General Sans" pitchFamily="34" charset="0"/>
                <a:ea typeface="General Sans" pitchFamily="34" charset="-122"/>
                <a:cs typeface="General Sans" pitchFamily="34" charset="-120"/>
              </a:rPr>
              <a:t>Demo</a:t>
            </a:r>
            <a:endParaRPr lang="en-US" sz="5400" dirty="0"/>
          </a:p>
        </p:txBody>
      </p:sp>
      <p:pic>
        <p:nvPicPr>
          <p:cNvPr id="10" name="Image 3" descr="https://pitch-assets-ccb95893-de3f-4266-973c-20049231b248.s3.eu-west-1.amazonaws.com/try-pitch-pdf-export-logo.svg">
            <a:hlinkClick r:id="rId6"/>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36595" y="4803153"/>
            <a:ext cx="515221" cy="22730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0">
    <p:bg>
      <p:bgPr>
        <a:gradFill>
          <a:gsLst>
            <a:gs pos="0">
              <a:srgbClr val="A6C9FF"/>
            </a:gs>
            <a:gs pos="100000">
              <a:srgbClr val="78A3F7"/>
            </a:gs>
          </a:gsLst>
          <a:lin ang="5400000"/>
        </a:gradFill>
        <a:effectLst/>
      </p:bgPr>
    </p:bg>
    <p:spTree>
      <p:nvGrpSpPr>
        <p:cNvPr id="1" name=""/>
        <p:cNvGrpSpPr/>
        <p:nvPr/>
      </p:nvGrpSpPr>
      <p:grpSpPr>
        <a:xfrm>
          <a:off x="0" y="0"/>
          <a:ext cx="0" cy="0"/>
          <a:chOff x="0" y="0"/>
          <a:chExt cx="0" cy="0"/>
        </a:xfrm>
      </p:grpSpPr>
      <p:sp>
        <p:nvSpPr>
          <p:cNvPr id="3" name="Shape 0"/>
          <p:cNvSpPr/>
          <p:nvPr/>
        </p:nvSpPr>
        <p:spPr>
          <a:xfrm>
            <a:off x="71340" y="84124"/>
            <a:ext cx="8999775" cy="4972050"/>
          </a:xfrm>
          <a:prstGeom prst="roundRect">
            <a:avLst>
              <a:gd name="adj" fmla="val 1600"/>
            </a:avLst>
          </a:prstGeom>
          <a:solidFill>
            <a:srgbClr val="FFFFFF"/>
          </a:solidFill>
          <a:ln/>
        </p:spPr>
      </p:sp>
      <p:sp>
        <p:nvSpPr>
          <p:cNvPr id="4" name="Shape 1"/>
          <p:cNvSpPr/>
          <p:nvPr/>
        </p:nvSpPr>
        <p:spPr>
          <a:xfrm>
            <a:off x="71697" y="513901"/>
            <a:ext cx="8999481" cy="0"/>
          </a:xfrm>
          <a:prstGeom prst="line">
            <a:avLst/>
          </a:prstGeom>
          <a:solidFill>
            <a:srgbClr val="F5F8FE">
              <a:alpha val="20000"/>
            </a:srgbClr>
          </a:solidFill>
          <a:ln w="5292">
            <a:solidFill>
              <a:srgbClr val="78A3F7">
                <a:alpha val="20000"/>
              </a:srgbClr>
            </a:solidFill>
            <a:prstDash val="solid"/>
            <a:headEnd type="none"/>
            <a:tailEnd type="none"/>
          </a:ln>
        </p:spPr>
      </p:sp>
      <p:sp>
        <p:nvSpPr>
          <p:cNvPr id="5" name="Text 2"/>
          <p:cNvSpPr/>
          <p:nvPr/>
        </p:nvSpPr>
        <p:spPr>
          <a:xfrm>
            <a:off x="285436" y="260121"/>
            <a:ext cx="1828800" cy="109984"/>
          </a:xfrm>
          <a:prstGeom prst="rect">
            <a:avLst/>
          </a:prstGeom>
          <a:noFill/>
          <a:ln/>
        </p:spPr>
        <p:txBody>
          <a:bodyPr wrap="square" lIns="0" tIns="0" rIns="0" bIns="0" rtlCol="0" anchor="t"/>
          <a:lstStyle/>
          <a:p>
            <a:pPr algn="l">
              <a:lnSpc>
                <a:spcPts val="866"/>
              </a:lnSpc>
            </a:pPr>
            <a:r>
              <a:rPr lang="en-US" sz="500" b="1" kern="0" spc="120" dirty="0">
                <a:solidFill>
                  <a:srgbClr val="78A3F7">
                    <a:alpha val="80000"/>
                  </a:srgbClr>
                </a:solidFill>
                <a:latin typeface="General Sans" pitchFamily="34" charset="0"/>
                <a:ea typeface="General Sans" pitchFamily="34" charset="-122"/>
                <a:cs typeface="General Sans" pitchFamily="34" charset="-120"/>
              </a:rPr>
              <a:t>3. ACTIVITIES</a:t>
            </a:r>
            <a:endParaRPr lang="en-US" sz="525" dirty="0"/>
          </a:p>
        </p:txBody>
      </p:sp>
      <p:sp>
        <p:nvSpPr>
          <p:cNvPr id="6" name="Text 3"/>
          <p:cNvSpPr/>
          <p:nvPr/>
        </p:nvSpPr>
        <p:spPr>
          <a:xfrm>
            <a:off x="2455518" y="1690934"/>
            <a:ext cx="4238625" cy="1758480"/>
          </a:xfrm>
          <a:prstGeom prst="roundRect">
            <a:avLst>
              <a:gd name="adj" fmla="val 4000"/>
            </a:avLst>
          </a:prstGeom>
          <a:solidFill>
            <a:srgbClr val="F5F8FE"/>
          </a:solidFill>
          <a:ln/>
        </p:spPr>
        <p:txBody>
          <a:bodyPr wrap="square" lIns="235479" tIns="207598" rIns="235479" bIns="207598" rtlCol="0" anchor="ctr"/>
          <a:lstStyle/>
          <a:p>
            <a:pPr algn="ctr">
              <a:lnSpc>
                <a:spcPts val="1575"/>
              </a:lnSpc>
            </a:pPr>
            <a:endParaRPr lang="en-US" sz="1050" dirty="0"/>
          </a:p>
        </p:txBody>
      </p:sp>
      <p:sp>
        <p:nvSpPr>
          <p:cNvPr id="7" name="Text 4"/>
          <p:cNvSpPr/>
          <p:nvPr/>
        </p:nvSpPr>
        <p:spPr>
          <a:xfrm>
            <a:off x="2932950" y="2445320"/>
            <a:ext cx="3657600" cy="251445"/>
          </a:xfrm>
          <a:prstGeom prst="rect">
            <a:avLst/>
          </a:prstGeom>
          <a:noFill/>
          <a:ln/>
        </p:spPr>
        <p:txBody>
          <a:bodyPr wrap="square" lIns="0" tIns="0" rIns="0" bIns="0" rtlCol="0" anchor="ctr"/>
          <a:lstStyle/>
          <a:p>
            <a:pPr algn="ctr">
              <a:lnSpc>
                <a:spcPts val="1980"/>
              </a:lnSpc>
            </a:pPr>
            <a:endParaRPr lang="en-US" sz="1200" dirty="0"/>
          </a:p>
        </p:txBody>
      </p:sp>
      <p:sp>
        <p:nvSpPr>
          <p:cNvPr id="8" name="Text 5"/>
          <p:cNvSpPr/>
          <p:nvPr/>
        </p:nvSpPr>
        <p:spPr>
          <a:xfrm>
            <a:off x="1179613" y="899894"/>
            <a:ext cx="7315200" cy="500062"/>
          </a:xfrm>
          <a:prstGeom prst="rect">
            <a:avLst/>
          </a:prstGeom>
          <a:noFill/>
          <a:ln/>
        </p:spPr>
        <p:txBody>
          <a:bodyPr wrap="square" lIns="0" tIns="0" rIns="0" bIns="0" rtlCol="0" anchor="t"/>
          <a:lstStyle/>
          <a:p>
            <a:pPr algn="ctr">
              <a:lnSpc>
                <a:spcPts val="3938"/>
              </a:lnSpc>
            </a:pPr>
            <a:r>
              <a:rPr lang="en-US" sz="2600" b="1" dirty="0">
                <a:solidFill>
                  <a:srgbClr val="000000"/>
                </a:solidFill>
                <a:latin typeface="General Sans" pitchFamily="34" charset="0"/>
                <a:ea typeface="General Sans" pitchFamily="34" charset="-122"/>
                <a:cs typeface="General Sans" pitchFamily="34" charset="-120"/>
              </a:rPr>
              <a:t>GitOps with FluxCD</a:t>
            </a:r>
            <a:endParaRPr lang="en-US" sz="2625" dirty="0"/>
          </a:p>
        </p:txBody>
      </p:sp>
      <p:pic>
        <p:nvPicPr>
          <p:cNvPr id="9" name="Image 0" descr="https://pitch-assets-ccb95893-de3f-4266-973c-20049231b248.s3.eu-west-1.amazonaws.com/452440b9-9f2d-495a-98a6-90b07ab737f5?pitch-bytes=6172&amp;pitch-content-type=image%2Fpng"/>
          <p:cNvPicPr>
            <a:picLocks noChangeAspect="1"/>
          </p:cNvPicPr>
          <p:nvPr/>
        </p:nvPicPr>
        <p:blipFill>
          <a:blip r:embed="rId3"/>
          <a:srcRect/>
          <a:stretch/>
        </p:blipFill>
        <p:spPr>
          <a:xfrm rot="2700000">
            <a:off x="2119589" y="3014306"/>
            <a:ext cx="952500" cy="1224643"/>
          </a:xfrm>
          <a:prstGeom prst="rect">
            <a:avLst/>
          </a:prstGeom>
        </p:spPr>
      </p:pic>
      <p:pic>
        <p:nvPicPr>
          <p:cNvPr id="10" name="Image 1" descr="https://pitch-assets-ccb95893-de3f-4266-973c-20049231b248.s3.eu-west-1.amazonaws.com/ccb0589b-8619-4c01-a77a-56478a95d7e4?pitch-bytes=9497&amp;pitch-content-type=image%2Fpng"/>
          <p:cNvPicPr>
            <a:picLocks noChangeAspect="1"/>
          </p:cNvPicPr>
          <p:nvPr/>
        </p:nvPicPr>
        <p:blipFill>
          <a:blip r:embed="rId4"/>
          <a:srcRect b="30482"/>
          <a:stretch/>
        </p:blipFill>
        <p:spPr>
          <a:xfrm rot="10800000">
            <a:off x="6429863" y="515828"/>
            <a:ext cx="1905000" cy="1391815"/>
          </a:xfrm>
          <a:prstGeom prst="rect">
            <a:avLst/>
          </a:prstGeom>
        </p:spPr>
      </p:pic>
      <p:pic>
        <p:nvPicPr>
          <p:cNvPr id="11" name="Image 2" descr="https://pitch-assets-ccb95893-de3f-4266-973c-20049231b248.s3.eu-west-1.amazonaws.com/try-pitch-pdf-export-logo.svg">
            <a:hlinkClick r:id="rId5"/>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36595" y="4803153"/>
            <a:ext cx="515221" cy="22730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1">
    <p:bg>
      <p:bgPr>
        <a:gradFill>
          <a:gsLst>
            <a:gs pos="0">
              <a:srgbClr val="A6C9FF"/>
            </a:gs>
            <a:gs pos="100000">
              <a:srgbClr val="78A3F7"/>
            </a:gs>
          </a:gsLst>
          <a:lin ang="5400000"/>
        </a:gradFill>
        <a:effectLst/>
      </p:bgPr>
    </p:bg>
    <p:spTree>
      <p:nvGrpSpPr>
        <p:cNvPr id="1" name=""/>
        <p:cNvGrpSpPr/>
        <p:nvPr/>
      </p:nvGrpSpPr>
      <p:grpSpPr>
        <a:xfrm>
          <a:off x="0" y="0"/>
          <a:ext cx="0" cy="0"/>
          <a:chOff x="0" y="0"/>
          <a:chExt cx="0" cy="0"/>
        </a:xfrm>
      </p:grpSpPr>
      <p:sp>
        <p:nvSpPr>
          <p:cNvPr id="3" name="Shape 0"/>
          <p:cNvSpPr/>
          <p:nvPr/>
        </p:nvSpPr>
        <p:spPr>
          <a:xfrm>
            <a:off x="71340" y="84124"/>
            <a:ext cx="8999775" cy="4972050"/>
          </a:xfrm>
          <a:prstGeom prst="roundRect">
            <a:avLst>
              <a:gd name="adj" fmla="val 1600"/>
            </a:avLst>
          </a:prstGeom>
          <a:solidFill>
            <a:srgbClr val="FFFFFF"/>
          </a:solidFill>
          <a:ln/>
        </p:spPr>
      </p:sp>
      <p:sp>
        <p:nvSpPr>
          <p:cNvPr id="4" name="Shape 1"/>
          <p:cNvSpPr/>
          <p:nvPr/>
        </p:nvSpPr>
        <p:spPr>
          <a:xfrm>
            <a:off x="71697" y="513901"/>
            <a:ext cx="8999481" cy="0"/>
          </a:xfrm>
          <a:prstGeom prst="line">
            <a:avLst/>
          </a:prstGeom>
          <a:solidFill>
            <a:srgbClr val="F5F8FE">
              <a:alpha val="20000"/>
            </a:srgbClr>
          </a:solidFill>
          <a:ln w="5292">
            <a:solidFill>
              <a:srgbClr val="78A3F7">
                <a:alpha val="20000"/>
              </a:srgbClr>
            </a:solidFill>
            <a:prstDash val="solid"/>
            <a:headEnd type="none"/>
            <a:tailEnd type="none"/>
          </a:ln>
        </p:spPr>
      </p:sp>
      <p:sp>
        <p:nvSpPr>
          <p:cNvPr id="5" name="Text 2"/>
          <p:cNvSpPr/>
          <p:nvPr/>
        </p:nvSpPr>
        <p:spPr>
          <a:xfrm>
            <a:off x="285436" y="260121"/>
            <a:ext cx="1828800" cy="109984"/>
          </a:xfrm>
          <a:prstGeom prst="rect">
            <a:avLst/>
          </a:prstGeom>
          <a:noFill/>
          <a:ln/>
        </p:spPr>
        <p:txBody>
          <a:bodyPr wrap="square" lIns="0" tIns="0" rIns="0" bIns="0" rtlCol="0" anchor="t"/>
          <a:lstStyle/>
          <a:p>
            <a:pPr algn="l">
              <a:lnSpc>
                <a:spcPts val="866"/>
              </a:lnSpc>
            </a:pPr>
            <a:r>
              <a:rPr lang="en-US" sz="500" b="1" kern="0" spc="120" dirty="0">
                <a:solidFill>
                  <a:srgbClr val="78A3F7">
                    <a:alpha val="80000"/>
                  </a:srgbClr>
                </a:solidFill>
                <a:latin typeface="General Sans" pitchFamily="34" charset="0"/>
                <a:ea typeface="General Sans" pitchFamily="34" charset="-122"/>
                <a:cs typeface="General Sans" pitchFamily="34" charset="-120"/>
              </a:rPr>
              <a:t>3. ACTIVITIES</a:t>
            </a:r>
            <a:endParaRPr lang="en-US" sz="525" dirty="0"/>
          </a:p>
        </p:txBody>
      </p:sp>
      <p:sp>
        <p:nvSpPr>
          <p:cNvPr id="6" name="Text 3"/>
          <p:cNvSpPr/>
          <p:nvPr/>
        </p:nvSpPr>
        <p:spPr>
          <a:xfrm>
            <a:off x="2536962" y="1766113"/>
            <a:ext cx="4238625" cy="1758480"/>
          </a:xfrm>
          <a:prstGeom prst="roundRect">
            <a:avLst>
              <a:gd name="adj" fmla="val 4000"/>
            </a:avLst>
          </a:prstGeom>
          <a:solidFill>
            <a:srgbClr val="F5F8FE"/>
          </a:solidFill>
          <a:ln/>
        </p:spPr>
        <p:txBody>
          <a:bodyPr wrap="square" lIns="235479" tIns="207598" rIns="235479" bIns="207598" rtlCol="0" anchor="ctr"/>
          <a:lstStyle/>
          <a:p>
            <a:pPr algn="ctr">
              <a:lnSpc>
                <a:spcPts val="1575"/>
              </a:lnSpc>
            </a:pPr>
            <a:endParaRPr lang="en-US" sz="1050" dirty="0"/>
          </a:p>
        </p:txBody>
      </p:sp>
      <p:sp>
        <p:nvSpPr>
          <p:cNvPr id="7" name="Text 4"/>
          <p:cNvSpPr/>
          <p:nvPr/>
        </p:nvSpPr>
        <p:spPr>
          <a:xfrm>
            <a:off x="1179613" y="899894"/>
            <a:ext cx="7315200" cy="500062"/>
          </a:xfrm>
          <a:prstGeom prst="rect">
            <a:avLst/>
          </a:prstGeom>
          <a:noFill/>
          <a:ln/>
        </p:spPr>
        <p:txBody>
          <a:bodyPr wrap="square" lIns="0" tIns="0" rIns="0" bIns="0" rtlCol="0" anchor="t"/>
          <a:lstStyle/>
          <a:p>
            <a:pPr algn="ctr">
              <a:lnSpc>
                <a:spcPts val="3938"/>
              </a:lnSpc>
            </a:pPr>
            <a:r>
              <a:rPr lang="en-US" sz="2600" b="1" dirty="0">
                <a:solidFill>
                  <a:srgbClr val="000000"/>
                </a:solidFill>
                <a:latin typeface="General Sans" pitchFamily="34" charset="0"/>
                <a:ea typeface="General Sans" pitchFamily="34" charset="-122"/>
                <a:cs typeface="General Sans" pitchFamily="34" charset="-120"/>
              </a:rPr>
              <a:t>GitOps with ArgoCD</a:t>
            </a:r>
            <a:endParaRPr lang="en-US" sz="2625" dirty="0"/>
          </a:p>
        </p:txBody>
      </p:sp>
      <p:pic>
        <p:nvPicPr>
          <p:cNvPr id="8" name="Image 0" descr="https://pitch-assets-ccb95893-de3f-4266-973c-20049231b248.s3.eu-west-1.amazonaws.com/452440b9-9f2d-495a-98a6-90b07ab737f5?pitch-bytes=6172&amp;pitch-content-type=image%2Fpng"/>
          <p:cNvPicPr>
            <a:picLocks noChangeAspect="1"/>
          </p:cNvPicPr>
          <p:nvPr/>
        </p:nvPicPr>
        <p:blipFill>
          <a:blip r:embed="rId3"/>
          <a:srcRect/>
          <a:stretch/>
        </p:blipFill>
        <p:spPr>
          <a:xfrm rot="2700000">
            <a:off x="2119589" y="3014306"/>
            <a:ext cx="952500" cy="1224643"/>
          </a:xfrm>
          <a:prstGeom prst="rect">
            <a:avLst/>
          </a:prstGeom>
        </p:spPr>
      </p:pic>
      <p:pic>
        <p:nvPicPr>
          <p:cNvPr id="9" name="Image 1" descr="https://pitch-assets-ccb95893-de3f-4266-973c-20049231b248.s3.eu-west-1.amazonaws.com/ccb0589b-8619-4c01-a77a-56478a95d7e4?pitch-bytes=9497&amp;pitch-content-type=image%2Fpng"/>
          <p:cNvPicPr>
            <a:picLocks noChangeAspect="1"/>
          </p:cNvPicPr>
          <p:nvPr/>
        </p:nvPicPr>
        <p:blipFill>
          <a:blip r:embed="rId4"/>
          <a:srcRect b="30482"/>
          <a:stretch/>
        </p:blipFill>
        <p:spPr>
          <a:xfrm rot="10800000">
            <a:off x="6429863" y="515828"/>
            <a:ext cx="1905000" cy="1391815"/>
          </a:xfrm>
          <a:prstGeom prst="rect">
            <a:avLst/>
          </a:prstGeom>
        </p:spPr>
      </p:pic>
      <p:pic>
        <p:nvPicPr>
          <p:cNvPr id="10" name="Image 2" descr="https://pitch-assets-ccb95893-de3f-4266-973c-20049231b248.s3.eu-west-1.amazonaws.com/try-pitch-pdf-export-logo.svg">
            <a:hlinkClick r:id="rId5"/>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36595" y="4803153"/>
            <a:ext cx="515221" cy="22730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4">
    <p:bg>
      <p:bgPr>
        <a:gradFill>
          <a:gsLst>
            <a:gs pos="0">
              <a:srgbClr val="A6C9FF"/>
            </a:gs>
            <a:gs pos="100000">
              <a:srgbClr val="78A3F7"/>
            </a:gs>
          </a:gsLst>
          <a:lin ang="5400000"/>
        </a:gradFill>
        <a:effectLst/>
      </p:bgPr>
    </p:bg>
    <p:spTree>
      <p:nvGrpSpPr>
        <p:cNvPr id="1" name=""/>
        <p:cNvGrpSpPr/>
        <p:nvPr/>
      </p:nvGrpSpPr>
      <p:grpSpPr>
        <a:xfrm>
          <a:off x="0" y="0"/>
          <a:ext cx="0" cy="0"/>
          <a:chOff x="0" y="0"/>
          <a:chExt cx="0" cy="0"/>
        </a:xfrm>
      </p:grpSpPr>
      <p:sp>
        <p:nvSpPr>
          <p:cNvPr id="3" name="Shape 0"/>
          <p:cNvSpPr/>
          <p:nvPr/>
        </p:nvSpPr>
        <p:spPr>
          <a:xfrm>
            <a:off x="71340" y="84124"/>
            <a:ext cx="8999775" cy="4972050"/>
          </a:xfrm>
          <a:prstGeom prst="roundRect">
            <a:avLst>
              <a:gd name="adj" fmla="val 1600"/>
            </a:avLst>
          </a:prstGeom>
          <a:solidFill>
            <a:srgbClr val="FFFFFF"/>
          </a:solidFill>
          <a:ln/>
        </p:spPr>
      </p:sp>
      <p:sp>
        <p:nvSpPr>
          <p:cNvPr id="4" name="Shape 1"/>
          <p:cNvSpPr/>
          <p:nvPr/>
        </p:nvSpPr>
        <p:spPr>
          <a:xfrm>
            <a:off x="71697" y="513901"/>
            <a:ext cx="8999481" cy="0"/>
          </a:xfrm>
          <a:prstGeom prst="line">
            <a:avLst/>
          </a:prstGeom>
          <a:solidFill>
            <a:srgbClr val="F5F8FE">
              <a:alpha val="20000"/>
            </a:srgbClr>
          </a:solidFill>
          <a:ln w="5292">
            <a:solidFill>
              <a:srgbClr val="78A3F7">
                <a:alpha val="20000"/>
              </a:srgbClr>
            </a:solidFill>
            <a:prstDash val="solid"/>
            <a:headEnd type="none"/>
            <a:tailEnd type="none"/>
          </a:ln>
        </p:spPr>
      </p:sp>
      <p:sp>
        <p:nvSpPr>
          <p:cNvPr id="5" name="Text 2"/>
          <p:cNvSpPr/>
          <p:nvPr/>
        </p:nvSpPr>
        <p:spPr>
          <a:xfrm>
            <a:off x="285436" y="260121"/>
            <a:ext cx="1828800" cy="109984"/>
          </a:xfrm>
          <a:prstGeom prst="rect">
            <a:avLst/>
          </a:prstGeom>
          <a:noFill/>
          <a:ln/>
        </p:spPr>
        <p:txBody>
          <a:bodyPr wrap="square" lIns="0" tIns="0" rIns="0" bIns="0" rtlCol="0" anchor="t"/>
          <a:lstStyle/>
          <a:p>
            <a:pPr algn="l">
              <a:lnSpc>
                <a:spcPts val="866"/>
              </a:lnSpc>
            </a:pPr>
            <a:r>
              <a:rPr lang="en-US" sz="500" b="1" kern="0" spc="120" dirty="0">
                <a:solidFill>
                  <a:srgbClr val="78A3F7">
                    <a:alpha val="80000"/>
                  </a:srgbClr>
                </a:solidFill>
                <a:latin typeface="General Sans" pitchFamily="34" charset="0"/>
                <a:ea typeface="General Sans" pitchFamily="34" charset="-122"/>
                <a:cs typeface="General Sans" pitchFamily="34" charset="-120"/>
              </a:rPr>
              <a:t>4. WRAP-UP</a:t>
            </a:r>
            <a:endParaRPr lang="en-US" sz="525" dirty="0"/>
          </a:p>
        </p:txBody>
      </p:sp>
      <p:sp>
        <p:nvSpPr>
          <p:cNvPr id="6" name="Text 3"/>
          <p:cNvSpPr/>
          <p:nvPr/>
        </p:nvSpPr>
        <p:spPr>
          <a:xfrm>
            <a:off x="1179613" y="899894"/>
            <a:ext cx="7315200" cy="500062"/>
          </a:xfrm>
          <a:prstGeom prst="rect">
            <a:avLst/>
          </a:prstGeom>
          <a:noFill/>
          <a:ln/>
        </p:spPr>
        <p:txBody>
          <a:bodyPr wrap="square" lIns="0" tIns="0" rIns="0" bIns="0" rtlCol="0" anchor="t"/>
          <a:lstStyle/>
          <a:p>
            <a:pPr algn="ctr">
              <a:lnSpc>
                <a:spcPts val="3938"/>
              </a:lnSpc>
            </a:pPr>
            <a:r>
              <a:rPr lang="en-US" sz="2600" b="1" dirty="0">
                <a:solidFill>
                  <a:srgbClr val="000000"/>
                </a:solidFill>
                <a:latin typeface="General Sans" pitchFamily="34" charset="0"/>
                <a:ea typeface="General Sans" pitchFamily="34" charset="-122"/>
                <a:cs typeface="General Sans" pitchFamily="34" charset="-120"/>
              </a:rPr>
              <a:t>Further reading</a:t>
            </a:r>
            <a:endParaRPr lang="en-US" sz="2625" dirty="0"/>
          </a:p>
        </p:txBody>
      </p:sp>
      <p:pic>
        <p:nvPicPr>
          <p:cNvPr id="7" name="Image 0" descr="https://pitch-assets-ccb95893-de3f-4266-973c-20049231b248.s3.eu-west-1.amazonaws.com/f960be4c-c9b4-4eef-ade1-ecfcb732dbd4?pitch-bytes=9611&amp;pitch-content-type=image%2Fpng"/>
          <p:cNvPicPr>
            <a:picLocks noChangeAspect="1"/>
          </p:cNvPicPr>
          <p:nvPr/>
        </p:nvPicPr>
        <p:blipFill>
          <a:blip r:embed="rId3"/>
          <a:srcRect/>
          <a:stretch/>
        </p:blipFill>
        <p:spPr>
          <a:xfrm>
            <a:off x="2167606" y="3537952"/>
            <a:ext cx="1905000" cy="1085288"/>
          </a:xfrm>
          <a:prstGeom prst="rect">
            <a:avLst/>
          </a:prstGeom>
        </p:spPr>
      </p:pic>
      <p:sp>
        <p:nvSpPr>
          <p:cNvPr id="8" name="Text 4"/>
          <p:cNvSpPr/>
          <p:nvPr/>
        </p:nvSpPr>
        <p:spPr>
          <a:xfrm>
            <a:off x="1180031" y="1599828"/>
            <a:ext cx="3297382" cy="1071563"/>
          </a:xfrm>
          <a:prstGeom prst="roundRect">
            <a:avLst>
              <a:gd name="adj" fmla="val 4000"/>
            </a:avLst>
          </a:prstGeom>
          <a:solidFill>
            <a:srgbClr val="F5F8FE"/>
          </a:solidFill>
          <a:ln/>
        </p:spPr>
        <p:txBody>
          <a:bodyPr wrap="square" lIns="183188" tIns="126504" rIns="183188" bIns="126504" rtlCol="0" anchor="ctr"/>
          <a:lstStyle/>
          <a:p>
            <a:pPr algn="ctr">
              <a:lnSpc>
                <a:spcPts val="1575"/>
              </a:lnSpc>
            </a:pPr>
            <a:endParaRPr lang="en-US" sz="1050" dirty="0"/>
          </a:p>
        </p:txBody>
      </p:sp>
      <p:sp>
        <p:nvSpPr>
          <p:cNvPr id="9" name="Text 5"/>
          <p:cNvSpPr/>
          <p:nvPr/>
        </p:nvSpPr>
        <p:spPr>
          <a:xfrm>
            <a:off x="1730543" y="2047805"/>
            <a:ext cx="2743200" cy="171450"/>
          </a:xfrm>
          <a:prstGeom prst="rect">
            <a:avLst/>
          </a:prstGeom>
          <a:noFill/>
          <a:ln/>
        </p:spPr>
        <p:txBody>
          <a:bodyPr wrap="square" lIns="0" tIns="0" rIns="0" bIns="0" rtlCol="0" anchor="ctr"/>
          <a:lstStyle/>
          <a:p>
            <a:pPr algn="l">
              <a:lnSpc>
                <a:spcPts val="1350"/>
              </a:lnSpc>
            </a:pPr>
            <a:r>
              <a:rPr lang="en-US" sz="900" b="0" u="sng" dirty="0">
                <a:solidFill>
                  <a:srgbClr val="000000"/>
                </a:solidFill>
                <a:latin typeface="Lunchtype 22" pitchFamily="34" charset="0"/>
                <a:ea typeface="Lunchtype 22" pitchFamily="34" charset="-122"/>
                <a:cs typeface="Lunchtype 22" pitchFamily="34" charset="-120"/>
                <a:hlinkClick r:id="rId4">
                  <a:extLst>
                    <a:ext uri="{A12FA001-AC4F-418D-AE19-62706E023703}">
                      <ahyp:hlinkClr xmlns:ahyp="http://schemas.microsoft.com/office/drawing/2018/hyperlinkcolor" val="tx"/>
                    </a:ext>
                  </a:extLst>
                </a:hlinkClick>
              </a:rPr>
              <a:t>GitOps with FluxCD</a:t>
            </a:r>
            <a:endParaRPr lang="en-US" sz="900" dirty="0"/>
          </a:p>
        </p:txBody>
      </p:sp>
      <p:sp>
        <p:nvSpPr>
          <p:cNvPr id="10" name="Text 6"/>
          <p:cNvSpPr/>
          <p:nvPr/>
        </p:nvSpPr>
        <p:spPr>
          <a:xfrm>
            <a:off x="4677294" y="1599828"/>
            <a:ext cx="3297382" cy="1071563"/>
          </a:xfrm>
          <a:prstGeom prst="roundRect">
            <a:avLst>
              <a:gd name="adj" fmla="val 4000"/>
            </a:avLst>
          </a:prstGeom>
          <a:solidFill>
            <a:srgbClr val="F5F8FE"/>
          </a:solidFill>
          <a:ln/>
        </p:spPr>
        <p:txBody>
          <a:bodyPr wrap="square" lIns="183188" tIns="126504" rIns="183188" bIns="126504" rtlCol="0" anchor="ctr"/>
          <a:lstStyle/>
          <a:p>
            <a:pPr algn="ctr">
              <a:lnSpc>
                <a:spcPts val="1575"/>
              </a:lnSpc>
            </a:pPr>
            <a:endParaRPr lang="en-US" sz="1050" dirty="0"/>
          </a:p>
        </p:txBody>
      </p:sp>
      <p:sp>
        <p:nvSpPr>
          <p:cNvPr id="11" name="Text 7"/>
          <p:cNvSpPr/>
          <p:nvPr/>
        </p:nvSpPr>
        <p:spPr>
          <a:xfrm>
            <a:off x="5227805" y="2047805"/>
            <a:ext cx="2743200" cy="171450"/>
          </a:xfrm>
          <a:prstGeom prst="rect">
            <a:avLst/>
          </a:prstGeom>
          <a:noFill/>
          <a:ln/>
        </p:spPr>
        <p:txBody>
          <a:bodyPr wrap="square" lIns="0" tIns="0" rIns="0" bIns="0" rtlCol="0" anchor="ctr"/>
          <a:lstStyle/>
          <a:p>
            <a:pPr algn="l">
              <a:lnSpc>
                <a:spcPts val="1350"/>
              </a:lnSpc>
            </a:pPr>
            <a:r>
              <a:rPr lang="en-US" sz="900" b="0" u="sng" dirty="0">
                <a:solidFill>
                  <a:srgbClr val="000000"/>
                </a:solidFill>
                <a:latin typeface="Lunchtype 22" pitchFamily="34" charset="0"/>
                <a:ea typeface="Lunchtype 22" pitchFamily="34" charset="-122"/>
                <a:cs typeface="Lunchtype 22" pitchFamily="34" charset="-120"/>
                <a:hlinkClick r:id="rId5">
                  <a:extLst>
                    <a:ext uri="{A12FA001-AC4F-418D-AE19-62706E023703}">
                      <ahyp:hlinkClr xmlns:ahyp="http://schemas.microsoft.com/office/drawing/2018/hyperlinkcolor" val="tx"/>
                    </a:ext>
                  </a:extLst>
                </a:hlinkClick>
              </a:rPr>
              <a:t>FluxCD</a:t>
            </a:r>
            <a:endParaRPr lang="en-US" sz="900" dirty="0"/>
          </a:p>
        </p:txBody>
      </p:sp>
      <p:sp>
        <p:nvSpPr>
          <p:cNvPr id="12" name="Text 8"/>
          <p:cNvSpPr/>
          <p:nvPr/>
        </p:nvSpPr>
        <p:spPr>
          <a:xfrm>
            <a:off x="1180031" y="2831986"/>
            <a:ext cx="3297382" cy="1071563"/>
          </a:xfrm>
          <a:prstGeom prst="roundRect">
            <a:avLst>
              <a:gd name="adj" fmla="val 4000"/>
            </a:avLst>
          </a:prstGeom>
          <a:solidFill>
            <a:srgbClr val="F5F8FE"/>
          </a:solidFill>
          <a:ln/>
        </p:spPr>
        <p:txBody>
          <a:bodyPr wrap="square" lIns="183188" tIns="126504" rIns="183188" bIns="126504" rtlCol="0" anchor="ctr"/>
          <a:lstStyle/>
          <a:p>
            <a:pPr algn="ctr">
              <a:lnSpc>
                <a:spcPts val="1575"/>
              </a:lnSpc>
            </a:pPr>
            <a:endParaRPr lang="en-US" sz="1050" dirty="0"/>
          </a:p>
        </p:txBody>
      </p:sp>
      <p:sp>
        <p:nvSpPr>
          <p:cNvPr id="13" name="Text 9"/>
          <p:cNvSpPr/>
          <p:nvPr/>
        </p:nvSpPr>
        <p:spPr>
          <a:xfrm>
            <a:off x="1730543" y="3279963"/>
            <a:ext cx="2743200" cy="171450"/>
          </a:xfrm>
          <a:prstGeom prst="rect">
            <a:avLst/>
          </a:prstGeom>
          <a:noFill/>
          <a:ln/>
        </p:spPr>
        <p:txBody>
          <a:bodyPr wrap="square" lIns="0" tIns="0" rIns="0" bIns="0" rtlCol="0" anchor="ctr"/>
          <a:lstStyle/>
          <a:p>
            <a:pPr algn="l">
              <a:lnSpc>
                <a:spcPts val="1350"/>
              </a:lnSpc>
            </a:pPr>
            <a:r>
              <a:rPr lang="en-US" sz="900" b="0" u="sng" dirty="0">
                <a:solidFill>
                  <a:srgbClr val="000000"/>
                </a:solidFill>
                <a:latin typeface="Lunchtype 22" pitchFamily="34" charset="0"/>
                <a:ea typeface="Lunchtype 22" pitchFamily="34" charset="-122"/>
                <a:cs typeface="Lunchtype 22" pitchFamily="34" charset="-120"/>
                <a:hlinkClick r:id="rId6">
                  <a:extLst>
                    <a:ext uri="{A12FA001-AC4F-418D-AE19-62706E023703}">
                      <ahyp:hlinkClr xmlns:ahyp="http://schemas.microsoft.com/office/drawing/2018/hyperlinkcolor" val="tx"/>
                    </a:ext>
                  </a:extLst>
                </a:hlinkClick>
              </a:rPr>
              <a:t>ArgoCD</a:t>
            </a:r>
            <a:endParaRPr lang="en-US" sz="900" dirty="0"/>
          </a:p>
        </p:txBody>
      </p:sp>
      <p:sp>
        <p:nvSpPr>
          <p:cNvPr id="14" name="Text 10"/>
          <p:cNvSpPr/>
          <p:nvPr/>
        </p:nvSpPr>
        <p:spPr>
          <a:xfrm>
            <a:off x="4677294" y="2831986"/>
            <a:ext cx="3297382" cy="1071563"/>
          </a:xfrm>
          <a:prstGeom prst="roundRect">
            <a:avLst>
              <a:gd name="adj" fmla="val 4000"/>
            </a:avLst>
          </a:prstGeom>
          <a:solidFill>
            <a:srgbClr val="F5F8FE"/>
          </a:solidFill>
          <a:ln/>
        </p:spPr>
        <p:txBody>
          <a:bodyPr wrap="square" lIns="183188" tIns="126504" rIns="183188" bIns="126504" rtlCol="0" anchor="ctr"/>
          <a:lstStyle/>
          <a:p>
            <a:pPr algn="ctr">
              <a:lnSpc>
                <a:spcPts val="1575"/>
              </a:lnSpc>
            </a:pPr>
            <a:endParaRPr lang="en-US" sz="1050" dirty="0"/>
          </a:p>
        </p:txBody>
      </p:sp>
      <p:sp>
        <p:nvSpPr>
          <p:cNvPr id="15" name="Text 11"/>
          <p:cNvSpPr/>
          <p:nvPr/>
        </p:nvSpPr>
        <p:spPr>
          <a:xfrm>
            <a:off x="5227805" y="3279963"/>
            <a:ext cx="2743200" cy="171450"/>
          </a:xfrm>
          <a:prstGeom prst="rect">
            <a:avLst/>
          </a:prstGeom>
          <a:noFill/>
          <a:ln/>
        </p:spPr>
        <p:txBody>
          <a:bodyPr wrap="square" lIns="0" tIns="0" rIns="0" bIns="0" rtlCol="0" anchor="ctr"/>
          <a:lstStyle/>
          <a:p>
            <a:pPr algn="l">
              <a:lnSpc>
                <a:spcPts val="1350"/>
              </a:lnSpc>
            </a:pPr>
            <a:r>
              <a:rPr lang="en-US" sz="900" b="0" u="sng" dirty="0">
                <a:solidFill>
                  <a:srgbClr val="000000"/>
                </a:solidFill>
                <a:latin typeface="Lunchtype 22" pitchFamily="34" charset="0"/>
                <a:ea typeface="Lunchtype 22" pitchFamily="34" charset="-122"/>
                <a:cs typeface="Lunchtype 22" pitchFamily="34" charset="-120"/>
                <a:hlinkClick r:id="rId7">
                  <a:extLst>
                    <a:ext uri="{A12FA001-AC4F-418D-AE19-62706E023703}">
                      <ahyp:hlinkClr xmlns:ahyp="http://schemas.microsoft.com/office/drawing/2018/hyperlinkcolor" val="tx"/>
                    </a:ext>
                  </a:extLst>
                </a:hlinkClick>
              </a:rPr>
              <a:t>GitOps with ArgoCD</a:t>
            </a:r>
            <a:endParaRPr lang="en-US" sz="900" dirty="0"/>
          </a:p>
        </p:txBody>
      </p:sp>
      <p:pic>
        <p:nvPicPr>
          <p:cNvPr id="16" name="Image 1" descr="https://pitch-assets-ccb95893-de3f-4266-973c-20049231b248.s3.eu-west-1.amazonaws.com/e8050d50-2199-4085-96b4-47e3015a4456?pitch-bytes=4423&amp;pitch-content-type=image%2Fpng"/>
          <p:cNvPicPr>
            <a:picLocks noChangeAspect="1"/>
          </p:cNvPicPr>
          <p:nvPr/>
        </p:nvPicPr>
        <p:blipFill>
          <a:blip r:embed="rId8"/>
          <a:srcRect/>
          <a:stretch/>
        </p:blipFill>
        <p:spPr>
          <a:xfrm>
            <a:off x="1304525" y="1324943"/>
            <a:ext cx="366132" cy="346138"/>
          </a:xfrm>
          <a:prstGeom prst="rect">
            <a:avLst/>
          </a:prstGeom>
        </p:spPr>
      </p:pic>
      <p:pic>
        <p:nvPicPr>
          <p:cNvPr id="17" name="Image 2" descr="https://pitch-assets-ccb95893-de3f-4266-973c-20049231b248.s3.eu-west-1.amazonaws.com/41c553a7-1797-443a-9521-b3b68ffe258c?pitch-bytes=10153&amp;pitch-content-type=image%2Fpng"/>
          <p:cNvPicPr>
            <a:picLocks noChangeAspect="1"/>
          </p:cNvPicPr>
          <p:nvPr/>
        </p:nvPicPr>
        <p:blipFill>
          <a:blip r:embed="rId9"/>
          <a:srcRect t="59700"/>
          <a:stretch/>
        </p:blipFill>
        <p:spPr>
          <a:xfrm>
            <a:off x="6488853" y="516124"/>
            <a:ext cx="1905000" cy="806839"/>
          </a:xfrm>
          <a:prstGeom prst="rect">
            <a:avLst/>
          </a:prstGeom>
        </p:spPr>
      </p:pic>
      <p:pic>
        <p:nvPicPr>
          <p:cNvPr id="18" name="Image 3" descr="https://pitch-assets-ccb95893-de3f-4266-973c-20049231b248.s3.eu-west-1.amazonaws.com/try-pitch-pdf-export-logo.svg">
            <a:hlinkClick r:id="rId10"/>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136595" y="4803153"/>
            <a:ext cx="515221" cy="22730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5">
    <p:bg>
      <p:bgPr>
        <a:gradFill>
          <a:gsLst>
            <a:gs pos="0">
              <a:srgbClr val="A6C9FF"/>
            </a:gs>
            <a:gs pos="100000">
              <a:srgbClr val="78A3F7"/>
            </a:gs>
          </a:gsLst>
          <a:lin ang="5400000"/>
        </a:gradFill>
        <a:effectLst/>
      </p:bgPr>
    </p:bg>
    <p:spTree>
      <p:nvGrpSpPr>
        <p:cNvPr id="1" name=""/>
        <p:cNvGrpSpPr/>
        <p:nvPr/>
      </p:nvGrpSpPr>
      <p:grpSpPr>
        <a:xfrm>
          <a:off x="0" y="0"/>
          <a:ext cx="0" cy="0"/>
          <a:chOff x="0" y="0"/>
          <a:chExt cx="0" cy="0"/>
        </a:xfrm>
      </p:grpSpPr>
      <p:sp>
        <p:nvSpPr>
          <p:cNvPr id="3" name="Shape 0"/>
          <p:cNvSpPr/>
          <p:nvPr/>
        </p:nvSpPr>
        <p:spPr>
          <a:xfrm>
            <a:off x="71361" y="190500"/>
            <a:ext cx="8999775" cy="4953000"/>
          </a:xfrm>
          <a:prstGeom prst="roundRect">
            <a:avLst>
              <a:gd name="adj" fmla="val 1600"/>
            </a:avLst>
          </a:prstGeom>
          <a:solidFill>
            <a:srgbClr val="FFFFFF"/>
          </a:solidFill>
          <a:ln/>
        </p:spPr>
      </p:sp>
      <p:sp>
        <p:nvSpPr>
          <p:cNvPr id="4" name="Shape 1"/>
          <p:cNvSpPr/>
          <p:nvPr/>
        </p:nvSpPr>
        <p:spPr>
          <a:xfrm>
            <a:off x="71719" y="513901"/>
            <a:ext cx="8999417" cy="0"/>
          </a:xfrm>
          <a:prstGeom prst="line">
            <a:avLst/>
          </a:prstGeom>
          <a:solidFill>
            <a:srgbClr val="F5F8FE">
              <a:alpha val="20000"/>
            </a:srgbClr>
          </a:solidFill>
          <a:ln w="5292">
            <a:solidFill>
              <a:srgbClr val="78A3F7">
                <a:alpha val="20000"/>
              </a:srgbClr>
            </a:solidFill>
            <a:prstDash val="solid"/>
            <a:headEnd type="none"/>
            <a:tailEnd type="none"/>
          </a:ln>
        </p:spPr>
      </p:sp>
      <p:pic>
        <p:nvPicPr>
          <p:cNvPr id="5" name="Image 0" descr="https://pitch-assets-ccb95893-de3f-4266-973c-20049231b248.s3.eu-west-1.amazonaws.com/41c553a7-1797-443a-9521-b3b68ffe258c?pitch-bytes=10153&amp;pitch-content-type=image%2Fpng"/>
          <p:cNvPicPr>
            <a:picLocks noChangeAspect="1"/>
          </p:cNvPicPr>
          <p:nvPr/>
        </p:nvPicPr>
        <p:blipFill>
          <a:blip r:embed="rId3"/>
          <a:srcRect/>
          <a:stretch/>
        </p:blipFill>
        <p:spPr>
          <a:xfrm rot="20700000">
            <a:off x="6323320" y="2660032"/>
            <a:ext cx="1614971" cy="1697294"/>
          </a:xfrm>
          <a:prstGeom prst="rect">
            <a:avLst/>
          </a:prstGeom>
        </p:spPr>
      </p:pic>
      <p:pic>
        <p:nvPicPr>
          <p:cNvPr id="6" name="Image 1" descr="https://pitch-assets-ccb95893-de3f-4266-973c-20049231b248.s3.eu-west-1.amazonaws.com/bd162331-f70e-4754-adc3-b1d3fca32b34?pitch-bytes=6349&amp;pitch-content-type=image%2Fpng"/>
          <p:cNvPicPr>
            <a:picLocks noChangeAspect="1"/>
          </p:cNvPicPr>
          <p:nvPr/>
        </p:nvPicPr>
        <p:blipFill>
          <a:blip r:embed="rId4"/>
          <a:srcRect b="18234"/>
          <a:stretch/>
        </p:blipFill>
        <p:spPr>
          <a:xfrm>
            <a:off x="1967812" y="4043357"/>
            <a:ext cx="952500" cy="1001336"/>
          </a:xfrm>
          <a:prstGeom prst="rect">
            <a:avLst/>
          </a:prstGeom>
        </p:spPr>
      </p:pic>
      <p:sp>
        <p:nvSpPr>
          <p:cNvPr id="7" name="Text 2"/>
          <p:cNvSpPr/>
          <p:nvPr/>
        </p:nvSpPr>
        <p:spPr>
          <a:xfrm>
            <a:off x="476912" y="2178726"/>
            <a:ext cx="8229600" cy="788640"/>
          </a:xfrm>
          <a:prstGeom prst="rect">
            <a:avLst/>
          </a:prstGeom>
          <a:noFill/>
          <a:ln/>
        </p:spPr>
        <p:txBody>
          <a:bodyPr wrap="square" lIns="0" tIns="0" rIns="0" bIns="0" rtlCol="0" anchor="ctr"/>
          <a:lstStyle/>
          <a:p>
            <a:pPr algn="ctr">
              <a:lnSpc>
                <a:spcPts val="6210"/>
              </a:lnSpc>
            </a:pPr>
            <a:r>
              <a:rPr lang="en-US" sz="5400" b="1" kern="0" spc="-24" dirty="0">
                <a:solidFill>
                  <a:srgbClr val="000000"/>
                </a:solidFill>
                <a:latin typeface="General Sans" pitchFamily="34" charset="0"/>
                <a:ea typeface="General Sans" pitchFamily="34" charset="-122"/>
                <a:cs typeface="General Sans" pitchFamily="34" charset="-120"/>
              </a:rPr>
              <a:t>Thank you</a:t>
            </a:r>
            <a:endParaRPr lang="en-US" sz="5400" dirty="0"/>
          </a:p>
        </p:txBody>
      </p:sp>
      <p:pic>
        <p:nvPicPr>
          <p:cNvPr id="8" name="Image 2" descr="https://pitch-assets-ccb95893-de3f-4266-973c-20049231b248.s3.eu-west-1.amazonaws.com/f960be4c-c9b4-4eef-ade1-ecfcb732dbd4?pitch-bytes=9611&amp;pitch-content-type=image%2Fpng"/>
          <p:cNvPicPr>
            <a:picLocks noChangeAspect="1"/>
          </p:cNvPicPr>
          <p:nvPr/>
        </p:nvPicPr>
        <p:blipFill>
          <a:blip r:embed="rId5"/>
          <a:srcRect t="43595"/>
          <a:stretch/>
        </p:blipFill>
        <p:spPr>
          <a:xfrm>
            <a:off x="538608" y="517076"/>
            <a:ext cx="2445007" cy="785686"/>
          </a:xfrm>
          <a:prstGeom prst="rect">
            <a:avLst/>
          </a:prstGeom>
        </p:spPr>
      </p:pic>
      <p:pic>
        <p:nvPicPr>
          <p:cNvPr id="9" name="Image 3" descr="https://pitch-assets-ccb95893-de3f-4266-973c-20049231b248.s3.eu-west-1.amazonaws.com/e8050d50-2199-4085-96b4-47e3015a4456?pitch-bytes=4423&amp;pitch-content-type=image%2Fpng"/>
          <p:cNvPicPr>
            <a:picLocks noChangeAspect="1"/>
          </p:cNvPicPr>
          <p:nvPr/>
        </p:nvPicPr>
        <p:blipFill>
          <a:blip r:embed="rId6"/>
          <a:srcRect/>
          <a:stretch/>
        </p:blipFill>
        <p:spPr>
          <a:xfrm rot="10800000">
            <a:off x="7190211" y="886973"/>
            <a:ext cx="595122" cy="562624"/>
          </a:xfrm>
          <a:prstGeom prst="rect">
            <a:avLst/>
          </a:prstGeom>
        </p:spPr>
      </p:pic>
      <p:pic>
        <p:nvPicPr>
          <p:cNvPr id="10" name="Image 4" descr="https://pitch-assets-ccb95893-de3f-4266-973c-20049231b248.s3.eu-west-1.amazonaws.com/try-pitch-pdf-export-logo.svg">
            <a:hlinkClick r:id="rId7"/>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136595" y="4803153"/>
            <a:ext cx="515221" cy="2273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gradFill>
          <a:gsLst>
            <a:gs pos="0">
              <a:srgbClr val="A6C9FF"/>
            </a:gs>
            <a:gs pos="100000">
              <a:srgbClr val="78A3F7"/>
            </a:gs>
          </a:gsLst>
          <a:lin ang="5400000"/>
        </a:gradFill>
        <a:effectLst/>
      </p:bgPr>
    </p:bg>
    <p:spTree>
      <p:nvGrpSpPr>
        <p:cNvPr id="1" name=""/>
        <p:cNvGrpSpPr/>
        <p:nvPr/>
      </p:nvGrpSpPr>
      <p:grpSpPr>
        <a:xfrm>
          <a:off x="0" y="0"/>
          <a:ext cx="0" cy="0"/>
          <a:chOff x="0" y="0"/>
          <a:chExt cx="0" cy="0"/>
        </a:xfrm>
      </p:grpSpPr>
      <p:sp>
        <p:nvSpPr>
          <p:cNvPr id="3" name="Shape 0"/>
          <p:cNvSpPr/>
          <p:nvPr/>
        </p:nvSpPr>
        <p:spPr>
          <a:xfrm>
            <a:off x="71340" y="93235"/>
            <a:ext cx="8999775" cy="4953000"/>
          </a:xfrm>
          <a:prstGeom prst="roundRect">
            <a:avLst>
              <a:gd name="adj" fmla="val 1600"/>
            </a:avLst>
          </a:prstGeom>
          <a:solidFill>
            <a:srgbClr val="FFFFFF"/>
          </a:solidFill>
          <a:ln/>
        </p:spPr>
      </p:sp>
      <p:sp>
        <p:nvSpPr>
          <p:cNvPr id="4" name="Shape 1"/>
          <p:cNvSpPr/>
          <p:nvPr/>
        </p:nvSpPr>
        <p:spPr>
          <a:xfrm>
            <a:off x="71719" y="513901"/>
            <a:ext cx="8999417" cy="0"/>
          </a:xfrm>
          <a:prstGeom prst="line">
            <a:avLst/>
          </a:prstGeom>
          <a:solidFill>
            <a:srgbClr val="F5F8FE">
              <a:alpha val="20000"/>
            </a:srgbClr>
          </a:solidFill>
          <a:ln w="5292">
            <a:solidFill>
              <a:srgbClr val="78A3F7">
                <a:alpha val="20000"/>
              </a:srgbClr>
            </a:solidFill>
            <a:prstDash val="solid"/>
            <a:headEnd type="none"/>
            <a:tailEnd type="none"/>
          </a:ln>
        </p:spPr>
      </p:sp>
      <p:sp>
        <p:nvSpPr>
          <p:cNvPr id="5" name="Text 2"/>
          <p:cNvSpPr/>
          <p:nvPr/>
        </p:nvSpPr>
        <p:spPr>
          <a:xfrm>
            <a:off x="285436" y="261938"/>
            <a:ext cx="1828800" cy="109984"/>
          </a:xfrm>
          <a:prstGeom prst="rect">
            <a:avLst/>
          </a:prstGeom>
          <a:noFill/>
          <a:ln/>
        </p:spPr>
        <p:txBody>
          <a:bodyPr wrap="square" lIns="0" tIns="0" rIns="0" bIns="0" rtlCol="0" anchor="t"/>
          <a:lstStyle/>
          <a:p>
            <a:pPr algn="l">
              <a:lnSpc>
                <a:spcPts val="866"/>
              </a:lnSpc>
            </a:pPr>
            <a:endParaRPr lang="en-US" sz="525" dirty="0"/>
          </a:p>
        </p:txBody>
      </p:sp>
      <p:pic>
        <p:nvPicPr>
          <p:cNvPr id="6" name="Image 0" descr="https://pitch-assets-ccb95893-de3f-4266-973c-20049231b248.s3.eu-west-1.amazonaws.com/41c553a7-1797-443a-9521-b3b68ffe258c?pitch-bytes=10153&amp;pitch-content-type=image%2Fpng"/>
          <p:cNvPicPr>
            <a:picLocks noChangeAspect="1"/>
          </p:cNvPicPr>
          <p:nvPr/>
        </p:nvPicPr>
        <p:blipFill>
          <a:blip r:embed="rId3"/>
          <a:srcRect/>
          <a:stretch/>
        </p:blipFill>
        <p:spPr>
          <a:xfrm rot="20700000">
            <a:off x="5784712" y="2608384"/>
            <a:ext cx="1614971" cy="1697294"/>
          </a:xfrm>
          <a:prstGeom prst="rect">
            <a:avLst/>
          </a:prstGeom>
        </p:spPr>
      </p:pic>
      <p:pic>
        <p:nvPicPr>
          <p:cNvPr id="7" name="Image 1" descr="https://pitch-assets-ccb95893-de3f-4266-973c-20049231b248.s3.eu-west-1.amazonaws.com/bd162331-f70e-4754-adc3-b1d3fca32b34?pitch-bytes=6349&amp;pitch-content-type=image%2Fpng"/>
          <p:cNvPicPr>
            <a:picLocks noChangeAspect="1"/>
          </p:cNvPicPr>
          <p:nvPr/>
        </p:nvPicPr>
        <p:blipFill>
          <a:blip r:embed="rId4"/>
          <a:srcRect b="18234"/>
          <a:stretch/>
        </p:blipFill>
        <p:spPr>
          <a:xfrm>
            <a:off x="1967812" y="4043357"/>
            <a:ext cx="952500" cy="1001336"/>
          </a:xfrm>
          <a:prstGeom prst="rect">
            <a:avLst/>
          </a:prstGeom>
        </p:spPr>
      </p:pic>
      <p:sp>
        <p:nvSpPr>
          <p:cNvPr id="8" name="Text 3"/>
          <p:cNvSpPr/>
          <p:nvPr/>
        </p:nvSpPr>
        <p:spPr>
          <a:xfrm>
            <a:off x="476912" y="2291261"/>
            <a:ext cx="8229600" cy="788641"/>
          </a:xfrm>
          <a:prstGeom prst="rect">
            <a:avLst/>
          </a:prstGeom>
          <a:noFill/>
          <a:ln/>
        </p:spPr>
        <p:txBody>
          <a:bodyPr wrap="square" lIns="0" tIns="0" rIns="0" bIns="0" rtlCol="0" anchor="ctr"/>
          <a:lstStyle/>
          <a:p>
            <a:pPr algn="ctr">
              <a:lnSpc>
                <a:spcPts val="6210"/>
              </a:lnSpc>
            </a:pPr>
            <a:r>
              <a:rPr lang="en-US" sz="5400" b="1" kern="0" spc="-24" dirty="0">
                <a:solidFill>
                  <a:srgbClr val="000000"/>
                </a:solidFill>
                <a:latin typeface="General Sans" pitchFamily="34" charset="0"/>
                <a:ea typeface="General Sans" pitchFamily="34" charset="-122"/>
                <a:cs typeface="General Sans" pitchFamily="34" charset="-120"/>
              </a:rPr>
              <a:t>GitOps</a:t>
            </a:r>
            <a:endParaRPr lang="en-US" sz="5400" dirty="0"/>
          </a:p>
        </p:txBody>
      </p:sp>
      <p:pic>
        <p:nvPicPr>
          <p:cNvPr id="9" name="Image 2" descr="https://pitch-assets-ccb95893-de3f-4266-973c-20049231b248.s3.eu-west-1.amazonaws.com/f960be4c-c9b4-4eef-ade1-ecfcb732dbd4?pitch-bytes=9611&amp;pitch-content-type=image%2Fpng"/>
          <p:cNvPicPr>
            <a:picLocks noChangeAspect="1"/>
          </p:cNvPicPr>
          <p:nvPr/>
        </p:nvPicPr>
        <p:blipFill>
          <a:blip r:embed="rId5"/>
          <a:srcRect t="43595"/>
          <a:stretch/>
        </p:blipFill>
        <p:spPr>
          <a:xfrm>
            <a:off x="538608" y="517076"/>
            <a:ext cx="2445007" cy="785686"/>
          </a:xfrm>
          <a:prstGeom prst="rect">
            <a:avLst/>
          </a:prstGeom>
        </p:spPr>
      </p:pic>
      <p:pic>
        <p:nvPicPr>
          <p:cNvPr id="10" name="Image 3" descr="https://pitch-assets-ccb95893-de3f-4266-973c-20049231b248.s3.eu-west-1.amazonaws.com/e8050d50-2199-4085-96b4-47e3015a4456?pitch-bytes=4423&amp;pitch-content-type=image%2Fpng"/>
          <p:cNvPicPr>
            <a:picLocks noChangeAspect="1"/>
          </p:cNvPicPr>
          <p:nvPr/>
        </p:nvPicPr>
        <p:blipFill>
          <a:blip r:embed="rId6"/>
          <a:srcRect/>
          <a:stretch/>
        </p:blipFill>
        <p:spPr>
          <a:xfrm rot="10800000">
            <a:off x="7190211" y="886973"/>
            <a:ext cx="595122" cy="562624"/>
          </a:xfrm>
          <a:prstGeom prst="rect">
            <a:avLst/>
          </a:prstGeom>
        </p:spPr>
      </p:pic>
      <p:pic>
        <p:nvPicPr>
          <p:cNvPr id="11" name="Image 4" descr="https://pitch-assets-ccb95893-de3f-4266-973c-20049231b248.s3.eu-west-1.amazonaws.com/try-pitch-pdf-export-logo.svg">
            <a:hlinkClick r:id="rId7"/>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136595" y="4803153"/>
            <a:ext cx="515221" cy="22730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bg>
      <p:bgPr>
        <a:gradFill>
          <a:gsLst>
            <a:gs pos="0">
              <a:srgbClr val="A6C9FF"/>
            </a:gs>
            <a:gs pos="100000">
              <a:srgbClr val="78A3F7"/>
            </a:gs>
          </a:gsLst>
          <a:lin ang="5400000"/>
        </a:gradFill>
        <a:effectLst/>
      </p:bgPr>
    </p:bg>
    <p:spTree>
      <p:nvGrpSpPr>
        <p:cNvPr id="1" name=""/>
        <p:cNvGrpSpPr/>
        <p:nvPr/>
      </p:nvGrpSpPr>
      <p:grpSpPr>
        <a:xfrm>
          <a:off x="0" y="0"/>
          <a:ext cx="0" cy="0"/>
          <a:chOff x="0" y="0"/>
          <a:chExt cx="0" cy="0"/>
        </a:xfrm>
      </p:grpSpPr>
      <p:sp>
        <p:nvSpPr>
          <p:cNvPr id="3" name="Shape 0"/>
          <p:cNvSpPr/>
          <p:nvPr/>
        </p:nvSpPr>
        <p:spPr>
          <a:xfrm>
            <a:off x="71340" y="84124"/>
            <a:ext cx="8999775" cy="4972050"/>
          </a:xfrm>
          <a:prstGeom prst="roundRect">
            <a:avLst>
              <a:gd name="adj" fmla="val 1600"/>
            </a:avLst>
          </a:prstGeom>
          <a:solidFill>
            <a:srgbClr val="FFFFFF"/>
          </a:solidFill>
          <a:ln/>
        </p:spPr>
      </p:sp>
      <p:sp>
        <p:nvSpPr>
          <p:cNvPr id="4" name="Shape 1"/>
          <p:cNvSpPr/>
          <p:nvPr/>
        </p:nvSpPr>
        <p:spPr>
          <a:xfrm>
            <a:off x="71697" y="513901"/>
            <a:ext cx="8999481" cy="0"/>
          </a:xfrm>
          <a:prstGeom prst="line">
            <a:avLst/>
          </a:prstGeom>
          <a:solidFill>
            <a:srgbClr val="F5F8FE">
              <a:alpha val="20000"/>
            </a:srgbClr>
          </a:solidFill>
          <a:ln w="5292">
            <a:solidFill>
              <a:srgbClr val="78A3F7">
                <a:alpha val="20000"/>
              </a:srgbClr>
            </a:solidFill>
            <a:prstDash val="solid"/>
            <a:headEnd type="none"/>
            <a:tailEnd type="none"/>
          </a:ln>
        </p:spPr>
      </p:sp>
      <p:sp>
        <p:nvSpPr>
          <p:cNvPr id="5" name="Text 2"/>
          <p:cNvSpPr/>
          <p:nvPr/>
        </p:nvSpPr>
        <p:spPr>
          <a:xfrm>
            <a:off x="285436" y="260121"/>
            <a:ext cx="1828800" cy="109984"/>
          </a:xfrm>
          <a:prstGeom prst="rect">
            <a:avLst/>
          </a:prstGeom>
          <a:noFill/>
          <a:ln/>
        </p:spPr>
        <p:txBody>
          <a:bodyPr wrap="square" lIns="0" tIns="0" rIns="0" bIns="0" rtlCol="0" anchor="t"/>
          <a:lstStyle/>
          <a:p>
            <a:pPr algn="l">
              <a:lnSpc>
                <a:spcPts val="866"/>
              </a:lnSpc>
            </a:pPr>
            <a:r>
              <a:rPr lang="en-US" sz="500" b="1" kern="0" spc="120" dirty="0">
                <a:solidFill>
                  <a:srgbClr val="78A3F7">
                    <a:alpha val="80000"/>
                  </a:srgbClr>
                </a:solidFill>
                <a:latin typeface="General Sans" pitchFamily="34" charset="0"/>
                <a:ea typeface="General Sans" pitchFamily="34" charset="-122"/>
                <a:cs typeface="General Sans" pitchFamily="34" charset="-120"/>
              </a:rPr>
              <a:t>1. INTRODUCTION</a:t>
            </a:r>
            <a:endParaRPr lang="en-US" sz="525" dirty="0"/>
          </a:p>
        </p:txBody>
      </p:sp>
      <p:pic>
        <p:nvPicPr>
          <p:cNvPr id="6" name="Image 0" descr="https://pitch-assets-ccb95893-de3f-4266-973c-20049231b248.s3.eu-west-1.amazonaws.com/6fd28b34-7d0e-4532-a22a-204903b1b557?pitch-bytes=10114&amp;pitch-content-type=image%2Fpng"/>
          <p:cNvPicPr>
            <a:picLocks noChangeAspect="1"/>
          </p:cNvPicPr>
          <p:nvPr/>
        </p:nvPicPr>
        <p:blipFill>
          <a:blip r:embed="rId3"/>
          <a:srcRect/>
          <a:stretch/>
        </p:blipFill>
        <p:spPr>
          <a:xfrm rot="21300000">
            <a:off x="7544093" y="2205395"/>
            <a:ext cx="1190625" cy="678305"/>
          </a:xfrm>
          <a:prstGeom prst="rect">
            <a:avLst/>
          </a:prstGeom>
        </p:spPr>
      </p:pic>
      <p:pic>
        <p:nvPicPr>
          <p:cNvPr id="7" name="Image 1" descr="https://pitch-assets-ccb95893-de3f-4266-973c-20049231b248.s3.eu-west-1.amazonaws.com/8c0e47e0-1c13-488f-a3dd-5c89d46b9273?pitch-bytes=4372&amp;pitch-content-type=image%2Fpng"/>
          <p:cNvPicPr>
            <a:picLocks noChangeAspect="1"/>
          </p:cNvPicPr>
          <p:nvPr/>
        </p:nvPicPr>
        <p:blipFill>
          <a:blip r:embed="rId4"/>
          <a:srcRect b="44705"/>
          <a:stretch/>
        </p:blipFill>
        <p:spPr>
          <a:xfrm>
            <a:off x="3461931" y="4145526"/>
            <a:ext cx="1714654" cy="896350"/>
          </a:xfrm>
          <a:prstGeom prst="rect">
            <a:avLst/>
          </a:prstGeom>
        </p:spPr>
      </p:pic>
      <p:pic>
        <p:nvPicPr>
          <p:cNvPr id="8" name="Image 2" descr="https://pitch-assets-ccb95893-de3f-4266-973c-20049231b248.s3.eu-west-1.amazonaws.com/d382248d-f8d0-4e60-8325-b730c706457f?pitch-bytes=4803&amp;pitch-content-type=image%2Fpng"/>
          <p:cNvPicPr>
            <a:picLocks noChangeAspect="1"/>
          </p:cNvPicPr>
          <p:nvPr/>
        </p:nvPicPr>
        <p:blipFill>
          <a:blip r:embed="rId5"/>
          <a:srcRect t="15286"/>
          <a:stretch/>
        </p:blipFill>
        <p:spPr>
          <a:xfrm>
            <a:off x="1000344" y="514376"/>
            <a:ext cx="476250" cy="706889"/>
          </a:xfrm>
          <a:prstGeom prst="rect">
            <a:avLst/>
          </a:prstGeom>
        </p:spPr>
      </p:pic>
      <p:sp>
        <p:nvSpPr>
          <p:cNvPr id="9" name="Text 3"/>
          <p:cNvSpPr/>
          <p:nvPr/>
        </p:nvSpPr>
        <p:spPr>
          <a:xfrm>
            <a:off x="2897993" y="2855938"/>
            <a:ext cx="3657600" cy="251445"/>
          </a:xfrm>
          <a:prstGeom prst="rect">
            <a:avLst/>
          </a:prstGeom>
          <a:noFill/>
          <a:ln/>
        </p:spPr>
        <p:txBody>
          <a:bodyPr wrap="square" lIns="0" tIns="0" rIns="0" bIns="0" rtlCol="0" anchor="t"/>
          <a:lstStyle/>
          <a:p>
            <a:pPr algn="ctr">
              <a:lnSpc>
                <a:spcPts val="1980"/>
              </a:lnSpc>
            </a:pPr>
            <a:endParaRPr lang="en-US" sz="1200" dirty="0"/>
          </a:p>
        </p:txBody>
      </p:sp>
      <p:sp>
        <p:nvSpPr>
          <p:cNvPr id="10" name="Text 4"/>
          <p:cNvSpPr/>
          <p:nvPr/>
        </p:nvSpPr>
        <p:spPr>
          <a:xfrm>
            <a:off x="2319338" y="1909996"/>
            <a:ext cx="4572000" cy="788640"/>
          </a:xfrm>
          <a:prstGeom prst="rect">
            <a:avLst/>
          </a:prstGeom>
          <a:noFill/>
          <a:ln/>
        </p:spPr>
        <p:txBody>
          <a:bodyPr wrap="square" lIns="0" tIns="0" rIns="0" bIns="0" rtlCol="0" anchor="t"/>
          <a:lstStyle/>
          <a:p>
            <a:pPr algn="ctr">
              <a:lnSpc>
                <a:spcPts val="6210"/>
              </a:lnSpc>
            </a:pPr>
            <a:r>
              <a:rPr lang="en-US" sz="5400" b="1" kern="0" spc="-24" dirty="0">
                <a:solidFill>
                  <a:srgbClr val="000000"/>
                </a:solidFill>
                <a:latin typeface="General Sans" pitchFamily="34" charset="0"/>
                <a:ea typeface="General Sans" pitchFamily="34" charset="-122"/>
                <a:cs typeface="General Sans" pitchFamily="34" charset="-120"/>
              </a:rPr>
              <a:t>Introduction</a:t>
            </a:r>
            <a:endParaRPr lang="en-US" sz="5400" dirty="0"/>
          </a:p>
        </p:txBody>
      </p:sp>
      <p:sp>
        <p:nvSpPr>
          <p:cNvPr id="11" name="Text 5"/>
          <p:cNvSpPr/>
          <p:nvPr/>
        </p:nvSpPr>
        <p:spPr>
          <a:xfrm>
            <a:off x="4401779" y="1523283"/>
            <a:ext cx="238125" cy="238125"/>
          </a:xfrm>
          <a:prstGeom prst="roundRect">
            <a:avLst>
              <a:gd name="adj" fmla="val 45000"/>
            </a:avLst>
          </a:prstGeom>
          <a:solidFill>
            <a:srgbClr val="F0F4FE"/>
          </a:solidFill>
          <a:ln w="21167">
            <a:solidFill>
              <a:srgbClr val="DBE8FF"/>
            </a:solidFill>
          </a:ln>
        </p:spPr>
        <p:txBody>
          <a:bodyPr wrap="square" lIns="13229" tIns="28112" rIns="13229" bIns="28112" rtlCol="0" anchor="ctr"/>
          <a:lstStyle/>
          <a:p>
            <a:pPr algn="ctr">
              <a:lnSpc>
                <a:spcPts val="1125"/>
              </a:lnSpc>
            </a:pPr>
            <a:r>
              <a:rPr lang="en-US" sz="800" kern="0" spc="120" dirty="0">
                <a:solidFill>
                  <a:srgbClr val="A6C9FF"/>
                </a:solidFill>
                <a:latin typeface="General Sans" pitchFamily="34" charset="0"/>
                <a:ea typeface="General Sans" pitchFamily="34" charset="-122"/>
                <a:cs typeface="General Sans" pitchFamily="34" charset="-120"/>
              </a:rPr>
              <a:t>1</a:t>
            </a:r>
            <a:endParaRPr lang="en-US" sz="750" dirty="0"/>
          </a:p>
        </p:txBody>
      </p:sp>
      <p:pic>
        <p:nvPicPr>
          <p:cNvPr id="12" name="Image 3" descr="https://pitch-assets-ccb95893-de3f-4266-973c-20049231b248.s3.eu-west-1.amazonaws.com/try-pitch-pdf-export-logo.svg">
            <a:hlinkClick r:id="rId6"/>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36595" y="4803153"/>
            <a:ext cx="515221" cy="2273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bg>
      <p:bgPr>
        <a:gradFill>
          <a:gsLst>
            <a:gs pos="0">
              <a:srgbClr val="A6C9FF"/>
            </a:gs>
            <a:gs pos="100000">
              <a:srgbClr val="78A3F7"/>
            </a:gs>
          </a:gsLst>
          <a:lin ang="5400000"/>
        </a:gradFill>
        <a:effectLst/>
      </p:bgPr>
    </p:bg>
    <p:spTree>
      <p:nvGrpSpPr>
        <p:cNvPr id="1" name=""/>
        <p:cNvGrpSpPr/>
        <p:nvPr/>
      </p:nvGrpSpPr>
      <p:grpSpPr>
        <a:xfrm>
          <a:off x="0" y="0"/>
          <a:ext cx="0" cy="0"/>
          <a:chOff x="0" y="0"/>
          <a:chExt cx="0" cy="0"/>
        </a:xfrm>
      </p:grpSpPr>
      <p:sp>
        <p:nvSpPr>
          <p:cNvPr id="3" name="Shape 0"/>
          <p:cNvSpPr/>
          <p:nvPr/>
        </p:nvSpPr>
        <p:spPr>
          <a:xfrm>
            <a:off x="71340" y="84124"/>
            <a:ext cx="8999775" cy="4972050"/>
          </a:xfrm>
          <a:prstGeom prst="roundRect">
            <a:avLst>
              <a:gd name="adj" fmla="val 1600"/>
            </a:avLst>
          </a:prstGeom>
          <a:solidFill>
            <a:srgbClr val="FFFFFF"/>
          </a:solidFill>
          <a:ln/>
        </p:spPr>
      </p:sp>
      <p:sp>
        <p:nvSpPr>
          <p:cNvPr id="4" name="Shape 1"/>
          <p:cNvSpPr/>
          <p:nvPr/>
        </p:nvSpPr>
        <p:spPr>
          <a:xfrm>
            <a:off x="71697" y="513901"/>
            <a:ext cx="8999481" cy="0"/>
          </a:xfrm>
          <a:prstGeom prst="line">
            <a:avLst/>
          </a:prstGeom>
          <a:solidFill>
            <a:srgbClr val="F5F8FE">
              <a:alpha val="20000"/>
            </a:srgbClr>
          </a:solidFill>
          <a:ln w="5292">
            <a:solidFill>
              <a:srgbClr val="78A3F7">
                <a:alpha val="20000"/>
              </a:srgbClr>
            </a:solidFill>
            <a:prstDash val="solid"/>
            <a:headEnd type="none"/>
            <a:tailEnd type="none"/>
          </a:ln>
        </p:spPr>
      </p:sp>
      <p:sp>
        <p:nvSpPr>
          <p:cNvPr id="5" name="Text 2"/>
          <p:cNvSpPr/>
          <p:nvPr/>
        </p:nvSpPr>
        <p:spPr>
          <a:xfrm>
            <a:off x="285436" y="260121"/>
            <a:ext cx="1828800" cy="109984"/>
          </a:xfrm>
          <a:prstGeom prst="rect">
            <a:avLst/>
          </a:prstGeom>
          <a:noFill/>
          <a:ln/>
        </p:spPr>
        <p:txBody>
          <a:bodyPr wrap="square" lIns="0" tIns="0" rIns="0" bIns="0" rtlCol="0" anchor="t"/>
          <a:lstStyle/>
          <a:p>
            <a:pPr algn="l">
              <a:lnSpc>
                <a:spcPts val="866"/>
              </a:lnSpc>
            </a:pPr>
            <a:r>
              <a:rPr lang="en-US" sz="500" b="1" kern="0" spc="120" dirty="0">
                <a:solidFill>
                  <a:srgbClr val="78A3F7">
                    <a:alpha val="80000"/>
                  </a:srgbClr>
                </a:solidFill>
                <a:latin typeface="General Sans" pitchFamily="34" charset="0"/>
                <a:ea typeface="General Sans" pitchFamily="34" charset="-122"/>
                <a:cs typeface="General Sans" pitchFamily="34" charset="-120"/>
              </a:rPr>
              <a:t>1. INTRODUCTION</a:t>
            </a:r>
            <a:endParaRPr lang="en-US" sz="525" dirty="0"/>
          </a:p>
        </p:txBody>
      </p:sp>
      <p:pic>
        <p:nvPicPr>
          <p:cNvPr id="6" name="Image 0" descr="https://pitch-assets-ccb95893-de3f-4266-973c-20049231b248.s3.eu-west-1.amazonaws.com/452440b9-9f2d-495a-98a6-90b07ab737f5?pitch-bytes=6172&amp;pitch-content-type=image%2Fpng"/>
          <p:cNvPicPr>
            <a:picLocks noChangeAspect="1"/>
          </p:cNvPicPr>
          <p:nvPr/>
        </p:nvPicPr>
        <p:blipFill>
          <a:blip r:embed="rId3"/>
          <a:srcRect/>
          <a:stretch/>
        </p:blipFill>
        <p:spPr>
          <a:xfrm>
            <a:off x="1512827" y="3333008"/>
            <a:ext cx="833437" cy="1071562"/>
          </a:xfrm>
          <a:prstGeom prst="rect">
            <a:avLst/>
          </a:prstGeom>
        </p:spPr>
      </p:pic>
      <p:pic>
        <p:nvPicPr>
          <p:cNvPr id="7" name="Image 1" descr="https://pitch-assets-ccb95893-de3f-4266-973c-20049231b248.s3.eu-west-1.amazonaws.com/2bc4027f-4aa6-4c9a-bdd9-ff2a043e26a9?pitch-bytes=9960&amp;pitch-content-type=image%2Fpng"/>
          <p:cNvPicPr>
            <a:picLocks noChangeAspect="1"/>
          </p:cNvPicPr>
          <p:nvPr/>
        </p:nvPicPr>
        <p:blipFill>
          <a:blip r:embed="rId4"/>
          <a:srcRect t="31900"/>
          <a:stretch/>
        </p:blipFill>
        <p:spPr>
          <a:xfrm>
            <a:off x="499193" y="506202"/>
            <a:ext cx="952500" cy="369542"/>
          </a:xfrm>
          <a:prstGeom prst="rect">
            <a:avLst/>
          </a:prstGeom>
        </p:spPr>
      </p:pic>
      <p:pic>
        <p:nvPicPr>
          <p:cNvPr id="8" name="Image 2" descr="https://pitch-assets-ccb95893-de3f-4266-973c-20049231b248.s3.eu-west-1.amazonaws.com/72001dd5-d947-45e1-b7ae-58d0093fd042?pitch-bytes=4643&amp;pitch-content-type=image%2Fpng"/>
          <p:cNvPicPr>
            <a:picLocks noChangeAspect="1"/>
          </p:cNvPicPr>
          <p:nvPr/>
        </p:nvPicPr>
        <p:blipFill>
          <a:blip r:embed="rId5"/>
          <a:srcRect b="35411"/>
          <a:stretch/>
        </p:blipFill>
        <p:spPr>
          <a:xfrm>
            <a:off x="7716139" y="4403233"/>
            <a:ext cx="952500" cy="581615"/>
          </a:xfrm>
          <a:prstGeom prst="rect">
            <a:avLst/>
          </a:prstGeom>
        </p:spPr>
      </p:pic>
      <p:sp>
        <p:nvSpPr>
          <p:cNvPr id="9" name="Text 3"/>
          <p:cNvSpPr/>
          <p:nvPr/>
        </p:nvSpPr>
        <p:spPr>
          <a:xfrm>
            <a:off x="1180031" y="1599828"/>
            <a:ext cx="3297382" cy="2305117"/>
          </a:xfrm>
          <a:prstGeom prst="roundRect">
            <a:avLst>
              <a:gd name="adj" fmla="val 3219"/>
            </a:avLst>
          </a:prstGeom>
          <a:solidFill>
            <a:srgbClr val="F5F8FE"/>
          </a:solidFill>
          <a:ln/>
        </p:spPr>
        <p:txBody>
          <a:bodyPr wrap="square" lIns="183188" tIns="272132" rIns="183188" bIns="272132" rtlCol="0" anchor="ctr"/>
          <a:lstStyle/>
          <a:p>
            <a:pPr algn="ctr">
              <a:lnSpc>
                <a:spcPts val="1575"/>
              </a:lnSpc>
            </a:pPr>
            <a:endParaRPr lang="en-US" sz="1050" dirty="0"/>
          </a:p>
        </p:txBody>
      </p:sp>
      <p:sp>
        <p:nvSpPr>
          <p:cNvPr id="10" name="Text 4"/>
          <p:cNvSpPr/>
          <p:nvPr/>
        </p:nvSpPr>
        <p:spPr>
          <a:xfrm>
            <a:off x="4677294" y="1599828"/>
            <a:ext cx="3297382" cy="2305117"/>
          </a:xfrm>
          <a:prstGeom prst="roundRect">
            <a:avLst>
              <a:gd name="adj" fmla="val 3219"/>
            </a:avLst>
          </a:prstGeom>
          <a:solidFill>
            <a:srgbClr val="F5F8FE"/>
          </a:solidFill>
          <a:ln/>
        </p:spPr>
        <p:txBody>
          <a:bodyPr wrap="square" lIns="183188" tIns="272132" rIns="183188" bIns="272132" rtlCol="0" anchor="ctr"/>
          <a:lstStyle/>
          <a:p>
            <a:pPr algn="ctr">
              <a:lnSpc>
                <a:spcPts val="1575"/>
              </a:lnSpc>
            </a:pPr>
            <a:endParaRPr lang="en-US" sz="1050" dirty="0"/>
          </a:p>
        </p:txBody>
      </p:sp>
      <p:pic>
        <p:nvPicPr>
          <p:cNvPr id="11" name="Image 3" descr="https://pitch-assets-ccb95893-de3f-4266-973c-20049231b248.s3.eu-west-1.amazonaws.com/10e04bb7-9b40-4acf-adc1-41c956a8524b?pitch-bytes=9298&amp;pitch-content-type=image%2Fpng"/>
          <p:cNvPicPr>
            <a:picLocks noChangeAspect="1"/>
          </p:cNvPicPr>
          <p:nvPr/>
        </p:nvPicPr>
        <p:blipFill>
          <a:blip r:embed="rId6"/>
          <a:srcRect/>
          <a:stretch/>
        </p:blipFill>
        <p:spPr>
          <a:xfrm rot="18600000">
            <a:off x="7382625" y="1060322"/>
            <a:ext cx="1047750" cy="1101159"/>
          </a:xfrm>
          <a:prstGeom prst="rect">
            <a:avLst/>
          </a:prstGeom>
        </p:spPr>
      </p:pic>
      <p:sp>
        <p:nvSpPr>
          <p:cNvPr id="12" name="Text 5"/>
          <p:cNvSpPr/>
          <p:nvPr/>
        </p:nvSpPr>
        <p:spPr>
          <a:xfrm>
            <a:off x="5227805" y="2155371"/>
            <a:ext cx="2743200" cy="251445"/>
          </a:xfrm>
          <a:prstGeom prst="rect">
            <a:avLst/>
          </a:prstGeom>
          <a:noFill/>
          <a:ln/>
        </p:spPr>
        <p:txBody>
          <a:bodyPr wrap="square" lIns="0" tIns="0" rIns="0" bIns="0" rtlCol="0" anchor="ctr"/>
          <a:lstStyle/>
          <a:p>
            <a:pPr algn="l">
              <a:lnSpc>
                <a:spcPts val="1980"/>
              </a:lnSpc>
            </a:pPr>
            <a:r>
              <a:rPr lang="en-US" sz="1200" b="1" dirty="0">
                <a:solidFill>
                  <a:srgbClr val="000000"/>
                </a:solidFill>
                <a:latin typeface="General Sans" pitchFamily="34" charset="0"/>
                <a:ea typeface="General Sans" pitchFamily="34" charset="-122"/>
                <a:cs typeface="General Sans" pitchFamily="34" charset="-120"/>
              </a:rPr>
              <a:t>What are the outcomes?</a:t>
            </a:r>
            <a:endParaRPr lang="en-US" sz="1200" dirty="0"/>
          </a:p>
        </p:txBody>
      </p:sp>
      <p:sp>
        <p:nvSpPr>
          <p:cNvPr id="13" name="Text 6"/>
          <p:cNvSpPr/>
          <p:nvPr/>
        </p:nvSpPr>
        <p:spPr>
          <a:xfrm>
            <a:off x="5227805" y="2630419"/>
            <a:ext cx="2743200" cy="514350"/>
          </a:xfrm>
          <a:prstGeom prst="rect">
            <a:avLst/>
          </a:prstGeom>
          <a:noFill/>
          <a:ln/>
        </p:spPr>
        <p:txBody>
          <a:bodyPr wrap="square" lIns="0" tIns="0" rIns="0" bIns="0" rtlCol="0" anchor="ctr"/>
          <a:lstStyle/>
          <a:p>
            <a:pPr algn="l">
              <a:lnSpc>
                <a:spcPts val="1350"/>
              </a:lnSpc>
            </a:pPr>
            <a:r>
              <a:rPr lang="en-US" sz="900" b="0" dirty="0">
                <a:solidFill>
                  <a:srgbClr val="000000"/>
                </a:solidFill>
                <a:latin typeface="Lunchtype 22" pitchFamily="34" charset="0"/>
                <a:ea typeface="Lunchtype 22" pitchFamily="34" charset="-122"/>
                <a:cs typeface="Lunchtype 22" pitchFamily="34" charset="-120"/>
              </a:rPr>
              <a:t>By the end of this lesson, you will be able to have a greater understanding of the topic we are covering.  </a:t>
            </a:r>
            <a:endParaRPr lang="en-US" sz="900" dirty="0"/>
          </a:p>
        </p:txBody>
      </p:sp>
      <p:sp>
        <p:nvSpPr>
          <p:cNvPr id="14" name="Text 7"/>
          <p:cNvSpPr/>
          <p:nvPr/>
        </p:nvSpPr>
        <p:spPr>
          <a:xfrm>
            <a:off x="1730543" y="2155371"/>
            <a:ext cx="2743200" cy="251445"/>
          </a:xfrm>
          <a:prstGeom prst="rect">
            <a:avLst/>
          </a:prstGeom>
          <a:noFill/>
          <a:ln/>
        </p:spPr>
        <p:txBody>
          <a:bodyPr wrap="square" lIns="0" tIns="0" rIns="0" bIns="0" rtlCol="0" anchor="ctr"/>
          <a:lstStyle/>
          <a:p>
            <a:pPr algn="l">
              <a:lnSpc>
                <a:spcPts val="1980"/>
              </a:lnSpc>
            </a:pPr>
            <a:r>
              <a:rPr lang="en-US" sz="1200" b="1" dirty="0">
                <a:solidFill>
                  <a:srgbClr val="000000"/>
                </a:solidFill>
                <a:latin typeface="General Sans" pitchFamily="34" charset="0"/>
                <a:ea typeface="General Sans" pitchFamily="34" charset="-122"/>
                <a:cs typeface="General Sans" pitchFamily="34" charset="-120"/>
              </a:rPr>
              <a:t>What will you learn?</a:t>
            </a:r>
            <a:endParaRPr lang="en-US" sz="1200" dirty="0"/>
          </a:p>
        </p:txBody>
      </p:sp>
      <p:sp>
        <p:nvSpPr>
          <p:cNvPr id="15" name="Text 8"/>
          <p:cNvSpPr/>
          <p:nvPr/>
        </p:nvSpPr>
        <p:spPr>
          <a:xfrm>
            <a:off x="1730543" y="2462466"/>
            <a:ext cx="2743200" cy="857250"/>
          </a:xfrm>
          <a:prstGeom prst="rect">
            <a:avLst/>
          </a:prstGeom>
          <a:noFill/>
          <a:ln/>
        </p:spPr>
        <p:txBody>
          <a:bodyPr wrap="square" lIns="0" tIns="0" rIns="0" bIns="0" rtlCol="0" anchor="ctr"/>
          <a:lstStyle/>
          <a:p>
            <a:pPr marL="190500" indent="-190500" algn="l">
              <a:lnSpc>
                <a:spcPts val="1350"/>
              </a:lnSpc>
              <a:buSzPct val="100000"/>
              <a:buChar char="•"/>
            </a:pPr>
            <a:r>
              <a:rPr lang="en-US" sz="900" b="0" dirty="0">
                <a:solidFill>
                  <a:srgbClr val="000000"/>
                </a:solidFill>
                <a:latin typeface="Lunchtype 22" pitchFamily="34" charset="0"/>
                <a:ea typeface="Lunchtype 22" pitchFamily="34" charset="-122"/>
                <a:cs typeface="Lunchtype 22" pitchFamily="34" charset="-120"/>
              </a:rPr>
              <a:t>GitOps</a:t>
            </a:r>
            <a:endParaRPr lang="en-US" sz="900" dirty="0"/>
          </a:p>
          <a:p>
            <a:pPr marL="190500" indent="-190500" algn="l">
              <a:lnSpc>
                <a:spcPts val="1350"/>
              </a:lnSpc>
              <a:buSzPct val="100000"/>
              <a:buChar char="•"/>
            </a:pPr>
            <a:r>
              <a:rPr lang="en-US" sz="900" b="0" dirty="0">
                <a:solidFill>
                  <a:srgbClr val="000000"/>
                </a:solidFill>
                <a:latin typeface="Lunchtype 22" pitchFamily="34" charset="0"/>
                <a:ea typeface="Lunchtype 22" pitchFamily="34" charset="-122"/>
                <a:cs typeface="Lunchtype 22" pitchFamily="34" charset="-120"/>
              </a:rPr>
              <a:t>FluxCD</a:t>
            </a:r>
            <a:endParaRPr lang="en-US" sz="900" dirty="0"/>
          </a:p>
          <a:p>
            <a:pPr marL="190500" indent="-190500" algn="l">
              <a:lnSpc>
                <a:spcPts val="1350"/>
              </a:lnSpc>
              <a:buSzPct val="100000"/>
              <a:buChar char="•"/>
            </a:pPr>
            <a:r>
              <a:rPr lang="en-US" sz="900" b="0" dirty="0">
                <a:solidFill>
                  <a:srgbClr val="000000"/>
                </a:solidFill>
                <a:latin typeface="Lunchtype 22" pitchFamily="34" charset="0"/>
                <a:ea typeface="Lunchtype 22" pitchFamily="34" charset="-122"/>
                <a:cs typeface="Lunchtype 22" pitchFamily="34" charset="-120"/>
              </a:rPr>
              <a:t>ArgoCD</a:t>
            </a:r>
            <a:endParaRPr lang="en-US" sz="900" dirty="0"/>
          </a:p>
          <a:p>
            <a:pPr marL="190500" indent="-190500" algn="l">
              <a:lnSpc>
                <a:spcPts val="1350"/>
              </a:lnSpc>
              <a:buSzPct val="100000"/>
              <a:buChar char="•"/>
            </a:pPr>
            <a:r>
              <a:rPr lang="en-US" sz="900" b="0" dirty="0">
                <a:solidFill>
                  <a:srgbClr val="000000"/>
                </a:solidFill>
                <a:latin typeface="Lunchtype 22" pitchFamily="34" charset="0"/>
                <a:ea typeface="Lunchtype 22" pitchFamily="34" charset="-122"/>
                <a:cs typeface="Lunchtype 22" pitchFamily="34" charset="-120"/>
              </a:rPr>
              <a:t>GitOps with FluxCD</a:t>
            </a:r>
            <a:endParaRPr lang="en-US" sz="900" dirty="0"/>
          </a:p>
          <a:p>
            <a:pPr marL="190500" indent="-190500" algn="l">
              <a:lnSpc>
                <a:spcPts val="1350"/>
              </a:lnSpc>
              <a:buSzPct val="100000"/>
              <a:buChar char="•"/>
            </a:pPr>
            <a:r>
              <a:rPr lang="en-US" sz="900" b="0" dirty="0">
                <a:solidFill>
                  <a:srgbClr val="000000"/>
                </a:solidFill>
                <a:latin typeface="Lunchtype 22" pitchFamily="34" charset="0"/>
                <a:ea typeface="Lunchtype 22" pitchFamily="34" charset="-122"/>
                <a:cs typeface="Lunchtype 22" pitchFamily="34" charset="-120"/>
              </a:rPr>
              <a:t>GitOps with ArgoCD</a:t>
            </a:r>
            <a:endParaRPr lang="en-US" sz="900" dirty="0"/>
          </a:p>
        </p:txBody>
      </p:sp>
      <p:sp>
        <p:nvSpPr>
          <p:cNvPr id="16" name="Text 9"/>
          <p:cNvSpPr/>
          <p:nvPr/>
        </p:nvSpPr>
        <p:spPr>
          <a:xfrm>
            <a:off x="1179613" y="899894"/>
            <a:ext cx="7315200" cy="500062"/>
          </a:xfrm>
          <a:prstGeom prst="rect">
            <a:avLst/>
          </a:prstGeom>
          <a:noFill/>
          <a:ln/>
        </p:spPr>
        <p:txBody>
          <a:bodyPr wrap="square" lIns="0" tIns="0" rIns="0" bIns="0" rtlCol="0" anchor="t"/>
          <a:lstStyle/>
          <a:p>
            <a:pPr algn="ctr">
              <a:lnSpc>
                <a:spcPts val="3938"/>
              </a:lnSpc>
            </a:pPr>
            <a:r>
              <a:rPr lang="en-US" sz="2600" b="1" dirty="0">
                <a:solidFill>
                  <a:srgbClr val="000000"/>
                </a:solidFill>
                <a:latin typeface="General Sans" pitchFamily="34" charset="0"/>
                <a:ea typeface="General Sans" pitchFamily="34" charset="-122"/>
                <a:cs typeface="General Sans" pitchFamily="34" charset="-120"/>
              </a:rPr>
              <a:t>Objectives</a:t>
            </a:r>
            <a:endParaRPr lang="en-US" sz="2625" dirty="0"/>
          </a:p>
        </p:txBody>
      </p:sp>
      <p:pic>
        <p:nvPicPr>
          <p:cNvPr id="17" name="Image 4" descr="https://pitch-assets-ccb95893-de3f-4266-973c-20049231b248.s3.eu-west-1.amazonaws.com/try-pitch-pdf-export-logo.svg">
            <a:hlinkClick r:id="rId7"/>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136595" y="4803153"/>
            <a:ext cx="515221" cy="2273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bg>
      <p:bgPr>
        <a:gradFill>
          <a:gsLst>
            <a:gs pos="0">
              <a:srgbClr val="A6C9FF"/>
            </a:gs>
            <a:gs pos="100000">
              <a:srgbClr val="78A3F7"/>
            </a:gs>
          </a:gsLst>
          <a:lin ang="5400000"/>
        </a:gradFill>
        <a:effectLst/>
      </p:bgPr>
    </p:bg>
    <p:spTree>
      <p:nvGrpSpPr>
        <p:cNvPr id="1" name=""/>
        <p:cNvGrpSpPr/>
        <p:nvPr/>
      </p:nvGrpSpPr>
      <p:grpSpPr>
        <a:xfrm>
          <a:off x="0" y="0"/>
          <a:ext cx="0" cy="0"/>
          <a:chOff x="0" y="0"/>
          <a:chExt cx="0" cy="0"/>
        </a:xfrm>
      </p:grpSpPr>
      <p:sp>
        <p:nvSpPr>
          <p:cNvPr id="3" name="Shape 0"/>
          <p:cNvSpPr/>
          <p:nvPr/>
        </p:nvSpPr>
        <p:spPr>
          <a:xfrm>
            <a:off x="71340" y="84124"/>
            <a:ext cx="8999775" cy="4972050"/>
          </a:xfrm>
          <a:prstGeom prst="roundRect">
            <a:avLst>
              <a:gd name="adj" fmla="val 1600"/>
            </a:avLst>
          </a:prstGeom>
          <a:solidFill>
            <a:srgbClr val="FFFFFF"/>
          </a:solidFill>
          <a:ln/>
        </p:spPr>
      </p:sp>
      <p:sp>
        <p:nvSpPr>
          <p:cNvPr id="4" name="Shape 1"/>
          <p:cNvSpPr/>
          <p:nvPr/>
        </p:nvSpPr>
        <p:spPr>
          <a:xfrm>
            <a:off x="71697" y="513901"/>
            <a:ext cx="8999481" cy="0"/>
          </a:xfrm>
          <a:prstGeom prst="line">
            <a:avLst/>
          </a:prstGeom>
          <a:solidFill>
            <a:srgbClr val="F5F8FE">
              <a:alpha val="20000"/>
            </a:srgbClr>
          </a:solidFill>
          <a:ln w="5292">
            <a:solidFill>
              <a:srgbClr val="78A3F7">
                <a:alpha val="20000"/>
              </a:srgbClr>
            </a:solidFill>
            <a:prstDash val="solid"/>
            <a:headEnd type="none"/>
            <a:tailEnd type="none"/>
          </a:ln>
        </p:spPr>
      </p:sp>
      <p:sp>
        <p:nvSpPr>
          <p:cNvPr id="5" name="Text 2"/>
          <p:cNvSpPr/>
          <p:nvPr/>
        </p:nvSpPr>
        <p:spPr>
          <a:xfrm>
            <a:off x="285436" y="260121"/>
            <a:ext cx="1828800" cy="109984"/>
          </a:xfrm>
          <a:prstGeom prst="rect">
            <a:avLst/>
          </a:prstGeom>
          <a:noFill/>
          <a:ln/>
        </p:spPr>
        <p:txBody>
          <a:bodyPr wrap="square" lIns="0" tIns="0" rIns="0" bIns="0" rtlCol="0" anchor="t"/>
          <a:lstStyle/>
          <a:p>
            <a:pPr algn="l">
              <a:lnSpc>
                <a:spcPts val="866"/>
              </a:lnSpc>
            </a:pPr>
            <a:r>
              <a:rPr lang="en-US" sz="500" b="1" kern="0" spc="120" dirty="0">
                <a:solidFill>
                  <a:srgbClr val="78A3F7">
                    <a:alpha val="80000"/>
                  </a:srgbClr>
                </a:solidFill>
                <a:latin typeface="General Sans" pitchFamily="34" charset="0"/>
                <a:ea typeface="General Sans" pitchFamily="34" charset="-122"/>
                <a:cs typeface="General Sans" pitchFamily="34" charset="-120"/>
              </a:rPr>
              <a:t>2. KEY CONCEPTS</a:t>
            </a:r>
            <a:endParaRPr lang="en-US" sz="525" dirty="0"/>
          </a:p>
        </p:txBody>
      </p:sp>
      <p:sp>
        <p:nvSpPr>
          <p:cNvPr id="6" name="Text 3"/>
          <p:cNvSpPr/>
          <p:nvPr/>
        </p:nvSpPr>
        <p:spPr>
          <a:xfrm>
            <a:off x="1179613" y="899894"/>
            <a:ext cx="7315200" cy="500062"/>
          </a:xfrm>
          <a:prstGeom prst="rect">
            <a:avLst/>
          </a:prstGeom>
          <a:noFill/>
          <a:ln/>
        </p:spPr>
        <p:txBody>
          <a:bodyPr wrap="square" lIns="0" tIns="0" rIns="0" bIns="0" rtlCol="0" anchor="t"/>
          <a:lstStyle/>
          <a:p>
            <a:pPr algn="ctr">
              <a:lnSpc>
                <a:spcPts val="3938"/>
              </a:lnSpc>
            </a:pPr>
            <a:r>
              <a:rPr lang="en-US" sz="2600" b="1" dirty="0">
                <a:solidFill>
                  <a:srgbClr val="000000"/>
                </a:solidFill>
                <a:latin typeface="General Sans" pitchFamily="34" charset="0"/>
                <a:ea typeface="General Sans" pitchFamily="34" charset="-122"/>
                <a:cs typeface="General Sans" pitchFamily="34" charset="-120"/>
              </a:rPr>
              <a:t>What is GitOps</a:t>
            </a:r>
            <a:endParaRPr lang="en-US" sz="2625" dirty="0"/>
          </a:p>
        </p:txBody>
      </p:sp>
      <p:pic>
        <p:nvPicPr>
          <p:cNvPr id="7" name="Image 0" descr="https://pitch-assets-ccb95893-de3f-4266-973c-20049231b248.s3.eu-west-1.amazonaws.com/10e04bb7-9b40-4acf-adc1-41c956a8524b?pitch-bytes=9298&amp;pitch-content-type=image%2Fpng"/>
          <p:cNvPicPr>
            <a:picLocks noChangeAspect="1"/>
          </p:cNvPicPr>
          <p:nvPr/>
        </p:nvPicPr>
        <p:blipFill>
          <a:blip r:embed="rId3"/>
          <a:srcRect/>
          <a:stretch/>
        </p:blipFill>
        <p:spPr>
          <a:xfrm rot="18600000">
            <a:off x="7130281" y="797555"/>
            <a:ext cx="1333500" cy="1401475"/>
          </a:xfrm>
          <a:prstGeom prst="rect">
            <a:avLst/>
          </a:prstGeom>
        </p:spPr>
      </p:pic>
      <p:sp>
        <p:nvSpPr>
          <p:cNvPr id="8" name="Text 4"/>
          <p:cNvSpPr/>
          <p:nvPr/>
        </p:nvSpPr>
        <p:spPr>
          <a:xfrm>
            <a:off x="3009388" y="1530914"/>
            <a:ext cx="3297382" cy="2305117"/>
          </a:xfrm>
          <a:prstGeom prst="roundRect">
            <a:avLst>
              <a:gd name="adj" fmla="val 3219"/>
            </a:avLst>
          </a:prstGeom>
          <a:solidFill>
            <a:srgbClr val="F5F8FE"/>
          </a:solidFill>
          <a:ln/>
        </p:spPr>
        <p:txBody>
          <a:bodyPr wrap="square" lIns="183188" tIns="272132" rIns="183188" bIns="272132" rtlCol="0" anchor="ctr"/>
          <a:lstStyle/>
          <a:p>
            <a:pPr algn="ctr">
              <a:lnSpc>
                <a:spcPts val="1575"/>
              </a:lnSpc>
            </a:pPr>
            <a:endParaRPr lang="en-US" sz="1050" dirty="0"/>
          </a:p>
        </p:txBody>
      </p:sp>
      <p:sp>
        <p:nvSpPr>
          <p:cNvPr id="9" name="Text 5"/>
          <p:cNvSpPr/>
          <p:nvPr/>
        </p:nvSpPr>
        <p:spPr>
          <a:xfrm>
            <a:off x="3559899" y="1718951"/>
            <a:ext cx="2743200" cy="171450"/>
          </a:xfrm>
          <a:prstGeom prst="rect">
            <a:avLst/>
          </a:prstGeom>
          <a:noFill/>
          <a:ln/>
        </p:spPr>
        <p:txBody>
          <a:bodyPr wrap="square" lIns="0" tIns="0" rIns="0" bIns="0" rtlCol="0" anchor="t"/>
          <a:lstStyle/>
          <a:p>
            <a:pPr algn="l">
              <a:lnSpc>
                <a:spcPts val="1350"/>
              </a:lnSpc>
            </a:pPr>
            <a:r>
              <a:rPr lang="en-US" sz="900" b="1" dirty="0">
                <a:solidFill>
                  <a:srgbClr val="000000"/>
                </a:solidFill>
                <a:latin typeface="Lunchtype 22" pitchFamily="34" charset="0"/>
                <a:ea typeface="Lunchtype 22" pitchFamily="34" charset="-122"/>
                <a:cs typeface="Lunchtype 22" pitchFamily="34" charset="-120"/>
              </a:rPr>
              <a:t>What is GitOps?</a:t>
            </a:r>
            <a:endParaRPr lang="en-US" sz="900" dirty="0"/>
          </a:p>
        </p:txBody>
      </p:sp>
      <p:sp>
        <p:nvSpPr>
          <p:cNvPr id="10" name="Text 6"/>
          <p:cNvSpPr/>
          <p:nvPr/>
        </p:nvSpPr>
        <p:spPr>
          <a:xfrm>
            <a:off x="3559899" y="2076525"/>
            <a:ext cx="2743200" cy="1543050"/>
          </a:xfrm>
          <a:prstGeom prst="rect">
            <a:avLst/>
          </a:prstGeom>
          <a:noFill/>
          <a:ln/>
        </p:spPr>
        <p:txBody>
          <a:bodyPr wrap="square" lIns="0" tIns="0" rIns="0" bIns="0" rtlCol="0" anchor="t"/>
          <a:lstStyle/>
          <a:p>
            <a:pPr algn="l">
              <a:lnSpc>
                <a:spcPts val="1350"/>
              </a:lnSpc>
            </a:pPr>
            <a:r>
              <a:rPr lang="en-US" sz="900" b="0" dirty="0">
                <a:solidFill>
                  <a:srgbClr val="000000"/>
                </a:solidFill>
                <a:latin typeface="Lunchtype 22" pitchFamily="34" charset="0"/>
                <a:ea typeface="Lunchtype 22" pitchFamily="34" charset="-122"/>
                <a:cs typeface="Lunchtype 22" pitchFamily="34" charset="-120"/>
              </a:rPr>
              <a:t>"GitOps is a way to do Kubernetes cluster management and application delivery. It works by using Git as a single source of truth for declarative infrastructure and applications. With Git at the center of your delivery pipelines, developers can make pull requests to accelerate and simplify application deployments and operations tasks to Kubernetes."</a:t>
            </a:r>
            <a:endParaRPr lang="en-US" sz="900" dirty="0"/>
          </a:p>
        </p:txBody>
      </p:sp>
      <p:pic>
        <p:nvPicPr>
          <p:cNvPr id="11" name="Image 1" descr="https://pitch-assets-ccb95893-de3f-4266-973c-20049231b248.s3.eu-west-1.amazonaws.com/452440b9-9f2d-495a-98a6-90b07ab737f5?pitch-bytes=6172&amp;pitch-content-type=image%2Fpng"/>
          <p:cNvPicPr>
            <a:picLocks noChangeAspect="1"/>
          </p:cNvPicPr>
          <p:nvPr/>
        </p:nvPicPr>
        <p:blipFill>
          <a:blip r:embed="rId4"/>
          <a:srcRect/>
          <a:stretch/>
        </p:blipFill>
        <p:spPr>
          <a:xfrm rot="3000000">
            <a:off x="643835" y="4043302"/>
            <a:ext cx="833437" cy="1071562"/>
          </a:xfrm>
          <a:prstGeom prst="rect">
            <a:avLst/>
          </a:prstGeom>
        </p:spPr>
      </p:pic>
      <p:pic>
        <p:nvPicPr>
          <p:cNvPr id="12" name="Image 2" descr="https://pitch-assets-ccb95893-de3f-4266-973c-20049231b248.s3.eu-west-1.amazonaws.com/2bc4027f-4aa6-4c9a-bdd9-ff2a043e26a9?pitch-bytes=9960&amp;pitch-content-type=image%2Fpng"/>
          <p:cNvPicPr>
            <a:picLocks noChangeAspect="1"/>
          </p:cNvPicPr>
          <p:nvPr/>
        </p:nvPicPr>
        <p:blipFill>
          <a:blip r:embed="rId5"/>
          <a:srcRect t="31900"/>
          <a:stretch/>
        </p:blipFill>
        <p:spPr>
          <a:xfrm>
            <a:off x="499193" y="506202"/>
            <a:ext cx="952500" cy="369542"/>
          </a:xfrm>
          <a:prstGeom prst="rect">
            <a:avLst/>
          </a:prstGeom>
        </p:spPr>
      </p:pic>
      <p:pic>
        <p:nvPicPr>
          <p:cNvPr id="13" name="Image 3" descr="https://pitch-assets-ccb95893-de3f-4266-973c-20049231b248.s3.eu-west-1.amazonaws.com/72001dd5-d947-45e1-b7ae-58d0093fd042?pitch-bytes=4643&amp;pitch-content-type=image%2Fpng"/>
          <p:cNvPicPr>
            <a:picLocks noChangeAspect="1"/>
          </p:cNvPicPr>
          <p:nvPr/>
        </p:nvPicPr>
        <p:blipFill>
          <a:blip r:embed="rId6"/>
          <a:srcRect b="35411"/>
          <a:stretch/>
        </p:blipFill>
        <p:spPr>
          <a:xfrm>
            <a:off x="7716139" y="4700309"/>
            <a:ext cx="619125" cy="378050"/>
          </a:xfrm>
          <a:prstGeom prst="rect">
            <a:avLst/>
          </a:prstGeom>
        </p:spPr>
      </p:pic>
      <p:pic>
        <p:nvPicPr>
          <p:cNvPr id="14" name="Image 4" descr="https://pitch-assets-ccb95893-de3f-4266-973c-20049231b248.s3.eu-west-1.amazonaws.com/try-pitch-pdf-export-logo.svg">
            <a:hlinkClick r:id="rId7"/>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136595" y="4803153"/>
            <a:ext cx="515221" cy="2273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A6C9FF"/>
            </a:gs>
            <a:gs pos="100000">
              <a:srgbClr val="78A3F7"/>
            </a:gs>
          </a:gsLst>
          <a:lin ang="5400000"/>
        </a:gradFill>
        <a:effectLst/>
      </p:bgPr>
    </p:bg>
    <p:spTree>
      <p:nvGrpSpPr>
        <p:cNvPr id="1" name=""/>
        <p:cNvGrpSpPr/>
        <p:nvPr/>
      </p:nvGrpSpPr>
      <p:grpSpPr>
        <a:xfrm>
          <a:off x="0" y="0"/>
          <a:ext cx="0" cy="0"/>
          <a:chOff x="0" y="0"/>
          <a:chExt cx="0" cy="0"/>
        </a:xfrm>
      </p:grpSpPr>
      <p:sp>
        <p:nvSpPr>
          <p:cNvPr id="3" name="Shape 0"/>
          <p:cNvSpPr/>
          <p:nvPr/>
        </p:nvSpPr>
        <p:spPr>
          <a:xfrm>
            <a:off x="71340" y="84124"/>
            <a:ext cx="8999775" cy="4972050"/>
          </a:xfrm>
          <a:prstGeom prst="roundRect">
            <a:avLst>
              <a:gd name="adj" fmla="val 1600"/>
            </a:avLst>
          </a:prstGeom>
          <a:solidFill>
            <a:srgbClr val="FFFFFF"/>
          </a:solidFill>
          <a:ln/>
        </p:spPr>
      </p:sp>
      <p:sp>
        <p:nvSpPr>
          <p:cNvPr id="4" name="Shape 1"/>
          <p:cNvSpPr/>
          <p:nvPr/>
        </p:nvSpPr>
        <p:spPr>
          <a:xfrm>
            <a:off x="71697" y="513901"/>
            <a:ext cx="8999481" cy="0"/>
          </a:xfrm>
          <a:prstGeom prst="line">
            <a:avLst/>
          </a:prstGeom>
          <a:solidFill>
            <a:srgbClr val="F5F8FE">
              <a:alpha val="20000"/>
            </a:srgbClr>
          </a:solidFill>
          <a:ln w="5292">
            <a:solidFill>
              <a:srgbClr val="78A3F7">
                <a:alpha val="20000"/>
              </a:srgbClr>
            </a:solidFill>
            <a:prstDash val="solid"/>
            <a:headEnd type="none"/>
            <a:tailEnd type="none"/>
          </a:ln>
        </p:spPr>
      </p:sp>
      <p:sp>
        <p:nvSpPr>
          <p:cNvPr id="5" name="Text 2"/>
          <p:cNvSpPr/>
          <p:nvPr/>
        </p:nvSpPr>
        <p:spPr>
          <a:xfrm>
            <a:off x="285436" y="260121"/>
            <a:ext cx="1828800" cy="109984"/>
          </a:xfrm>
          <a:prstGeom prst="rect">
            <a:avLst/>
          </a:prstGeom>
          <a:noFill/>
          <a:ln/>
        </p:spPr>
        <p:txBody>
          <a:bodyPr wrap="square" lIns="0" tIns="0" rIns="0" bIns="0" rtlCol="0" anchor="t"/>
          <a:lstStyle/>
          <a:p>
            <a:pPr algn="l">
              <a:lnSpc>
                <a:spcPts val="866"/>
              </a:lnSpc>
            </a:pPr>
            <a:r>
              <a:rPr lang="en-US" sz="500" b="1" kern="0" spc="120" dirty="0">
                <a:solidFill>
                  <a:srgbClr val="78A3F7">
                    <a:alpha val="80000"/>
                  </a:srgbClr>
                </a:solidFill>
                <a:latin typeface="General Sans" pitchFamily="34" charset="0"/>
                <a:ea typeface="General Sans" pitchFamily="34" charset="-122"/>
                <a:cs typeface="General Sans" pitchFamily="34" charset="-120"/>
              </a:rPr>
              <a:t>2. KEY CONCEPTS</a:t>
            </a:r>
            <a:endParaRPr lang="en-US" sz="525" dirty="0"/>
          </a:p>
        </p:txBody>
      </p:sp>
      <p:sp>
        <p:nvSpPr>
          <p:cNvPr id="6" name="Text 3"/>
          <p:cNvSpPr/>
          <p:nvPr/>
        </p:nvSpPr>
        <p:spPr>
          <a:xfrm>
            <a:off x="1179613" y="899894"/>
            <a:ext cx="7315200" cy="500062"/>
          </a:xfrm>
          <a:prstGeom prst="rect">
            <a:avLst/>
          </a:prstGeom>
          <a:noFill/>
          <a:ln/>
        </p:spPr>
        <p:txBody>
          <a:bodyPr wrap="square" lIns="0" tIns="0" rIns="0" bIns="0" rtlCol="0" anchor="t"/>
          <a:lstStyle/>
          <a:p>
            <a:pPr algn="ctr">
              <a:lnSpc>
                <a:spcPts val="3938"/>
              </a:lnSpc>
            </a:pPr>
            <a:r>
              <a:rPr lang="en-US" sz="2600" b="1" dirty="0">
                <a:solidFill>
                  <a:srgbClr val="000000"/>
                </a:solidFill>
                <a:latin typeface="General Sans" pitchFamily="34" charset="0"/>
                <a:ea typeface="General Sans" pitchFamily="34" charset="-122"/>
                <a:cs typeface="General Sans" pitchFamily="34" charset="-120"/>
              </a:rPr>
              <a:t>What is GitOps</a:t>
            </a:r>
            <a:endParaRPr lang="en-US" sz="2625" dirty="0"/>
          </a:p>
        </p:txBody>
      </p:sp>
      <p:sp>
        <p:nvSpPr>
          <p:cNvPr id="9" name="Text 5"/>
          <p:cNvSpPr/>
          <p:nvPr/>
        </p:nvSpPr>
        <p:spPr>
          <a:xfrm>
            <a:off x="3559899" y="1718951"/>
            <a:ext cx="2743200" cy="171450"/>
          </a:xfrm>
          <a:prstGeom prst="rect">
            <a:avLst/>
          </a:prstGeom>
          <a:noFill/>
          <a:ln/>
        </p:spPr>
        <p:txBody>
          <a:bodyPr wrap="square" lIns="0" tIns="0" rIns="0" bIns="0" rtlCol="0" anchor="t"/>
          <a:lstStyle/>
          <a:p>
            <a:pPr algn="l">
              <a:lnSpc>
                <a:spcPts val="1350"/>
              </a:lnSpc>
            </a:pPr>
            <a:endParaRPr lang="en-US" sz="900" dirty="0"/>
          </a:p>
        </p:txBody>
      </p:sp>
      <p:sp>
        <p:nvSpPr>
          <p:cNvPr id="10" name="Text 6"/>
          <p:cNvSpPr/>
          <p:nvPr/>
        </p:nvSpPr>
        <p:spPr>
          <a:xfrm>
            <a:off x="4263941" y="3520682"/>
            <a:ext cx="2039157" cy="924761"/>
          </a:xfrm>
          <a:prstGeom prst="rect">
            <a:avLst/>
          </a:prstGeom>
          <a:noFill/>
          <a:ln/>
        </p:spPr>
        <p:txBody>
          <a:bodyPr wrap="square" lIns="0" tIns="0" rIns="0" bIns="0" rtlCol="0" anchor="t"/>
          <a:lstStyle/>
          <a:p>
            <a:pPr algn="l">
              <a:lnSpc>
                <a:spcPts val="1350"/>
              </a:lnSpc>
            </a:pPr>
            <a:endParaRPr lang="en-US" sz="900" dirty="0"/>
          </a:p>
        </p:txBody>
      </p:sp>
      <p:pic>
        <p:nvPicPr>
          <p:cNvPr id="11" name="Image 1" descr="https://pitch-assets-ccb95893-de3f-4266-973c-20049231b248.s3.eu-west-1.amazonaws.com/452440b9-9f2d-495a-98a6-90b07ab737f5?pitch-bytes=6172&amp;pitch-content-type=image%2Fpng"/>
          <p:cNvPicPr>
            <a:picLocks noChangeAspect="1"/>
          </p:cNvPicPr>
          <p:nvPr/>
        </p:nvPicPr>
        <p:blipFill>
          <a:blip r:embed="rId3"/>
          <a:srcRect/>
          <a:stretch/>
        </p:blipFill>
        <p:spPr>
          <a:xfrm rot="3000000">
            <a:off x="643835" y="4043302"/>
            <a:ext cx="833437" cy="1071562"/>
          </a:xfrm>
          <a:prstGeom prst="rect">
            <a:avLst/>
          </a:prstGeom>
        </p:spPr>
      </p:pic>
      <p:pic>
        <p:nvPicPr>
          <p:cNvPr id="12" name="Image 2" descr="https://pitch-assets-ccb95893-de3f-4266-973c-20049231b248.s3.eu-west-1.amazonaws.com/2bc4027f-4aa6-4c9a-bdd9-ff2a043e26a9?pitch-bytes=9960&amp;pitch-content-type=image%2Fpng"/>
          <p:cNvPicPr>
            <a:picLocks noChangeAspect="1"/>
          </p:cNvPicPr>
          <p:nvPr/>
        </p:nvPicPr>
        <p:blipFill>
          <a:blip r:embed="rId4"/>
          <a:srcRect t="31900"/>
          <a:stretch/>
        </p:blipFill>
        <p:spPr>
          <a:xfrm>
            <a:off x="499193" y="506202"/>
            <a:ext cx="952500" cy="369542"/>
          </a:xfrm>
          <a:prstGeom prst="rect">
            <a:avLst/>
          </a:prstGeom>
        </p:spPr>
      </p:pic>
      <p:pic>
        <p:nvPicPr>
          <p:cNvPr id="13" name="Image 3" descr="https://pitch-assets-ccb95893-de3f-4266-973c-20049231b248.s3.eu-west-1.amazonaws.com/72001dd5-d947-45e1-b7ae-58d0093fd042?pitch-bytes=4643&amp;pitch-content-type=image%2Fpng"/>
          <p:cNvPicPr>
            <a:picLocks noChangeAspect="1"/>
          </p:cNvPicPr>
          <p:nvPr/>
        </p:nvPicPr>
        <p:blipFill>
          <a:blip r:embed="rId5"/>
          <a:srcRect b="35411"/>
          <a:stretch/>
        </p:blipFill>
        <p:spPr>
          <a:xfrm>
            <a:off x="7716139" y="4700309"/>
            <a:ext cx="619125" cy="378050"/>
          </a:xfrm>
          <a:prstGeom prst="rect">
            <a:avLst/>
          </a:prstGeom>
        </p:spPr>
      </p:pic>
      <p:pic>
        <p:nvPicPr>
          <p:cNvPr id="14" name="Image 4" descr="https://pitch-assets-ccb95893-de3f-4266-973c-20049231b248.s3.eu-west-1.amazonaws.com/try-pitch-pdf-export-logo.svg">
            <a:hlinkClick r:id="rId6"/>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36595" y="4803153"/>
            <a:ext cx="515221" cy="227303"/>
          </a:xfrm>
          <a:prstGeom prst="rect">
            <a:avLst/>
          </a:prstGeom>
        </p:spPr>
      </p:pic>
      <p:pic>
        <p:nvPicPr>
          <p:cNvPr id="1026" name="Picture 2" descr="GitOps Architecture - Introduction to GitOps - Flux Based Course">
            <a:extLst>
              <a:ext uri="{FF2B5EF4-FFF2-40B4-BE49-F238E27FC236}">
                <a16:creationId xmlns:a16="http://schemas.microsoft.com/office/drawing/2014/main" id="{9BCD5A70-D84E-A4EA-8152-98E3DA82974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51693" y="1330165"/>
            <a:ext cx="6797190" cy="3633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461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gradFill>
          <a:gsLst>
            <a:gs pos="0">
              <a:srgbClr val="A6C9FF"/>
            </a:gs>
            <a:gs pos="100000">
              <a:srgbClr val="78A3F7"/>
            </a:gs>
          </a:gsLst>
          <a:lin ang="5400000"/>
        </a:gradFill>
        <a:effectLst/>
      </p:bgPr>
    </p:bg>
    <p:spTree>
      <p:nvGrpSpPr>
        <p:cNvPr id="1" name=""/>
        <p:cNvGrpSpPr/>
        <p:nvPr/>
      </p:nvGrpSpPr>
      <p:grpSpPr>
        <a:xfrm>
          <a:off x="0" y="0"/>
          <a:ext cx="0" cy="0"/>
          <a:chOff x="0" y="0"/>
          <a:chExt cx="0" cy="0"/>
        </a:xfrm>
      </p:grpSpPr>
      <p:sp>
        <p:nvSpPr>
          <p:cNvPr id="3" name="Shape 0"/>
          <p:cNvSpPr/>
          <p:nvPr/>
        </p:nvSpPr>
        <p:spPr>
          <a:xfrm>
            <a:off x="71340" y="84124"/>
            <a:ext cx="8999775" cy="4972050"/>
          </a:xfrm>
          <a:prstGeom prst="roundRect">
            <a:avLst>
              <a:gd name="adj" fmla="val 1600"/>
            </a:avLst>
          </a:prstGeom>
          <a:solidFill>
            <a:srgbClr val="FFFFFF"/>
          </a:solidFill>
          <a:ln/>
        </p:spPr>
      </p:sp>
      <p:sp>
        <p:nvSpPr>
          <p:cNvPr id="4" name="Shape 1"/>
          <p:cNvSpPr/>
          <p:nvPr/>
        </p:nvSpPr>
        <p:spPr>
          <a:xfrm>
            <a:off x="71697" y="513901"/>
            <a:ext cx="8999481" cy="0"/>
          </a:xfrm>
          <a:prstGeom prst="line">
            <a:avLst/>
          </a:prstGeom>
          <a:solidFill>
            <a:srgbClr val="F5F8FE">
              <a:alpha val="20000"/>
            </a:srgbClr>
          </a:solidFill>
          <a:ln w="5292">
            <a:solidFill>
              <a:srgbClr val="78A3F7">
                <a:alpha val="20000"/>
              </a:srgbClr>
            </a:solidFill>
            <a:prstDash val="solid"/>
            <a:headEnd type="none"/>
            <a:tailEnd type="none"/>
          </a:ln>
        </p:spPr>
      </p:sp>
      <p:sp>
        <p:nvSpPr>
          <p:cNvPr id="5" name="Text 2"/>
          <p:cNvSpPr/>
          <p:nvPr/>
        </p:nvSpPr>
        <p:spPr>
          <a:xfrm>
            <a:off x="285436" y="260121"/>
            <a:ext cx="1828800" cy="109984"/>
          </a:xfrm>
          <a:prstGeom prst="rect">
            <a:avLst/>
          </a:prstGeom>
          <a:noFill/>
          <a:ln/>
        </p:spPr>
        <p:txBody>
          <a:bodyPr wrap="square" lIns="0" tIns="0" rIns="0" bIns="0" rtlCol="0" anchor="t"/>
          <a:lstStyle/>
          <a:p>
            <a:pPr algn="l">
              <a:lnSpc>
                <a:spcPts val="866"/>
              </a:lnSpc>
            </a:pPr>
            <a:r>
              <a:rPr lang="en-US" sz="500" b="1" kern="0" spc="120" dirty="0">
                <a:solidFill>
                  <a:srgbClr val="78A3F7">
                    <a:alpha val="80000"/>
                  </a:srgbClr>
                </a:solidFill>
                <a:latin typeface="General Sans" pitchFamily="34" charset="0"/>
                <a:ea typeface="General Sans" pitchFamily="34" charset="-122"/>
                <a:cs typeface="General Sans" pitchFamily="34" charset="-120"/>
              </a:rPr>
              <a:t>2. KEY CONCEPTS</a:t>
            </a:r>
            <a:endParaRPr lang="en-US" sz="525" dirty="0"/>
          </a:p>
        </p:txBody>
      </p:sp>
      <p:sp>
        <p:nvSpPr>
          <p:cNvPr id="6" name="Text 3"/>
          <p:cNvSpPr/>
          <p:nvPr/>
        </p:nvSpPr>
        <p:spPr>
          <a:xfrm>
            <a:off x="1179613" y="899894"/>
            <a:ext cx="7315200" cy="500062"/>
          </a:xfrm>
          <a:prstGeom prst="rect">
            <a:avLst/>
          </a:prstGeom>
          <a:noFill/>
          <a:ln/>
        </p:spPr>
        <p:txBody>
          <a:bodyPr wrap="square" lIns="0" tIns="0" rIns="0" bIns="0" rtlCol="0" anchor="t"/>
          <a:lstStyle/>
          <a:p>
            <a:pPr algn="ctr">
              <a:lnSpc>
                <a:spcPts val="3938"/>
              </a:lnSpc>
            </a:pPr>
            <a:r>
              <a:rPr lang="en-US" sz="2600" b="1" dirty="0">
                <a:solidFill>
                  <a:srgbClr val="000000"/>
                </a:solidFill>
                <a:latin typeface="General Sans" pitchFamily="34" charset="0"/>
                <a:ea typeface="General Sans" pitchFamily="34" charset="-122"/>
                <a:cs typeface="General Sans" pitchFamily="34" charset="-120"/>
              </a:rPr>
              <a:t>Flux: The GitOps Kubernetes Operator</a:t>
            </a:r>
            <a:endParaRPr lang="en-US" sz="2625" dirty="0"/>
          </a:p>
        </p:txBody>
      </p:sp>
      <p:sp>
        <p:nvSpPr>
          <p:cNvPr id="7" name="Text 4"/>
          <p:cNvSpPr/>
          <p:nvPr/>
        </p:nvSpPr>
        <p:spPr>
          <a:xfrm>
            <a:off x="1549662" y="1593563"/>
            <a:ext cx="5828410" cy="2756191"/>
          </a:xfrm>
          <a:prstGeom prst="roundRect">
            <a:avLst>
              <a:gd name="adj" fmla="val 4000"/>
            </a:avLst>
          </a:prstGeom>
          <a:solidFill>
            <a:srgbClr val="F5F8FE"/>
          </a:solidFill>
          <a:ln/>
        </p:spPr>
        <p:txBody>
          <a:bodyPr wrap="square" lIns="323801" tIns="325384" rIns="323801" bIns="325384" rtlCol="0" anchor="ctr"/>
          <a:lstStyle/>
          <a:p>
            <a:pPr algn="ctr">
              <a:lnSpc>
                <a:spcPts val="1575"/>
              </a:lnSpc>
            </a:pPr>
            <a:endParaRPr lang="en-US" sz="1050" dirty="0"/>
          </a:p>
        </p:txBody>
      </p:sp>
      <p:sp>
        <p:nvSpPr>
          <p:cNvPr id="8" name="Text 5"/>
          <p:cNvSpPr/>
          <p:nvPr/>
        </p:nvSpPr>
        <p:spPr>
          <a:xfrm>
            <a:off x="3252918" y="1681361"/>
            <a:ext cx="2743200" cy="251445"/>
          </a:xfrm>
          <a:prstGeom prst="rect">
            <a:avLst/>
          </a:prstGeom>
          <a:noFill/>
          <a:ln/>
        </p:spPr>
        <p:txBody>
          <a:bodyPr wrap="square" lIns="0" tIns="0" rIns="0" bIns="0" rtlCol="0" anchor="t"/>
          <a:lstStyle/>
          <a:p>
            <a:pPr algn="l">
              <a:lnSpc>
                <a:spcPts val="1980"/>
              </a:lnSpc>
            </a:pPr>
            <a:r>
              <a:rPr lang="en-US" sz="1200" b="1" dirty="0">
                <a:solidFill>
                  <a:srgbClr val="000000"/>
                </a:solidFill>
                <a:latin typeface="General Sans" pitchFamily="34" charset="0"/>
                <a:ea typeface="General Sans" pitchFamily="34" charset="-122"/>
                <a:cs typeface="General Sans" pitchFamily="34" charset="-120"/>
              </a:rPr>
              <a:t>FluxCD</a:t>
            </a:r>
            <a:endParaRPr lang="en-US" sz="1200" dirty="0"/>
          </a:p>
        </p:txBody>
      </p:sp>
      <p:sp>
        <p:nvSpPr>
          <p:cNvPr id="9" name="Text 6"/>
          <p:cNvSpPr/>
          <p:nvPr/>
        </p:nvSpPr>
        <p:spPr>
          <a:xfrm>
            <a:off x="1899695" y="2107850"/>
            <a:ext cx="5486400" cy="1028700"/>
          </a:xfrm>
          <a:prstGeom prst="rect">
            <a:avLst/>
          </a:prstGeom>
          <a:noFill/>
          <a:ln/>
        </p:spPr>
        <p:txBody>
          <a:bodyPr wrap="square" lIns="0" tIns="0" rIns="0" bIns="0" rtlCol="0" anchor="t"/>
          <a:lstStyle/>
          <a:p>
            <a:pPr algn="l">
              <a:lnSpc>
                <a:spcPts val="1350"/>
              </a:lnSpc>
            </a:pPr>
            <a:r>
              <a:rPr lang="en-US" sz="900" b="0" dirty="0">
                <a:solidFill>
                  <a:srgbClr val="000000"/>
                </a:solidFill>
                <a:latin typeface="Lunchtype 22" pitchFamily="34" charset="0"/>
                <a:ea typeface="Lunchtype 22" pitchFamily="34" charset="-122"/>
                <a:cs typeface="Lunchtype 22" pitchFamily="34" charset="-120"/>
              </a:rPr>
              <a:t>- Ensures that the state of a cluster matches the config in Git </a:t>
            </a:r>
            <a:endParaRPr lang="en-US" sz="900" dirty="0"/>
          </a:p>
          <a:p>
            <a:pPr algn="l">
              <a:lnSpc>
                <a:spcPts val="1350"/>
              </a:lnSpc>
            </a:pPr>
            <a:r>
              <a:rPr lang="en-US" sz="900" b="0" dirty="0">
                <a:solidFill>
                  <a:srgbClr val="000000"/>
                </a:solidFill>
                <a:latin typeface="Lunchtype 22" pitchFamily="34" charset="0"/>
                <a:ea typeface="Lunchtype 22" pitchFamily="34" charset="-122"/>
                <a:cs typeface="Lunchtype 22" pitchFamily="34" charset="-120"/>
              </a:rPr>
              <a:t>- Uses an operator in the cluster </a:t>
            </a:r>
            <a:endParaRPr lang="en-US" sz="900" dirty="0"/>
          </a:p>
          <a:p>
            <a:pPr algn="l">
              <a:lnSpc>
                <a:spcPts val="1350"/>
              </a:lnSpc>
            </a:pPr>
            <a:r>
              <a:rPr lang="en-US" sz="900" b="0" dirty="0">
                <a:solidFill>
                  <a:srgbClr val="000000"/>
                </a:solidFill>
                <a:latin typeface="Lunchtype 22" pitchFamily="34" charset="0"/>
                <a:ea typeface="Lunchtype 22" pitchFamily="34" charset="-122"/>
                <a:cs typeface="Lunchtype 22" pitchFamily="34" charset="-120"/>
              </a:rPr>
              <a:t>- Monitors image repositories, detects new images, triggers deployments </a:t>
            </a:r>
            <a:endParaRPr lang="en-US" sz="900" dirty="0"/>
          </a:p>
          <a:p>
            <a:pPr algn="l">
              <a:lnSpc>
                <a:spcPts val="1350"/>
              </a:lnSpc>
            </a:pPr>
            <a:r>
              <a:rPr lang="en-US" sz="900" b="0" dirty="0">
                <a:solidFill>
                  <a:srgbClr val="000000"/>
                </a:solidFill>
                <a:latin typeface="Lunchtype 22" pitchFamily="34" charset="0"/>
                <a:ea typeface="Lunchtype 22" pitchFamily="34" charset="-122"/>
                <a:cs typeface="Lunchtype 22" pitchFamily="34" charset="-120"/>
              </a:rPr>
              <a:t>- No separate CD tool </a:t>
            </a:r>
            <a:endParaRPr lang="en-US" sz="900" dirty="0"/>
          </a:p>
          <a:p>
            <a:pPr algn="l">
              <a:lnSpc>
                <a:spcPts val="1350"/>
              </a:lnSpc>
            </a:pPr>
            <a:r>
              <a:rPr lang="en-US" sz="900" b="0" dirty="0">
                <a:solidFill>
                  <a:srgbClr val="000000"/>
                </a:solidFill>
                <a:latin typeface="Lunchtype 22" pitchFamily="34" charset="0"/>
                <a:ea typeface="Lunchtype 22" pitchFamily="34" charset="-122"/>
                <a:cs typeface="Lunchtype 22" pitchFamily="34" charset="-120"/>
              </a:rPr>
              <a:t>- No access to the cluster for CI tools </a:t>
            </a:r>
            <a:endParaRPr lang="en-US" sz="900" dirty="0"/>
          </a:p>
          <a:p>
            <a:pPr algn="l">
              <a:lnSpc>
                <a:spcPts val="1350"/>
              </a:lnSpc>
            </a:pPr>
            <a:r>
              <a:rPr lang="en-US" sz="900" b="0" dirty="0">
                <a:solidFill>
                  <a:srgbClr val="000000"/>
                </a:solidFill>
                <a:latin typeface="Lunchtype 22" pitchFamily="34" charset="0"/>
                <a:ea typeface="Lunchtype 22" pitchFamily="34" charset="-122"/>
                <a:cs typeface="Lunchtype 22" pitchFamily="34" charset="-120"/>
              </a:rPr>
              <a:t>- Every change is atomic and transactional - Git has the audit log</a:t>
            </a:r>
            <a:endParaRPr lang="en-US" sz="900" dirty="0"/>
          </a:p>
        </p:txBody>
      </p:sp>
      <p:pic>
        <p:nvPicPr>
          <p:cNvPr id="10" name="Image 0" descr="https://pitch-assets-ccb95893-de3f-4266-973c-20049231b248.s3.eu-west-1.amazonaws.com/e8050d50-2199-4085-96b4-47e3015a4456?pitch-bytes=4423&amp;pitch-content-type=image%2Fpng"/>
          <p:cNvPicPr>
            <a:picLocks noChangeAspect="1"/>
          </p:cNvPicPr>
          <p:nvPr/>
        </p:nvPicPr>
        <p:blipFill>
          <a:blip r:embed="rId3"/>
          <a:srcRect/>
          <a:stretch/>
        </p:blipFill>
        <p:spPr>
          <a:xfrm>
            <a:off x="1022043" y="1450372"/>
            <a:ext cx="366132" cy="346138"/>
          </a:xfrm>
          <a:prstGeom prst="rect">
            <a:avLst/>
          </a:prstGeom>
        </p:spPr>
      </p:pic>
      <p:pic>
        <p:nvPicPr>
          <p:cNvPr id="11"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A6C9FF"/>
            </a:gs>
            <a:gs pos="100000">
              <a:srgbClr val="78A3F7"/>
            </a:gs>
          </a:gsLst>
          <a:lin ang="5400000"/>
        </a:gradFill>
        <a:effectLst/>
      </p:bgPr>
    </p:bg>
    <p:spTree>
      <p:nvGrpSpPr>
        <p:cNvPr id="1" name=""/>
        <p:cNvGrpSpPr/>
        <p:nvPr/>
      </p:nvGrpSpPr>
      <p:grpSpPr>
        <a:xfrm>
          <a:off x="0" y="0"/>
          <a:ext cx="0" cy="0"/>
          <a:chOff x="0" y="0"/>
          <a:chExt cx="0" cy="0"/>
        </a:xfrm>
      </p:grpSpPr>
      <p:sp>
        <p:nvSpPr>
          <p:cNvPr id="3" name="Shape 0"/>
          <p:cNvSpPr/>
          <p:nvPr/>
        </p:nvSpPr>
        <p:spPr>
          <a:xfrm>
            <a:off x="71340" y="84124"/>
            <a:ext cx="8999775" cy="4972050"/>
          </a:xfrm>
          <a:prstGeom prst="roundRect">
            <a:avLst>
              <a:gd name="adj" fmla="val 1600"/>
            </a:avLst>
          </a:prstGeom>
          <a:solidFill>
            <a:srgbClr val="FFFFFF"/>
          </a:solidFill>
          <a:ln/>
        </p:spPr>
      </p:sp>
      <p:sp>
        <p:nvSpPr>
          <p:cNvPr id="4" name="Shape 1"/>
          <p:cNvSpPr/>
          <p:nvPr/>
        </p:nvSpPr>
        <p:spPr>
          <a:xfrm>
            <a:off x="71697" y="513901"/>
            <a:ext cx="8999481" cy="0"/>
          </a:xfrm>
          <a:prstGeom prst="line">
            <a:avLst/>
          </a:prstGeom>
          <a:solidFill>
            <a:srgbClr val="F5F8FE">
              <a:alpha val="20000"/>
            </a:srgbClr>
          </a:solidFill>
          <a:ln w="5292">
            <a:solidFill>
              <a:srgbClr val="78A3F7">
                <a:alpha val="20000"/>
              </a:srgbClr>
            </a:solidFill>
            <a:prstDash val="solid"/>
            <a:headEnd type="none"/>
            <a:tailEnd type="none"/>
          </a:ln>
        </p:spPr>
      </p:sp>
      <p:sp>
        <p:nvSpPr>
          <p:cNvPr id="5" name="Text 2"/>
          <p:cNvSpPr/>
          <p:nvPr/>
        </p:nvSpPr>
        <p:spPr>
          <a:xfrm>
            <a:off x="285436" y="260121"/>
            <a:ext cx="1828800" cy="109984"/>
          </a:xfrm>
          <a:prstGeom prst="rect">
            <a:avLst/>
          </a:prstGeom>
          <a:noFill/>
          <a:ln/>
        </p:spPr>
        <p:txBody>
          <a:bodyPr wrap="square" lIns="0" tIns="0" rIns="0" bIns="0" rtlCol="0" anchor="t"/>
          <a:lstStyle/>
          <a:p>
            <a:pPr algn="l">
              <a:lnSpc>
                <a:spcPts val="866"/>
              </a:lnSpc>
            </a:pPr>
            <a:r>
              <a:rPr lang="en-US" sz="500" b="1" kern="0" spc="120" dirty="0">
                <a:solidFill>
                  <a:srgbClr val="78A3F7">
                    <a:alpha val="80000"/>
                  </a:srgbClr>
                </a:solidFill>
                <a:latin typeface="General Sans" pitchFamily="34" charset="0"/>
                <a:ea typeface="General Sans" pitchFamily="34" charset="-122"/>
                <a:cs typeface="General Sans" pitchFamily="34" charset="-120"/>
              </a:rPr>
              <a:t>2. KEY CONCEPTS</a:t>
            </a:r>
            <a:endParaRPr lang="en-US" sz="525" dirty="0"/>
          </a:p>
        </p:txBody>
      </p:sp>
      <p:sp>
        <p:nvSpPr>
          <p:cNvPr id="6" name="Text 3"/>
          <p:cNvSpPr/>
          <p:nvPr/>
        </p:nvSpPr>
        <p:spPr>
          <a:xfrm>
            <a:off x="1179613" y="899894"/>
            <a:ext cx="7315200" cy="500062"/>
          </a:xfrm>
          <a:prstGeom prst="rect">
            <a:avLst/>
          </a:prstGeom>
          <a:noFill/>
          <a:ln/>
        </p:spPr>
        <p:txBody>
          <a:bodyPr wrap="square" lIns="0" tIns="0" rIns="0" bIns="0" rtlCol="0" anchor="t"/>
          <a:lstStyle/>
          <a:p>
            <a:pPr algn="ctr">
              <a:lnSpc>
                <a:spcPts val="3938"/>
              </a:lnSpc>
            </a:pPr>
            <a:r>
              <a:rPr lang="en-US" sz="2600" b="1" dirty="0">
                <a:solidFill>
                  <a:srgbClr val="000000"/>
                </a:solidFill>
                <a:latin typeface="General Sans" pitchFamily="34" charset="0"/>
                <a:ea typeface="General Sans" pitchFamily="34" charset="-122"/>
                <a:cs typeface="General Sans" pitchFamily="34" charset="-120"/>
              </a:rPr>
              <a:t>Flux: The GitOps Kubernetes Operator</a:t>
            </a:r>
            <a:endParaRPr lang="en-US" sz="2625" dirty="0"/>
          </a:p>
        </p:txBody>
      </p:sp>
      <p:sp>
        <p:nvSpPr>
          <p:cNvPr id="7" name="Text 4"/>
          <p:cNvSpPr/>
          <p:nvPr/>
        </p:nvSpPr>
        <p:spPr>
          <a:xfrm>
            <a:off x="1549662" y="1593563"/>
            <a:ext cx="5828410" cy="2756191"/>
          </a:xfrm>
          <a:prstGeom prst="roundRect">
            <a:avLst>
              <a:gd name="adj" fmla="val 4000"/>
            </a:avLst>
          </a:prstGeom>
          <a:solidFill>
            <a:srgbClr val="F5F8FE"/>
          </a:solidFill>
          <a:ln/>
        </p:spPr>
        <p:txBody>
          <a:bodyPr wrap="square" lIns="323801" tIns="325384" rIns="323801" bIns="325384" rtlCol="0" anchor="ctr"/>
          <a:lstStyle/>
          <a:p>
            <a:pPr algn="ctr">
              <a:lnSpc>
                <a:spcPts val="1575"/>
              </a:lnSpc>
            </a:pPr>
            <a:endParaRPr lang="en-US" sz="1050" dirty="0"/>
          </a:p>
        </p:txBody>
      </p:sp>
      <p:sp>
        <p:nvSpPr>
          <p:cNvPr id="8" name="Text 5"/>
          <p:cNvSpPr/>
          <p:nvPr/>
        </p:nvSpPr>
        <p:spPr>
          <a:xfrm>
            <a:off x="3252918" y="1681361"/>
            <a:ext cx="2743200" cy="251445"/>
          </a:xfrm>
          <a:prstGeom prst="rect">
            <a:avLst/>
          </a:prstGeom>
          <a:noFill/>
          <a:ln/>
        </p:spPr>
        <p:txBody>
          <a:bodyPr wrap="square" lIns="0" tIns="0" rIns="0" bIns="0" rtlCol="0" anchor="t"/>
          <a:lstStyle/>
          <a:p>
            <a:pPr algn="l">
              <a:lnSpc>
                <a:spcPts val="1980"/>
              </a:lnSpc>
            </a:pPr>
            <a:r>
              <a:rPr lang="en-US" sz="1200" b="1" dirty="0">
                <a:solidFill>
                  <a:srgbClr val="000000"/>
                </a:solidFill>
                <a:latin typeface="General Sans" pitchFamily="34" charset="0"/>
                <a:ea typeface="General Sans" pitchFamily="34" charset="-122"/>
                <a:cs typeface="General Sans" pitchFamily="34" charset="-120"/>
              </a:rPr>
              <a:t>FluxCD</a:t>
            </a:r>
            <a:endParaRPr lang="en-US" sz="1200" dirty="0"/>
          </a:p>
        </p:txBody>
      </p:sp>
      <p:sp>
        <p:nvSpPr>
          <p:cNvPr id="9" name="Text 6"/>
          <p:cNvSpPr/>
          <p:nvPr/>
        </p:nvSpPr>
        <p:spPr>
          <a:xfrm>
            <a:off x="1899695" y="2107850"/>
            <a:ext cx="5486400" cy="1028700"/>
          </a:xfrm>
          <a:prstGeom prst="rect">
            <a:avLst/>
          </a:prstGeom>
          <a:noFill/>
          <a:ln/>
        </p:spPr>
        <p:txBody>
          <a:bodyPr wrap="square" lIns="0" tIns="0" rIns="0" bIns="0" rtlCol="0" anchor="t"/>
          <a:lstStyle/>
          <a:p>
            <a:pPr marL="171450" indent="-171450" algn="l">
              <a:lnSpc>
                <a:spcPts val="1350"/>
              </a:lnSpc>
              <a:buFontTx/>
              <a:buChar char="-"/>
            </a:pPr>
            <a:r>
              <a:rPr lang="en-US" sz="900" b="0" dirty="0">
                <a:solidFill>
                  <a:srgbClr val="000000"/>
                </a:solidFill>
                <a:latin typeface="Lunchtype 22" pitchFamily="34" charset="0"/>
                <a:ea typeface="Lunchtype 22" pitchFamily="34" charset="-122"/>
                <a:cs typeface="Lunchtype 22" pitchFamily="34" charset="-120"/>
              </a:rPr>
              <a:t>Automated Deployments</a:t>
            </a:r>
          </a:p>
          <a:p>
            <a:pPr marL="171450" indent="-171450" algn="l">
              <a:lnSpc>
                <a:spcPts val="1350"/>
              </a:lnSpc>
              <a:buFontTx/>
              <a:buChar char="-"/>
            </a:pPr>
            <a:r>
              <a:rPr lang="en-US" sz="900" dirty="0">
                <a:solidFill>
                  <a:srgbClr val="000000"/>
                </a:solidFill>
                <a:latin typeface="Lunchtype 22" pitchFamily="34" charset="0"/>
                <a:ea typeface="Lunchtype 22" pitchFamily="34" charset="-122"/>
              </a:rPr>
              <a:t>Synchronization with Git</a:t>
            </a:r>
          </a:p>
          <a:p>
            <a:pPr marL="171450" indent="-171450" algn="l">
              <a:lnSpc>
                <a:spcPts val="1350"/>
              </a:lnSpc>
              <a:buFontTx/>
              <a:buChar char="-"/>
            </a:pPr>
            <a:r>
              <a:rPr lang="en-US" sz="900" dirty="0">
                <a:solidFill>
                  <a:srgbClr val="000000"/>
                </a:solidFill>
                <a:latin typeface="Lunchtype 22" pitchFamily="34" charset="0"/>
                <a:ea typeface="Lunchtype 22" pitchFamily="34" charset="-122"/>
              </a:rPr>
              <a:t>Helm Chart Support</a:t>
            </a:r>
          </a:p>
          <a:p>
            <a:pPr marL="171450" indent="-171450" algn="l">
              <a:lnSpc>
                <a:spcPts val="1350"/>
              </a:lnSpc>
              <a:buFontTx/>
              <a:buChar char="-"/>
            </a:pPr>
            <a:r>
              <a:rPr lang="en-US" sz="900" dirty="0">
                <a:solidFill>
                  <a:srgbClr val="000000"/>
                </a:solidFill>
                <a:latin typeface="Lunchtype 22" pitchFamily="34" charset="0"/>
                <a:ea typeface="Lunchtype 22" pitchFamily="34" charset="-122"/>
              </a:rPr>
              <a:t>Automated image updates</a:t>
            </a:r>
          </a:p>
          <a:p>
            <a:pPr marL="171450" indent="-171450" algn="l">
              <a:lnSpc>
                <a:spcPts val="1350"/>
              </a:lnSpc>
              <a:buFontTx/>
              <a:buChar char="-"/>
            </a:pPr>
            <a:r>
              <a:rPr lang="en-US" sz="900" dirty="0">
                <a:solidFill>
                  <a:srgbClr val="000000"/>
                </a:solidFill>
                <a:latin typeface="Lunchtype 22" pitchFamily="34" charset="0"/>
                <a:ea typeface="Lunchtype 22" pitchFamily="34" charset="-122"/>
              </a:rPr>
              <a:t>Release managements</a:t>
            </a:r>
          </a:p>
          <a:p>
            <a:pPr marL="171450" indent="-171450" algn="l">
              <a:lnSpc>
                <a:spcPts val="1350"/>
              </a:lnSpc>
              <a:buFontTx/>
              <a:buChar char="-"/>
            </a:pPr>
            <a:endParaRPr lang="en-US" sz="900" dirty="0"/>
          </a:p>
        </p:txBody>
      </p:sp>
      <p:pic>
        <p:nvPicPr>
          <p:cNvPr id="10" name="Image 0" descr="https://pitch-assets-ccb95893-de3f-4266-973c-20049231b248.s3.eu-west-1.amazonaws.com/e8050d50-2199-4085-96b4-47e3015a4456?pitch-bytes=4423&amp;pitch-content-type=image%2Fpng"/>
          <p:cNvPicPr>
            <a:picLocks noChangeAspect="1"/>
          </p:cNvPicPr>
          <p:nvPr/>
        </p:nvPicPr>
        <p:blipFill>
          <a:blip r:embed="rId3"/>
          <a:srcRect/>
          <a:stretch/>
        </p:blipFill>
        <p:spPr>
          <a:xfrm>
            <a:off x="1022043" y="1450372"/>
            <a:ext cx="366132" cy="346138"/>
          </a:xfrm>
          <a:prstGeom prst="rect">
            <a:avLst/>
          </a:prstGeom>
        </p:spPr>
      </p:pic>
      <p:pic>
        <p:nvPicPr>
          <p:cNvPr id="11"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extLst>
      <p:ext uri="{BB962C8B-B14F-4D97-AF65-F5344CB8AC3E}">
        <p14:creationId xmlns:p14="http://schemas.microsoft.com/office/powerpoint/2010/main" val="1304898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bg>
      <p:bgPr>
        <a:gradFill>
          <a:gsLst>
            <a:gs pos="0">
              <a:srgbClr val="A6C9FF"/>
            </a:gs>
            <a:gs pos="100000">
              <a:srgbClr val="78A3F7"/>
            </a:gs>
          </a:gsLst>
          <a:lin ang="5400000"/>
        </a:gradFill>
        <a:effectLst/>
      </p:bgPr>
    </p:bg>
    <p:spTree>
      <p:nvGrpSpPr>
        <p:cNvPr id="1" name=""/>
        <p:cNvGrpSpPr/>
        <p:nvPr/>
      </p:nvGrpSpPr>
      <p:grpSpPr>
        <a:xfrm>
          <a:off x="0" y="0"/>
          <a:ext cx="0" cy="0"/>
          <a:chOff x="0" y="0"/>
          <a:chExt cx="0" cy="0"/>
        </a:xfrm>
      </p:grpSpPr>
      <p:sp>
        <p:nvSpPr>
          <p:cNvPr id="3" name="Shape 0"/>
          <p:cNvSpPr/>
          <p:nvPr/>
        </p:nvSpPr>
        <p:spPr>
          <a:xfrm>
            <a:off x="71340" y="75538"/>
            <a:ext cx="8999775" cy="4972050"/>
          </a:xfrm>
          <a:prstGeom prst="roundRect">
            <a:avLst>
              <a:gd name="adj" fmla="val 1600"/>
            </a:avLst>
          </a:prstGeom>
          <a:solidFill>
            <a:srgbClr val="FFFFFF"/>
          </a:solidFill>
          <a:ln/>
        </p:spPr>
      </p:sp>
      <p:sp>
        <p:nvSpPr>
          <p:cNvPr id="4" name="Shape 1"/>
          <p:cNvSpPr/>
          <p:nvPr/>
        </p:nvSpPr>
        <p:spPr>
          <a:xfrm>
            <a:off x="71697" y="513901"/>
            <a:ext cx="8999481" cy="0"/>
          </a:xfrm>
          <a:prstGeom prst="line">
            <a:avLst/>
          </a:prstGeom>
          <a:solidFill>
            <a:srgbClr val="F5F8FE">
              <a:alpha val="20000"/>
            </a:srgbClr>
          </a:solidFill>
          <a:ln w="5292">
            <a:solidFill>
              <a:srgbClr val="78A3F7">
                <a:alpha val="20000"/>
              </a:srgbClr>
            </a:solidFill>
            <a:prstDash val="solid"/>
            <a:headEnd type="none"/>
            <a:tailEnd type="none"/>
          </a:ln>
        </p:spPr>
      </p:sp>
      <p:sp>
        <p:nvSpPr>
          <p:cNvPr id="5" name="Text 2"/>
          <p:cNvSpPr/>
          <p:nvPr/>
        </p:nvSpPr>
        <p:spPr>
          <a:xfrm>
            <a:off x="285436" y="260121"/>
            <a:ext cx="1828800" cy="109984"/>
          </a:xfrm>
          <a:prstGeom prst="rect">
            <a:avLst/>
          </a:prstGeom>
          <a:noFill/>
          <a:ln/>
        </p:spPr>
        <p:txBody>
          <a:bodyPr wrap="square" lIns="0" tIns="0" rIns="0" bIns="0" rtlCol="0" anchor="t"/>
          <a:lstStyle/>
          <a:p>
            <a:pPr algn="l">
              <a:lnSpc>
                <a:spcPts val="866"/>
              </a:lnSpc>
            </a:pPr>
            <a:r>
              <a:rPr lang="en-US" sz="500" b="1" kern="0" spc="120" dirty="0">
                <a:solidFill>
                  <a:srgbClr val="78A3F7">
                    <a:alpha val="80000"/>
                  </a:srgbClr>
                </a:solidFill>
                <a:latin typeface="General Sans" pitchFamily="34" charset="0"/>
                <a:ea typeface="General Sans" pitchFamily="34" charset="-122"/>
                <a:cs typeface="General Sans" pitchFamily="34" charset="-120"/>
              </a:rPr>
              <a:t>2. KEY CONCEPTS</a:t>
            </a:r>
            <a:endParaRPr lang="en-US" sz="525" dirty="0"/>
          </a:p>
        </p:txBody>
      </p:sp>
      <p:sp>
        <p:nvSpPr>
          <p:cNvPr id="6" name="Text 3"/>
          <p:cNvSpPr/>
          <p:nvPr/>
        </p:nvSpPr>
        <p:spPr>
          <a:xfrm>
            <a:off x="1179613" y="899894"/>
            <a:ext cx="7315200" cy="500062"/>
          </a:xfrm>
          <a:prstGeom prst="rect">
            <a:avLst/>
          </a:prstGeom>
          <a:noFill/>
          <a:ln/>
        </p:spPr>
        <p:txBody>
          <a:bodyPr wrap="square" lIns="0" tIns="0" rIns="0" bIns="0" rtlCol="0" anchor="t"/>
          <a:lstStyle/>
          <a:p>
            <a:pPr algn="ctr">
              <a:lnSpc>
                <a:spcPts val="3938"/>
              </a:lnSpc>
            </a:pPr>
            <a:r>
              <a:rPr lang="en-US" sz="2600" b="1" dirty="0">
                <a:solidFill>
                  <a:srgbClr val="000000"/>
                </a:solidFill>
                <a:latin typeface="General Sans" pitchFamily="34" charset="0"/>
                <a:ea typeface="General Sans" pitchFamily="34" charset="-122"/>
                <a:cs typeface="General Sans" pitchFamily="34" charset="-120"/>
              </a:rPr>
              <a:t>Flux: The GitOps Kubernetes Operator</a:t>
            </a:r>
            <a:endParaRPr lang="en-US" sz="2625" dirty="0"/>
          </a:p>
        </p:txBody>
      </p:sp>
      <p:sp>
        <p:nvSpPr>
          <p:cNvPr id="7" name="Text 4"/>
          <p:cNvSpPr/>
          <p:nvPr/>
        </p:nvSpPr>
        <p:spPr>
          <a:xfrm>
            <a:off x="5227805" y="2276529"/>
            <a:ext cx="2743200" cy="251445"/>
          </a:xfrm>
          <a:prstGeom prst="rect">
            <a:avLst/>
          </a:prstGeom>
          <a:noFill/>
          <a:ln/>
        </p:spPr>
        <p:txBody>
          <a:bodyPr wrap="square" lIns="0" tIns="0" rIns="0" bIns="0" rtlCol="0" anchor="t"/>
          <a:lstStyle/>
          <a:p>
            <a:pPr algn="l">
              <a:lnSpc>
                <a:spcPts val="1980"/>
              </a:lnSpc>
            </a:pPr>
            <a:r>
              <a:rPr lang="en-US" sz="1200" b="1" dirty="0">
                <a:solidFill>
                  <a:srgbClr val="000000"/>
                </a:solidFill>
                <a:latin typeface="General Sans" pitchFamily="34" charset="0"/>
                <a:ea typeface="General Sans" pitchFamily="34" charset="-122"/>
                <a:cs typeface="General Sans" pitchFamily="34" charset="-120"/>
              </a:rPr>
              <a:t>Definition</a:t>
            </a:r>
            <a:endParaRPr lang="en-US" sz="1200" dirty="0"/>
          </a:p>
        </p:txBody>
      </p:sp>
      <p:pic>
        <p:nvPicPr>
          <p:cNvPr id="8" name="Image 0" descr="https://pitch-assets-ccb95893-de3f-4266-973c-20049231b248.s3.eu-west-1.amazonaws.com/672f0645-bc1c-4b26-86cc-133743c06d60?pitch-bytes=74905&amp;pitch-content-type=image%2Fpng"/>
          <p:cNvPicPr>
            <a:picLocks noChangeAspect="1"/>
          </p:cNvPicPr>
          <p:nvPr/>
        </p:nvPicPr>
        <p:blipFill>
          <a:blip r:embed="rId3"/>
          <a:srcRect/>
          <a:stretch/>
        </p:blipFill>
        <p:spPr>
          <a:xfrm>
            <a:off x="1687640" y="1606554"/>
            <a:ext cx="5318382" cy="2480998"/>
          </a:xfrm>
          <a:prstGeom prst="rect">
            <a:avLst/>
          </a:prstGeom>
        </p:spPr>
      </p:pic>
      <p:pic>
        <p:nvPicPr>
          <p:cNvPr id="9"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1998</TotalTime>
  <Words>337</Words>
  <Application>Microsoft Macintosh PowerPoint</Application>
  <PresentationFormat>On-screen Show (16:9)</PresentationFormat>
  <Paragraphs>87</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General Sans</vt:lpstr>
      <vt:lpstr>Lunchtype 22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GitOps with FluxCD and ArgoCD</dc:title>
  <dc:subject>PptxGenJS Presentation</dc:subject>
  <dc:creator>Pitch Software GmbH</dc:creator>
  <cp:lastModifiedBy>Tahir Javed</cp:lastModifiedBy>
  <cp:revision>5</cp:revision>
  <dcterms:created xsi:type="dcterms:W3CDTF">2023-06-16T12:17:51Z</dcterms:created>
  <dcterms:modified xsi:type="dcterms:W3CDTF">2023-06-24T20:38:28Z</dcterms:modified>
</cp:coreProperties>
</file>