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1517" r:id="rId8"/>
    <p:sldId id="262" r:id="rId9"/>
    <p:sldId id="263" r:id="rId10"/>
    <p:sldId id="264" r:id="rId11"/>
    <p:sldId id="265" r:id="rId12"/>
    <p:sldId id="266" r:id="rId13"/>
    <p:sldId id="267" r:id="rId14"/>
    <p:sldId id="1520" r:id="rId15"/>
    <p:sldId id="268" r:id="rId16"/>
    <p:sldId id="269" r:id="rId17"/>
    <p:sldId id="1518" r:id="rId18"/>
    <p:sldId id="270" r:id="rId19"/>
    <p:sldId id="1519" r:id="rId20"/>
    <p:sldId id="1521" r:id="rId21"/>
    <p:sldId id="1523" r:id="rId22"/>
    <p:sldId id="1529" r:id="rId23"/>
    <p:sldId id="1522" r:id="rId24"/>
    <p:sldId id="1524" r:id="rId25"/>
    <p:sldId id="1525" r:id="rId26"/>
    <p:sldId id="1526" r:id="rId27"/>
    <p:sldId id="1527" r:id="rId28"/>
    <p:sldId id="1528" r:id="rId29"/>
    <p:sldId id="1530" r:id="rId30"/>
    <p:sldId id="1531" r:id="rId31"/>
    <p:sldId id="1534" r:id="rId32"/>
    <p:sldId id="1535" r:id="rId33"/>
    <p:sldId id="1536" r:id="rId34"/>
    <p:sldId id="1537" r:id="rId35"/>
    <p:sldId id="1548" r:id="rId36"/>
    <p:sldId id="1549" r:id="rId37"/>
    <p:sldId id="1550" r:id="rId38"/>
    <p:sldId id="1538" r:id="rId39"/>
    <p:sldId id="1551" r:id="rId40"/>
    <p:sldId id="1539" r:id="rId41"/>
    <p:sldId id="1552" r:id="rId42"/>
    <p:sldId id="1543" r:id="rId43"/>
    <p:sldId id="1553" r:id="rId44"/>
    <p:sldId id="1561" r:id="rId45"/>
    <p:sldId id="1554" r:id="rId46"/>
    <p:sldId id="1544" r:id="rId47"/>
    <p:sldId id="1545" r:id="rId48"/>
    <p:sldId id="1546" r:id="rId49"/>
    <p:sldId id="1541" r:id="rId50"/>
    <p:sldId id="1555" r:id="rId51"/>
    <p:sldId id="1556" r:id="rId52"/>
    <p:sldId id="1557" r:id="rId53"/>
    <p:sldId id="1562" r:id="rId54"/>
    <p:sldId id="1558" r:id="rId55"/>
    <p:sldId id="1559" r:id="rId56"/>
    <p:sldId id="1563" r:id="rId57"/>
    <p:sldId id="1560" r:id="rId58"/>
    <p:sldId id="1564" r:id="rId59"/>
    <p:sldId id="1566" r:id="rId60"/>
    <p:sldId id="1565" r:id="rId61"/>
    <p:sldId id="1567" r:id="rId62"/>
    <p:sldId id="1568" r:id="rId63"/>
    <p:sldId id="1569" r:id="rId64"/>
    <p:sldId id="1570" r:id="rId65"/>
    <p:sldId id="1571" r:id="rId66"/>
    <p:sldId id="1572" r:id="rId67"/>
    <p:sldId id="1573" r:id="rId68"/>
    <p:sldId id="1574" r:id="rId69"/>
    <p:sldId id="1575" r:id="rId70"/>
    <p:sldId id="1577" r:id="rId71"/>
    <p:sldId id="1576" r:id="rId72"/>
    <p:sldId id="1578" r:id="rId73"/>
    <p:sldId id="1580" r:id="rId74"/>
    <p:sldId id="1579" r:id="rId75"/>
    <p:sldId id="1581" r:id="rId76"/>
    <p:sldId id="1582" r:id="rId77"/>
    <p:sldId id="1584" r:id="rId78"/>
    <p:sldId id="1600" r:id="rId79"/>
    <p:sldId id="1601" r:id="rId80"/>
    <p:sldId id="1619" r:id="rId81"/>
    <p:sldId id="1620" r:id="rId82"/>
    <p:sldId id="1621" r:id="rId83"/>
    <p:sldId id="1626" r:id="rId84"/>
    <p:sldId id="1627" r:id="rId85"/>
    <p:sldId id="1628" r:id="rId86"/>
    <p:sldId id="1629" r:id="rId87"/>
    <p:sldId id="1630" r:id="rId88"/>
    <p:sldId id="1631" r:id="rId89"/>
    <p:sldId id="1632" r:id="rId90"/>
    <p:sldId id="1633" r:id="rId91"/>
    <p:sldId id="1634" r:id="rId92"/>
    <p:sldId id="1635" r:id="rId93"/>
    <p:sldId id="1636" r:id="rId94"/>
    <p:sldId id="1637" r:id="rId95"/>
    <p:sldId id="1638" r:id="rId96"/>
    <p:sldId id="1610" r:id="rId97"/>
    <p:sldId id="1611" r:id="rId98"/>
    <p:sldId id="1639" r:id="rId99"/>
    <p:sldId id="1640" r:id="rId100"/>
    <p:sldId id="1641" r:id="rId101"/>
    <p:sldId id="1642" r:id="rId102"/>
    <p:sldId id="1585" r:id="rId103"/>
    <p:sldId id="1586" r:id="rId104"/>
    <p:sldId id="1595" r:id="rId105"/>
    <p:sldId id="1596" r:id="rId106"/>
    <p:sldId id="1597" r:id="rId107"/>
    <p:sldId id="1587" r:id="rId108"/>
    <p:sldId id="1588" r:id="rId109"/>
    <p:sldId id="1589" r:id="rId110"/>
    <p:sldId id="1591" r:id="rId111"/>
    <p:sldId id="1592" r:id="rId112"/>
    <p:sldId id="1593" r:id="rId113"/>
    <p:sldId id="1594" r:id="rId114"/>
    <p:sldId id="1643" r:id="rId115"/>
    <p:sldId id="1644" r:id="rId116"/>
    <p:sldId id="1645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5A6A6-4D47-7743-9EFD-52DAB51F285D}">
          <p14:sldIdLst>
            <p14:sldId id="256"/>
            <p14:sldId id="257"/>
            <p14:sldId id="259"/>
            <p14:sldId id="258"/>
            <p14:sldId id="260"/>
            <p14:sldId id="261"/>
            <p14:sldId id="1517"/>
            <p14:sldId id="262"/>
            <p14:sldId id="263"/>
            <p14:sldId id="264"/>
            <p14:sldId id="265"/>
            <p14:sldId id="266"/>
            <p14:sldId id="267"/>
            <p14:sldId id="1520"/>
            <p14:sldId id="268"/>
            <p14:sldId id="269"/>
            <p14:sldId id="1518"/>
            <p14:sldId id="270"/>
            <p14:sldId id="1519"/>
            <p14:sldId id="1521"/>
            <p14:sldId id="1523"/>
            <p14:sldId id="1529"/>
            <p14:sldId id="1522"/>
            <p14:sldId id="1524"/>
            <p14:sldId id="1525"/>
            <p14:sldId id="1526"/>
            <p14:sldId id="1527"/>
            <p14:sldId id="1528"/>
            <p14:sldId id="1530"/>
            <p14:sldId id="1531"/>
            <p14:sldId id="1534"/>
            <p14:sldId id="1535"/>
            <p14:sldId id="1536"/>
            <p14:sldId id="1537"/>
            <p14:sldId id="1548"/>
            <p14:sldId id="1549"/>
            <p14:sldId id="1550"/>
            <p14:sldId id="1538"/>
            <p14:sldId id="1551"/>
            <p14:sldId id="1539"/>
            <p14:sldId id="1552"/>
            <p14:sldId id="1543"/>
            <p14:sldId id="1553"/>
            <p14:sldId id="1561"/>
            <p14:sldId id="1554"/>
            <p14:sldId id="1544"/>
            <p14:sldId id="1545"/>
            <p14:sldId id="1546"/>
            <p14:sldId id="1541"/>
            <p14:sldId id="1555"/>
            <p14:sldId id="1556"/>
            <p14:sldId id="1557"/>
            <p14:sldId id="1562"/>
            <p14:sldId id="1558"/>
            <p14:sldId id="1559"/>
            <p14:sldId id="1563"/>
            <p14:sldId id="1560"/>
            <p14:sldId id="1564"/>
            <p14:sldId id="1566"/>
            <p14:sldId id="1565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7"/>
            <p14:sldId id="1576"/>
            <p14:sldId id="1578"/>
            <p14:sldId id="1580"/>
            <p14:sldId id="1579"/>
            <p14:sldId id="1581"/>
            <p14:sldId id="1582"/>
            <p14:sldId id="1584"/>
            <p14:sldId id="1600"/>
            <p14:sldId id="1601"/>
            <p14:sldId id="1619"/>
            <p14:sldId id="1620"/>
            <p14:sldId id="1621"/>
            <p14:sldId id="1626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10"/>
            <p14:sldId id="1611"/>
            <p14:sldId id="1639"/>
            <p14:sldId id="1640"/>
            <p14:sldId id="1641"/>
            <p14:sldId id="1642"/>
            <p14:sldId id="1585"/>
            <p14:sldId id="1586"/>
            <p14:sldId id="1595"/>
            <p14:sldId id="1596"/>
            <p14:sldId id="1597"/>
            <p14:sldId id="1587"/>
            <p14:sldId id="1588"/>
            <p14:sldId id="1589"/>
            <p14:sldId id="1591"/>
            <p14:sldId id="1592"/>
            <p14:sldId id="1593"/>
            <p14:sldId id="1594"/>
            <p14:sldId id="1643"/>
            <p14:sldId id="1644"/>
            <p14:sldId id="16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5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o Shin" userId="11507148_tp_dropbox" providerId="OAuth2" clId="{1CD852B4-379A-0741-A98F-E428BC96D017}"/>
    <pc:docChg chg="undo custSel addSld delSld modSld">
      <pc:chgData name="Minho Shin" userId="11507148_tp_dropbox" providerId="OAuth2" clId="{1CD852B4-379A-0741-A98F-E428BC96D017}" dt="2018-08-19T07:41:09.367" v="3849" actId="20577"/>
      <pc:docMkLst>
        <pc:docMk/>
      </pc:docMkLst>
      <pc:sldChg chg="modSp new">
        <pc:chgData name="Minho Shin" userId="11507148_tp_dropbox" providerId="OAuth2" clId="{1CD852B4-379A-0741-A98F-E428BC96D017}" dt="2018-08-19T05:50:26.896" v="193" actId="20577"/>
        <pc:sldMkLst>
          <pc:docMk/>
          <pc:sldMk cId="631824006" sldId="262"/>
        </pc:sldMkLst>
        <pc:spChg chg="mod">
          <ac:chgData name="Minho Shin" userId="11507148_tp_dropbox" providerId="OAuth2" clId="{1CD852B4-379A-0741-A98F-E428BC96D017}" dt="2018-08-19T05:48:53.642" v="29" actId="20577"/>
          <ac:spMkLst>
            <pc:docMk/>
            <pc:sldMk cId="631824006" sldId="262"/>
            <ac:spMk id="2" creationId="{35266F90-5093-E14E-A5E4-F7D2CC435E75}"/>
          </ac:spMkLst>
        </pc:spChg>
        <pc:spChg chg="mod">
          <ac:chgData name="Minho Shin" userId="11507148_tp_dropbox" providerId="OAuth2" clId="{1CD852B4-379A-0741-A98F-E428BC96D017}" dt="2018-08-19T05:50:26.896" v="193" actId="20577"/>
          <ac:spMkLst>
            <pc:docMk/>
            <pc:sldMk cId="631824006" sldId="262"/>
            <ac:spMk id="3" creationId="{45F8749F-1757-4843-96CF-BD9F09393241}"/>
          </ac:spMkLst>
        </pc:spChg>
      </pc:sldChg>
      <pc:sldChg chg="modSp new">
        <pc:chgData name="Minho Shin" userId="11507148_tp_dropbox" providerId="OAuth2" clId="{1CD852B4-379A-0741-A98F-E428BC96D017}" dt="2018-08-19T06:02:50.999" v="845" actId="20577"/>
        <pc:sldMkLst>
          <pc:docMk/>
          <pc:sldMk cId="4167451773" sldId="263"/>
        </pc:sldMkLst>
        <pc:spChg chg="mod">
          <ac:chgData name="Minho Shin" userId="11507148_tp_dropbox" providerId="OAuth2" clId="{1CD852B4-379A-0741-A98F-E428BC96D017}" dt="2018-08-19T05:50:43.737" v="221" actId="20577"/>
          <ac:spMkLst>
            <pc:docMk/>
            <pc:sldMk cId="4167451773" sldId="263"/>
            <ac:spMk id="2" creationId="{E5575DC1-7307-284C-B5E7-4280D31FE055}"/>
          </ac:spMkLst>
        </pc:spChg>
        <pc:spChg chg="mod">
          <ac:chgData name="Minho Shin" userId="11507148_tp_dropbox" providerId="OAuth2" clId="{1CD852B4-379A-0741-A98F-E428BC96D017}" dt="2018-08-19T06:02:50.999" v="845" actId="20577"/>
          <ac:spMkLst>
            <pc:docMk/>
            <pc:sldMk cId="4167451773" sldId="263"/>
            <ac:spMk id="3" creationId="{342CFC58-3CDE-3A40-ABAE-F9E972231702}"/>
          </ac:spMkLst>
        </pc:spChg>
      </pc:sldChg>
      <pc:sldChg chg="modSp new">
        <pc:chgData name="Minho Shin" userId="11507148_tp_dropbox" providerId="OAuth2" clId="{1CD852B4-379A-0741-A98F-E428BC96D017}" dt="2018-08-19T06:11:59.283" v="1318" actId="20577"/>
        <pc:sldMkLst>
          <pc:docMk/>
          <pc:sldMk cId="3384966546" sldId="264"/>
        </pc:sldMkLst>
        <pc:spChg chg="mod">
          <ac:chgData name="Minho Shin" userId="11507148_tp_dropbox" providerId="OAuth2" clId="{1CD852B4-379A-0741-A98F-E428BC96D017}" dt="2018-08-19T06:06:39.773" v="853" actId="20577"/>
          <ac:spMkLst>
            <pc:docMk/>
            <pc:sldMk cId="3384966546" sldId="264"/>
            <ac:spMk id="2" creationId="{3D12557F-3938-ED4D-A406-939F538AEC47}"/>
          </ac:spMkLst>
        </pc:spChg>
        <pc:spChg chg="mod">
          <ac:chgData name="Minho Shin" userId="11507148_tp_dropbox" providerId="OAuth2" clId="{1CD852B4-379A-0741-A98F-E428BC96D017}" dt="2018-08-19T06:11:59.283" v="1318" actId="20577"/>
          <ac:spMkLst>
            <pc:docMk/>
            <pc:sldMk cId="3384966546" sldId="264"/>
            <ac:spMk id="3" creationId="{E42EC557-12F9-EA43-9ECD-1375F8743297}"/>
          </ac:spMkLst>
        </pc:spChg>
      </pc:sldChg>
      <pc:sldChg chg="modSp new">
        <pc:chgData name="Minho Shin" userId="11507148_tp_dropbox" providerId="OAuth2" clId="{1CD852B4-379A-0741-A98F-E428BC96D017}" dt="2018-08-19T06:14:28.123" v="1463" actId="20577"/>
        <pc:sldMkLst>
          <pc:docMk/>
          <pc:sldMk cId="3245975339" sldId="265"/>
        </pc:sldMkLst>
        <pc:spChg chg="mod">
          <ac:chgData name="Minho Shin" userId="11507148_tp_dropbox" providerId="OAuth2" clId="{1CD852B4-379A-0741-A98F-E428BC96D017}" dt="2018-08-19T06:12:52.523" v="1343" actId="20577"/>
          <ac:spMkLst>
            <pc:docMk/>
            <pc:sldMk cId="3245975339" sldId="265"/>
            <ac:spMk id="2" creationId="{56B3A115-EA33-E145-A9C8-9BCC95F27B34}"/>
          </ac:spMkLst>
        </pc:spChg>
        <pc:spChg chg="mod">
          <ac:chgData name="Minho Shin" userId="11507148_tp_dropbox" providerId="OAuth2" clId="{1CD852B4-379A-0741-A98F-E428BC96D017}" dt="2018-08-19T06:14:28.123" v="1463" actId="20577"/>
          <ac:spMkLst>
            <pc:docMk/>
            <pc:sldMk cId="3245975339" sldId="265"/>
            <ac:spMk id="3" creationId="{D213E7C3-E28E-6448-A0AD-775EC1513EBA}"/>
          </ac:spMkLst>
        </pc:spChg>
      </pc:sldChg>
      <pc:sldChg chg="modSp new">
        <pc:chgData name="Minho Shin" userId="11507148_tp_dropbox" providerId="OAuth2" clId="{1CD852B4-379A-0741-A98F-E428BC96D017}" dt="2018-08-19T06:46:55.656" v="2152" actId="20577"/>
        <pc:sldMkLst>
          <pc:docMk/>
          <pc:sldMk cId="4188691804" sldId="266"/>
        </pc:sldMkLst>
        <pc:spChg chg="mod">
          <ac:chgData name="Minho Shin" userId="11507148_tp_dropbox" providerId="OAuth2" clId="{1CD852B4-379A-0741-A98F-E428BC96D017}" dt="2018-08-19T06:14:39.422" v="1473" actId="20577"/>
          <ac:spMkLst>
            <pc:docMk/>
            <pc:sldMk cId="4188691804" sldId="266"/>
            <ac:spMk id="2" creationId="{C5C27139-B8B5-2D46-9E3C-867CCAD82515}"/>
          </ac:spMkLst>
        </pc:spChg>
        <pc:spChg chg="mod">
          <ac:chgData name="Minho Shin" userId="11507148_tp_dropbox" providerId="OAuth2" clId="{1CD852B4-379A-0741-A98F-E428BC96D017}" dt="2018-08-19T06:46:55.656" v="2152" actId="20577"/>
          <ac:spMkLst>
            <pc:docMk/>
            <pc:sldMk cId="4188691804" sldId="266"/>
            <ac:spMk id="3" creationId="{2E89287F-E754-0447-8447-2A6CB9510E0C}"/>
          </ac:spMkLst>
        </pc:spChg>
      </pc:sldChg>
      <pc:sldChg chg="modSp new">
        <pc:chgData name="Minho Shin" userId="11507148_tp_dropbox" providerId="OAuth2" clId="{1CD852B4-379A-0741-A98F-E428BC96D017}" dt="2018-08-19T07:02:08.966" v="2702" actId="20577"/>
        <pc:sldMkLst>
          <pc:docMk/>
          <pc:sldMk cId="2310464855" sldId="267"/>
        </pc:sldMkLst>
        <pc:spChg chg="mod">
          <ac:chgData name="Minho Shin" userId="11507148_tp_dropbox" providerId="OAuth2" clId="{1CD852B4-379A-0741-A98F-E428BC96D017}" dt="2018-08-19T06:53:14.259" v="2325" actId="20577"/>
          <ac:spMkLst>
            <pc:docMk/>
            <pc:sldMk cId="2310464855" sldId="267"/>
            <ac:spMk id="2" creationId="{F3CECBCF-4E58-A541-A1F7-4D80762D11D1}"/>
          </ac:spMkLst>
        </pc:spChg>
        <pc:spChg chg="mod">
          <ac:chgData name="Minho Shin" userId="11507148_tp_dropbox" providerId="OAuth2" clId="{1CD852B4-379A-0741-A98F-E428BC96D017}" dt="2018-08-19T07:02:08.966" v="2702" actId="20577"/>
          <ac:spMkLst>
            <pc:docMk/>
            <pc:sldMk cId="2310464855" sldId="267"/>
            <ac:spMk id="3" creationId="{E5C32592-2A74-B54F-8C11-B6AD791EC6DF}"/>
          </ac:spMkLst>
        </pc:spChg>
      </pc:sldChg>
      <pc:sldChg chg="modSp new">
        <pc:chgData name="Minho Shin" userId="11507148_tp_dropbox" providerId="OAuth2" clId="{1CD852B4-379A-0741-A98F-E428BC96D017}" dt="2018-08-19T07:10:39.890" v="3208" actId="14"/>
        <pc:sldMkLst>
          <pc:docMk/>
          <pc:sldMk cId="2748291357" sldId="268"/>
        </pc:sldMkLst>
        <pc:spChg chg="mod">
          <ac:chgData name="Minho Shin" userId="11507148_tp_dropbox" providerId="OAuth2" clId="{1CD852B4-379A-0741-A98F-E428BC96D017}" dt="2018-08-19T07:02:25.662" v="2736" actId="20577"/>
          <ac:spMkLst>
            <pc:docMk/>
            <pc:sldMk cId="2748291357" sldId="268"/>
            <ac:spMk id="2" creationId="{840278D2-59F7-C54A-9B9F-15815D472B24}"/>
          </ac:spMkLst>
        </pc:spChg>
        <pc:spChg chg="mod">
          <ac:chgData name="Minho Shin" userId="11507148_tp_dropbox" providerId="OAuth2" clId="{1CD852B4-379A-0741-A98F-E428BC96D017}" dt="2018-08-19T07:10:39.890" v="3208" actId="14"/>
          <ac:spMkLst>
            <pc:docMk/>
            <pc:sldMk cId="2748291357" sldId="268"/>
            <ac:spMk id="3" creationId="{BED1E258-0BF2-C24B-A182-E118D8D37227}"/>
          </ac:spMkLst>
        </pc:spChg>
      </pc:sldChg>
      <pc:sldChg chg="modSp new">
        <pc:chgData name="Minho Shin" userId="11507148_tp_dropbox" providerId="OAuth2" clId="{1CD852B4-379A-0741-A98F-E428BC96D017}" dt="2018-08-19T07:37:24.584" v="3649" actId="20577"/>
        <pc:sldMkLst>
          <pc:docMk/>
          <pc:sldMk cId="1449151670" sldId="269"/>
        </pc:sldMkLst>
        <pc:spChg chg="mod">
          <ac:chgData name="Minho Shin" userId="11507148_tp_dropbox" providerId="OAuth2" clId="{1CD852B4-379A-0741-A98F-E428BC96D017}" dt="2018-08-19T07:10:55.811" v="3229" actId="20577"/>
          <ac:spMkLst>
            <pc:docMk/>
            <pc:sldMk cId="1449151670" sldId="269"/>
            <ac:spMk id="2" creationId="{4BCBEB24-C125-F744-96A8-3E707D85A6BF}"/>
          </ac:spMkLst>
        </pc:spChg>
        <pc:spChg chg="mod">
          <ac:chgData name="Minho Shin" userId="11507148_tp_dropbox" providerId="OAuth2" clId="{1CD852B4-379A-0741-A98F-E428BC96D017}" dt="2018-08-19T07:37:24.584" v="3649" actId="20577"/>
          <ac:spMkLst>
            <pc:docMk/>
            <pc:sldMk cId="1449151670" sldId="269"/>
            <ac:spMk id="3" creationId="{F9CB71A5-B88D-2749-B840-BB0DF9573D60}"/>
          </ac:spMkLst>
        </pc:spChg>
      </pc:sldChg>
      <pc:sldChg chg="modSp new">
        <pc:chgData name="Minho Shin" userId="11507148_tp_dropbox" providerId="OAuth2" clId="{1CD852B4-379A-0741-A98F-E428BC96D017}" dt="2018-08-19T07:41:09.367" v="3849" actId="20577"/>
        <pc:sldMkLst>
          <pc:docMk/>
          <pc:sldMk cId="3220941048" sldId="270"/>
        </pc:sldMkLst>
        <pc:spChg chg="mod">
          <ac:chgData name="Minho Shin" userId="11507148_tp_dropbox" providerId="OAuth2" clId="{1CD852B4-379A-0741-A98F-E428BC96D017}" dt="2018-08-19T07:40:25.730" v="3791" actId="20577"/>
          <ac:spMkLst>
            <pc:docMk/>
            <pc:sldMk cId="3220941048" sldId="270"/>
            <ac:spMk id="2" creationId="{9C348BFC-25A6-B24A-BCEE-B3B5284E948C}"/>
          </ac:spMkLst>
        </pc:spChg>
        <pc:spChg chg="mod">
          <ac:chgData name="Minho Shin" userId="11507148_tp_dropbox" providerId="OAuth2" clId="{1CD852B4-379A-0741-A98F-E428BC96D017}" dt="2018-08-19T07:41:09.367" v="3849" actId="20577"/>
          <ac:spMkLst>
            <pc:docMk/>
            <pc:sldMk cId="3220941048" sldId="270"/>
            <ac:spMk id="3" creationId="{D652961A-DDED-4640-8576-7FEEE42CF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ethereum/EIPs/blob/master/EIPS/eip-20.md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uffleframework.com/box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number/hex-to-decimal.html" TargetMode="External"/><Relationship Id="rId2" Type="http://schemas.openxmlformats.org/officeDocument/2006/relationships/hyperlink" Target="https://emn178.github.io/online-tools/keccak_25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thereum/solidity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tiff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png"/><Relationship Id="rId10" Type="http://schemas.openxmlformats.org/officeDocument/2006/relationships/image" Target="../media/image14.tiff"/><Relationship Id="rId4" Type="http://schemas.openxmlformats.org/officeDocument/2006/relationships/image" Target="../media/image10.tiff"/><Relationship Id="rId9" Type="http://schemas.microsoft.com/office/2007/relationships/hdphoto" Target="../media/hdphoto2.wdp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42FF-316F-5949-BDF8-292D1AA8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64-D020-A248-9F92-166AA8374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신민호</a:t>
            </a:r>
            <a:endParaRPr lang="en-US" altLang="ko-KR" dirty="0"/>
          </a:p>
          <a:p>
            <a:r>
              <a:rPr lang="ko-KR" altLang="en-US" dirty="0"/>
              <a:t>명지대학교</a:t>
            </a:r>
            <a:endParaRPr lang="en-US" altLang="ko-KR" dirty="0"/>
          </a:p>
          <a:p>
            <a:r>
              <a:rPr lang="en-US" altLang="ko-KR" dirty="0" err="1"/>
              <a:t>hmcl.mju.ac.kr</a:t>
            </a:r>
            <a:endParaRPr lang="en-US" altLang="ko-KR" dirty="0"/>
          </a:p>
          <a:p>
            <a:r>
              <a:rPr lang="en-US" dirty="0"/>
              <a:t>mhshin@mju.ac.kr</a:t>
            </a:r>
          </a:p>
        </p:txBody>
      </p:sp>
    </p:spTree>
    <p:extLst>
      <p:ext uri="{BB962C8B-B14F-4D97-AF65-F5344CB8AC3E}">
        <p14:creationId xmlns:p14="http://schemas.microsoft.com/office/powerpoint/2010/main" val="20475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57F-3938-ED4D-A406-939F538A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C557-12F9-EA43-9ECD-1375F874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4587874"/>
          </a:xfrm>
        </p:spPr>
        <p:txBody>
          <a:bodyPr>
            <a:normAutofit fontScale="92500"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 err="1"/>
              <a:t>address.balance</a:t>
            </a:r>
            <a:endParaRPr lang="en-US" dirty="0"/>
          </a:p>
          <a:p>
            <a:pPr lvl="1"/>
            <a:r>
              <a:rPr lang="en-US" dirty="0" err="1"/>
              <a:t>address.transfer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throwing exceptions if error</a:t>
            </a:r>
          </a:p>
          <a:p>
            <a:pPr lvl="1"/>
            <a:r>
              <a:rPr lang="en-US" dirty="0" err="1"/>
              <a:t>address.send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returning T/F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addmod</a:t>
            </a:r>
            <a:r>
              <a:rPr lang="en-US" dirty="0"/>
              <a:t>/</a:t>
            </a:r>
            <a:r>
              <a:rPr lang="en-US" dirty="0" err="1"/>
              <a:t>mulmod</a:t>
            </a:r>
            <a:r>
              <a:rPr lang="en-US" dirty="0"/>
              <a:t>: add/multiply with mod</a:t>
            </a:r>
          </a:p>
          <a:p>
            <a:pPr lvl="1"/>
            <a:r>
              <a:rPr lang="en-US" dirty="0"/>
              <a:t>keccak256/sha256/ripemd160</a:t>
            </a:r>
          </a:p>
          <a:p>
            <a:pPr lvl="1"/>
            <a:r>
              <a:rPr lang="en-US" dirty="0" err="1"/>
              <a:t>ecrecover</a:t>
            </a:r>
            <a:r>
              <a:rPr lang="en-US" dirty="0"/>
              <a:t>: recover the address from a signature</a:t>
            </a:r>
          </a:p>
          <a:p>
            <a:pPr lvl="1"/>
            <a:r>
              <a:rPr lang="en-US" dirty="0" err="1"/>
              <a:t>selfdestruct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): delete the contract, returning left ether to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this: address of the contract account</a:t>
            </a:r>
          </a:p>
        </p:txBody>
      </p:sp>
    </p:spTree>
    <p:extLst>
      <p:ext uri="{BB962C8B-B14F-4D97-AF65-F5344CB8AC3E}">
        <p14:creationId xmlns:p14="http://schemas.microsoft.com/office/powerpoint/2010/main" val="33849665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AF94-3F82-AB43-BDC0-25B0602F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AF15-7CCE-874F-A05C-4A4F9876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 public</a:t>
            </a:r>
          </a:p>
          <a:p>
            <a:r>
              <a:rPr lang="en-US" dirty="0"/>
              <a:t>function enter() public payable</a:t>
            </a:r>
          </a:p>
          <a:p>
            <a:r>
              <a:rPr lang="en-US" dirty="0"/>
              <a:t>function </a:t>
            </a:r>
            <a:r>
              <a:rPr lang="en-US" dirty="0" err="1"/>
              <a:t>determineWinner</a:t>
            </a:r>
            <a:r>
              <a:rPr lang="en-US" dirty="0"/>
              <a:t>() public</a:t>
            </a:r>
          </a:p>
          <a:p>
            <a:r>
              <a:rPr lang="en-US" dirty="0"/>
              <a:t>function random() internal view</a:t>
            </a:r>
            <a:br>
              <a:rPr lang="en-US" dirty="0"/>
            </a:br>
            <a:r>
              <a:rPr lang="en-US" dirty="0"/>
              <a:t>	keccak256(</a:t>
            </a:r>
            <a:r>
              <a:rPr lang="en-US" dirty="0" err="1"/>
              <a:t>abi.encodePacked</a:t>
            </a:r>
            <a:r>
              <a:rPr lang="en-US" dirty="0"/>
              <a:t>(</a:t>
            </a:r>
            <a:r>
              <a:rPr lang="en-US" dirty="0" err="1"/>
              <a:t>block.timestamp</a:t>
            </a:r>
            <a:r>
              <a:rPr lang="en-US" dirty="0"/>
              <a:t>, </a:t>
            </a:r>
            <a:r>
              <a:rPr lang="en-US" dirty="0" err="1"/>
              <a:t>block.difficulty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convert into uint256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 modulo x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 gets 0~x-1 at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89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ECF9-5602-A24D-BB1B-F4F6CA06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C0C7-BE16-8146-AC0B-6761774D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Among 0~9, participants pick one number and submit the number with 1 ether. Lottery contract randomly picks a number and the half of the stakes are given to people who picked the same number.</a:t>
            </a:r>
          </a:p>
        </p:txBody>
      </p:sp>
    </p:spTree>
    <p:extLst>
      <p:ext uri="{BB962C8B-B14F-4D97-AF65-F5344CB8AC3E}">
        <p14:creationId xmlns:p14="http://schemas.microsoft.com/office/powerpoint/2010/main" val="25013953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A4AB-071B-D94D-909B-0639D137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2183-5E1D-CC43-ABB9-1DD985C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good idea but no money to realize it</a:t>
            </a:r>
          </a:p>
          <a:p>
            <a:r>
              <a:rPr lang="en-US" dirty="0"/>
              <a:t>You ask for donations, but donors are not sure if you will achieve your goal</a:t>
            </a:r>
          </a:p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You set up a goal and deadline</a:t>
            </a:r>
          </a:p>
          <a:p>
            <a:pPr lvl="1"/>
            <a:r>
              <a:rPr lang="en-US" dirty="0"/>
              <a:t>If you miss the goal, donations are returned</a:t>
            </a:r>
          </a:p>
          <a:p>
            <a:pPr lvl="1"/>
            <a:r>
              <a:rPr lang="en-US" dirty="0"/>
              <a:t>If you reach the goal, you take the money</a:t>
            </a:r>
          </a:p>
          <a:p>
            <a:pPr lvl="1"/>
            <a:r>
              <a:rPr lang="en-US" dirty="0"/>
              <a:t>Why it works? The code is open source running on a trusted platform (e.g., Ethereum)</a:t>
            </a:r>
          </a:p>
        </p:txBody>
      </p:sp>
    </p:spTree>
    <p:extLst>
      <p:ext uri="{BB962C8B-B14F-4D97-AF65-F5344CB8AC3E}">
        <p14:creationId xmlns:p14="http://schemas.microsoft.com/office/powerpoint/2010/main" val="3843066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75C-E9F7-B64D-AEA9-46F36EA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6403-7BA8-924D-A653-49591B38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for </a:t>
            </a:r>
            <a:r>
              <a:rPr lang="en-US" dirty="0" err="1"/>
              <a:t>doners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donor misses the </a:t>
            </a:r>
            <a:r>
              <a:rPr lang="en-US" dirty="0" err="1"/>
              <a:t>campagn</a:t>
            </a:r>
            <a:r>
              <a:rPr lang="en-US" dirty="0"/>
              <a:t>, cannot get in</a:t>
            </a:r>
          </a:p>
          <a:p>
            <a:pPr lvl="1"/>
            <a:r>
              <a:rPr lang="en-US" dirty="0"/>
              <a:t>If donor changes their mind, cannot get out</a:t>
            </a:r>
          </a:p>
          <a:p>
            <a:pPr lvl="1"/>
            <a:r>
              <a:rPr lang="en-US" dirty="0"/>
              <a:t>If donor get on the </a:t>
            </a:r>
            <a:r>
              <a:rPr lang="en-US" dirty="0" err="1"/>
              <a:t>campagn</a:t>
            </a:r>
            <a:r>
              <a:rPr lang="en-US" dirty="0"/>
              <a:t>, get the reward</a:t>
            </a:r>
          </a:p>
          <a:p>
            <a:pPr lvl="1"/>
            <a:r>
              <a:rPr lang="en-US" dirty="0"/>
              <a:t>Manage rewards by </a:t>
            </a:r>
            <a:r>
              <a:rPr lang="en-US" dirty="0">
                <a:solidFill>
                  <a:srgbClr val="FF0000"/>
                </a:solidFill>
              </a:rPr>
              <a:t>tokens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Create, track ownership, sell/buy</a:t>
            </a:r>
          </a:p>
          <a:p>
            <a:pPr lvl="1"/>
            <a:r>
              <a:rPr lang="en-US" dirty="0"/>
              <a:t>When ready, tokens get exchanged with real products</a:t>
            </a:r>
          </a:p>
          <a:p>
            <a:pPr lvl="1"/>
            <a:r>
              <a:rPr lang="en-US" dirty="0"/>
              <a:t>If fails, donors can keep the token</a:t>
            </a:r>
          </a:p>
        </p:txBody>
      </p:sp>
    </p:spTree>
    <p:extLst>
      <p:ext uri="{BB962C8B-B14F-4D97-AF65-F5344CB8AC3E}">
        <p14:creationId xmlns:p14="http://schemas.microsoft.com/office/powerpoint/2010/main" val="38802125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703-D27E-F745-9352-076F587F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for Fungible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F4D4-1E9D-CE47-AE90-327A119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8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Introduced in Nov 2015, now EIP-20</a:t>
            </a:r>
          </a:p>
          <a:p>
            <a:pPr lvl="1"/>
            <a:r>
              <a:rPr lang="en-US" dirty="0">
                <a:hlinkClick r:id="rId2"/>
              </a:rPr>
              <a:t>https://github.com/ethereum/EIPs/blob/master/EIPS/eip-20.md</a:t>
            </a:r>
            <a:endParaRPr lang="en-US" dirty="0"/>
          </a:p>
          <a:p>
            <a:r>
              <a:rPr lang="en-US" dirty="0"/>
              <a:t>Standard for fungible tokens</a:t>
            </a:r>
          </a:p>
          <a:p>
            <a:pPr lvl="1"/>
            <a:r>
              <a:rPr lang="en-US" dirty="0"/>
              <a:t>different units of an ERC20 token are interchangeable and have no unique properties</a:t>
            </a:r>
          </a:p>
          <a:p>
            <a:r>
              <a:rPr lang="en-US" dirty="0"/>
              <a:t>Defines</a:t>
            </a:r>
          </a:p>
          <a:p>
            <a:pPr lvl="1"/>
            <a:r>
              <a:rPr lang="en-US" dirty="0"/>
              <a:t>Common interface for fungible token’s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147BB-17EE-E548-8D01-4985FD3F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1" y="4304388"/>
            <a:ext cx="7449015" cy="2343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687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CA7-5998-EE4E-AEB9-4770F10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737"/>
            <a:ext cx="7886700" cy="1325563"/>
          </a:xfrm>
        </p:spPr>
        <p:txBody>
          <a:bodyPr/>
          <a:lstStyle/>
          <a:p>
            <a:r>
              <a:rPr lang="en-US" dirty="0"/>
              <a:t>EIP20.sol by </a:t>
            </a:r>
            <a:r>
              <a:rPr lang="en-US" dirty="0" err="1"/>
              <a:t>Consensys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1227D-9A31-524D-AF9C-C249DC48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" y="791736"/>
            <a:ext cx="7693497" cy="597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257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8D336-7582-1740-85B5-BF313755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2" y="100359"/>
            <a:ext cx="6886001" cy="6701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1361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Proj-7: </a:t>
            </a:r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Goal: Realize crowdfunding</a:t>
            </a:r>
          </a:p>
          <a:p>
            <a:pPr>
              <a:lnSpc>
                <a:spcPct val="110000"/>
              </a:lnSpc>
            </a:pPr>
            <a:r>
              <a:rPr lang="en-US" dirty="0"/>
              <a:t>UC1: Fundraiser can set the beneficiary, funding goal, deadline, token price, and the token address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After deadline, funding can go on until the raiser calls the end</a:t>
            </a:r>
          </a:p>
          <a:p>
            <a:pPr>
              <a:lnSpc>
                <a:spcPct val="110000"/>
              </a:lnSpc>
            </a:pPr>
            <a:r>
              <a:rPr lang="en-US" dirty="0"/>
              <a:t>UC2: Give token supply to the </a:t>
            </a:r>
            <a:r>
              <a:rPr lang="en-US" dirty="0" err="1"/>
              <a:t>crowdsale</a:t>
            </a:r>
            <a:r>
              <a:rPr lang="en-US" dirty="0"/>
              <a:t> contract</a:t>
            </a:r>
          </a:p>
          <a:p>
            <a:pPr>
              <a:lnSpc>
                <a:spcPct val="110000"/>
              </a:lnSpc>
            </a:pPr>
            <a:r>
              <a:rPr lang="en-US" dirty="0"/>
              <a:t>UC3: Receive ether from a donor, then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Selfdistructing</a:t>
            </a:r>
            <a:r>
              <a:rPr lang="en-US" dirty="0"/>
              <a:t> contract after closing will burn any money sent to it </a:t>
            </a:r>
            <a:r>
              <a:rPr lang="en-US" dirty="0">
                <a:sym typeface="Wingdings" pitchFamily="2" charset="2"/>
              </a:rPr>
              <a:t> not good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UC4: After deadline, fundraiser can check the funding goal, and shutdown the sale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UC5: If succeeded, the beneficiary can withdraw money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UC6: If failed, the donors can withdraw their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14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interface token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function transfer(address,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external;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/>
              <a:t>data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address public beneficiary;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deadline;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price;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token public </a:t>
            </a:r>
            <a:r>
              <a:rPr lang="en-US" dirty="0" err="1">
                <a:solidFill>
                  <a:srgbClr val="0432FF"/>
                </a:solidFill>
              </a:rPr>
              <a:t>tokenReward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mapping(address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73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51500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Initialize the followings</a:t>
            </a:r>
          </a:p>
          <a:p>
            <a:pPr lvl="2"/>
            <a:r>
              <a:rPr lang="en-US" sz="1400" dirty="0"/>
              <a:t>beneficiary: address to send money if succeeds</a:t>
            </a:r>
          </a:p>
          <a:p>
            <a:pPr lvl="2"/>
            <a:r>
              <a:rPr lang="en-US" sz="1400" dirty="0" err="1"/>
              <a:t>fundingGoal</a:t>
            </a:r>
            <a:r>
              <a:rPr lang="en-US" sz="1400" dirty="0"/>
              <a:t>: funding goal</a:t>
            </a:r>
          </a:p>
          <a:p>
            <a:pPr lvl="2"/>
            <a:r>
              <a:rPr lang="en-US" sz="1400" dirty="0"/>
              <a:t>deadline: fundraising deadline </a:t>
            </a:r>
          </a:p>
          <a:p>
            <a:pPr lvl="2"/>
            <a:r>
              <a:rPr lang="en-US" sz="1400" dirty="0"/>
              <a:t>price: price per token </a:t>
            </a:r>
          </a:p>
          <a:p>
            <a:pPr lvl="2"/>
            <a:r>
              <a:rPr lang="en-US" sz="1400" dirty="0" err="1"/>
              <a:t>tokenReward</a:t>
            </a:r>
            <a:endParaRPr lang="en-US" sz="1400" dirty="0"/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432FF"/>
                </a:solidFill>
              </a:rPr>
              <a:t>constructor(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beneficiary_,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) public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beneficiary = beneficiary_;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deadline = now +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 * 1 minutes;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price =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tokenReward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MyToken</a:t>
            </a:r>
            <a:r>
              <a:rPr lang="en-US" sz="1600" dirty="0">
                <a:solidFill>
                  <a:srgbClr val="0432FF"/>
                </a:solidFill>
              </a:rPr>
              <a:t>(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buNone/>
            </a:pP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modifier </a:t>
            </a:r>
            <a:r>
              <a:rPr lang="en-US" sz="1600" dirty="0" err="1">
                <a:solidFill>
                  <a:srgbClr val="0432FF"/>
                </a:solidFill>
              </a:rPr>
              <a:t>afterDeadline</a:t>
            </a:r>
            <a:r>
              <a:rPr lang="en-US" sz="1600" dirty="0">
                <a:solidFill>
                  <a:srgbClr val="0432FF"/>
                </a:solidFill>
              </a:rPr>
              <a:t>() { require(now &gt;= deadline); _; }</a:t>
            </a:r>
          </a:p>
        </p:txBody>
      </p:sp>
    </p:spTree>
    <p:extLst>
      <p:ext uri="{BB962C8B-B14F-4D97-AF65-F5344CB8AC3E}">
        <p14:creationId xmlns:p14="http://schemas.microsoft.com/office/powerpoint/2010/main" val="272005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115-EA33-E145-A9C8-9BCC95F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E7C3-E28E-6448-A0AD-775EC151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  <a:p>
            <a:r>
              <a:rPr lang="en-US" dirty="0"/>
              <a:t>Interface: like Java interface</a:t>
            </a:r>
          </a:p>
          <a:p>
            <a:r>
              <a:rPr lang="en-US" dirty="0"/>
              <a:t>Library: provides useful functions. Use “</a:t>
            </a:r>
            <a:r>
              <a:rPr lang="en-US" dirty="0" err="1"/>
              <a:t>delegatecall</a:t>
            </a:r>
            <a:r>
              <a:rPr lang="en-US" dirty="0"/>
              <a:t>()”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53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 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fundRaised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() payable public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require(!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msg.value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tokenReward.transfer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 / price);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emit </a:t>
            </a:r>
            <a:r>
              <a:rPr lang="en-US" dirty="0" err="1">
                <a:solidFill>
                  <a:srgbClr val="0432FF"/>
                </a:solidFill>
              </a:rPr>
              <a:t>FundTransfer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33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checkGoalReached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checkGoalReached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funding goal was reached, set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checkGoalReached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if (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&gt;=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emit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9927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completeFundraising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completeFundraising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beneficiary called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</a:t>
            </a:r>
            <a:r>
              <a:rPr lang="en-US" dirty="0" err="1"/>
              <a:t>fundingGoalReached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Send raised funds to the beneficiary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fundTranferred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completeFundraising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beneficiary ==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amountRasied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 </a:t>
            </a:r>
            <a:r>
              <a:rPr lang="en-US" dirty="0" err="1">
                <a:solidFill>
                  <a:srgbClr val="0432FF"/>
                </a:solidFill>
              </a:rPr>
              <a:t>beneficiary.send</a:t>
            </a:r>
            <a:r>
              <a:rPr lang="en-US" dirty="0">
                <a:solidFill>
                  <a:srgbClr val="0432FF"/>
                </a:solidFill>
              </a:rPr>
              <a:t>(amount) 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emit </a:t>
            </a:r>
            <a:r>
              <a:rPr lang="en-US" dirty="0" err="1">
                <a:solidFill>
                  <a:srgbClr val="0432FF"/>
                </a:solidFill>
              </a:rPr>
              <a:t>fundTransferred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	else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= amount;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0213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getRefund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getReturn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Goal was not reached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funds to return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getRefund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!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&gt; 0 );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</a:t>
            </a:r>
            <a:r>
              <a:rPr lang="en-US" dirty="0" err="1">
                <a:solidFill>
                  <a:srgbClr val="0432FF"/>
                </a:solidFill>
              </a:rPr>
              <a:t>msg.sender.send</a:t>
            </a:r>
            <a:r>
              <a:rPr lang="en-US" dirty="0">
                <a:solidFill>
                  <a:srgbClr val="0432FF"/>
                </a:solidFill>
              </a:rPr>
              <a:t>(amount))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emit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 else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amount;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347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7A43-3F23-C648-A318-48AD9BF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Proj-8: Person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35B0-885F-E044-A6D0-376F71B6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 person can share their personal information with other person for certain period. Organizations can certify that the person once belonged to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1629310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39F-41A3-EF42-81BF-B33181CA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Proj-9: Pet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264D-E70D-ED4E-8CA8-BC1F5748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toy example of </a:t>
            </a:r>
            <a:r>
              <a:rPr lang="en-US" dirty="0" err="1"/>
              <a:t>Dapp</a:t>
            </a:r>
            <a:r>
              <a:rPr lang="en-US" dirty="0"/>
              <a:t> using smart contract over </a:t>
            </a:r>
            <a:r>
              <a:rPr lang="en-US" dirty="0" err="1"/>
              <a:t>Etehereum</a:t>
            </a:r>
            <a:endParaRPr lang="en-US" dirty="0"/>
          </a:p>
          <a:p>
            <a:r>
              <a:rPr lang="en-US" dirty="0"/>
              <a:t>Goal: A pet shop has 16 puppies, and users can open the </a:t>
            </a:r>
            <a:r>
              <a:rPr lang="en-US" dirty="0" err="1"/>
              <a:t>Dapp</a:t>
            </a:r>
            <a:r>
              <a:rPr lang="en-US" dirty="0"/>
              <a:t> and choose dogs to adopt. </a:t>
            </a:r>
          </a:p>
        </p:txBody>
      </p:sp>
    </p:spTree>
    <p:extLst>
      <p:ext uri="{BB962C8B-B14F-4D97-AF65-F5344CB8AC3E}">
        <p14:creationId xmlns:p14="http://schemas.microsoft.com/office/powerpoint/2010/main" val="19729400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8CD7-1D18-9841-AC7F-4A791E02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developent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B4F2-2383-934F-BBBF-CDA72D2B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project directory, say &lt;root&gt;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&lt;root&gt;, “truffle unbox pet-shop”</a:t>
            </a:r>
          </a:p>
          <a:p>
            <a:pPr lvl="1"/>
            <a:r>
              <a:rPr lang="en-US" dirty="0">
                <a:hlinkClick r:id="rId2"/>
              </a:rPr>
              <a:t>https://truffleframework.com/boxes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smart </a:t>
            </a:r>
            <a:r>
              <a:rPr lang="en-US" dirty="0" err="1"/>
              <a:t>contrat</a:t>
            </a:r>
            <a:r>
              <a:rPr lang="en-US" dirty="0"/>
              <a:t> in contracts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&lt;root&gt; “truffle compile”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private block chain</a:t>
            </a:r>
          </a:p>
          <a:p>
            <a:pPr lvl="1"/>
            <a:r>
              <a:rPr lang="en-US" dirty="0"/>
              <a:t>run ganache</a:t>
            </a:r>
          </a:p>
          <a:p>
            <a:pPr lvl="1"/>
            <a:r>
              <a:rPr lang="en-US" dirty="0"/>
              <a:t>or run “truffle develop”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“</a:t>
            </a:r>
            <a:r>
              <a:rPr lang="en-US" dirty="0" err="1"/>
              <a:t>truffle.js</a:t>
            </a:r>
            <a:r>
              <a:rPr lang="en-US" dirty="0"/>
              <a:t>” for setting up RPC 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Craete</a:t>
            </a:r>
            <a:r>
              <a:rPr lang="en-US" dirty="0"/>
              <a:t> “2_deploy_contracts.js” in ”migrations”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&lt;root&gt;, “truffle migrate –reset”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”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app.js</a:t>
            </a:r>
            <a:r>
              <a:rPr lang="en-US" dirty="0"/>
              <a:t>” properly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web resources in “</a:t>
            </a:r>
            <a:r>
              <a:rPr lang="en-US" dirty="0" err="1"/>
              <a:t>src</a:t>
            </a:r>
            <a:r>
              <a:rPr lang="en-US"/>
              <a:t>”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</a:t>
            </a:r>
            <a:r>
              <a:rPr lang="en-US" dirty="0" err="1"/>
              <a:t>matamask</a:t>
            </a:r>
            <a:r>
              <a:rPr lang="en-US" dirty="0"/>
              <a:t> to connect to your blockchain with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&lt;root&gt; “</a:t>
            </a:r>
            <a:r>
              <a:rPr lang="en-US" dirty="0" err="1"/>
              <a:t>npm</a:t>
            </a:r>
            <a:r>
              <a:rPr lang="en-US" dirty="0"/>
              <a:t> run dev”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7139-B8B5-2D46-9E3C-867CCAD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87F-E754-0447-8447-2A6CB951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&lt;name&gt;(&lt;params&gt;) </a:t>
            </a:r>
            <a:r>
              <a:rPr lang="en-US" altLang="ko-KR" dirty="0"/>
              <a:t>&lt;accessibility&gt; &lt;behavior&gt; &lt;modifier&gt; &lt;returns&gt; { &lt;definition&gt; }</a:t>
            </a:r>
          </a:p>
          <a:p>
            <a:pPr lvl="1"/>
            <a:r>
              <a:rPr lang="en-US" dirty="0"/>
              <a:t>&lt;accessibility&gt;=public|external|internal|private</a:t>
            </a:r>
          </a:p>
          <a:p>
            <a:pPr lvl="2"/>
            <a:r>
              <a:rPr lang="en-US" dirty="0"/>
              <a:t>Public: both outside and inside can call </a:t>
            </a:r>
          </a:p>
          <a:p>
            <a:pPr lvl="2"/>
            <a:r>
              <a:rPr lang="en-US" dirty="0"/>
              <a:t>External: only from outside unless (this.&lt;func&gt;)</a:t>
            </a:r>
          </a:p>
          <a:p>
            <a:pPr lvl="2"/>
            <a:r>
              <a:rPr lang="en-US" dirty="0"/>
              <a:t>Internal: only from inside and derived contracts</a:t>
            </a:r>
          </a:p>
          <a:p>
            <a:pPr lvl="2"/>
            <a:r>
              <a:rPr lang="en-US" dirty="0"/>
              <a:t>Private: only from inside, not from derived ones</a:t>
            </a:r>
          </a:p>
          <a:p>
            <a:pPr lvl="1"/>
            <a:r>
              <a:rPr lang="en-US" dirty="0"/>
              <a:t>&lt;behavior&gt;=constant|view|pure|payable</a:t>
            </a:r>
          </a:p>
          <a:p>
            <a:pPr lvl="2"/>
            <a:r>
              <a:rPr lang="en-US" dirty="0"/>
              <a:t>Constant(view): no change in state(storage)</a:t>
            </a:r>
          </a:p>
          <a:p>
            <a:pPr lvl="2"/>
            <a:r>
              <a:rPr lang="en-US" dirty="0"/>
              <a:t>Pure: no access to state (declarative)</a:t>
            </a:r>
          </a:p>
          <a:p>
            <a:pPr lvl="2"/>
            <a:r>
              <a:rPr lang="en-US" dirty="0"/>
              <a:t>Payable: accept incoming payment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CBCF-4E58-A541-A1F7-4D80762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2592-2A74-B54F-8C11-B6AD791E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constructor</a:t>
            </a:r>
          </a:p>
          <a:p>
            <a:pPr lvl="1"/>
            <a:r>
              <a:rPr lang="en-US" dirty="0"/>
              <a:t>~0.4.21: &lt;contract_name&gt;()</a:t>
            </a:r>
          </a:p>
          <a:p>
            <a:pPr lvl="1"/>
            <a:r>
              <a:rPr lang="en-US" dirty="0"/>
              <a:t>0.4.22~: constructor()</a:t>
            </a:r>
          </a:p>
          <a:p>
            <a:r>
              <a:rPr lang="en-US" dirty="0"/>
              <a:t>Destroying a contract</a:t>
            </a:r>
          </a:p>
          <a:p>
            <a:pPr lvl="1"/>
            <a:r>
              <a:rPr lang="en-US" dirty="0"/>
              <a:t>Call “</a:t>
            </a:r>
            <a:r>
              <a:rPr lang="en-US" dirty="0" err="1"/>
              <a:t>selfdestruct</a:t>
            </a:r>
            <a:r>
              <a:rPr lang="en-US" dirty="0"/>
              <a:t>( address recipient )”</a:t>
            </a:r>
          </a:p>
          <a:p>
            <a:pPr lvl="2"/>
            <a:r>
              <a:rPr lang="en-US" dirty="0"/>
              <a:t>Remove the contract and send left ether to recipient</a:t>
            </a:r>
          </a:p>
          <a:p>
            <a:pPr lvl="1"/>
            <a:r>
              <a:rPr lang="en-US" dirty="0"/>
              <a:t>Make sure you prepare a public function to destroy</a:t>
            </a:r>
          </a:p>
          <a:p>
            <a:pPr lvl="2"/>
            <a:r>
              <a:rPr lang="en-US" dirty="0"/>
              <a:t>Should be called only by the creator</a:t>
            </a:r>
          </a:p>
          <a:p>
            <a:pPr lvl="3"/>
            <a:r>
              <a:rPr lang="en-US" dirty="0"/>
              <a:t>Require(msg.sender == owner)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Add constructor/destructor to Faucet.sol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12C-529D-CB42-8717-13EFD2E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constructor/destructor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0E78-5591-BC4B-BCE2-C22DA9C8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29" y="1825624"/>
            <a:ext cx="4836668" cy="4786287"/>
          </a:xfrm>
        </p:spPr>
      </p:pic>
    </p:spTree>
    <p:extLst>
      <p:ext uri="{BB962C8B-B14F-4D97-AF65-F5344CB8AC3E}">
        <p14:creationId xmlns:p14="http://schemas.microsoft.com/office/powerpoint/2010/main" val="61542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8D2-59F7-C54A-9B9F-15815D47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E258-0BF2-C24B-A182-E118D8D3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requirements applying multiple functions</a:t>
            </a:r>
          </a:p>
          <a:p>
            <a:pPr lvl="1"/>
            <a:r>
              <a:rPr lang="en-US" dirty="0"/>
              <a:t>Eg: the caller should be the owner of the contract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Modifier onlyOwner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require(msg.sender == owner);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Function destructor() public </a:t>
            </a:r>
            <a:r>
              <a:rPr lang="en-US" dirty="0">
                <a:solidFill>
                  <a:srgbClr val="FF0000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selfdestruct</a:t>
            </a:r>
            <a:r>
              <a:rPr lang="en-US" dirty="0">
                <a:solidFill>
                  <a:srgbClr val="0432FF"/>
                </a:solidFill>
              </a:rPr>
              <a:t>(owner); }</a:t>
            </a:r>
          </a:p>
          <a:p>
            <a:pPr lvl="1"/>
            <a:r>
              <a:rPr lang="en-US" dirty="0"/>
              <a:t>“_;” : placeholder for the modified function</a:t>
            </a:r>
          </a:p>
          <a:p>
            <a:r>
              <a:rPr lang="en-US" dirty="0"/>
              <a:t>Modifier can access variables in modified function</a:t>
            </a:r>
          </a:p>
          <a:p>
            <a:pPr lvl="1"/>
            <a:r>
              <a:rPr lang="en-US" dirty="0"/>
              <a:t>Not vice versa</a:t>
            </a:r>
          </a:p>
        </p:txBody>
      </p:sp>
    </p:spTree>
    <p:extLst>
      <p:ext uri="{BB962C8B-B14F-4D97-AF65-F5344CB8AC3E}">
        <p14:creationId xmlns:p14="http://schemas.microsoft.com/office/powerpoint/2010/main" val="274829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B24-C125-F744-96A8-3E707D8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71A5-B88D-2749-B840-BB0DF95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contract inherits Parent contract</a:t>
            </a:r>
          </a:p>
          <a:p>
            <a:pPr lvl="1"/>
            <a:r>
              <a:rPr lang="en-US" dirty="0"/>
              <a:t>Contract Child is Parent { … }</a:t>
            </a:r>
          </a:p>
          <a:p>
            <a:pPr lvl="1"/>
            <a:r>
              <a:rPr lang="en-US" dirty="0"/>
              <a:t>Contract Child is Parent1, Parent2 { … }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Faucet with inheritances</a:t>
            </a:r>
          </a:p>
          <a:p>
            <a:pPr lvl="1"/>
            <a:r>
              <a:rPr lang="en-US" dirty="0"/>
              <a:t>Create Owned contract w/ onlyOwner modifier</a:t>
            </a:r>
          </a:p>
          <a:p>
            <a:pPr lvl="1"/>
            <a:r>
              <a:rPr lang="en-US" dirty="0"/>
              <a:t>Create Mortal contract inheriting Owner, w/ destructor</a:t>
            </a:r>
          </a:p>
          <a:p>
            <a:pPr lvl="1"/>
            <a:r>
              <a:rPr lang="en-US" dirty="0"/>
              <a:t>Create Faucet contract inheriting Mortal, w/ withdraw and feedback</a:t>
            </a:r>
          </a:p>
        </p:txBody>
      </p:sp>
    </p:spTree>
    <p:extLst>
      <p:ext uri="{BB962C8B-B14F-4D97-AF65-F5344CB8AC3E}">
        <p14:creationId xmlns:p14="http://schemas.microsoft.com/office/powerpoint/2010/main" val="14491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CB1-3C91-764E-BDB9-F8A1348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E7A3-1CF3-F442-98FF-29CAC299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Owned</a:t>
            </a:r>
            <a:r>
              <a:rPr lang="en-US" sz="2000" dirty="0"/>
              <a:t> { </a:t>
            </a:r>
            <a:br>
              <a:rPr lang="en-US" sz="2000" dirty="0"/>
            </a:br>
            <a:r>
              <a:rPr lang="en-US" sz="2000" dirty="0"/>
              <a:t>	address owner;  	</a:t>
            </a:r>
          </a:p>
          <a:p>
            <a:pPr marL="914400" lvl="2" indent="0">
              <a:buNone/>
            </a:pPr>
            <a:r>
              <a:rPr lang="en-US" dirty="0"/>
              <a:t>constructor() { owner = </a:t>
            </a:r>
            <a:r>
              <a:rPr lang="en-US" dirty="0" err="1"/>
              <a:t>msg.sender</a:t>
            </a:r>
            <a:r>
              <a:rPr lang="en-US" dirty="0"/>
              <a:t>; } </a:t>
            </a:r>
          </a:p>
          <a:p>
            <a:pPr marL="914400" lvl="2" indent="0">
              <a:buNone/>
            </a:pPr>
            <a:r>
              <a:rPr lang="en-US" dirty="0"/>
              <a:t>modifier </a:t>
            </a:r>
            <a:r>
              <a:rPr lang="en-US" dirty="0" err="1"/>
              <a:t>onlyOwner</a:t>
            </a:r>
            <a:r>
              <a:rPr lang="en-US" dirty="0"/>
              <a:t> {require(</a:t>
            </a:r>
            <a:r>
              <a:rPr lang="en-US" dirty="0" err="1"/>
              <a:t>msg.sender</a:t>
            </a:r>
            <a:r>
              <a:rPr lang="en-US" dirty="0"/>
              <a:t> == owner); _;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Mortal </a:t>
            </a:r>
            <a:r>
              <a:rPr lang="en-US" sz="2000" dirty="0"/>
              <a:t>is Owned { </a:t>
            </a:r>
          </a:p>
          <a:p>
            <a:pPr marL="0" indent="0">
              <a:buNone/>
            </a:pPr>
            <a:r>
              <a:rPr lang="en-US" sz="2000" dirty="0"/>
              <a:t>	function destroy() public </a:t>
            </a:r>
            <a:r>
              <a:rPr lang="en-US" sz="2000" dirty="0" err="1"/>
              <a:t>onlyOwner</a:t>
            </a:r>
            <a:r>
              <a:rPr lang="en-US" sz="2000" dirty="0"/>
              <a:t> { </a:t>
            </a:r>
            <a:r>
              <a:rPr lang="en-US" sz="2000" dirty="0" err="1"/>
              <a:t>selfdestruct</a:t>
            </a:r>
            <a:r>
              <a:rPr lang="en-US" sz="2000" dirty="0"/>
              <a:t>(owner);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Faucet</a:t>
            </a:r>
            <a:r>
              <a:rPr lang="en-US" sz="2000" dirty="0"/>
              <a:t> is Mortal { </a:t>
            </a:r>
          </a:p>
          <a:p>
            <a:pPr marL="0" indent="0">
              <a:buNone/>
            </a:pPr>
            <a:r>
              <a:rPr lang="en-US" sz="2000" dirty="0"/>
              <a:t>	function withdraw(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withdraw_amount</a:t>
            </a:r>
            <a:r>
              <a:rPr lang="en-US" sz="2000" dirty="0"/>
              <a:t>) public { </a:t>
            </a:r>
          </a:p>
          <a:p>
            <a:pPr marL="0" indent="0">
              <a:buNone/>
            </a:pPr>
            <a:r>
              <a:rPr lang="en-US" sz="2000" dirty="0"/>
              <a:t>		require(</a:t>
            </a:r>
            <a:r>
              <a:rPr lang="en-US" sz="2000" dirty="0" err="1"/>
              <a:t>withdraw_amount</a:t>
            </a:r>
            <a:r>
              <a:rPr lang="en-US" sz="2000" dirty="0"/>
              <a:t> &lt;= 0.1 ether);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msg.sender.transfer</a:t>
            </a:r>
            <a:r>
              <a:rPr lang="en-US" sz="2000" dirty="0"/>
              <a:t>(</a:t>
            </a:r>
            <a:r>
              <a:rPr lang="en-US" sz="2000" dirty="0" err="1"/>
              <a:t>withdraw_amount</a:t>
            </a:r>
            <a:r>
              <a:rPr lang="en-US" sz="2000" dirty="0"/>
              <a:t>); } </a:t>
            </a:r>
          </a:p>
          <a:p>
            <a:pPr marL="0" indent="0">
              <a:buNone/>
            </a:pPr>
            <a:r>
              <a:rPr lang="en-US" sz="2000" dirty="0"/>
              <a:t>	function () public payable {}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7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8BFC-25A6-B24A-BCEE-B3B5284E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61A-DDED-4640-8576-7FEEE42C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1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Error handling by assert(), require(), revert()</a:t>
            </a:r>
          </a:p>
          <a:p>
            <a:pPr>
              <a:lnSpc>
                <a:spcPct val="120000"/>
              </a:lnSpc>
            </a:pPr>
            <a:r>
              <a:rPr lang="en-US" dirty="0"/>
              <a:t>Upon error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Contract terminates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state changes are reverted (on every called contracts)</a:t>
            </a:r>
          </a:p>
          <a:p>
            <a:pPr>
              <a:lnSpc>
                <a:spcPct val="120000"/>
              </a:lnSpc>
            </a:pPr>
            <a:r>
              <a:rPr lang="en-US" dirty="0"/>
              <a:t>assert and require is the same: but conventionally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assert: test internal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require: test inputs</a:t>
            </a:r>
          </a:p>
          <a:p>
            <a:pPr>
              <a:lnSpc>
                <a:spcPct val="120000"/>
              </a:lnSpc>
            </a:pPr>
            <a:r>
              <a:rPr lang="en-US" dirty="0"/>
              <a:t>require(&lt;condition&gt;, “message”)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msg.sender.transfer</a:t>
            </a:r>
            <a:r>
              <a:rPr lang="en-US" dirty="0"/>
              <a:t>(</a:t>
            </a:r>
            <a:r>
              <a:rPr lang="en-US" dirty="0" err="1"/>
              <a:t>withdraw_amount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will error anyway if balance of sender &lt; </a:t>
            </a:r>
            <a:r>
              <a:rPr lang="en-US" dirty="0" err="1"/>
              <a:t>withdraw_amount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Use require(</a:t>
            </a:r>
            <a:r>
              <a:rPr lang="en-US" dirty="0" err="1"/>
              <a:t>this.balance</a:t>
            </a:r>
            <a:r>
              <a:rPr lang="en-US" dirty="0"/>
              <a:t> &gt;= </a:t>
            </a:r>
            <a:r>
              <a:rPr lang="en-US" dirty="0" err="1"/>
              <a:t>withdraw_amount</a:t>
            </a:r>
            <a:r>
              <a:rPr lang="en-US" dirty="0"/>
              <a:t>, “Insufficient balance” );</a:t>
            </a:r>
          </a:p>
        </p:txBody>
      </p:sp>
    </p:spTree>
    <p:extLst>
      <p:ext uri="{BB962C8B-B14F-4D97-AF65-F5344CB8AC3E}">
        <p14:creationId xmlns:p14="http://schemas.microsoft.com/office/powerpoint/2010/main" val="32209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AD84-D19C-0942-B396-975D5E01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AE87-A8B9-9045-976F-F5838F33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6598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When transaction completes (success or not)</a:t>
            </a:r>
          </a:p>
          <a:p>
            <a:pPr lvl="1"/>
            <a:r>
              <a:rPr lang="en-US" sz="1400" dirty="0"/>
              <a:t>transaction receipt is produced</a:t>
            </a:r>
          </a:p>
          <a:p>
            <a:pPr lvl="1"/>
            <a:r>
              <a:rPr lang="en-US" sz="1400" dirty="0"/>
              <a:t>the receipt contains logs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Event generates these logs</a:t>
            </a:r>
          </a:p>
          <a:p>
            <a:r>
              <a:rPr lang="en-US" sz="1600" dirty="0" err="1"/>
              <a:t>DApps</a:t>
            </a:r>
            <a:r>
              <a:rPr lang="en-US" sz="1600" dirty="0"/>
              <a:t> can can monitor “events”</a:t>
            </a:r>
          </a:p>
          <a:p>
            <a:r>
              <a:rPr lang="en-US" sz="1600" dirty="0"/>
              <a:t>Declaration</a:t>
            </a:r>
          </a:p>
          <a:p>
            <a:pPr lvl="1"/>
            <a:r>
              <a:rPr lang="en-US" sz="1400" dirty="0"/>
              <a:t>event &lt;name&gt;( &lt;type&gt; [indexed] &lt;param1&gt;,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event Withdrawal(address indexed to,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amount); </a:t>
            </a:r>
          </a:p>
          <a:p>
            <a:pPr lvl="1"/>
            <a:r>
              <a:rPr lang="en-US" sz="1400" dirty="0"/>
              <a:t>Parameters are recorded in the log</a:t>
            </a:r>
          </a:p>
          <a:p>
            <a:pPr lvl="1"/>
            <a:r>
              <a:rPr lang="en-US" sz="1400" dirty="0"/>
              <a:t>Indexed parameters are used for filtering for specific value</a:t>
            </a:r>
          </a:p>
          <a:p>
            <a:r>
              <a:rPr lang="en-US" sz="1600" dirty="0"/>
              <a:t>Emitting</a:t>
            </a:r>
          </a:p>
          <a:p>
            <a:pPr lvl="1"/>
            <a:r>
              <a:rPr lang="en-US" sz="1400" dirty="0"/>
              <a:t>emit &lt;name&gt;( &lt;param1_value&gt;,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emit </a:t>
            </a:r>
            <a:r>
              <a:rPr lang="en-US" sz="1400" dirty="0" err="1">
                <a:solidFill>
                  <a:srgbClr val="0432FF"/>
                </a:solidFill>
              </a:rPr>
              <a:t>Withdrawl</a:t>
            </a:r>
            <a:r>
              <a:rPr lang="en-US" sz="1400" dirty="0">
                <a:solidFill>
                  <a:srgbClr val="0432FF"/>
                </a:solidFill>
              </a:rPr>
              <a:t>(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, </a:t>
            </a:r>
            <a:r>
              <a:rPr lang="en-US" sz="1400" dirty="0" err="1">
                <a:solidFill>
                  <a:srgbClr val="0432FF"/>
                </a:solidFill>
              </a:rPr>
              <a:t>withdraw_amount</a:t>
            </a:r>
            <a:r>
              <a:rPr lang="en-US" sz="1400" dirty="0">
                <a:solidFill>
                  <a:srgbClr val="0432FF"/>
                </a:solidFill>
              </a:rPr>
              <a:t>);</a:t>
            </a:r>
          </a:p>
          <a:p>
            <a:r>
              <a:rPr lang="en-US" sz="1600" dirty="0"/>
              <a:t>Check with </a:t>
            </a:r>
            <a:r>
              <a:rPr lang="en-US" sz="1600" dirty="0" err="1"/>
              <a:t>etherscan’s</a:t>
            </a:r>
            <a:r>
              <a:rPr lang="en-US" sz="1600" dirty="0"/>
              <a:t> Transaction info (Event log)</a:t>
            </a:r>
          </a:p>
          <a:p>
            <a:pPr lvl="1"/>
            <a:r>
              <a:rPr lang="en-US" sz="1400" dirty="0"/>
              <a:t>topic[0]: Keccak256(&lt;function prototype&gt;)</a:t>
            </a:r>
          </a:p>
          <a:p>
            <a:pPr lvl="1"/>
            <a:r>
              <a:rPr lang="en-US" sz="1400" dirty="0"/>
              <a:t>topic[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ith</a:t>
            </a:r>
            <a:r>
              <a:rPr lang="en-US" sz="1400" dirty="0"/>
              <a:t> indexed value</a:t>
            </a:r>
          </a:p>
          <a:p>
            <a:pPr lvl="1"/>
            <a:r>
              <a:rPr lang="en-US" sz="1400" dirty="0"/>
              <a:t>Data: non-indexed value</a:t>
            </a:r>
          </a:p>
          <a:p>
            <a:r>
              <a:rPr lang="en-US" sz="1600" dirty="0"/>
              <a:t>Online keccack256: </a:t>
            </a:r>
            <a:r>
              <a:rPr lang="en-US" sz="1600" dirty="0">
                <a:hlinkClick r:id="rId2"/>
              </a:rPr>
              <a:t>https://emn178.github.io/online-tools/keccak_256.html</a:t>
            </a:r>
            <a:endParaRPr lang="en-US" sz="1600" dirty="0"/>
          </a:p>
          <a:p>
            <a:r>
              <a:rPr lang="en-US" sz="1600" dirty="0"/>
              <a:t>Online </a:t>
            </a:r>
            <a:r>
              <a:rPr lang="en-US" sz="1600" dirty="0" err="1"/>
              <a:t>Hex</a:t>
            </a:r>
            <a:r>
              <a:rPr lang="en-US" sz="1600" dirty="0" err="1">
                <a:sym typeface="Wingdings" pitchFamily="2" charset="2"/>
              </a:rPr>
              <a:t>Decimal</a:t>
            </a:r>
            <a:r>
              <a:rPr lang="en-US" sz="1600" dirty="0">
                <a:sym typeface="Wingdings" pitchFamily="2" charset="2"/>
              </a:rPr>
              <a:t> converter: </a:t>
            </a:r>
            <a:r>
              <a:rPr lang="en-US" sz="1600" dirty="0">
                <a:sym typeface="Wingdings" pitchFamily="2" charset="2"/>
                <a:hlinkClick r:id="rId3"/>
              </a:rPr>
              <a:t>https://www.rapidtables.com/convert/number/hex-to-decimal.html</a:t>
            </a:r>
            <a:endParaRPr lang="en-US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84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10DF-A28C-DA43-BA36-19FF5B5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  <a:r>
              <a:rPr lang="en-US" dirty="0" err="1"/>
              <a:t>HIgh-level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F269-C2C8-0A41-B9A4-72BB7ED3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LLL</a:t>
            </a:r>
          </a:p>
          <a:p>
            <a:pPr lvl="1"/>
            <a:r>
              <a:rPr lang="en-US" dirty="0"/>
              <a:t>First Ethereum language, functional, rarely used</a:t>
            </a:r>
          </a:p>
          <a:p>
            <a:r>
              <a:rPr lang="en-US" dirty="0"/>
              <a:t>Serpent</a:t>
            </a:r>
          </a:p>
          <a:p>
            <a:pPr lvl="1"/>
            <a:r>
              <a:rPr lang="en-US" dirty="0"/>
              <a:t>Procedural, similar to Python, by </a:t>
            </a:r>
            <a:r>
              <a:rPr lang="en-US" dirty="0" err="1"/>
              <a:t>Vitalik</a:t>
            </a:r>
            <a:r>
              <a:rPr lang="en-US" dirty="0"/>
              <a:t>, little used</a:t>
            </a:r>
          </a:p>
          <a:p>
            <a:r>
              <a:rPr lang="en-US" dirty="0"/>
              <a:t>Solidity</a:t>
            </a:r>
          </a:p>
          <a:p>
            <a:pPr lvl="1"/>
            <a:r>
              <a:rPr lang="en-US" dirty="0"/>
              <a:t>Procedural, similar to Java/C++, Most popular, by Gavin</a:t>
            </a:r>
          </a:p>
          <a:p>
            <a:r>
              <a:rPr lang="en-US" dirty="0" err="1"/>
              <a:t>Vyper</a:t>
            </a:r>
            <a:endParaRPr lang="en-US" dirty="0"/>
          </a:p>
          <a:p>
            <a:pPr lvl="1"/>
            <a:r>
              <a:rPr lang="en-US" dirty="0"/>
              <a:t>Functional, </a:t>
            </a:r>
            <a:r>
              <a:rPr lang="en-US" dirty="0" err="1"/>
              <a:t>Pyton</a:t>
            </a:r>
            <a:r>
              <a:rPr lang="en-US" dirty="0"/>
              <a:t>-like, by </a:t>
            </a:r>
            <a:r>
              <a:rPr lang="en-US" dirty="0" err="1"/>
              <a:t>Vitalik</a:t>
            </a:r>
            <a:endParaRPr lang="en-US" dirty="0"/>
          </a:p>
          <a:p>
            <a:r>
              <a:rPr lang="en-US" dirty="0"/>
              <a:t>Bamboo</a:t>
            </a:r>
          </a:p>
          <a:p>
            <a:pPr lvl="1"/>
            <a:r>
              <a:rPr lang="en-US" dirty="0"/>
              <a:t>No loops, Increase auditability, very new</a:t>
            </a:r>
          </a:p>
        </p:txBody>
      </p:sp>
    </p:spTree>
    <p:extLst>
      <p:ext uri="{BB962C8B-B14F-4D97-AF65-F5344CB8AC3E}">
        <p14:creationId xmlns:p14="http://schemas.microsoft.com/office/powerpoint/2010/main" val="16461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2FCF-73B5-3341-AEDA-14552565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472C9-0988-1747-ADA3-12BE471B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34" y="1561258"/>
            <a:ext cx="4834759" cy="51251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BF1155-FD38-C14B-BD8E-2D1789DD09C2}"/>
              </a:ext>
            </a:extLst>
          </p:cNvPr>
          <p:cNvSpPr/>
          <p:nvPr/>
        </p:nvSpPr>
        <p:spPr>
          <a:xfrm>
            <a:off x="2501462" y="2070538"/>
            <a:ext cx="4035972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8E54-B5C5-2D41-B21B-5BF9B5CF4E03}"/>
              </a:ext>
            </a:extLst>
          </p:cNvPr>
          <p:cNvSpPr/>
          <p:nvPr/>
        </p:nvSpPr>
        <p:spPr>
          <a:xfrm>
            <a:off x="2822028" y="5260428"/>
            <a:ext cx="3599793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FB4C3-0276-214A-9797-48AD430749E8}"/>
              </a:ext>
            </a:extLst>
          </p:cNvPr>
          <p:cNvSpPr/>
          <p:nvPr/>
        </p:nvSpPr>
        <p:spPr>
          <a:xfrm>
            <a:off x="2772104" y="6148552"/>
            <a:ext cx="3061138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B29-C823-F544-85E3-B530AD96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FC2B-43F6-3C45-95AE-AF244A6C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can have arguments</a:t>
            </a:r>
          </a:p>
          <a:p>
            <a:r>
              <a:rPr lang="en-US" dirty="0"/>
              <a:t>Given in the data of the contract </a:t>
            </a:r>
            <a:r>
              <a:rPr lang="en-US" dirty="0" err="1"/>
              <a:t>creationg</a:t>
            </a:r>
            <a:r>
              <a:rPr lang="en-US" dirty="0"/>
              <a:t>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If not given, argument value is considered 0</a:t>
            </a:r>
          </a:p>
          <a:p>
            <a:endParaRPr lang="en-US" dirty="0"/>
          </a:p>
          <a:p>
            <a:r>
              <a:rPr lang="en-US" dirty="0"/>
              <a:t>constructor(</a:t>
            </a:r>
            <a:r>
              <a:rPr lang="en-US" dirty="0" err="1"/>
              <a:t>int</a:t>
            </a:r>
            <a:r>
              <a:rPr lang="en-US" dirty="0"/>
              <a:t> _</a:t>
            </a:r>
            <a:r>
              <a:rPr lang="en-US" dirty="0" err="1"/>
              <a:t>initval</a:t>
            </a:r>
            <a:r>
              <a:rPr lang="en-US" dirty="0"/>
              <a:t>) public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initval</a:t>
            </a:r>
            <a:r>
              <a:rPr lang="en-US" dirty="0"/>
              <a:t> = _</a:t>
            </a:r>
            <a:r>
              <a:rPr lang="en-US" dirty="0" err="1"/>
              <a:t>initval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EX</a:t>
            </a:r>
          </a:p>
          <a:p>
            <a:pPr lvl="1"/>
            <a:r>
              <a:rPr lang="en-US" dirty="0"/>
              <a:t>Check if the argument of the constructor is passed </a:t>
            </a:r>
            <a:r>
              <a:rPr lang="en-US" dirty="0" err="1"/>
              <a:t>correcgtly</a:t>
            </a:r>
            <a:r>
              <a:rPr lang="en-US" dirty="0"/>
              <a:t>, using Event</a:t>
            </a:r>
          </a:p>
        </p:txBody>
      </p:sp>
    </p:spTree>
    <p:extLst>
      <p:ext uri="{BB962C8B-B14F-4D97-AF65-F5344CB8AC3E}">
        <p14:creationId xmlns:p14="http://schemas.microsoft.com/office/powerpoint/2010/main" val="118459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AF0-0E3A-8642-82E1-0985D231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Contract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4905-D686-B941-8836-17E6E052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address, convert to a contract type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ContractName</a:t>
            </a:r>
            <a:r>
              <a:rPr lang="en-US" dirty="0"/>
              <a:t>&gt;(&lt;address&gt;)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foo( address 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Faucet 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Now can access methods of Faucet by faucet.&lt;method&gt;</a:t>
            </a:r>
          </a:p>
          <a:p>
            <a:r>
              <a:rPr lang="en-US" dirty="0"/>
              <a:t>Given a contract type, convert to address</a:t>
            </a:r>
          </a:p>
          <a:p>
            <a:pPr lvl="1"/>
            <a:r>
              <a:rPr lang="en-US" dirty="0"/>
              <a:t>address(&lt;Contract&gt;)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address(faucet).balance</a:t>
            </a:r>
          </a:p>
          <a:p>
            <a:pPr lvl="1"/>
            <a:r>
              <a:rPr lang="en-US" dirty="0"/>
              <a:t>Now you can handle a contract by the address</a:t>
            </a:r>
          </a:p>
        </p:txBody>
      </p:sp>
    </p:spTree>
    <p:extLst>
      <p:ext uri="{BB962C8B-B14F-4D97-AF65-F5344CB8AC3E}">
        <p14:creationId xmlns:p14="http://schemas.microsoft.com/office/powerpoint/2010/main" val="120220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65A-7B9E-7944-8990-EDC56F7E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other (new) Contracts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F48D-3C6A-454D-9521-E90E4C1E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other contract from a contract is useful and dangerous</a:t>
            </a:r>
          </a:p>
          <a:p>
            <a:pPr lvl="1"/>
            <a:r>
              <a:rPr lang="en-US" dirty="0"/>
              <a:t>Risk: no idea about the called contract or calling contract</a:t>
            </a:r>
          </a:p>
          <a:p>
            <a:r>
              <a:rPr lang="en-US" dirty="0"/>
              <a:t>Safest way</a:t>
            </a:r>
          </a:p>
          <a:p>
            <a:pPr lvl="1"/>
            <a:r>
              <a:rPr lang="en-US" dirty="0"/>
              <a:t>Create the contract by yourself and then call it</a:t>
            </a:r>
          </a:p>
          <a:p>
            <a:r>
              <a:rPr lang="en-US" dirty="0"/>
              <a:t>Create a contract within a 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new &lt;</a:t>
            </a:r>
            <a:r>
              <a:rPr lang="en-US" dirty="0" err="1">
                <a:solidFill>
                  <a:srgbClr val="0432FF"/>
                </a:solidFill>
              </a:rPr>
              <a:t>Contract_Name</a:t>
            </a:r>
            <a:r>
              <a:rPr lang="en-US" dirty="0">
                <a:solidFill>
                  <a:srgbClr val="0432FF"/>
                </a:solidFill>
              </a:rPr>
              <a:t>&gt;(</a:t>
            </a:r>
            <a:r>
              <a:rPr lang="en-US" dirty="0" err="1">
                <a:solidFill>
                  <a:srgbClr val="0432FF"/>
                </a:solidFill>
              </a:rPr>
              <a:t>agruments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pPr lvl="1"/>
            <a:r>
              <a:rPr lang="en-US" dirty="0"/>
              <a:t>Declare a variable to assign the created contract address</a:t>
            </a:r>
          </a:p>
          <a:p>
            <a:pPr lvl="1"/>
            <a:r>
              <a:rPr lang="en-US" dirty="0"/>
              <a:t>Destroy created contract when creating contract is destroyed</a:t>
            </a: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21CD-5F71-024A-B5CF-FD32AD2A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ContractCreator.sol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D9DF-3302-774D-823D-2C86A827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21712"/>
            <a:ext cx="4546600" cy="3581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9227F6-6A50-CF49-A00B-19E2E382C61E}"/>
              </a:ext>
            </a:extLst>
          </p:cNvPr>
          <p:cNvSpPr/>
          <p:nvPr/>
        </p:nvSpPr>
        <p:spPr>
          <a:xfrm>
            <a:off x="2711669" y="2070538"/>
            <a:ext cx="2417379" cy="29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1AED6-0735-A64B-9103-53FC964CC78A}"/>
              </a:ext>
            </a:extLst>
          </p:cNvPr>
          <p:cNvSpPr/>
          <p:nvPr/>
        </p:nvSpPr>
        <p:spPr>
          <a:xfrm>
            <a:off x="3189889" y="3073196"/>
            <a:ext cx="3021725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ADC2D-2A50-534C-8D11-74B56578D810}"/>
              </a:ext>
            </a:extLst>
          </p:cNvPr>
          <p:cNvSpPr/>
          <p:nvPr/>
        </p:nvSpPr>
        <p:spPr>
          <a:xfrm>
            <a:off x="3179380" y="4356210"/>
            <a:ext cx="2559270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E01-3653-C946-8109-E1E808E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Other Existing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073A-9EE7-964F-BB41-92A53107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41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Call already-existing contract’s function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you know what you are doing</a:t>
            </a:r>
          </a:p>
          <a:p>
            <a:pPr>
              <a:lnSpc>
                <a:spcPct val="110000"/>
              </a:lnSpc>
            </a:pPr>
            <a:r>
              <a:rPr lang="en-US" dirty="0"/>
              <a:t>Steps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the reference to the contract from the address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declare a variable: </a:t>
            </a:r>
            <a:r>
              <a:rPr lang="en-US" dirty="0">
                <a:solidFill>
                  <a:srgbClr val="0432FF"/>
                </a:solidFill>
              </a:rPr>
              <a:t>Faucet _faucet;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cast the address: </a:t>
            </a:r>
            <a:r>
              <a:rPr lang="en-US" dirty="0">
                <a:solidFill>
                  <a:srgbClr val="0432FF"/>
                </a:solidFill>
              </a:rPr>
              <a:t>_faucet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Call the function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_</a:t>
            </a:r>
            <a:r>
              <a:rPr lang="en-US" dirty="0" err="1">
                <a:solidFill>
                  <a:srgbClr val="0432FF"/>
                </a:solidFill>
              </a:rPr>
              <a:t>faucet.withdraw</a:t>
            </a:r>
            <a:r>
              <a:rPr lang="en-US" dirty="0">
                <a:solidFill>
                  <a:srgbClr val="0432FF"/>
                </a:solidFill>
              </a:rPr>
              <a:t>(0.1 ether);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Warning!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are not sure if the called function will do what you except it to do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call can succeed only if the function signature matches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may don’t want to try to kill the contract upon your destruction</a:t>
            </a:r>
          </a:p>
        </p:txBody>
      </p:sp>
    </p:spTree>
    <p:extLst>
      <p:ext uri="{BB962C8B-B14F-4D97-AF65-F5344CB8AC3E}">
        <p14:creationId xmlns:p14="http://schemas.microsoft.com/office/powerpoint/2010/main" val="34576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0E9F-8703-3C4B-9156-D9772D7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ContractCaller.sol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E6F0A-0D8D-114F-AE21-DCF8FA40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507073"/>
            <a:ext cx="4800600" cy="2336800"/>
          </a:xfrm>
        </p:spPr>
      </p:pic>
    </p:spTree>
    <p:extLst>
      <p:ext uri="{BB962C8B-B14F-4D97-AF65-F5344CB8AC3E}">
        <p14:creationId xmlns:p14="http://schemas.microsoft.com/office/powerpoint/2010/main" val="376903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Contract Calling: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flexible and most dangerous method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)”, 0.1 ether );</a:t>
            </a:r>
          </a:p>
          <a:p>
            <a:r>
              <a:rPr lang="en-US" dirty="0"/>
              <a:t>call returns true/false for error handling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if !(</a:t>
            </a:r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“withdraw”, 0.1 ether ) ) 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revert( “Withdrawal failed”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8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Low-level Contract Calling: </a:t>
            </a:r>
            <a:r>
              <a:rPr lang="en-US" sz="3600" b="1" dirty="0" err="1"/>
              <a:t>delegatecall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as “call’ except</a:t>
            </a:r>
          </a:p>
          <a:p>
            <a:pPr lvl="1"/>
            <a:r>
              <a:rPr lang="en-US" sz="2000" dirty="0"/>
              <a:t>calls the other contracts function </a:t>
            </a:r>
            <a:r>
              <a:rPr lang="en-US" sz="2000" i="1" dirty="0">
                <a:solidFill>
                  <a:srgbClr val="FF0000"/>
                </a:solidFill>
              </a:rPr>
              <a:t>within its own context</a:t>
            </a:r>
          </a:p>
          <a:p>
            <a:pPr lvl="1"/>
            <a:r>
              <a:rPr lang="en-US" sz="2000" dirty="0" err="1"/>
              <a:t>eg.</a:t>
            </a:r>
            <a:r>
              <a:rPr lang="en-US" sz="2000" dirty="0"/>
              <a:t>, </a:t>
            </a:r>
            <a:r>
              <a:rPr lang="en-US" sz="2000" dirty="0" err="1"/>
              <a:t>msg.sender</a:t>
            </a:r>
            <a:r>
              <a:rPr lang="en-US" sz="2000" dirty="0"/>
              <a:t>, this doesn’t change</a:t>
            </a:r>
          </a:p>
          <a:p>
            <a:r>
              <a:rPr lang="en-US" sz="2400" dirty="0"/>
              <a:t>Mostly used for library call</a:t>
            </a:r>
          </a:p>
          <a:p>
            <a:pPr lvl="1"/>
            <a:r>
              <a:rPr lang="en-US" sz="2000" dirty="0"/>
              <a:t>If not, use with great caution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”, 4);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(bytes4(keccak256(“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(uint256)”)), 4);</a:t>
            </a:r>
          </a:p>
          <a:p>
            <a:pPr lvl="1"/>
            <a:r>
              <a:rPr lang="en-US" sz="2000" dirty="0"/>
              <a:t>Difference: with </a:t>
            </a:r>
            <a:r>
              <a:rPr lang="en-US" sz="2000" dirty="0" err="1"/>
              <a:t>func</a:t>
            </a:r>
            <a:r>
              <a:rPr lang="en-US" sz="2000" dirty="0"/>
              <a:t> name, arguments are 32-bytes padded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4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569-EEFE-8346-AA97-ECCF17C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Contexts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17107-93F6-4D43-8674-22EC5E86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2992"/>
            <a:ext cx="7886700" cy="2229843"/>
          </a:xfrm>
        </p:spPr>
      </p:pic>
    </p:spTree>
    <p:extLst>
      <p:ext uri="{BB962C8B-B14F-4D97-AF65-F5344CB8AC3E}">
        <p14:creationId xmlns:p14="http://schemas.microsoft.com/office/powerpoint/2010/main" val="22977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100-7C44-CF44-AE3E-D793784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BEC0-6A1B-994F-A554-36C9741A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(Option 1) Use any standalone editor</a:t>
            </a:r>
          </a:p>
          <a:p>
            <a:pPr lvl="1"/>
            <a:r>
              <a:rPr lang="en-US" dirty="0"/>
              <a:t>Use Atom, VI, Emacs, …</a:t>
            </a:r>
          </a:p>
          <a:p>
            <a:pPr lvl="1"/>
            <a:r>
              <a:rPr lang="en-US" dirty="0"/>
              <a:t>Compile with </a:t>
            </a:r>
            <a:r>
              <a:rPr lang="en-US" dirty="0" err="1"/>
              <a:t>solc</a:t>
            </a:r>
            <a:endParaRPr lang="en-US" dirty="0"/>
          </a:p>
          <a:p>
            <a:r>
              <a:rPr lang="en-US" dirty="0"/>
              <a:t>(Option 2) Web-based environment</a:t>
            </a:r>
          </a:p>
          <a:p>
            <a:pPr lvl="1"/>
            <a:r>
              <a:rPr lang="en-US" dirty="0" err="1"/>
              <a:t>remix.ethereum.org</a:t>
            </a:r>
            <a:endParaRPr lang="en-US" dirty="0"/>
          </a:p>
          <a:p>
            <a:pPr lvl="1"/>
            <a:r>
              <a:rPr lang="en-US" dirty="0" err="1"/>
              <a:t>EthFiddle.com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C921-2E1C-8C48-AD2B-6F72D2C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7BAE-9E40-0144-8284-B5A9D05B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is used to execute your functions</a:t>
            </a:r>
          </a:p>
          <a:p>
            <a:r>
              <a:rPr lang="en-US" dirty="0"/>
              <a:t>If gas ran short in the middle of execution</a:t>
            </a:r>
          </a:p>
          <a:p>
            <a:pPr lvl="1"/>
            <a:r>
              <a:rPr lang="en-US" dirty="0"/>
              <a:t>“Out of gas” (OOG) exception is thrown</a:t>
            </a:r>
          </a:p>
          <a:p>
            <a:pPr lvl="1"/>
            <a:r>
              <a:rPr lang="en-US" dirty="0"/>
              <a:t>All state changes are reverted</a:t>
            </a:r>
          </a:p>
          <a:p>
            <a:pPr lvl="1"/>
            <a:r>
              <a:rPr lang="en-US" dirty="0"/>
              <a:t>Gases used are payed (not refund)</a:t>
            </a:r>
          </a:p>
          <a:p>
            <a:r>
              <a:rPr lang="en-US" dirty="0"/>
              <a:t>How to minimize gas consumption</a:t>
            </a:r>
          </a:p>
          <a:p>
            <a:pPr lvl="1"/>
            <a:r>
              <a:rPr lang="en-US" dirty="0"/>
              <a:t>Avoid dynamic-size array: </a:t>
            </a:r>
            <a:r>
              <a:rPr lang="en-US" dirty="0" err="1"/>
              <a:t>int</a:t>
            </a:r>
            <a:r>
              <a:rPr lang="en-US" dirty="0"/>
              <a:t> a[]</a:t>
            </a:r>
          </a:p>
          <a:p>
            <a:pPr lvl="1"/>
            <a:r>
              <a:rPr lang="en-US" dirty="0"/>
              <a:t>Avoid calls to other contract: you never know</a:t>
            </a:r>
          </a:p>
          <a:p>
            <a:pPr lvl="1"/>
            <a:r>
              <a:rPr lang="en-US" dirty="0"/>
              <a:t>Estimate gas cost</a:t>
            </a:r>
          </a:p>
        </p:txBody>
      </p:sp>
    </p:spTree>
    <p:extLst>
      <p:ext uri="{BB962C8B-B14F-4D97-AF65-F5344CB8AC3E}">
        <p14:creationId xmlns:p14="http://schemas.microsoft.com/office/powerpoint/2010/main" val="25856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0B69-4F70-A641-A47F-4842409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Devflow</a:t>
            </a:r>
            <a:r>
              <a:rPr lang="en-US" sz="4000" dirty="0"/>
              <a:t>: Ganache/Remix/</a:t>
            </a:r>
            <a:r>
              <a:rPr lang="en-US" sz="4000" dirty="0" err="1"/>
              <a:t>Metamask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F98-AFD8-0045-9583-74E5CAF2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Ropsten</a:t>
            </a:r>
            <a:r>
              <a:rPr lang="en-US" dirty="0"/>
              <a:t> test network takes time for mining</a:t>
            </a:r>
          </a:p>
          <a:p>
            <a:r>
              <a:rPr lang="en-US" dirty="0"/>
              <a:t>Using </a:t>
            </a:r>
            <a:r>
              <a:rPr lang="en-US" dirty="0" err="1"/>
              <a:t>JavascriptVM</a:t>
            </a:r>
            <a:r>
              <a:rPr lang="en-US" dirty="0"/>
              <a:t> is too rudimentary</a:t>
            </a:r>
          </a:p>
          <a:p>
            <a:r>
              <a:rPr lang="en-US" dirty="0"/>
              <a:t>Ganache provides a private blockchain of one node</a:t>
            </a:r>
          </a:p>
          <a:p>
            <a:r>
              <a:rPr lang="en-US" dirty="0"/>
              <a:t>A client can connect to it via HTTP protocol </a:t>
            </a:r>
          </a:p>
          <a:p>
            <a:r>
              <a:rPr lang="en-US" dirty="0"/>
              <a:t>One possible simple </a:t>
            </a:r>
            <a:r>
              <a:rPr lang="en-US" dirty="0" err="1"/>
              <a:t>devflow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Remix for compilation and deployment of contracts</a:t>
            </a:r>
          </a:p>
          <a:p>
            <a:pPr lvl="1"/>
            <a:r>
              <a:rPr lang="en-US" dirty="0" err="1"/>
              <a:t>Metamask</a:t>
            </a:r>
            <a:r>
              <a:rPr lang="en-US" dirty="0"/>
              <a:t> for account management</a:t>
            </a:r>
          </a:p>
          <a:p>
            <a:pPr lvl="1"/>
            <a:r>
              <a:rPr lang="en-US" dirty="0"/>
              <a:t>Ganache for block chain</a:t>
            </a:r>
          </a:p>
        </p:txBody>
      </p:sp>
    </p:spTree>
    <p:extLst>
      <p:ext uri="{BB962C8B-B14F-4D97-AF65-F5344CB8AC3E}">
        <p14:creationId xmlns:p14="http://schemas.microsoft.com/office/powerpoint/2010/main" val="349351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9F84C-830E-654B-A6EB-F16E93BCA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Smart Contract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CE0F38-A9FD-9C42-A3CE-44ECC666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3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virtual coin in a smart contract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The minter can create more coins</a:t>
            </a:r>
          </a:p>
          <a:p>
            <a:pPr lvl="1"/>
            <a:r>
              <a:rPr lang="en-US" dirty="0"/>
              <a:t>Coins can be sent to other EOAs</a:t>
            </a:r>
          </a:p>
          <a:p>
            <a:pPr lvl="1"/>
            <a:r>
              <a:rPr lang="en-US" dirty="0"/>
              <a:t>Coin transfers are logged</a:t>
            </a:r>
          </a:p>
          <a:p>
            <a:r>
              <a:rPr lang="en-US" dirty="0"/>
              <a:t>Design questions</a:t>
            </a:r>
          </a:p>
          <a:p>
            <a:pPr lvl="1"/>
            <a:r>
              <a:rPr lang="en-US" dirty="0"/>
              <a:t>Name of the contract?</a:t>
            </a:r>
          </a:p>
          <a:p>
            <a:pPr lvl="1"/>
            <a:r>
              <a:rPr lang="en-US" dirty="0"/>
              <a:t>What public methods?</a:t>
            </a:r>
          </a:p>
          <a:p>
            <a:pPr lvl="1"/>
            <a:r>
              <a:rPr lang="en-US" dirty="0"/>
              <a:t>What internal data?</a:t>
            </a:r>
          </a:p>
        </p:txBody>
      </p:sp>
    </p:spTree>
    <p:extLst>
      <p:ext uri="{BB962C8B-B14F-4D97-AF65-F5344CB8AC3E}">
        <p14:creationId xmlns:p14="http://schemas.microsoft.com/office/powerpoint/2010/main" val="175057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Funcs</a:t>
            </a:r>
            <a:endParaRPr lang="en-US" dirty="0"/>
          </a:p>
          <a:p>
            <a:pPr lvl="1"/>
            <a:r>
              <a:rPr lang="en-US" dirty="0"/>
              <a:t>constructor(): sets who is the minter</a:t>
            </a:r>
          </a:p>
          <a:p>
            <a:pPr lvl="1"/>
            <a:r>
              <a:rPr lang="en-US" dirty="0"/>
              <a:t>mint(amount): create more coins</a:t>
            </a:r>
          </a:p>
          <a:p>
            <a:pPr lvl="1"/>
            <a:r>
              <a:rPr lang="en-US" dirty="0"/>
              <a:t>send(from, to, amount): transfer coin between EOAs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r>
              <a:rPr lang="en-US" dirty="0"/>
              <a:t>Use modifier for minter check</a:t>
            </a:r>
          </a:p>
        </p:txBody>
      </p:sp>
    </p:spTree>
    <p:extLst>
      <p:ext uri="{BB962C8B-B14F-4D97-AF65-F5344CB8AC3E}">
        <p14:creationId xmlns:p14="http://schemas.microsoft.com/office/powerpoint/2010/main" val="1691263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contract </a:t>
            </a:r>
            <a:r>
              <a:rPr lang="en-US" dirty="0" err="1">
                <a:solidFill>
                  <a:srgbClr val="0432FF"/>
                </a:solidFill>
              </a:rPr>
              <a:t>SimpleCoin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…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 minter;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balances;</a:t>
            </a:r>
          </a:p>
        </p:txBody>
      </p:sp>
    </p:spTree>
    <p:extLst>
      <p:ext uri="{BB962C8B-B14F-4D97-AF65-F5344CB8AC3E}">
        <p14:creationId xmlns:p14="http://schemas.microsoft.com/office/powerpoint/2010/main" val="379453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1343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Funcs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constructor(): sets who is the minter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constructor()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minter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modifier </a:t>
            </a:r>
            <a:r>
              <a:rPr lang="en-US" dirty="0" err="1"/>
              <a:t>onlyMinter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minter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_;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mint(amount): create more coins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mint(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balances[minter]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send(from, to, amount): transfer coin between EOAs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send(address from, address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require(balances[from] &gt;= amount);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balances[from] -=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balances[to]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8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event sent(address indexed from, address indexed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emit sent(from, to, amount);</a:t>
            </a:r>
          </a:p>
        </p:txBody>
      </p:sp>
    </p:spTree>
    <p:extLst>
      <p:ext uri="{BB962C8B-B14F-4D97-AF65-F5344CB8AC3E}">
        <p14:creationId xmlns:p14="http://schemas.microsoft.com/office/powerpoint/2010/main" val="229329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</p:txBody>
      </p:sp>
    </p:spTree>
    <p:extLst>
      <p:ext uri="{BB962C8B-B14F-4D97-AF65-F5344CB8AC3E}">
        <p14:creationId xmlns:p14="http://schemas.microsoft.com/office/powerpoint/2010/main" val="146368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(address 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) public view returns 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balances[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];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(address rec,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balances[rec] +=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event minted( address indexed receiver,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minter, amount ); // in mint()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receiver, amount ); // in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72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1F44-522A-E14D-BEEE-CCCE8CE4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CC1-957F-734B-977A-E09F469D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8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Solidity compiler</a:t>
            </a:r>
          </a:p>
          <a:p>
            <a:pPr lvl="1"/>
            <a:r>
              <a:rPr lang="en-US" dirty="0">
                <a:hlinkClick r:id="rId2"/>
              </a:rPr>
              <a:t>https://github.com/ethereum/solidity</a:t>
            </a:r>
            <a:endParaRPr lang="en-US" dirty="0"/>
          </a:p>
          <a:p>
            <a:pPr lvl="1"/>
            <a:r>
              <a:rPr lang="en-US" dirty="0" err="1"/>
              <a:t>Solc</a:t>
            </a:r>
            <a:r>
              <a:rPr lang="en-US" dirty="0"/>
              <a:t> (Solidity Compiler)</a:t>
            </a:r>
          </a:p>
          <a:p>
            <a:pPr lvl="1"/>
            <a:r>
              <a:rPr lang="en-US" dirty="0"/>
              <a:t>Ubuntu</a:t>
            </a:r>
          </a:p>
          <a:p>
            <a:pPr lvl="2"/>
            <a:endParaRPr lang="en-US" dirty="0"/>
          </a:p>
          <a:p>
            <a:r>
              <a:rPr lang="en-US" dirty="0"/>
              <a:t>Version: 0.4.24 (latest)</a:t>
            </a:r>
          </a:p>
          <a:p>
            <a:pPr lvl="1"/>
            <a:r>
              <a:rPr lang="en-US" dirty="0"/>
              <a:t>MAJOR.MINOR.PATCH</a:t>
            </a:r>
          </a:p>
          <a:p>
            <a:pPr lvl="1"/>
            <a:r>
              <a:rPr lang="en-US" dirty="0"/>
              <a:t>0.x.y </a:t>
            </a:r>
            <a:r>
              <a:rPr lang="ko-KR" altLang="en-US" dirty="0"/>
              <a:t>에서는 </a:t>
            </a:r>
            <a:r>
              <a:rPr lang="en-US" altLang="ko-KR" dirty="0"/>
              <a:t>0.MAJOR.MINOR</a:t>
            </a:r>
          </a:p>
          <a:p>
            <a:pPr lvl="1"/>
            <a:r>
              <a:rPr lang="en-US" altLang="ko-KR" dirty="0"/>
              <a:t>Pragma solidity ^0.4.24;</a:t>
            </a:r>
          </a:p>
          <a:p>
            <a:r>
              <a:rPr lang="en-US" altLang="ko-KR" dirty="0"/>
              <a:t>Compile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–version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--optimize –bin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</a:t>
            </a:r>
            <a:r>
              <a:rPr lang="en-US" altLang="ko-KR" i="1" dirty="0" err="1">
                <a:solidFill>
                  <a:srgbClr val="FF0000"/>
                </a:solidFill>
              </a:rPr>
              <a:t>abi</a:t>
            </a:r>
            <a:r>
              <a:rPr lang="en-US" altLang="ko-KR" i="1" dirty="0">
                <a:solidFill>
                  <a:srgbClr val="FF0000"/>
                </a:solidFill>
              </a:rPr>
              <a:t>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53944-7F91-3442-827E-0690DD1D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1" b="12438"/>
          <a:stretch/>
        </p:blipFill>
        <p:spPr>
          <a:xfrm>
            <a:off x="2407854" y="2827284"/>
            <a:ext cx="4328291" cy="7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5E7C-A1D9-1B4A-9668-914CD554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D1C1-8564-DE4B-B335-FB438EBB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public and private data?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does it mean to return a value by a function?</a:t>
            </a:r>
          </a:p>
          <a:p>
            <a:endParaRPr lang="en-US" dirty="0"/>
          </a:p>
          <a:p>
            <a:r>
              <a:rPr lang="en-US" dirty="0"/>
              <a:t>What it means for a function to have ”view” modifier?</a:t>
            </a:r>
          </a:p>
        </p:txBody>
      </p:sp>
    </p:spTree>
    <p:extLst>
      <p:ext uri="{BB962C8B-B14F-4D97-AF65-F5344CB8AC3E}">
        <p14:creationId xmlns:p14="http://schemas.microsoft.com/office/powerpoint/2010/main" val="2397853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85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Manage a voting ballot for transparent voting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Chairman can determine the winner, and announce it</a:t>
            </a:r>
          </a:p>
          <a:p>
            <a:r>
              <a:rPr lang="en-US" dirty="0">
                <a:solidFill>
                  <a:srgbClr val="FF0000"/>
                </a:solidFill>
              </a:rPr>
              <a:t>[EX]</a:t>
            </a:r>
            <a:r>
              <a:rPr lang="en-US" dirty="0"/>
              <a:t> define contract Ballotv1 with modifier </a:t>
            </a:r>
            <a:r>
              <a:rPr lang="en-US" dirty="0" err="1"/>
              <a:t>onlyChairman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8E520D69-9634-4E46-8CD0-0F1E1C09A478}"/>
              </a:ext>
            </a:extLst>
          </p:cNvPr>
          <p:cNvSpPr/>
          <p:nvPr/>
        </p:nvSpPr>
        <p:spPr>
          <a:xfrm>
            <a:off x="4723568" y="4412988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C8A098-196A-4140-9336-B158E10BD0B2}"/>
              </a:ext>
            </a:extLst>
          </p:cNvPr>
          <p:cNvSpPr/>
          <p:nvPr/>
        </p:nvSpPr>
        <p:spPr>
          <a:xfrm>
            <a:off x="884507" y="4868533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CDC9D-E294-074A-ADEA-814C34107D88}"/>
              </a:ext>
            </a:extLst>
          </p:cNvPr>
          <p:cNvSpPr/>
          <p:nvPr/>
        </p:nvSpPr>
        <p:spPr>
          <a:xfrm>
            <a:off x="7682697" y="428913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74DC-AF50-7B4F-9B4B-14E4395C8364}"/>
              </a:ext>
            </a:extLst>
          </p:cNvPr>
          <p:cNvSpPr/>
          <p:nvPr/>
        </p:nvSpPr>
        <p:spPr>
          <a:xfrm>
            <a:off x="7682697" y="5299457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D7E205-0D80-424A-9B60-23241CECC3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8182" y="5232795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96C28-DCF0-544B-8B22-FEDA87CE38F7}"/>
              </a:ext>
            </a:extLst>
          </p:cNvPr>
          <p:cNvSpPr/>
          <p:nvPr/>
        </p:nvSpPr>
        <p:spPr>
          <a:xfrm>
            <a:off x="884507" y="6259340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51204-CB09-DD48-8C20-014329CF75AF}"/>
              </a:ext>
            </a:extLst>
          </p:cNvPr>
          <p:cNvSpPr/>
          <p:nvPr/>
        </p:nvSpPr>
        <p:spPr>
          <a:xfrm>
            <a:off x="2076116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E200F-64A6-1F4B-B27B-6BA72FD88CFF}"/>
              </a:ext>
            </a:extLst>
          </p:cNvPr>
          <p:cNvSpPr/>
          <p:nvPr/>
        </p:nvSpPr>
        <p:spPr>
          <a:xfrm>
            <a:off x="3511155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CandN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E80F5-A1D2-0746-9C98-E3C1AE3526B3}"/>
              </a:ext>
            </a:extLst>
          </p:cNvPr>
          <p:cNvSpPr txBox="1"/>
          <p:nvPr/>
        </p:nvSpPr>
        <p:spPr>
          <a:xfrm>
            <a:off x="1912131" y="4485143"/>
            <a:ext cx="2769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[cand1, cand2, …, </a:t>
            </a:r>
            <a:r>
              <a:rPr lang="en-US" sz="1600" dirty="0" err="1"/>
              <a:t>cand</a:t>
            </a:r>
            <a:r>
              <a:rPr lang="en-US" sz="1600" dirty="0"/>
              <a:t> N]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E9A5-56F2-3542-B5EC-624D28DBE60D}"/>
              </a:ext>
            </a:extLst>
          </p:cNvPr>
          <p:cNvCxnSpPr>
            <a:endCxn id="14" idx="1"/>
          </p:cNvCxnSpPr>
          <p:nvPr/>
        </p:nvCxnSpPr>
        <p:spPr>
          <a:xfrm>
            <a:off x="2642082" y="6393497"/>
            <a:ext cx="869073" cy="247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027484-6EC5-0447-B705-6A8257BF5E45}"/>
              </a:ext>
            </a:extLst>
          </p:cNvPr>
          <p:cNvSpPr txBox="1"/>
          <p:nvPr/>
        </p:nvSpPr>
        <p:spPr>
          <a:xfrm>
            <a:off x="917904" y="525265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chairman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D3914B-A7C9-084B-86F1-70E9D8AE6A75}"/>
              </a:ext>
            </a:extLst>
          </p:cNvPr>
          <p:cNvCxnSpPr>
            <a:cxnSpLocks/>
          </p:cNvCxnSpPr>
          <p:nvPr/>
        </p:nvCxnSpPr>
        <p:spPr>
          <a:xfrm flipV="1">
            <a:off x="1998182" y="4788532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4A083-D408-8F42-A3D4-1554CB4DBB8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8166173" y="4720062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D27DB0-7E09-FC45-A07C-5E416937C16E}"/>
              </a:ext>
            </a:extLst>
          </p:cNvPr>
          <p:cNvSpPr txBox="1"/>
          <p:nvPr/>
        </p:nvSpPr>
        <p:spPr>
          <a:xfrm>
            <a:off x="2188595" y="4923468"/>
            <a:ext cx="239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</a:t>
            </a:r>
            <a:r>
              <a:rPr lang="en-US" sz="1600" dirty="0" err="1"/>
              <a:t>registerVoter</a:t>
            </a:r>
            <a:r>
              <a:rPr lang="en-US" sz="1600" dirty="0"/>
              <a:t>( </a:t>
            </a:r>
            <a:r>
              <a:rPr lang="en-US" sz="1600" dirty="0" err="1"/>
              <a:t>EOAi</a:t>
            </a:r>
            <a:r>
              <a:rPr lang="en-US" sz="1600" dirty="0"/>
              <a:t>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D37FF-3E9C-AB47-92A0-45A3CA7721A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39627" y="4504600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B2E73C-24D8-5D41-A7DB-25BDFE954E8C}"/>
              </a:ext>
            </a:extLst>
          </p:cNvPr>
          <p:cNvSpPr txBox="1"/>
          <p:nvPr/>
        </p:nvSpPr>
        <p:spPr>
          <a:xfrm rot="20051994">
            <a:off x="6202538" y="4581807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9363D-5105-DD4A-BFD9-238398292054}"/>
              </a:ext>
            </a:extLst>
          </p:cNvPr>
          <p:cNvSpPr txBox="1"/>
          <p:nvPr/>
        </p:nvSpPr>
        <p:spPr>
          <a:xfrm rot="20129427">
            <a:off x="7269151" y="451777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1B5DE-A278-8B42-A158-6DEC500EDCFB}"/>
              </a:ext>
            </a:extLst>
          </p:cNvPr>
          <p:cNvSpPr txBox="1"/>
          <p:nvPr/>
        </p:nvSpPr>
        <p:spPr>
          <a:xfrm>
            <a:off x="2412798" y="5393970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UC4: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F20574-F9D9-9243-8536-ABF9C41E7A2C}"/>
              </a:ext>
            </a:extLst>
          </p:cNvPr>
          <p:cNvCxnSpPr>
            <a:cxnSpLocks/>
          </p:cNvCxnSpPr>
          <p:nvPr/>
        </p:nvCxnSpPr>
        <p:spPr>
          <a:xfrm>
            <a:off x="1998182" y="5660488"/>
            <a:ext cx="2910631" cy="3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172297-2C10-684C-AFE0-CCFCA46593D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051613" y="5385047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541884-CC86-A541-8E84-7E43EC556722}"/>
              </a:ext>
            </a:extLst>
          </p:cNvPr>
          <p:cNvSpPr txBox="1"/>
          <p:nvPr/>
        </p:nvSpPr>
        <p:spPr>
          <a:xfrm rot="192698">
            <a:off x="6287186" y="5175990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A63E1-A786-0946-9C6C-3BB3BE3A1981}"/>
              </a:ext>
            </a:extLst>
          </p:cNvPr>
          <p:cNvSpPr txBox="1"/>
          <p:nvPr/>
        </p:nvSpPr>
        <p:spPr>
          <a:xfrm rot="238543">
            <a:off x="7239613" y="544656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94954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 byte32[] </a:t>
            </a:r>
            <a:r>
              <a:rPr lang="en-US" dirty="0" err="1">
                <a:solidFill>
                  <a:srgbClr val="0432FF"/>
                </a:solidFill>
              </a:rPr>
              <a:t>candidateNames</a:t>
            </a:r>
            <a:r>
              <a:rPr lang="en-US" dirty="0">
                <a:solidFill>
                  <a:srgbClr val="0432FF"/>
                </a:solidFill>
              </a:rPr>
              <a:t> ) public {…}</a:t>
            </a:r>
          </a:p>
          <a:p>
            <a:pPr lvl="1"/>
            <a:r>
              <a:rPr lang="en-US" dirty="0"/>
              <a:t>We need a data structure to store candidate information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Candidate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byte32 name;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We need a data structure to store the list of candidate names</a:t>
            </a:r>
          </a:p>
          <a:p>
            <a:pPr lvl="2"/>
            <a:r>
              <a:rPr lang="en-US" dirty="0"/>
              <a:t>use a variable-size array of all candidates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Candidate[] candidates;</a:t>
            </a:r>
          </a:p>
          <a:p>
            <a:pPr lvl="1"/>
            <a:r>
              <a:rPr lang="en-US" dirty="0"/>
              <a:t>Adding a candidate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Candidate( { name: &lt;name&gt;,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&lt;count&gt; } ) )</a:t>
            </a:r>
          </a:p>
          <a:p>
            <a:pPr lvl="1"/>
            <a:r>
              <a:rPr lang="en-US" dirty="0"/>
              <a:t>Chairman is a voter!</a:t>
            </a:r>
          </a:p>
          <a:p>
            <a:pPr lvl="1"/>
            <a:r>
              <a:rPr lang="en-US" dirty="0"/>
              <a:t>We need a data structure for a voter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Voter { bool voter, bool voted,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vote }</a:t>
            </a:r>
          </a:p>
          <a:p>
            <a:pPr lvl="1"/>
            <a:r>
              <a:rPr lang="en-US" dirty="0"/>
              <a:t>We need a voter database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Voter) voters;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62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byte32 name;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constructor( byte32[]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  <a:r>
              <a:rPr lang="en-US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70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166"/>
            <a:ext cx="7886700" cy="64559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bytes32 name;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 constructor( bytes32[]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//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constructor( byte32[]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chairman = </a:t>
            </a:r>
            <a:r>
              <a:rPr lang="en-US" sz="2000" dirty="0" err="1">
                <a:solidFill>
                  <a:srgbClr val="0432FF"/>
                </a:solidFill>
              </a:rPr>
              <a:t>msg.sender</a:t>
            </a:r>
            <a:r>
              <a:rPr lang="en-US" sz="20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for( </a:t>
            </a:r>
            <a:r>
              <a:rPr lang="en-US" sz="2000" dirty="0" err="1">
                <a:solidFill>
                  <a:srgbClr val="0432FF"/>
                </a:solidFill>
              </a:rPr>
              <a:t>uint</a:t>
            </a:r>
            <a:r>
              <a:rPr lang="en-US" sz="2000" dirty="0">
                <a:solidFill>
                  <a:srgbClr val="0432FF"/>
                </a:solidFill>
              </a:rPr>
              <a:t> I = 0; I &lt; </a:t>
            </a:r>
            <a:r>
              <a:rPr lang="en-US" sz="2000" dirty="0" err="1">
                <a:solidFill>
                  <a:srgbClr val="0432FF"/>
                </a:solidFill>
              </a:rPr>
              <a:t>candNames.length</a:t>
            </a:r>
            <a:r>
              <a:rPr lang="en-US" sz="2000" dirty="0">
                <a:solidFill>
                  <a:srgbClr val="0432FF"/>
                </a:solidFill>
              </a:rPr>
              <a:t>; 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	</a:t>
            </a:r>
            <a:r>
              <a:rPr lang="en-US" sz="2000" dirty="0" err="1">
                <a:solidFill>
                  <a:srgbClr val="0432FF"/>
                </a:solidFill>
              </a:rPr>
              <a:t>candidates.push</a:t>
            </a:r>
            <a:r>
              <a:rPr lang="en-US" sz="2000" dirty="0">
                <a:solidFill>
                  <a:srgbClr val="0432FF"/>
                </a:solidFill>
              </a:rPr>
              <a:t>( 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Candidate(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{ name: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[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],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   </a:t>
            </a:r>
            <a:r>
              <a:rPr lang="en-US" sz="2000" dirty="0" err="1">
                <a:solidFill>
                  <a:srgbClr val="0432FF"/>
                </a:solidFill>
              </a:rPr>
              <a:t>voteCount</a:t>
            </a:r>
            <a:r>
              <a:rPr lang="en-US" sz="2000" dirty="0">
                <a:solidFill>
                  <a:srgbClr val="0432FF"/>
                </a:solidFill>
              </a:rPr>
              <a:t>: 0 }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)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);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422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U2: Chairman can give a voting right to an EOA</a:t>
            </a:r>
          </a:p>
          <a:p>
            <a:pPr lvl="1"/>
            <a:r>
              <a:rPr lang="en-US" sz="2000" dirty="0"/>
              <a:t>function </a:t>
            </a:r>
            <a:r>
              <a:rPr lang="en-US" sz="2000" dirty="0" err="1"/>
              <a:t>registerVoter</a:t>
            </a:r>
            <a:r>
              <a:rPr lang="en-US" sz="2000" dirty="0"/>
              <a:t>( address voter )</a:t>
            </a:r>
          </a:p>
          <a:p>
            <a:pPr lvl="1"/>
            <a:r>
              <a:rPr lang="en-US" sz="2000" dirty="0"/>
              <a:t>Only chairman can do</a:t>
            </a:r>
          </a:p>
          <a:p>
            <a:pPr lvl="1"/>
            <a:r>
              <a:rPr lang="en-US" sz="2000" dirty="0"/>
              <a:t>Set </a:t>
            </a:r>
            <a:r>
              <a:rPr lang="en-US" sz="2000" dirty="0" err="1"/>
              <a:t>Voter.registered</a:t>
            </a:r>
            <a:r>
              <a:rPr lang="en-US" sz="2000" dirty="0"/>
              <a:t> to true</a:t>
            </a:r>
          </a:p>
          <a:p>
            <a:pPr lvl="1"/>
            <a:r>
              <a:rPr lang="en-US" sz="2000" dirty="0">
                <a:solidFill>
                  <a:srgbClr val="0432FF"/>
                </a:solidFill>
              </a:rPr>
              <a:t>function 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address voter ) public </a:t>
            </a:r>
            <a:r>
              <a:rPr lang="en-US" sz="2000" dirty="0" err="1">
                <a:solidFill>
                  <a:srgbClr val="0432FF"/>
                </a:solidFill>
              </a:rPr>
              <a:t>onlyChairman</a:t>
            </a:r>
            <a:r>
              <a:rPr lang="en-US" sz="2000" dirty="0">
                <a:solidFill>
                  <a:srgbClr val="0432FF"/>
                </a:solidFill>
              </a:rPr>
              <a:t> {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voters[voter].registered = true;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voters[voter].voted = false;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</a:t>
            </a:r>
            <a:r>
              <a:rPr lang="en-US" sz="2000" dirty="0" err="1">
                <a:solidFill>
                  <a:srgbClr val="0432FF"/>
                </a:solidFill>
              </a:rPr>
              <a:t>votedFor</a:t>
            </a:r>
            <a:r>
              <a:rPr lang="en-US" sz="2000" dirty="0">
                <a:solidFill>
                  <a:srgbClr val="0432FF"/>
                </a:solidFill>
              </a:rPr>
              <a:t> = 0;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sz="2000" dirty="0"/>
              <a:t>Do we need to check if the voter is already registered?</a:t>
            </a:r>
          </a:p>
          <a:p>
            <a:pPr lvl="1"/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check if already voted</a:t>
            </a:r>
          </a:p>
          <a:p>
            <a:pPr lvl="1"/>
            <a:r>
              <a:rPr lang="en-US" dirty="0"/>
              <a:t>set the vote to the voter object</a:t>
            </a:r>
          </a:p>
          <a:p>
            <a:pPr lvl="1"/>
            <a:r>
              <a:rPr lang="en-US" dirty="0"/>
              <a:t>increase the voting count of the candidate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].registered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!voters[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].voted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candidates[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++;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4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74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U4: When ballot is over, chairman can determine the winner, and announce it</a:t>
            </a:r>
          </a:p>
          <a:p>
            <a:r>
              <a:rPr lang="en-US" dirty="0"/>
              <a:t>We need a variable for winner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bytes32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return (bytes32)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!= 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</a:t>
            </a:r>
            <a:r>
              <a:rPr lang="en-US" dirty="0" err="1">
                <a:solidFill>
                  <a:srgbClr val="0432FF"/>
                </a:solidFill>
              </a:rPr>
              <a:t>winnderName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==“”);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F4507-7B6F-204B-8FB8-E447CE27F0BA}"/>
              </a:ext>
            </a:extLst>
          </p:cNvPr>
          <p:cNvSpPr/>
          <p:nvPr/>
        </p:nvSpPr>
        <p:spPr>
          <a:xfrm>
            <a:off x="4393324" y="3829236"/>
            <a:ext cx="2564524" cy="217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554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x;</a:t>
            </a:r>
          </a:p>
          <a:p>
            <a:pPr lvl="1"/>
            <a:r>
              <a:rPr lang="en-US" dirty="0"/>
              <a:t>!(not), &amp;&amp;(and), ||(or), ==(equal), != (not equal)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(signed)/ </a:t>
            </a:r>
            <a:r>
              <a:rPr lang="en-US" dirty="0" err="1"/>
              <a:t>uint</a:t>
            </a:r>
            <a:r>
              <a:rPr lang="en-US" dirty="0"/>
              <a:t> (unsigned) + bit length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uint8, uint16, uint24, …, uint256</a:t>
            </a:r>
            <a:r>
              <a:rPr lang="en-US" dirty="0"/>
              <a:t> (default)</a:t>
            </a:r>
          </a:p>
          <a:p>
            <a:r>
              <a:rPr lang="en-US" dirty="0"/>
              <a:t>Fixed point </a:t>
            </a:r>
          </a:p>
          <a:p>
            <a:pPr lvl="1"/>
            <a:r>
              <a:rPr lang="en-US" dirty="0"/>
              <a:t>(u)</a:t>
            </a:r>
            <a:r>
              <a:rPr lang="en-US" dirty="0" err="1"/>
              <a:t>fixedMxN</a:t>
            </a:r>
            <a:endParaRPr lang="en-US" dirty="0"/>
          </a:p>
          <a:p>
            <a:pPr lvl="2"/>
            <a:r>
              <a:rPr lang="en-US" dirty="0"/>
              <a:t>M(bit size)=8,16,…,256, N(#decimals)=0,1,…,18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ufixed32x2</a:t>
            </a:r>
          </a:p>
          <a:p>
            <a:r>
              <a:rPr lang="en-US" dirty="0"/>
              <a:t>address (object)</a:t>
            </a:r>
          </a:p>
          <a:p>
            <a:pPr lvl="1"/>
            <a:r>
              <a:rPr lang="en-US" dirty="0"/>
              <a:t>20-byte Ethereum address</a:t>
            </a:r>
          </a:p>
          <a:p>
            <a:pPr lvl="1"/>
            <a:r>
              <a:rPr lang="en-US" dirty="0"/>
              <a:t>many useful methods: </a:t>
            </a:r>
            <a:r>
              <a:rPr lang="en-US" dirty="0" err="1">
                <a:solidFill>
                  <a:srgbClr val="0432FF"/>
                </a:solidFill>
              </a:rPr>
              <a:t>a.balance</a:t>
            </a:r>
            <a:r>
              <a:rPr lang="en-US" dirty="0">
                <a:solidFill>
                  <a:srgbClr val="0432FF"/>
                </a:solidFill>
              </a:rPr>
              <a:t>(), </a:t>
            </a:r>
            <a:r>
              <a:rPr lang="en-US" dirty="0" err="1">
                <a:solidFill>
                  <a:srgbClr val="0432FF"/>
                </a:solidFill>
              </a:rPr>
              <a:t>a.transfer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  <a:p>
            <a:r>
              <a:rPr lang="en-US" dirty="0" err="1"/>
              <a:t>bytearray</a:t>
            </a:r>
            <a:r>
              <a:rPr lang="en-US" dirty="0"/>
              <a:t> (fixed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bytes1, bytes2, …, bytes32</a:t>
            </a:r>
          </a:p>
          <a:p>
            <a:r>
              <a:rPr lang="en-US" dirty="0" err="1"/>
              <a:t>bytearray</a:t>
            </a:r>
            <a:r>
              <a:rPr lang="en-US" dirty="0"/>
              <a:t> (variable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</a:t>
            </a:r>
            <a:r>
              <a:rPr lang="en-US" dirty="0"/>
              <a:t> or </a:t>
            </a:r>
            <a:r>
              <a:rPr lang="en-US" dirty="0">
                <a:solidFill>
                  <a:srgbClr val="0432FF"/>
                </a:solidFill>
              </a:rPr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ballotOpen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initialized to ”false” in the constructor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openBallot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closeBallot</a:t>
            </a:r>
            <a:r>
              <a:rPr lang="en-US" dirty="0"/>
              <a:t>()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in vote(), require the ballot to be open</a:t>
            </a:r>
          </a:p>
          <a:p>
            <a:r>
              <a:rPr lang="en-US" dirty="0"/>
              <a:t>Allow voter registration only when the ballot is closed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3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/>
            <a:r>
              <a:rPr lang="en-US" dirty="0"/>
              <a:t>in constructor</a:t>
            </a:r>
            <a:r>
              <a:rPr lang="en-US" dirty="0">
                <a:sym typeface="Wingdings" pitchFamily="2" charset="2"/>
              </a:rPr>
              <a:t>():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openBallot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=true; 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closeBallot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=false; }</a:t>
            </a:r>
          </a:p>
          <a:p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>
                <a:solidFill>
                  <a:srgbClr val="0432FF"/>
                </a:solidFill>
              </a:rPr>
              <a:t> {require(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);}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function vote(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candNo</a:t>
            </a:r>
            <a:r>
              <a:rPr lang="en-US" dirty="0"/>
              <a:t>) public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/>
              <a:t> {…}</a:t>
            </a:r>
          </a:p>
          <a:p>
            <a:r>
              <a:rPr lang="en-US" dirty="0"/>
              <a:t>Allow voter registration only when the ballot is closed</a:t>
            </a:r>
          </a:p>
          <a:p>
            <a:pPr lvl="1"/>
            <a:r>
              <a:rPr lang="en-US" dirty="0"/>
              <a:t>Do we need to define another modifier </a:t>
            </a:r>
            <a:r>
              <a:rPr lang="en-US" dirty="0" err="1">
                <a:solidFill>
                  <a:srgbClr val="0432FF"/>
                </a:solidFill>
              </a:rPr>
              <a:t>onlyClosedBallot</a:t>
            </a:r>
            <a:r>
              <a:rPr lang="en-US" dirty="0">
                <a:solidFill>
                  <a:srgbClr val="0432FF"/>
                </a:solidFill>
              </a:rPr>
              <a:t>() 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5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641-DA58-2B46-94B2-6490FCFF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AAF0-A217-4E49-9F65-903026B0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Modifier can have a parameter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modifier </a:t>
            </a:r>
            <a:r>
              <a:rPr lang="en-US" sz="1800" dirty="0" err="1">
                <a:solidFill>
                  <a:srgbClr val="0432FF"/>
                </a:solidFill>
              </a:rPr>
              <a:t>onlyBallotOpenIs</a:t>
            </a:r>
            <a:r>
              <a:rPr lang="en-US" sz="1800" dirty="0">
                <a:solidFill>
                  <a:srgbClr val="0432FF"/>
                </a:solidFill>
              </a:rPr>
              <a:t>(bool open)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</a:t>
            </a:r>
            <a:r>
              <a:rPr lang="en-US" sz="1800" dirty="0" err="1">
                <a:solidFill>
                  <a:srgbClr val="0432FF"/>
                </a:solidFill>
              </a:rPr>
              <a:t>ballotOpen</a:t>
            </a:r>
            <a:r>
              <a:rPr lang="en-US" sz="1800" dirty="0">
                <a:solidFill>
                  <a:srgbClr val="0432FF"/>
                </a:solidFill>
              </a:rPr>
              <a:t>==open);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_;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r>
              <a:rPr lang="en-US" sz="2000" dirty="0"/>
              <a:t>We can use like: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 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(true)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sz="1800" dirty="0"/>
              <a:t>or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0432FF"/>
                </a:solidFill>
              </a:rPr>
              <a:t>winnerAnnounce</a:t>
            </a:r>
            <a:r>
              <a:rPr lang="en-US" sz="1800" dirty="0">
                <a:solidFill>
                  <a:srgbClr val="0432FF"/>
                </a:solidFill>
              </a:rPr>
              <a:t>()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(false) </a:t>
            </a:r>
            <a:r>
              <a:rPr lang="en-US" sz="1800" dirty="0">
                <a:solidFill>
                  <a:srgbClr val="0432FF"/>
                </a:solidFill>
              </a:rPr>
              <a:t>{</a:t>
            </a:r>
          </a:p>
          <a:p>
            <a:r>
              <a:rPr lang="en-US" sz="2000" dirty="0"/>
              <a:t>This is also possible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bool open </a:t>
            </a:r>
            <a:r>
              <a:rPr lang="en-US" sz="1800" dirty="0">
                <a:solidFill>
                  <a:srgbClr val="0432FF"/>
                </a:solidFill>
              </a:rPr>
              <a:t>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(open)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9678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EF8-1111-2C44-8278-23AA00F3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8B1F-1BED-4049-81DC-614B4D5F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0428"/>
            <a:ext cx="7886700" cy="496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contract BallotV2{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bool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(bool open) </a:t>
            </a:r>
            <a:r>
              <a:rPr lang="en-US" sz="1600" dirty="0">
                <a:solidFill>
                  <a:srgbClr val="0432FF"/>
                </a:solidFill>
              </a:rPr>
              <a:t>{ require(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==open); _;}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constructor( bytes32[] </a:t>
            </a:r>
            <a:r>
              <a:rPr lang="en-US" sz="1600" dirty="0" err="1">
                <a:solidFill>
                  <a:srgbClr val="0432FF"/>
                </a:solidFill>
              </a:rPr>
              <a:t>candNames</a:t>
            </a:r>
            <a:r>
              <a:rPr lang="en-US" sz="16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 = false;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registerVoter</a:t>
            </a:r>
            <a:r>
              <a:rPr lang="en-US" sz="1600" dirty="0">
                <a:solidFill>
                  <a:srgbClr val="0432FF"/>
                </a:solidFill>
              </a:rPr>
              <a:t>( address voter 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 </a:t>
            </a:r>
            <a:r>
              <a:rPr lang="en-US" sz="1600" dirty="0">
                <a:solidFill>
                  <a:srgbClr val="0432FF"/>
                </a:solidFill>
              </a:rPr>
              <a:t>{ 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vote(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candNo</a:t>
            </a:r>
            <a:r>
              <a:rPr lang="en-US" sz="1600" dirty="0">
                <a:solidFill>
                  <a:srgbClr val="0432FF"/>
                </a:solidFill>
              </a:rPr>
              <a:t> 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(true) </a:t>
            </a:r>
            <a:r>
              <a:rPr lang="en-US" sz="16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winnerView</a:t>
            </a:r>
            <a:r>
              <a:rPr lang="en-US" sz="1600" dirty="0">
                <a:solidFill>
                  <a:srgbClr val="0432FF"/>
                </a:solidFill>
              </a:rPr>
              <a:t>() public view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winnerAnnounce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openBallot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=true; }    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closeBallot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=false;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68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/>
              <a:t>U5: Chairman can declare the start of voting period</a:t>
            </a:r>
          </a:p>
          <a:p>
            <a:pPr lvl="1"/>
            <a:r>
              <a:rPr lang="en-US" dirty="0"/>
              <a:t>U6: Chairman can declare the end of voting period</a:t>
            </a:r>
          </a:p>
          <a:p>
            <a:pPr lvl="1"/>
            <a:r>
              <a:rPr lang="en-US" dirty="0"/>
              <a:t>U7: Voter can only vote during the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2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33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1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Stage { REGISTRATION, VOTING, ANNOUNCED }</a:t>
            </a:r>
          </a:p>
          <a:p>
            <a:pPr lvl="1"/>
            <a:r>
              <a:rPr lang="en-US" dirty="0"/>
              <a:t>Define: Stage stage</a:t>
            </a:r>
          </a:p>
          <a:p>
            <a:r>
              <a:rPr lang="en-US" dirty="0"/>
              <a:t>When constructor()</a:t>
            </a:r>
          </a:p>
          <a:p>
            <a:pPr lvl="1"/>
            <a:r>
              <a:rPr lang="en-US" dirty="0"/>
              <a:t>REGISTRATION stage</a:t>
            </a:r>
          </a:p>
          <a:p>
            <a:r>
              <a:rPr lang="en-US" dirty="0"/>
              <a:t>During REGISTRATION:</a:t>
            </a:r>
          </a:p>
          <a:p>
            <a:pPr lvl="1"/>
            <a:r>
              <a:rPr lang="en-US" dirty="0" err="1"/>
              <a:t>registerVoter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startVoting</a:t>
            </a:r>
            <a:r>
              <a:rPr lang="en-US" dirty="0"/>
              <a:t>(): REGISTRATION </a:t>
            </a:r>
            <a:r>
              <a:rPr lang="en-US" dirty="0">
                <a:sym typeface="Wingdings" pitchFamily="2" charset="2"/>
              </a:rPr>
              <a:t> VOTING</a:t>
            </a:r>
            <a:endParaRPr lang="en-US" dirty="0"/>
          </a:p>
          <a:p>
            <a:r>
              <a:rPr lang="en-US" dirty="0"/>
              <a:t>During VOTING</a:t>
            </a:r>
          </a:p>
          <a:p>
            <a:pPr lvl="1"/>
            <a:r>
              <a:rPr lang="en-US" dirty="0"/>
              <a:t>vote()</a:t>
            </a:r>
          </a:p>
          <a:p>
            <a:pPr lvl="1"/>
            <a:r>
              <a:rPr lang="en-US" dirty="0" err="1"/>
              <a:t>endVoting</a:t>
            </a:r>
            <a:r>
              <a:rPr lang="en-US" dirty="0"/>
              <a:t>(): calls </a:t>
            </a:r>
            <a:r>
              <a:rPr lang="en-US" dirty="0" err="1"/>
              <a:t>winnerAnnounce</a:t>
            </a:r>
            <a:r>
              <a:rPr lang="en-US" dirty="0"/>
              <a:t>(), and VOTING </a:t>
            </a:r>
            <a:r>
              <a:rPr lang="en-US" dirty="0">
                <a:sym typeface="Wingdings" pitchFamily="2" charset="2"/>
              </a:rPr>
              <a:t> ANNOUNCED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winnerAnnounce</a:t>
            </a:r>
            <a:r>
              <a:rPr lang="en-US" dirty="0"/>
              <a:t>() becomes a private function</a:t>
            </a:r>
          </a:p>
          <a:p>
            <a:r>
              <a:rPr lang="en-US" dirty="0"/>
              <a:t>When ANNOUNCED</a:t>
            </a:r>
          </a:p>
          <a:p>
            <a:pPr lvl="1"/>
            <a:r>
              <a:rPr lang="en-US" dirty="0" err="1"/>
              <a:t>winnerView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654031-ECA1-C240-B62E-E20C6AFAF0D8}"/>
              </a:ext>
            </a:extLst>
          </p:cNvPr>
          <p:cNvSpPr/>
          <p:nvPr/>
        </p:nvSpPr>
        <p:spPr>
          <a:xfrm>
            <a:off x="6358758" y="241431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73FDF-F59A-9543-BAD0-2238A68A16AA}"/>
              </a:ext>
            </a:extLst>
          </p:cNvPr>
          <p:cNvSpPr/>
          <p:nvPr/>
        </p:nvSpPr>
        <p:spPr>
          <a:xfrm>
            <a:off x="6358757" y="321835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86F412-7F2E-5F45-A5CD-4A41D39F889E}"/>
              </a:ext>
            </a:extLst>
          </p:cNvPr>
          <p:cNvSpPr/>
          <p:nvPr/>
        </p:nvSpPr>
        <p:spPr>
          <a:xfrm>
            <a:off x="6358756" y="4106479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E1BCB-9386-2148-A860-7D4E1F22406B}"/>
              </a:ext>
            </a:extLst>
          </p:cNvPr>
          <p:cNvCxnSpPr>
            <a:endCxn id="4" idx="0"/>
          </p:cNvCxnSpPr>
          <p:nvPr/>
        </p:nvCxnSpPr>
        <p:spPr>
          <a:xfrm>
            <a:off x="6789680" y="2067363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D96C16-F7FA-9C47-A58B-1AB709378D51}"/>
              </a:ext>
            </a:extLst>
          </p:cNvPr>
          <p:cNvSpPr txBox="1"/>
          <p:nvPr/>
        </p:nvSpPr>
        <p:spPr>
          <a:xfrm>
            <a:off x="6453354" y="1825625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2E44B-BF78-9D4F-A55C-888D661D6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789682" y="2705320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44D9ED74-DA90-B64B-823B-44894E64DE28}"/>
              </a:ext>
            </a:extLst>
          </p:cNvPr>
          <p:cNvSpPr/>
          <p:nvPr/>
        </p:nvSpPr>
        <p:spPr>
          <a:xfrm>
            <a:off x="7220605" y="2391819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9159F-76C2-A944-BD06-DF26AF1D0008}"/>
              </a:ext>
            </a:extLst>
          </p:cNvPr>
          <p:cNvSpPr txBox="1"/>
          <p:nvPr/>
        </p:nvSpPr>
        <p:spPr>
          <a:xfrm>
            <a:off x="7511803" y="2400103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F382F-801F-EA4A-BF86-57E5C5EF693B}"/>
              </a:ext>
            </a:extLst>
          </p:cNvPr>
          <p:cNvSpPr txBox="1"/>
          <p:nvPr/>
        </p:nvSpPr>
        <p:spPr>
          <a:xfrm>
            <a:off x="6769368" y="2802345"/>
            <a:ext cx="111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startVoting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7AD0312-20FF-8A41-9266-21E36A4AD5F5}"/>
              </a:ext>
            </a:extLst>
          </p:cNvPr>
          <p:cNvSpPr/>
          <p:nvPr/>
        </p:nvSpPr>
        <p:spPr>
          <a:xfrm>
            <a:off x="7220605" y="3196303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C4962-D392-E647-AF6F-5F922AC31130}"/>
              </a:ext>
            </a:extLst>
          </p:cNvPr>
          <p:cNvSpPr txBox="1"/>
          <p:nvPr/>
        </p:nvSpPr>
        <p:spPr>
          <a:xfrm>
            <a:off x="7511803" y="3204587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7FF40-2E24-D14F-8CAB-54C9B98C37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89681" y="3509360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F2151F-3F89-944B-978E-4A1AF9D14442}"/>
              </a:ext>
            </a:extLst>
          </p:cNvPr>
          <p:cNvSpPr txBox="1"/>
          <p:nvPr/>
        </p:nvSpPr>
        <p:spPr>
          <a:xfrm>
            <a:off x="6775029" y="3661586"/>
            <a:ext cx="103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endVoting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85EAE90-49FF-F845-A025-3B9DE6AE8EE3}"/>
              </a:ext>
            </a:extLst>
          </p:cNvPr>
          <p:cNvSpPr/>
          <p:nvPr/>
        </p:nvSpPr>
        <p:spPr>
          <a:xfrm>
            <a:off x="7220605" y="4081422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28E37-DF52-E74A-BF9F-307F1AD85D33}"/>
              </a:ext>
            </a:extLst>
          </p:cNvPr>
          <p:cNvSpPr txBox="1"/>
          <p:nvPr/>
        </p:nvSpPr>
        <p:spPr>
          <a:xfrm>
            <a:off x="7511803" y="4089706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530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A327-0E68-2241-9DAD-7F68C55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AA44-0F1A-644A-968C-07E2A4DF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8386"/>
            <a:ext cx="7886700" cy="52446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BallotV3{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enum</a:t>
            </a:r>
            <a:r>
              <a:rPr lang="en-US" sz="1400" dirty="0">
                <a:solidFill>
                  <a:srgbClr val="FF0000"/>
                </a:solidFill>
              </a:rPr>
              <a:t> Stage { REGISTRATION, VOTING, ANNOUNCED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u="sng" dirty="0">
                <a:solidFill>
                  <a:srgbClr val="FF0000"/>
                </a:solidFill>
              </a:rPr>
              <a:t>Stage stage = </a:t>
            </a:r>
            <a:r>
              <a:rPr lang="en-US" sz="1400" u="sng" dirty="0" err="1">
                <a:solidFill>
                  <a:srgbClr val="FF0000"/>
                </a:solidFill>
              </a:rPr>
              <a:t>Stage.REGISTRATION</a:t>
            </a:r>
            <a:r>
              <a:rPr lang="en-US" sz="1400" u="sng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modifier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(Stage </a:t>
            </a:r>
            <a:r>
              <a:rPr lang="en-US" sz="1400" dirty="0" err="1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require(stage == </a:t>
            </a:r>
            <a:r>
              <a:rPr lang="en-US" sz="1400" dirty="0" err="1">
                <a:solidFill>
                  <a:srgbClr val="0432FF"/>
                </a:solidFill>
              </a:rPr>
              <a:t>st</a:t>
            </a:r>
            <a:r>
              <a:rPr lang="en-US" sz="1400" dirty="0">
                <a:solidFill>
                  <a:srgbClr val="0432FF"/>
                </a:solidFill>
              </a:rPr>
              <a:t>); _;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constructor( bytes32[] </a:t>
            </a:r>
            <a:r>
              <a:rPr lang="en-US" sz="1400" dirty="0" err="1">
                <a:solidFill>
                  <a:srgbClr val="0432FF"/>
                </a:solidFill>
              </a:rPr>
              <a:t>candNames</a:t>
            </a:r>
            <a:r>
              <a:rPr lang="en-US" sz="1400" dirty="0">
                <a:solidFill>
                  <a:srgbClr val="0432FF"/>
                </a:solidFill>
              </a:rPr>
              <a:t> ) public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registerVoter</a:t>
            </a:r>
            <a:r>
              <a:rPr lang="en-US" sz="1400" dirty="0">
                <a:solidFill>
                  <a:srgbClr val="0432FF"/>
                </a:solidFill>
              </a:rPr>
              <a:t>( address voter ) public </a:t>
            </a:r>
            <a:r>
              <a:rPr lang="en-US" sz="1400" dirty="0" err="1">
                <a:solidFill>
                  <a:srgbClr val="0432FF"/>
                </a:solidFill>
              </a:rPr>
              <a:t>onlyChairman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   	function </a:t>
            </a:r>
            <a:r>
              <a:rPr lang="en-US" sz="1400" dirty="0" err="1">
                <a:solidFill>
                  <a:srgbClr val="0432FF"/>
                </a:solidFill>
              </a:rPr>
              <a:t>startVoting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stage = </a:t>
            </a:r>
            <a:r>
              <a:rPr lang="en-US" sz="1400" dirty="0" err="1">
                <a:solidFill>
                  <a:srgbClr val="0432FF"/>
                </a:solidFill>
              </a:rPr>
              <a:t>Stage.VOTING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vote(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candNo</a:t>
            </a:r>
            <a:r>
              <a:rPr lang="en-US" sz="1400" dirty="0">
                <a:solidFill>
                  <a:srgbClr val="0432FF"/>
                </a:solidFill>
              </a:rPr>
              <a:t> ) public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endVoting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stage = </a:t>
            </a:r>
            <a:r>
              <a:rPr lang="en-US" sz="1400" dirty="0" err="1">
                <a:solidFill>
                  <a:srgbClr val="0432FF"/>
                </a:solidFill>
              </a:rPr>
              <a:t>Stage.ANNOUNCED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 private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winnerView</a:t>
            </a:r>
            <a:r>
              <a:rPr lang="en-US" sz="1400" dirty="0">
                <a:solidFill>
                  <a:srgbClr val="0432FF"/>
                </a:solidFill>
              </a:rPr>
              <a:t>() public view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Stage.ANNOUNCED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4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A448-1696-544B-951D-618B3510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5FC3-67C3-E04F-A82B-68169F66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690688"/>
            <a:ext cx="6510219" cy="4888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 the stage of a Ballot change over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starts at time 0 (contract creation)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for 7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VOTING for 1 day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COUNTING ends when </a:t>
            </a:r>
            <a:r>
              <a:rPr lang="en-US" dirty="0" err="1"/>
              <a:t>winnerAnnounce</a:t>
            </a:r>
            <a:r>
              <a:rPr lang="en-US" dirty="0"/>
              <a:t>() is called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winnerAnnounce</a:t>
            </a:r>
            <a:r>
              <a:rPr lang="en-US" dirty="0"/>
              <a:t>() starts ANNOUNCED state</a:t>
            </a:r>
          </a:p>
          <a:p>
            <a:pPr>
              <a:lnSpc>
                <a:spcPct val="110000"/>
              </a:lnSpc>
            </a:pPr>
            <a:r>
              <a:rPr lang="en-US" dirty="0"/>
              <a:t>How smart contract accesses time?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cannot use miner’s system clock. Why?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the execution of contract must have the same clock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</a:t>
            </a:r>
            <a:r>
              <a:rPr lang="en-US" b="1" i="1" dirty="0"/>
              <a:t>block’s timestamp</a:t>
            </a:r>
          </a:p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en-US" dirty="0">
                <a:solidFill>
                  <a:srgbClr val="0432FF"/>
                </a:solidFill>
              </a:rPr>
              <a:t>now</a:t>
            </a:r>
            <a:r>
              <a:rPr lang="en-US" dirty="0"/>
              <a:t>” keyword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timestamp of the block (of the transaction)</a:t>
            </a:r>
          </a:p>
          <a:p>
            <a:pPr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dirty="0" err="1"/>
              <a:t>startTime</a:t>
            </a:r>
            <a:r>
              <a:rPr lang="en-US" dirty="0"/>
              <a:t> (</a:t>
            </a:r>
            <a:r>
              <a:rPr lang="en-US" dirty="0" err="1"/>
              <a:t>uint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= now;</a:t>
            </a:r>
            <a:r>
              <a:rPr lang="en-US" dirty="0"/>
              <a:t>  // constructor()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requrie</a:t>
            </a:r>
            <a:r>
              <a:rPr lang="en-US" dirty="0">
                <a:solidFill>
                  <a:srgbClr val="0432FF"/>
                </a:solidFill>
              </a:rPr>
              <a:t>( now &lt;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+ 7 days)</a:t>
            </a:r>
            <a:r>
              <a:rPr lang="en-US" dirty="0"/>
              <a:t> // in </a:t>
            </a:r>
            <a:r>
              <a:rPr lang="en-US" dirty="0" err="1"/>
              <a:t>registerVoter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D82DCB-1095-1645-960D-253CC9B57937}"/>
              </a:ext>
            </a:extLst>
          </p:cNvPr>
          <p:cNvSpPr/>
          <p:nvPr/>
        </p:nvSpPr>
        <p:spPr>
          <a:xfrm>
            <a:off x="6506048" y="227937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12A7-54A8-9B47-8616-3854AC4C1844}"/>
              </a:ext>
            </a:extLst>
          </p:cNvPr>
          <p:cNvSpPr/>
          <p:nvPr/>
        </p:nvSpPr>
        <p:spPr>
          <a:xfrm>
            <a:off x="6506047" y="308341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0F58B7-3F82-0343-8E83-D63C7BC831F3}"/>
              </a:ext>
            </a:extLst>
          </p:cNvPr>
          <p:cNvSpPr/>
          <p:nvPr/>
        </p:nvSpPr>
        <p:spPr>
          <a:xfrm>
            <a:off x="6506046" y="3971541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F0BAF-D0B7-484C-B101-F07CCD543EB6}"/>
              </a:ext>
            </a:extLst>
          </p:cNvPr>
          <p:cNvCxnSpPr>
            <a:endCxn id="4" idx="0"/>
          </p:cNvCxnSpPr>
          <p:nvPr/>
        </p:nvCxnSpPr>
        <p:spPr>
          <a:xfrm>
            <a:off x="6936970" y="1932425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B19F9D-318D-5B47-BE3F-DBAC852708D9}"/>
              </a:ext>
            </a:extLst>
          </p:cNvPr>
          <p:cNvSpPr txBox="1"/>
          <p:nvPr/>
        </p:nvSpPr>
        <p:spPr>
          <a:xfrm>
            <a:off x="6600644" y="1690687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163B3-28A3-C74C-9DF8-0EEB3FD642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36972" y="2570382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F56094AB-88F5-3B4E-A40B-E19E7FEFC32E}"/>
              </a:ext>
            </a:extLst>
          </p:cNvPr>
          <p:cNvSpPr/>
          <p:nvPr/>
        </p:nvSpPr>
        <p:spPr>
          <a:xfrm>
            <a:off x="7367895" y="2256881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1E21-0F70-884F-B218-DCF49868B9D4}"/>
              </a:ext>
            </a:extLst>
          </p:cNvPr>
          <p:cNvSpPr txBox="1"/>
          <p:nvPr/>
        </p:nvSpPr>
        <p:spPr>
          <a:xfrm>
            <a:off x="7659093" y="2265165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FC12D-8445-7145-82E1-2173AD5BB83D}"/>
              </a:ext>
            </a:extLst>
          </p:cNvPr>
          <p:cNvSpPr txBox="1"/>
          <p:nvPr/>
        </p:nvSpPr>
        <p:spPr>
          <a:xfrm>
            <a:off x="6916658" y="2667407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7 days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409A0D-6D17-8E4F-936A-44F22A0225A8}"/>
              </a:ext>
            </a:extLst>
          </p:cNvPr>
          <p:cNvSpPr/>
          <p:nvPr/>
        </p:nvSpPr>
        <p:spPr>
          <a:xfrm>
            <a:off x="7367895" y="30613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F025B-E3F3-F849-803F-4A9A00273091}"/>
              </a:ext>
            </a:extLst>
          </p:cNvPr>
          <p:cNvSpPr txBox="1"/>
          <p:nvPr/>
        </p:nvSpPr>
        <p:spPr>
          <a:xfrm>
            <a:off x="7659093" y="3069649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FAFD1E-D540-2947-9F97-E9A89F298CF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36971" y="3374422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2961B8-3FB1-2D4E-BDE0-CB554166126D}"/>
              </a:ext>
            </a:extLst>
          </p:cNvPr>
          <p:cNvSpPr txBox="1"/>
          <p:nvPr/>
        </p:nvSpPr>
        <p:spPr>
          <a:xfrm>
            <a:off x="6922319" y="3526648"/>
            <a:ext cx="9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1 day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0B897D-1D49-1E4D-A371-A156E76CDFDF}"/>
              </a:ext>
            </a:extLst>
          </p:cNvPr>
          <p:cNvSpPr/>
          <p:nvPr/>
        </p:nvSpPr>
        <p:spPr>
          <a:xfrm>
            <a:off x="7385241" y="48304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193CF-D8FB-C344-96D5-9A5172FCE97C}"/>
              </a:ext>
            </a:extLst>
          </p:cNvPr>
          <p:cNvSpPr txBox="1"/>
          <p:nvPr/>
        </p:nvSpPr>
        <p:spPr>
          <a:xfrm>
            <a:off x="7676439" y="4838749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9EC90A0-D43D-344F-9EEC-78A100AB3792}"/>
              </a:ext>
            </a:extLst>
          </p:cNvPr>
          <p:cNvSpPr/>
          <p:nvPr/>
        </p:nvSpPr>
        <p:spPr>
          <a:xfrm>
            <a:off x="6506046" y="4859664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CCD4B6-288E-064E-805A-C9CDC13E0AB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936971" y="4262545"/>
            <a:ext cx="0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457B77-4E37-F840-A425-3385579E58FC}"/>
              </a:ext>
            </a:extLst>
          </p:cNvPr>
          <p:cNvSpPr txBox="1"/>
          <p:nvPr/>
        </p:nvSpPr>
        <p:spPr>
          <a:xfrm>
            <a:off x="6904710" y="4414685"/>
            <a:ext cx="15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winnerAnnounce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894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determine the state?</a:t>
            </a:r>
          </a:p>
          <a:p>
            <a:pPr lvl="1"/>
            <a:r>
              <a:rPr lang="en-US" dirty="0"/>
              <a:t>Define constants for durations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</a:t>
            </a:r>
            <a:r>
              <a:rPr lang="en-US" dirty="0"/>
              <a:t> &lt;= now &lt; </a:t>
            </a:r>
            <a:r>
              <a:rPr lang="en-US" dirty="0" err="1"/>
              <a:t>startTime+deadlineREG</a:t>
            </a:r>
            <a:endParaRPr lang="en-US" dirty="0"/>
          </a:p>
          <a:p>
            <a:pPr lvl="2"/>
            <a:r>
              <a:rPr lang="en-US" dirty="0"/>
              <a:t>in REGISTRATION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startTime+deadlineREG</a:t>
            </a:r>
            <a:r>
              <a:rPr lang="en-US" dirty="0"/>
              <a:t> &lt;= now &lt; </a:t>
            </a:r>
            <a:r>
              <a:rPr lang="en-US" dirty="0" err="1"/>
              <a:t>startTime+deadlineVOT</a:t>
            </a:r>
            <a:endParaRPr lang="en-US" dirty="0"/>
          </a:p>
          <a:p>
            <a:pPr lvl="2"/>
            <a:r>
              <a:rPr lang="en-US" dirty="0"/>
              <a:t>in VOTING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= “”</a:t>
            </a:r>
          </a:p>
          <a:p>
            <a:pPr lvl="2"/>
            <a:r>
              <a:rPr lang="en-US" dirty="0"/>
              <a:t>in COUNTING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!= “”</a:t>
            </a:r>
          </a:p>
          <a:p>
            <a:pPr lvl="2"/>
            <a:r>
              <a:rPr lang="en-US" dirty="0"/>
              <a:t>in ANNOUNCE</a:t>
            </a:r>
          </a:p>
          <a:p>
            <a:r>
              <a:rPr lang="en-US" dirty="0"/>
              <a:t>modifier </a:t>
            </a:r>
            <a:r>
              <a:rPr lang="en-US" dirty="0" err="1"/>
              <a:t>onlyState</a:t>
            </a:r>
            <a:r>
              <a:rPr lang="en-US" dirty="0"/>
              <a:t>(State </a:t>
            </a:r>
            <a:r>
              <a:rPr lang="en-US" dirty="0" err="1"/>
              <a:t>st</a:t>
            </a:r>
            <a:r>
              <a:rPr lang="en-US" dirty="0"/>
              <a:t>)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5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9B2-9519-564B-8C93-6ABA1F8E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564"/>
          </a:xfrm>
        </p:spPr>
        <p:txBody>
          <a:bodyPr/>
          <a:lstStyle/>
          <a:p>
            <a:r>
              <a:rPr lang="en-US" dirty="0"/>
              <a:t>Proj-2: Ballot v.4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435-DC25-5D47-8736-894C72F2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8690"/>
            <a:ext cx="7886700" cy="549691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contract BallotV4{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Stage { REGISTRATION, VOTING, COUNTING, ANNOUNCED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(Stage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>
                <a:solidFill>
                  <a:srgbClr val="FF0000"/>
                </a:solidFill>
              </a:rPr>
              <a:t>now &gt;=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, "</a:t>
            </a:r>
            <a:r>
              <a:rPr lang="en-US" dirty="0" err="1">
                <a:solidFill>
                  <a:srgbClr val="0432FF"/>
                </a:solidFill>
              </a:rPr>
              <a:t>Opps</a:t>
            </a:r>
            <a:r>
              <a:rPr lang="en-US" dirty="0">
                <a:solidFill>
                  <a:srgbClr val="0432FF"/>
                </a:solidFill>
              </a:rPr>
              <a:t>, something's wrong with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"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Stage.REGISTRATION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>
                <a:solidFill>
                  <a:srgbClr val="FF0000"/>
                </a:solidFill>
              </a:rPr>
              <a:t>now &lt;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, "Not in REGISTRATION stage");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 )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FF0000"/>
                </a:solidFill>
              </a:rPr>
              <a:t> &lt; now &amp;&amp; now &lt;=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== ""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// 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!= "" 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address voter 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onlyStage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Stage.REGISTRATION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432FF"/>
                </a:solidFill>
              </a:rPr>
              <a:t> {...}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returns (bytes32)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destroy()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</p:txBody>
      </p:sp>
    </p:spTree>
    <p:extLst>
      <p:ext uri="{BB962C8B-B14F-4D97-AF65-F5344CB8AC3E}">
        <p14:creationId xmlns:p14="http://schemas.microsoft.com/office/powerpoint/2010/main" val="35039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constants for enumerating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{APPLE, ORANGE, STRAWBERRY }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array of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uint32[10], address[]</a:t>
            </a:r>
          </a:p>
          <a:p>
            <a:r>
              <a:rPr lang="en-US" dirty="0"/>
              <a:t>Struct</a:t>
            </a:r>
          </a:p>
          <a:p>
            <a:pPr lvl="1"/>
            <a:r>
              <a:rPr lang="en-US" dirty="0"/>
              <a:t>User-defined complex data container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struct position {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x;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y;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z}</a:t>
            </a:r>
          </a:p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Hash lookup (key, value) storage for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mapping( address =&gt; string ) </a:t>
            </a:r>
            <a:r>
              <a:rPr lang="en-US" dirty="0" err="1">
                <a:solidFill>
                  <a:srgbClr val="0432FF"/>
                </a:solidFill>
              </a:rPr>
              <a:t>account_names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Time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60 seconds, 1 minutes, 2 hours, 7 days, … (all converting to seconds)</a:t>
            </a:r>
          </a:p>
          <a:p>
            <a:r>
              <a:rPr lang="en-US" dirty="0"/>
              <a:t>Ether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1000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, 100 </a:t>
            </a:r>
            <a:r>
              <a:rPr lang="en-US" dirty="0" err="1">
                <a:solidFill>
                  <a:srgbClr val="0432FF"/>
                </a:solidFill>
              </a:rPr>
              <a:t>finneys</a:t>
            </a:r>
            <a:r>
              <a:rPr lang="en-US" dirty="0">
                <a:solidFill>
                  <a:srgbClr val="0432FF"/>
                </a:solidFill>
              </a:rPr>
              <a:t>, 8 </a:t>
            </a:r>
            <a:r>
              <a:rPr lang="en-US" dirty="0" err="1">
                <a:solidFill>
                  <a:srgbClr val="0432FF"/>
                </a:solidFill>
              </a:rPr>
              <a:t>szabo</a:t>
            </a:r>
            <a:r>
              <a:rPr lang="en-US" dirty="0">
                <a:solidFill>
                  <a:srgbClr val="0432FF"/>
                </a:solidFill>
              </a:rPr>
              <a:t>, … (all converting to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44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3400" dirty="0"/>
              <a:t>What if winner ties?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700" dirty="0"/>
              <a:t>Current code: the candidate appearing first in the candidates[] wins</a:t>
            </a:r>
          </a:p>
          <a:p>
            <a:pPr lvl="1">
              <a:spcBef>
                <a:spcPts val="600"/>
              </a:spcBef>
            </a:pPr>
            <a:r>
              <a:rPr lang="en-US" sz="2700" dirty="0"/>
              <a:t>Better code: announce tie, </a:t>
            </a:r>
            <a:r>
              <a:rPr lang="en-US" sz="2700" dirty="0" err="1"/>
              <a:t>winnerName</a:t>
            </a:r>
            <a:r>
              <a:rPr lang="en-US" sz="2700" dirty="0"/>
              <a:t> = “TIE”</a:t>
            </a:r>
          </a:p>
          <a:p>
            <a:pPr lvl="2">
              <a:spcBef>
                <a:spcPts val="600"/>
              </a:spcBef>
            </a:pP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	   } else if( </a:t>
            </a:r>
            <a:r>
              <a:rPr lang="en-US" dirty="0">
                <a:solidFill>
                  <a:srgbClr val="FF0000"/>
                </a:solidFill>
              </a:rPr>
              <a:t>candidates[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voteCount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dirty="0" err="1">
                <a:solidFill>
                  <a:srgbClr val="FF0000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"TIE";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/>
              <a:t>What if nobody votes?</a:t>
            </a:r>
          </a:p>
        </p:txBody>
      </p:sp>
    </p:spTree>
    <p:extLst>
      <p:ext uri="{BB962C8B-B14F-4D97-AF65-F5344CB8AC3E}">
        <p14:creationId xmlns:p14="http://schemas.microsoft.com/office/powerpoint/2010/main" val="3020314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 seller and multiple buyers can bid for a product and the bidder with highest offer will win</a:t>
            </a:r>
          </a:p>
          <a:p>
            <a:pPr lvl="1"/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/>
              <a:t>U2: Bidders can send bid by offering the price</a:t>
            </a:r>
          </a:p>
          <a:p>
            <a:pPr lvl="1"/>
            <a:r>
              <a:rPr lang="en-US" dirty="0"/>
              <a:t>U3: Seller can determine the winner and announce</a:t>
            </a:r>
          </a:p>
          <a:p>
            <a:pPr lvl="1"/>
            <a:r>
              <a:rPr lang="en-US" dirty="0"/>
              <a:t>U4: The </a:t>
            </a:r>
            <a:r>
              <a:rPr lang="en-US" dirty="0" err="1"/>
              <a:t>winnner</a:t>
            </a:r>
            <a:r>
              <a:rPr lang="en-US" dirty="0"/>
              <a:t> will send the money (ether) to seller</a:t>
            </a:r>
          </a:p>
          <a:p>
            <a:pPr lvl="1"/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713058" y="4537349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873997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13169-FE6A-C341-B64E-18379BC631AA}"/>
              </a:ext>
            </a:extLst>
          </p:cNvPr>
          <p:cNvSpPr/>
          <p:nvPr/>
        </p:nvSpPr>
        <p:spPr>
          <a:xfrm>
            <a:off x="7672187" y="441349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72187" y="542381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672" y="5357156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101317" y="4609504"/>
            <a:ext cx="236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constructor(), close()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44C53-FE3B-E840-B17A-6CF14983C37F}"/>
              </a:ext>
            </a:extLst>
          </p:cNvPr>
          <p:cNvSpPr txBox="1"/>
          <p:nvPr/>
        </p:nvSpPr>
        <p:spPr>
          <a:xfrm>
            <a:off x="1075559" y="537701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987672" y="4912893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C05EB-BC8A-4646-BF80-E49258BD90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155663" y="4844423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178085" y="5047829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29117" y="4628961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 rot="20051994">
            <a:off x="6225242" y="470616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x 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59BCF-89F6-4A46-A61E-BA83F57BF078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041103" y="5509408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77B35-2721-8049-AD22-3BDA169D5525}"/>
              </a:ext>
            </a:extLst>
          </p:cNvPr>
          <p:cNvSpPr txBox="1"/>
          <p:nvPr/>
        </p:nvSpPr>
        <p:spPr>
          <a:xfrm rot="192698">
            <a:off x="6307485" y="530035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y )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14CF359-5EAC-6D4A-9E90-B5DB12A8882D}"/>
              </a:ext>
            </a:extLst>
          </p:cNvPr>
          <p:cNvCxnSpPr>
            <a:stCxn id="7" idx="4"/>
            <a:endCxn id="10" idx="2"/>
          </p:cNvCxnSpPr>
          <p:nvPr/>
        </p:nvCxnSpPr>
        <p:spPr>
          <a:xfrm rot="5400000" flipH="1">
            <a:off x="4704804" y="2403884"/>
            <a:ext cx="139169" cy="6762549"/>
          </a:xfrm>
          <a:prstGeom prst="bentConnector3">
            <a:avLst>
              <a:gd name="adj1" fmla="val -3757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026979" y="607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520136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address seller;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open;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constructor() public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open=true;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seller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close() public </a:t>
            </a:r>
            <a:r>
              <a:rPr lang="en-US" dirty="0" err="1">
                <a:solidFill>
                  <a:srgbClr val="0432FF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open=false;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ifOpen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open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276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027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U2: Bidders can send bid by offering the price</a:t>
            </a:r>
          </a:p>
          <a:p>
            <a:pPr>
              <a:lnSpc>
                <a:spcPct val="110000"/>
              </a:lnSpc>
            </a:pPr>
            <a:r>
              <a:rPr lang="en-US" dirty="0"/>
              <a:t>U3: Seller can determine the winner and announce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1: collect bids and close, then determine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address[] bidders;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mapping(address=&gt;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[]) bids;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bids.push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bids[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].push( p ); }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winnderAnnounce</a:t>
            </a:r>
            <a:r>
              <a:rPr lang="en-US" dirty="0">
                <a:solidFill>
                  <a:srgbClr val="0432FF"/>
                </a:solidFill>
              </a:rPr>
              <a:t>() { // iterate all bidders to find the </a:t>
            </a:r>
            <a:r>
              <a:rPr lang="en-US" dirty="0" err="1">
                <a:solidFill>
                  <a:srgbClr val="0432FF"/>
                </a:solidFill>
              </a:rPr>
              <a:t>higest</a:t>
            </a:r>
            <a:r>
              <a:rPr lang="en-US" dirty="0">
                <a:solidFill>
                  <a:srgbClr val="0432FF"/>
                </a:solidFill>
              </a:rPr>
              <a:t> bidder }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2: determine as we go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 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if( p &gt;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p;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} }</a:t>
            </a:r>
          </a:p>
        </p:txBody>
      </p:sp>
    </p:spTree>
    <p:extLst>
      <p:ext uri="{BB962C8B-B14F-4D97-AF65-F5344CB8AC3E}">
        <p14:creationId xmlns:p14="http://schemas.microsoft.com/office/powerpoint/2010/main" val="3074442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4B9-C4DC-964F-834E-1FB01339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253B-5F19-D74B-861B-E210EBAD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contract AuctionV1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constructor() public { seller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close() public </a:t>
            </a:r>
            <a:r>
              <a:rPr lang="en-US" sz="1800" dirty="0" err="1">
                <a:solidFill>
                  <a:srgbClr val="0432FF"/>
                </a:solidFill>
              </a:rPr>
              <a:t>onlyOwner</a:t>
            </a:r>
            <a:r>
              <a:rPr lang="en-US" sz="1800" dirty="0">
                <a:solidFill>
                  <a:srgbClr val="0432FF"/>
                </a:solidFill>
              </a:rPr>
              <a:t> { open=false;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modifier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function bid(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p)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if( p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p;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}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What if the winner doesn’t pay and run away?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US" sz="1800" dirty="0">
                <a:solidFill>
                  <a:srgbClr val="0432FF"/>
                </a:solidFill>
              </a:rPr>
            </a:br>
            <a:endParaRPr lang="en-US" sz="1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3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close()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413130" y="55423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162286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432FF"/>
                </a:solidFill>
              </a:rPr>
              <a:t>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for(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=0;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 &lt; </a:t>
            </a:r>
            <a:r>
              <a:rPr lang="en-US" sz="1800" dirty="0" err="1">
                <a:solidFill>
                  <a:srgbClr val="0432FF"/>
                </a:solidFill>
              </a:rPr>
              <a:t>bidders.length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++ 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  bidders[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].transfer(</a:t>
            </a:r>
            <a:r>
              <a:rPr lang="en-US" sz="1800" u="sng" dirty="0">
                <a:solidFill>
                  <a:srgbClr val="FF0000"/>
                </a:solidFill>
              </a:rPr>
              <a:t>bids[bidders[</a:t>
            </a:r>
            <a:r>
              <a:rPr lang="en-US" sz="1800" u="sng" dirty="0" err="1">
                <a:solidFill>
                  <a:srgbClr val="FF0000"/>
                </a:solidFill>
              </a:rPr>
              <a:t>i</a:t>
            </a:r>
            <a:r>
              <a:rPr lang="en-US" sz="1800" u="sng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rgbClr val="0432FF"/>
                </a:solidFill>
              </a:rPr>
              <a:t>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altLang="ko-KR" sz="1800" dirty="0">
                <a:solidFill>
                  <a:srgbClr val="0432FF"/>
                </a:solidFill>
              </a:rPr>
              <a:t>}</a:t>
            </a:r>
            <a:endParaRPr lang="en-US" sz="1800" dirty="0">
              <a:solidFill>
                <a:srgbClr val="0432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dirty="0"/>
              <a:t>Too complicated housekeeping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Principles: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For safety, do not interact with multiple addresses in one function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Do not push the money to other address; let it pull the money</a:t>
            </a:r>
          </a:p>
        </p:txBody>
      </p:sp>
    </p:spTree>
    <p:extLst>
      <p:ext uri="{BB962C8B-B14F-4D97-AF65-F5344CB8AC3E}">
        <p14:creationId xmlns:p14="http://schemas.microsoft.com/office/powerpoint/2010/main" val="3633798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544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withdraw()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316728" y="5687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9A0B63-B38A-094F-B63B-54BD875102A9}"/>
              </a:ext>
            </a:extLst>
          </p:cNvPr>
          <p:cNvCxnSpPr>
            <a:cxnSpLocks/>
          </p:cNvCxnSpPr>
          <p:nvPr/>
        </p:nvCxnSpPr>
        <p:spPr>
          <a:xfrm flipH="1">
            <a:off x="5492509" y="5713776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8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); //refuse money if not highest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</a:t>
            </a:r>
            <a:r>
              <a:rPr lang="en-US" sz="1800" dirty="0">
                <a:solidFill>
                  <a:srgbClr val="FF0000"/>
                </a:solidFill>
              </a:rPr>
              <a:t>+=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 //why not just return here?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/>
              <a:t>U4: Seller can receive the highest bid in ether after close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r>
              <a:rPr lang="en-US" sz="1800" dirty="0">
                <a:solidFill>
                  <a:srgbClr val="0432FF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withdraw()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500545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withdrawUnsafe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 } 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Watch out re-entry attack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The contract, receiving ether, can call withdraw() again and again …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steal all the money!!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Principle: </a:t>
            </a:r>
            <a:r>
              <a:rPr lang="en-US" sz="1800" i="1" dirty="0">
                <a:solidFill>
                  <a:srgbClr val="0432FF"/>
                </a:solidFill>
              </a:rPr>
              <a:t>use </a:t>
            </a:r>
            <a:r>
              <a:rPr lang="en-US" sz="1800" i="1" dirty="0">
                <a:solidFill>
                  <a:srgbClr val="FF0000"/>
                </a:solidFill>
              </a:rPr>
              <a:t>checks-effects-interactions</a:t>
            </a:r>
            <a:r>
              <a:rPr lang="en-US" sz="1800" i="1" dirty="0">
                <a:solidFill>
                  <a:srgbClr val="0432FF"/>
                </a:solidFill>
              </a:rPr>
              <a:t> pattern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foo()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checks: check required conditions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effects: make state changes necessary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interactions: call other contracts’ functions, if needed	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0 );		// check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amount =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			// effect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	// interact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59E-4A98-F04A-967D-B1045956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 (revisit)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4C345-7EF5-A146-93E3-D0D0A382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579190"/>
            <a:ext cx="5900059" cy="489558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D37FD3B-CB6C-6842-987B-4DA56D1F68DC}"/>
              </a:ext>
            </a:extLst>
          </p:cNvPr>
          <p:cNvSpPr/>
          <p:nvPr/>
        </p:nvSpPr>
        <p:spPr>
          <a:xfrm>
            <a:off x="3352799" y="3900492"/>
            <a:ext cx="2144111" cy="451569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0DBB3-6C86-5F42-8F5D-B36CBE32183C}"/>
              </a:ext>
            </a:extLst>
          </p:cNvPr>
          <p:cNvSpPr txBox="1"/>
          <p:nvPr/>
        </p:nvSpPr>
        <p:spPr>
          <a:xfrm>
            <a:off x="6618514" y="3374571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readable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85BBE2-AD58-1048-9137-4D30774A572E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5496910" y="3559237"/>
            <a:ext cx="1121604" cy="567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7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6" y="365126"/>
            <a:ext cx="4994384" cy="769991"/>
          </a:xfrm>
        </p:spPr>
        <p:txBody>
          <a:bodyPr>
            <a:noAutofit/>
          </a:bodyPr>
          <a:lstStyle/>
          <a:p>
            <a:r>
              <a:rPr lang="en-US" sz="3600" dirty="0"/>
              <a:t>Proj-3: Auction v.2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207"/>
            <a:ext cx="7886700" cy="65164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contract AuctionV2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bool open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	mapping (address=&gt;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) moneyback;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{ require(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 == seller ); _;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constructor() public { seller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bid() public payable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require(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 &gt;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if(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!= 0 ) moneyback[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] +=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withdraw() public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require(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&gt; 0 );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amount =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    		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= 0;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amount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close() public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	    	open=false;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87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9A1F-7276-8944-AA94-4B7073C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addr.send</a:t>
            </a:r>
            <a:r>
              <a:rPr lang="en-US" dirty="0"/>
              <a:t>(x) vs </a:t>
            </a:r>
            <a:r>
              <a:rPr lang="en-US" dirty="0" err="1"/>
              <a:t>addr.transfer</a:t>
            </a:r>
            <a:r>
              <a:rPr lang="en-US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5370-FA50-204C-8ADD-05021573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same</a:t>
            </a:r>
          </a:p>
          <a:p>
            <a:pPr lvl="1"/>
            <a:r>
              <a:rPr lang="en-US" dirty="0"/>
              <a:t>Sends x ether to the address</a:t>
            </a:r>
          </a:p>
          <a:p>
            <a:pPr lvl="1"/>
            <a:r>
              <a:rPr lang="en-US" dirty="0"/>
              <a:t>Uses up to 2300 gas limit</a:t>
            </a:r>
          </a:p>
          <a:p>
            <a:pPr lvl="1"/>
            <a:r>
              <a:rPr lang="en-US" dirty="0"/>
              <a:t>Safe against re-entry attacks (by gas limit)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error handling: transfer() reverts, send() returns boolean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addr.transfer</a:t>
            </a:r>
            <a:r>
              <a:rPr lang="en-US" dirty="0">
                <a:solidFill>
                  <a:srgbClr val="0432FF"/>
                </a:solidFill>
              </a:rPr>
              <a:t>(x); </a:t>
            </a:r>
            <a:r>
              <a:rPr lang="en-US" dirty="0"/>
              <a:t>is equal to </a:t>
            </a:r>
            <a:r>
              <a:rPr lang="en-US" dirty="0">
                <a:solidFill>
                  <a:srgbClr val="0432FF"/>
                </a:solidFill>
              </a:rPr>
              <a:t>require(</a:t>
            </a:r>
            <a:r>
              <a:rPr lang="en-US" dirty="0" err="1">
                <a:solidFill>
                  <a:srgbClr val="0432FF"/>
                </a:solidFill>
              </a:rPr>
              <a:t>addr.send</a:t>
            </a:r>
            <a:r>
              <a:rPr lang="en-US" dirty="0">
                <a:solidFill>
                  <a:srgbClr val="0432FF"/>
                </a:solidFill>
              </a:rPr>
              <a:t>(x));</a:t>
            </a:r>
          </a:p>
          <a:p>
            <a:pPr lvl="1"/>
            <a:r>
              <a:rPr lang="en-US" dirty="0"/>
              <a:t>To specify more gas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addr.call.gas</a:t>
            </a:r>
            <a:r>
              <a:rPr lang="en-US" dirty="0">
                <a:solidFill>
                  <a:srgbClr val="0432FF"/>
                </a:solidFill>
              </a:rPr>
              <a:t>(100000).value(x)(“”);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//returns 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8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528670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H(x)    </a:t>
            </a:r>
            <a:r>
              <a:rPr lang="en-US" sz="2000" i="1" dirty="0">
                <a:sym typeface="Wingdings" pitchFamily="2" charset="2"/>
              </a:rPr>
              <a:t>(called commitment)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$≥x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</a:t>
            </a:r>
          </a:p>
          <a:p>
            <a:pPr lvl="2"/>
            <a:r>
              <a:rPr lang="en-US" sz="1600" dirty="0">
                <a:sym typeface="Wingdings" pitchFamily="2" charset="2"/>
              </a:rPr>
              <a:t>if f, pick random (x,$), </a:t>
            </a:r>
          </a:p>
          <a:p>
            <a:pPr lvl="2"/>
            <a:r>
              <a:rPr lang="en-US" sz="1600" dirty="0">
                <a:sym typeface="Wingdings" pitchFamily="2" charset="2"/>
              </a:rPr>
              <a:t>otherwise, pick $ ≥ x,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 [H(</a:t>
            </a:r>
            <a:r>
              <a:rPr lang="en-US" sz="1600" dirty="0" err="1">
                <a:solidFill>
                  <a:srgbClr val="FF0000"/>
                </a:solidFill>
                <a:sym typeface="Wingdings" pitchFamily="2" charset="2"/>
              </a:rPr>
              <a:t>x,f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(x, f)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466713-937F-E44B-A173-D751013401A6}"/>
              </a:ext>
            </a:extLst>
          </p:cNvPr>
          <p:cNvSpPr/>
          <p:nvPr/>
        </p:nvSpPr>
        <p:spPr>
          <a:xfrm>
            <a:off x="6002389" y="2118465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But winner can always run away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898D9C-9D52-424A-A83F-BAC719610EAF}"/>
              </a:ext>
            </a:extLst>
          </p:cNvPr>
          <p:cNvSpPr/>
          <p:nvPr/>
        </p:nvSpPr>
        <p:spPr>
          <a:xfrm>
            <a:off x="6002389" y="2978124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Others know your bid value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A93C36-4784-D74B-AB1A-8FC8F5FD44BA}"/>
              </a:ext>
            </a:extLst>
          </p:cNvPr>
          <p:cNvSpPr/>
          <p:nvPr/>
        </p:nvSpPr>
        <p:spPr>
          <a:xfrm>
            <a:off x="6002389" y="3671257"/>
            <a:ext cx="2690649" cy="558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Wingdings" pitchFamily="2" charset="2"/>
              </a:rPr>
              <a:t>Others know the upper bound of your bid (x≦$): they can beat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D3604-C345-6047-ADF6-C5B3352AF7EF}"/>
              </a:ext>
            </a:extLst>
          </p:cNvPr>
          <p:cNvSpPr/>
          <p:nvPr/>
        </p:nvSpPr>
        <p:spPr>
          <a:xfrm>
            <a:off x="4918841" y="4788090"/>
            <a:ext cx="3774197" cy="887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H(</a:t>
            </a:r>
            <a:r>
              <a:rPr lang="en-US" sz="1600" dirty="0" err="1"/>
              <a:t>x,f</a:t>
            </a:r>
            <a:r>
              <a:rPr lang="en-US" sz="1600" dirty="0"/>
              <a:t>) is not safe against brute-force attack: </a:t>
            </a:r>
            <a:br>
              <a:rPr lang="en-US" sz="1600" dirty="0"/>
            </a:br>
            <a:r>
              <a:rPr lang="en-US" sz="1600" dirty="0"/>
              <a:t>try H(</a:t>
            </a:r>
            <a:r>
              <a:rPr lang="en-US" sz="1600" dirty="0" err="1"/>
              <a:t>x,f</a:t>
            </a:r>
            <a:r>
              <a:rPr lang="en-US" sz="1600" dirty="0"/>
              <a:t>) for all x&lt;$ and f</a:t>
            </a:r>
          </a:p>
        </p:txBody>
      </p:sp>
    </p:spTree>
    <p:extLst>
      <p:ext uri="{BB962C8B-B14F-4D97-AF65-F5344CB8AC3E}">
        <p14:creationId xmlns:p14="http://schemas.microsoft.com/office/powerpoint/2010/main" val="18161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772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/>
              <a:t>But winner can always run away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not blind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$&gt;=x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others know the upper bound of the bid: they can beat you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f{T,F}, if f, pick random (x,$), otherwise, pick $&gt;=x, send [H(</a:t>
            </a:r>
            <a:r>
              <a:rPr lang="en-US" sz="1600" dirty="0" err="1">
                <a:sym typeface="Wingdings" pitchFamily="2" charset="2"/>
              </a:rPr>
              <a:t>x,f</a:t>
            </a:r>
            <a:r>
              <a:rPr lang="en-US" sz="1600" dirty="0"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(x, f)</a:t>
            </a:r>
          </a:p>
          <a:p>
            <a:pPr lvl="1"/>
            <a:r>
              <a:rPr lang="en-US" sz="2000" dirty="0"/>
              <a:t>But H(</a:t>
            </a:r>
            <a:r>
              <a:rPr lang="en-US" sz="2000" dirty="0" err="1"/>
              <a:t>x,f</a:t>
            </a:r>
            <a:r>
              <a:rPr lang="en-US" sz="2000" dirty="0"/>
              <a:t>) is not safe against brute-force attack: try H(</a:t>
            </a:r>
            <a:r>
              <a:rPr lang="en-US" sz="2000" dirty="0" err="1"/>
              <a:t>x,f</a:t>
            </a:r>
            <a:r>
              <a:rPr lang="en-US" sz="2000" dirty="0"/>
              <a:t>) for all x&lt;$ and 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E2085-44C8-C94E-AED2-F44EA2234AAF}"/>
              </a:ext>
            </a:extLst>
          </p:cNvPr>
          <p:cNvSpPr/>
          <p:nvPr/>
        </p:nvSpPr>
        <p:spPr>
          <a:xfrm>
            <a:off x="2448910" y="2385851"/>
            <a:ext cx="4445877" cy="2585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2000" dirty="0"/>
              <a:t>Method 5 (safe)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/>
              <a:t>BIDDING: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/>
              <a:t>pick f</a:t>
            </a:r>
            <a:r>
              <a:rPr lang="en-US" dirty="0">
                <a:sym typeface="Wingdings" pitchFamily="2" charset="2"/>
              </a:rPr>
              <a:t>{T,F}, s{0,1}</a:t>
            </a:r>
            <a:r>
              <a:rPr lang="en-US" baseline="30000" dirty="0">
                <a:sym typeface="Wingdings" pitchFamily="2" charset="2"/>
              </a:rPr>
              <a:t>256</a:t>
            </a:r>
            <a:r>
              <a:rPr lang="en-US" dirty="0">
                <a:sym typeface="Wingdings" pitchFamily="2" charset="2"/>
              </a:rPr>
              <a:t>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f, pick random (x, $),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otherwise pick $&gt;=x,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/>
              <a:t>Bidder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Seller</a:t>
            </a:r>
            <a:r>
              <a:rPr lang="en-US" dirty="0"/>
              <a:t>: </a:t>
            </a:r>
            <a:r>
              <a:rPr lang="en-US" dirty="0">
                <a:sym typeface="Wingdings" pitchFamily="2" charset="2"/>
              </a:rPr>
              <a:t>[H(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), $]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REVEAL: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BiddderSeller</a:t>
            </a:r>
            <a:r>
              <a:rPr lang="en-US" dirty="0">
                <a:sym typeface="Wingdings" pitchFamily="2" charset="2"/>
              </a:rPr>
              <a:t>: 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1625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can figure out who bid how much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040820" y="2401006"/>
            <a:ext cx="1080010" cy="573967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1367783" y="2436702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6973825" y="243757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51259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606036" y="3000991"/>
            <a:ext cx="1271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>
            <a:off x="1851259" y="3307368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905639" y="522083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4580825" y="3626176"/>
            <a:ext cx="2876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541176" y="332966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bid(B) / 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42435" y="5495732"/>
            <a:ext cx="271650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4567768" y="4245542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478429" y="3963674"/>
            <a:ext cx="1283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reveal(V, F, 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5AFD92-8828-774A-90BD-8674E7D0A92A}"/>
              </a:ext>
            </a:extLst>
          </p:cNvPr>
          <p:cNvCxnSpPr>
            <a:cxnSpLocks/>
          </p:cNvCxnSpPr>
          <p:nvPr/>
        </p:nvCxnSpPr>
        <p:spPr>
          <a:xfrm>
            <a:off x="4572000" y="2900724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DA49B-E976-D34F-B877-1BEECE10441F}"/>
              </a:ext>
            </a:extLst>
          </p:cNvPr>
          <p:cNvCxnSpPr>
            <a:cxnSpLocks/>
          </p:cNvCxnSpPr>
          <p:nvPr/>
        </p:nvCxnSpPr>
        <p:spPr>
          <a:xfrm>
            <a:off x="7457301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325187-866E-7F4C-804D-27EACBAE4113}"/>
              </a:ext>
            </a:extLst>
          </p:cNvPr>
          <p:cNvSpPr/>
          <p:nvPr/>
        </p:nvSpPr>
        <p:spPr>
          <a:xfrm>
            <a:off x="6879232" y="3082352"/>
            <a:ext cx="1266285" cy="3015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B=H(V, F, 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9008F-D1BE-4448-845D-231CCA2F32C3}"/>
              </a:ext>
            </a:extLst>
          </p:cNvPr>
          <p:cNvSpPr txBox="1"/>
          <p:nvPr/>
        </p:nvSpPr>
        <p:spPr>
          <a:xfrm>
            <a:off x="2807418" y="3589563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endBid</a:t>
            </a:r>
            <a:r>
              <a:rPr lang="en-US" sz="1600" dirty="0"/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039A08-ADFE-704F-91E0-2A193BE39E04}"/>
              </a:ext>
            </a:extLst>
          </p:cNvPr>
          <p:cNvCxnSpPr>
            <a:cxnSpLocks/>
          </p:cNvCxnSpPr>
          <p:nvPr/>
        </p:nvCxnSpPr>
        <p:spPr>
          <a:xfrm>
            <a:off x="1842435" y="3895940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E94D23-FFFE-554D-BCEA-17B82CF74DC4}"/>
              </a:ext>
            </a:extLst>
          </p:cNvPr>
          <p:cNvSpPr/>
          <p:nvPr/>
        </p:nvSpPr>
        <p:spPr>
          <a:xfrm>
            <a:off x="3543492" y="4437507"/>
            <a:ext cx="2039366" cy="7290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B==H(V, F, S)</a:t>
            </a:r>
          </a:p>
          <a:p>
            <a:pPr algn="ctr"/>
            <a:r>
              <a:rPr lang="en-US" sz="1400" dirty="0"/>
              <a:t>if not F and $&gt;=V, bid V</a:t>
            </a:r>
          </a:p>
          <a:p>
            <a:pPr algn="ctr"/>
            <a:r>
              <a:rPr lang="en-US" sz="1400" dirty="0"/>
              <a:t>else, refund $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93599B-FBE1-C74B-B3FF-0FE8995AC501}"/>
              </a:ext>
            </a:extLst>
          </p:cNvPr>
          <p:cNvCxnSpPr>
            <a:cxnSpLocks/>
          </p:cNvCxnSpPr>
          <p:nvPr/>
        </p:nvCxnSpPr>
        <p:spPr>
          <a:xfrm flipH="1">
            <a:off x="4575189" y="5663504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01BC09-EA41-5A46-9432-B1267E6905C3}"/>
              </a:ext>
            </a:extLst>
          </p:cNvPr>
          <p:cNvSpPr txBox="1"/>
          <p:nvPr/>
        </p:nvSpPr>
        <p:spPr>
          <a:xfrm>
            <a:off x="5496360" y="5381636"/>
            <a:ext cx="109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withdraw()</a:t>
            </a:r>
          </a:p>
        </p:txBody>
      </p:sp>
    </p:spTree>
    <p:extLst>
      <p:ext uri="{BB962C8B-B14F-4D97-AF65-F5344CB8AC3E}">
        <p14:creationId xmlns:p14="http://schemas.microsoft.com/office/powerpoint/2010/main" val="273304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One-time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only once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0432FF"/>
                </a:solidFill>
              </a:rPr>
              <a:t>enum</a:t>
            </a:r>
            <a:r>
              <a:rPr lang="en-US" sz="1800" dirty="0">
                <a:solidFill>
                  <a:srgbClr val="0432FF"/>
                </a:solidFill>
              </a:rPr>
              <a:t> Stage{BIDDING, REVEAL, END}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Stage stage = BIDDING;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bid(b) {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Bid( {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: b, deposit: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keccak256(v, f, s) ) return;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else if( f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// interact last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92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Multi-bid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multiple times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mapping (address=&gt;mapping (bytes32=&gt;Bid)) bids;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bid(b) { bids[</a:t>
            </a:r>
            <a:r>
              <a:rPr lang="en-US" sz="1800" dirty="0" err="1">
                <a:solidFill>
                  <a:srgbClr val="FF0000"/>
                </a:solidFill>
              </a:rPr>
              <a:t>msg.sender</a:t>
            </a:r>
            <a:r>
              <a:rPr lang="en-US" sz="1800" dirty="0">
                <a:solidFill>
                  <a:srgbClr val="FF0000"/>
                </a:solidFill>
              </a:rPr>
              <a:t>][b] = Bid( {</a:t>
            </a:r>
            <a:r>
              <a:rPr lang="en-US" sz="1800" dirty="0" err="1">
                <a:solidFill>
                  <a:srgbClr val="FF0000"/>
                </a:solidFill>
              </a:rPr>
              <a:t>bidHash</a:t>
            </a:r>
            <a:r>
              <a:rPr lang="en-US" sz="1800" dirty="0">
                <a:solidFill>
                  <a:srgbClr val="FF0000"/>
                </a:solidFill>
              </a:rPr>
              <a:t>: b, deposit: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bytes32 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 = keccak256(</a:t>
            </a:r>
            <a:r>
              <a:rPr lang="en-US" sz="1800" dirty="0" err="1">
                <a:solidFill>
                  <a:srgbClr val="0432FF"/>
                </a:solidFill>
              </a:rPr>
              <a:t>abi.encodePacked</a:t>
            </a:r>
            <a:r>
              <a:rPr lang="en-US" sz="1800" dirty="0">
                <a:solidFill>
                  <a:srgbClr val="0432FF"/>
                </a:solidFill>
              </a:rPr>
              <a:t>(v, f, s));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][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0x0 );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f || (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In solidity document, there is multiple-reveal-in-one-shot code: reveal 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[], bool[], bytes32[])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4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481"/>
          </a:xfrm>
        </p:spPr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2FEE7-D19F-D843-BD5B-6C3381CA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607"/>
            <a:ext cx="7886700" cy="5517931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import './AuctionV2.sol';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BlindAuctionV1 is AuctionV2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bool bidding = true;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struct Bid {  bytes32 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;        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deposit;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mapping (address=&gt;mapping (bytes32=&gt;Bid)) bids;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modifier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require( bidding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bid(bytes32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) public payable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      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] = Bid( {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: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, deposit: </a:t>
            </a:r>
            <a:r>
              <a:rPr lang="en-US" sz="1400" dirty="0" err="1">
                <a:solidFill>
                  <a:srgbClr val="0432FF"/>
                </a:solidFill>
              </a:rPr>
              <a:t>msg.value</a:t>
            </a:r>
            <a:r>
              <a:rPr lang="en-US" sz="1400" dirty="0">
                <a:solidFill>
                  <a:srgbClr val="0432FF"/>
                </a:solidFill>
              </a:rPr>
              <a:t>} );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</a:t>
            </a:r>
            <a:r>
              <a:rPr lang="en-US" sz="1400" dirty="0" err="1">
                <a:solidFill>
                  <a:srgbClr val="0432FF"/>
                </a:solidFill>
              </a:rPr>
              <a:t>closeBidding</a:t>
            </a:r>
            <a:r>
              <a:rPr lang="en-US" sz="1400" dirty="0">
                <a:solidFill>
                  <a:srgbClr val="0432FF"/>
                </a:solidFill>
              </a:rPr>
              <a:t>() public </a:t>
            </a:r>
            <a:r>
              <a:rPr lang="en-US" sz="1400" dirty="0" err="1">
                <a:solidFill>
                  <a:srgbClr val="0432FF"/>
                </a:solidFill>
              </a:rPr>
              <a:t>onlySeller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bidding=false;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reveal(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v, bool f, bytes32 s) public {</a:t>
            </a:r>
          </a:p>
          <a:p>
            <a:pPr marL="0" indent="0">
              <a:spcBef>
                <a:spcPts val="400"/>
              </a:spcBef>
              <a:buNone/>
              <a:tabLst>
                <a:tab pos="5619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bytes32 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 = keccak256(</a:t>
            </a:r>
            <a:r>
              <a:rPr lang="en-US" sz="1400" dirty="0" err="1">
                <a:solidFill>
                  <a:srgbClr val="0432FF"/>
                </a:solidFill>
              </a:rPr>
              <a:t>abi.encodePacked</a:t>
            </a:r>
            <a:r>
              <a:rPr lang="en-US" sz="1400" dirty="0">
                <a:solidFill>
                  <a:srgbClr val="0432FF"/>
                </a:solidFill>
              </a:rPr>
              <a:t>(v, f, s));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Bid storage b =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];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require( </a:t>
            </a:r>
            <a:r>
              <a:rPr lang="en-US" sz="1400" dirty="0" err="1">
                <a:solidFill>
                  <a:srgbClr val="0432FF"/>
                </a:solidFill>
              </a:rPr>
              <a:t>b.bidHash</a:t>
            </a:r>
            <a:r>
              <a:rPr lang="en-US" sz="1400" dirty="0">
                <a:solidFill>
                  <a:srgbClr val="0432FF"/>
                </a:solidFill>
              </a:rPr>
              <a:t> != 0x0 );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&lt; v ) return;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&gt;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{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if(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!= 0 ) moneyback[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] +=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= v; 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 = 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return; }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refund=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f || (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&lt;=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) {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= 0;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msg.sender.transfer</a:t>
            </a:r>
            <a:r>
              <a:rPr lang="en-US" sz="1400" dirty="0">
                <a:solidFill>
                  <a:srgbClr val="0432FF"/>
                </a:solidFill>
              </a:rPr>
              <a:t>(refund); }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4197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Goal: </a:t>
            </a:r>
            <a:r>
              <a:rPr lang="en-US" dirty="0" err="1"/>
              <a:t>Givan</a:t>
            </a:r>
            <a:r>
              <a:rPr lang="en-US" dirty="0"/>
              <a:t> a set of items, bidders bid their ethers to the items. Each item is sold to the highest bidder.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51B9B-6D13-784F-9EB3-095F67C2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26" y="2733590"/>
            <a:ext cx="1073698" cy="916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04E71-E494-A948-8415-4A4132C6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09" y="2891605"/>
            <a:ext cx="1180350" cy="758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3985-2FD0-C04A-8EAA-21B216A5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9" y="3650401"/>
            <a:ext cx="718531" cy="71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B40E-EC4E-2E41-B1C7-F85826A3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18" y="3687217"/>
            <a:ext cx="718531" cy="71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C3D97-4D65-7641-997D-1202B9CE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27" y="3724033"/>
            <a:ext cx="718531" cy="71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8" y="5714999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694" y="5734196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397" y="5714997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78" y="5743655"/>
            <a:ext cx="717795" cy="71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D0DDE-59C5-9341-9774-98A84274B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919" y="5569848"/>
            <a:ext cx="500279" cy="500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CC75C-BB61-E64D-9826-9B8FF8BF7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338" y="5610248"/>
            <a:ext cx="500279" cy="500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F074B-7DE4-3243-9AB1-F3685D14F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192" y="5634265"/>
            <a:ext cx="500279" cy="5002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51DAF6-A3BC-E44E-AAA9-A63ECED33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432" y="5611362"/>
            <a:ext cx="500279" cy="50027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CF371E-6A4E-E34C-8E49-CC802E7A9BB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85447"/>
            <a:ext cx="550719" cy="9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C5F7D-8AD7-A745-B6C6-903BCB6A099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10514"/>
            <a:ext cx="2218418" cy="105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D701B2-0433-564B-98A8-612A485814D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56323"/>
            <a:ext cx="4306133" cy="10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813EA6-17B9-C341-A711-04625A448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745707" y="4556323"/>
            <a:ext cx="1168771" cy="10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C7B0F8-77E6-E441-BB01-B2E03BC361E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4585447"/>
            <a:ext cx="498928" cy="10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3A58B4-3643-C741-AB3A-E3716595FFD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5040181"/>
            <a:ext cx="1545592" cy="57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CDE998-1D67-ED49-8430-213E89B9BA7B}"/>
              </a:ext>
            </a:extLst>
          </p:cNvPr>
          <p:cNvCxnSpPr>
            <a:cxnSpLocks/>
          </p:cNvCxnSpPr>
          <p:nvPr/>
        </p:nvCxnSpPr>
        <p:spPr>
          <a:xfrm flipH="1" flipV="1">
            <a:off x="6848631" y="4543473"/>
            <a:ext cx="1470631" cy="10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293DC9-0D4B-044B-BBF3-8FF98A07FA1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713986" y="4582488"/>
            <a:ext cx="3710586" cy="10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235AA9-62D4-F740-8460-F47EBE99A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974" y="4582961"/>
            <a:ext cx="486608" cy="4866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6ABADD6-78A9-954C-BBE9-531842D7D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2091" y="4898712"/>
            <a:ext cx="486608" cy="4866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AE2C8A2-2A36-FD4B-92C0-CE95C7485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054" y="4693302"/>
            <a:ext cx="486608" cy="4866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F4F8C7-5120-C04E-A280-2FB1B5C18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9083" y="5254054"/>
            <a:ext cx="486608" cy="4866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7A4335-D051-534F-9FC2-5CAD0D775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524" y="5061666"/>
            <a:ext cx="486608" cy="4866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565C747-E261-4A4B-930A-38AFAA0E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783" y="5056660"/>
            <a:ext cx="486608" cy="4866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D11F52-8522-2E43-AE51-863BB5ACB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663" y="5038605"/>
            <a:ext cx="486608" cy="4866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16DEEAC-2509-FF4E-BB3C-F73B822A0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7405" y="3700994"/>
            <a:ext cx="486608" cy="4866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5165F7D-3CBE-2A42-B2E4-779004E8D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7674" y="3708235"/>
            <a:ext cx="486608" cy="4866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21AA2D2-5119-8A42-9375-86FDB7E63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184" y="3634285"/>
            <a:ext cx="486608" cy="4866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472D99-D6DC-3C4E-8C39-746067D6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5049" y="3733409"/>
            <a:ext cx="486608" cy="486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0305A-BE96-DA4E-AF1F-025F1D768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0345" y="2813708"/>
            <a:ext cx="796015" cy="8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55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7" y="5741893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13" y="5761090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16" y="5741891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97" y="5770549"/>
            <a:ext cx="717795" cy="717795"/>
          </a:xfrm>
          <a:prstGeom prst="rect">
            <a:avLst/>
          </a:prstGeom>
        </p:spPr>
      </p:pic>
      <p:sp>
        <p:nvSpPr>
          <p:cNvPr id="6" name="Vertical Scroll 5">
            <a:extLst>
              <a:ext uri="{FF2B5EF4-FFF2-40B4-BE49-F238E27FC236}">
                <a16:creationId xmlns:a16="http://schemas.microsoft.com/office/drawing/2014/main" id="{B6682029-14A1-654D-B4DB-A606AF33B0AE}"/>
              </a:ext>
            </a:extLst>
          </p:cNvPr>
          <p:cNvSpPr/>
          <p:nvPr/>
        </p:nvSpPr>
        <p:spPr>
          <a:xfrm>
            <a:off x="1930042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9" name="Vertical Scroll 38">
            <a:extLst>
              <a:ext uri="{FF2B5EF4-FFF2-40B4-BE49-F238E27FC236}">
                <a16:creationId xmlns:a16="http://schemas.microsoft.com/office/drawing/2014/main" id="{B7C99998-1988-4846-8D49-EC8CA29781C1}"/>
              </a:ext>
            </a:extLst>
          </p:cNvPr>
          <p:cNvSpPr/>
          <p:nvPr/>
        </p:nvSpPr>
        <p:spPr>
          <a:xfrm>
            <a:off x="4008218" y="3260578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0" name="Vertical Scroll 39">
            <a:extLst>
              <a:ext uri="{FF2B5EF4-FFF2-40B4-BE49-F238E27FC236}">
                <a16:creationId xmlns:a16="http://schemas.microsoft.com/office/drawing/2014/main" id="{7FC85407-80EA-3D49-BDAE-52E75A51BCD3}"/>
              </a:ext>
            </a:extLst>
          </p:cNvPr>
          <p:cNvSpPr/>
          <p:nvPr/>
        </p:nvSpPr>
        <p:spPr>
          <a:xfrm>
            <a:off x="6086394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2" name="Vertical Scroll 41">
            <a:extLst>
              <a:ext uri="{FF2B5EF4-FFF2-40B4-BE49-F238E27FC236}">
                <a16:creationId xmlns:a16="http://schemas.microsoft.com/office/drawing/2014/main" id="{83A94E62-7F2A-CD4E-BE47-E64098125608}"/>
              </a:ext>
            </a:extLst>
          </p:cNvPr>
          <p:cNvSpPr/>
          <p:nvPr/>
        </p:nvSpPr>
        <p:spPr>
          <a:xfrm>
            <a:off x="3776476" y="1767183"/>
            <a:ext cx="1785839" cy="856386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  <a:p>
            <a:pPr algn="ctr"/>
            <a:r>
              <a:rPr lang="en-US" dirty="0"/>
              <a:t>Auction</a:t>
            </a:r>
          </a:p>
        </p:txBody>
      </p:sp>
      <p:sp>
        <p:nvSpPr>
          <p:cNvPr id="43" name="Vertical Scroll 42">
            <a:extLst>
              <a:ext uri="{FF2B5EF4-FFF2-40B4-BE49-F238E27FC236}">
                <a16:creationId xmlns:a16="http://schemas.microsoft.com/office/drawing/2014/main" id="{0181764F-CC19-8047-A1F0-906893ADA05C}"/>
              </a:ext>
            </a:extLst>
          </p:cNvPr>
          <p:cNvSpPr/>
          <p:nvPr/>
        </p:nvSpPr>
        <p:spPr>
          <a:xfrm>
            <a:off x="122405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44" name="Vertical Scroll 43">
            <a:extLst>
              <a:ext uri="{FF2B5EF4-FFF2-40B4-BE49-F238E27FC236}">
                <a16:creationId xmlns:a16="http://schemas.microsoft.com/office/drawing/2014/main" id="{2305FE56-73A0-0D45-AD1D-E039131C8AAA}"/>
              </a:ext>
            </a:extLst>
          </p:cNvPr>
          <p:cNvSpPr/>
          <p:nvPr/>
        </p:nvSpPr>
        <p:spPr>
          <a:xfrm>
            <a:off x="3407774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6" name="Vertical Scroll 45">
            <a:extLst>
              <a:ext uri="{FF2B5EF4-FFF2-40B4-BE49-F238E27FC236}">
                <a16:creationId xmlns:a16="http://schemas.microsoft.com/office/drawing/2014/main" id="{73F14348-3CAA-424E-AF29-560C46417590}"/>
              </a:ext>
            </a:extLst>
          </p:cNvPr>
          <p:cNvSpPr/>
          <p:nvPr/>
        </p:nvSpPr>
        <p:spPr>
          <a:xfrm>
            <a:off x="569291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7" name="Vertical Scroll 46">
            <a:extLst>
              <a:ext uri="{FF2B5EF4-FFF2-40B4-BE49-F238E27FC236}">
                <a16:creationId xmlns:a16="http://schemas.microsoft.com/office/drawing/2014/main" id="{9539F15F-F50A-A54D-B1C8-0A9724DBFA5C}"/>
              </a:ext>
            </a:extLst>
          </p:cNvPr>
          <p:cNvSpPr/>
          <p:nvPr/>
        </p:nvSpPr>
        <p:spPr>
          <a:xfrm>
            <a:off x="7978048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38008-7A5C-0243-8C9E-753237924783}"/>
              </a:ext>
            </a:extLst>
          </p:cNvPr>
          <p:cNvCxnSpPr>
            <a:stCxn id="42" idx="2"/>
            <a:endCxn id="6" idx="0"/>
          </p:cNvCxnSpPr>
          <p:nvPr/>
        </p:nvCxnSpPr>
        <p:spPr>
          <a:xfrm flipH="1">
            <a:off x="2536841" y="2623569"/>
            <a:ext cx="2132555" cy="61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B96C5-4E04-1D41-98F8-AD609A059B85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4615017" y="2623569"/>
            <a:ext cx="54379" cy="6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C8793C-1736-A246-9989-C393ADBF4A31}"/>
              </a:ext>
            </a:extLst>
          </p:cNvPr>
          <p:cNvCxnSpPr>
            <a:cxnSpLocks/>
          </p:cNvCxnSpPr>
          <p:nvPr/>
        </p:nvCxnSpPr>
        <p:spPr>
          <a:xfrm>
            <a:off x="4615016" y="2623569"/>
            <a:ext cx="2086057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FC138-2584-D349-814B-36CD7A4F1884}"/>
              </a:ext>
            </a:extLst>
          </p:cNvPr>
          <p:cNvCxnSpPr>
            <a:stCxn id="43" idx="0"/>
          </p:cNvCxnSpPr>
          <p:nvPr/>
        </p:nvCxnSpPr>
        <p:spPr>
          <a:xfrm flipV="1">
            <a:off x="1728132" y="4867835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3E12CA-5942-FB4B-9DC3-29C0EF16DD3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728132" y="4867835"/>
            <a:ext cx="1781056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F043DC-0E2B-1C4A-9574-603B5597E9FD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965576" y="4783674"/>
            <a:ext cx="1516553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B6DFE4-3EE2-2548-A292-8547759BCB8A}"/>
              </a:ext>
            </a:extLst>
          </p:cNvPr>
          <p:cNvCxnSpPr/>
          <p:nvPr/>
        </p:nvCxnSpPr>
        <p:spPr>
          <a:xfrm flipV="1">
            <a:off x="3994772" y="4837760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158CD5-8353-624D-A13A-16C76DBF46A1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781854" y="4867836"/>
            <a:ext cx="1415138" cy="4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03B4D6-F431-4B4D-98BE-3EAFE1C0301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196992" y="4783674"/>
            <a:ext cx="264504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482D33-0837-0245-BE5F-8502EBE4B19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786035" y="4837760"/>
            <a:ext cx="1125820" cy="52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C1A5342-D22D-2F48-AAD3-0597FDCC6592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 flipV="1">
            <a:off x="752371" y="1824867"/>
            <a:ext cx="3974710" cy="3859341"/>
          </a:xfrm>
          <a:prstGeom prst="bentConnector3">
            <a:avLst>
              <a:gd name="adj1" fmla="val -5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A2CC22E-FE88-364E-9763-9EA8632D009D}"/>
              </a:ext>
            </a:extLst>
          </p:cNvPr>
          <p:cNvCxnSpPr>
            <a:cxnSpLocks/>
            <a:stCxn id="42" idx="0"/>
            <a:endCxn id="15" idx="0"/>
          </p:cNvCxnSpPr>
          <p:nvPr/>
        </p:nvCxnSpPr>
        <p:spPr>
          <a:xfrm rot="16200000" flipH="1">
            <a:off x="4092662" y="2343917"/>
            <a:ext cx="4003366" cy="2849899"/>
          </a:xfrm>
          <a:prstGeom prst="bentConnector3">
            <a:avLst>
              <a:gd name="adj1" fmla="val -5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1BC0E1-766C-9E4A-8C12-BBF771AE1B6C}"/>
              </a:ext>
            </a:extLst>
          </p:cNvPr>
          <p:cNvSpPr txBox="1"/>
          <p:nvPr/>
        </p:nvSpPr>
        <p:spPr>
          <a:xfrm>
            <a:off x="3549529" y="2743201"/>
            <a:ext cx="21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auction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0514-C5E4-1C46-9CB8-740509FEDF65}"/>
              </a:ext>
            </a:extLst>
          </p:cNvPr>
          <p:cNvSpPr txBox="1"/>
          <p:nvPr/>
        </p:nvSpPr>
        <p:spPr>
          <a:xfrm>
            <a:off x="6365001" y="157988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426834-22DB-0845-9F83-01061756D2A0}"/>
              </a:ext>
            </a:extLst>
          </p:cNvPr>
          <p:cNvSpPr txBox="1"/>
          <p:nvPr/>
        </p:nvSpPr>
        <p:spPr>
          <a:xfrm>
            <a:off x="4286661" y="48848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bidding</a:t>
            </a:r>
          </a:p>
        </p:txBody>
      </p:sp>
    </p:spTree>
    <p:extLst>
      <p:ext uri="{BB962C8B-B14F-4D97-AF65-F5344CB8AC3E}">
        <p14:creationId xmlns:p14="http://schemas.microsoft.com/office/powerpoint/2010/main" val="33828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F90-5093-E14E-A5E4-F7D2CC4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ether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749F-1757-4843-96CF-BD9F0939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readability, use appropriate ether units</a:t>
            </a:r>
          </a:p>
          <a:p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change </a:t>
            </a:r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9BB-6252-1444-A7DF-BF78E27B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6" y="3037114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40008F4D-C5FA-7B49-8322-F48FAEE29F3B}"/>
              </a:ext>
            </a:extLst>
          </p:cNvPr>
          <p:cNvSpPr/>
          <p:nvPr/>
        </p:nvSpPr>
        <p:spPr>
          <a:xfrm>
            <a:off x="4062669" y="3498622"/>
            <a:ext cx="352939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7B24-499B-B849-B6C4-4EB746D0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4" y="3935980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7D799-87CF-DE4A-84EF-9AF8ED66FB8C}"/>
              </a:ext>
            </a:extLst>
          </p:cNvPr>
          <p:cNvSpPr txBox="1"/>
          <p:nvPr/>
        </p:nvSpPr>
        <p:spPr>
          <a:xfrm>
            <a:off x="4572000" y="3947650"/>
            <a:ext cx="227342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0.1 ether</a:t>
            </a:r>
            <a:r>
              <a:rPr lang="en-US" sz="1500" dirty="0"/>
              <a:t>);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18240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969617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B2130-EA83-BB4E-AA0F-24D830588FFF}"/>
              </a:ext>
            </a:extLst>
          </p:cNvPr>
          <p:cNvSpPr/>
          <p:nvPr/>
        </p:nvSpPr>
        <p:spPr>
          <a:xfrm>
            <a:off x="2721659" y="1961101"/>
            <a:ext cx="1659555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set owner</a:t>
            </a:r>
          </a:p>
        </p:txBody>
      </p:sp>
    </p:spTree>
    <p:extLst>
      <p:ext uri="{BB962C8B-B14F-4D97-AF65-F5344CB8AC3E}">
        <p14:creationId xmlns:p14="http://schemas.microsoft.com/office/powerpoint/2010/main" val="16529546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addItem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665797" y="2606969"/>
            <a:ext cx="1961973" cy="770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create an item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the items</a:t>
            </a:r>
          </a:p>
        </p:txBody>
      </p:sp>
    </p:spTree>
    <p:extLst>
      <p:ext uri="{BB962C8B-B14F-4D97-AF65-F5344CB8AC3E}">
        <p14:creationId xmlns:p14="http://schemas.microsoft.com/office/powerpoint/2010/main" val="3695910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368729" y="2621413"/>
            <a:ext cx="1961973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seller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seller</a:t>
            </a:r>
          </a:p>
        </p:txBody>
      </p:sp>
    </p:spTree>
    <p:extLst>
      <p:ext uri="{BB962C8B-B14F-4D97-AF65-F5344CB8AC3E}">
        <p14:creationId xmlns:p14="http://schemas.microsoft.com/office/powerpoint/2010/main" val="1386189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7826" y="2726821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bazaar.register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1945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05149" y="2968062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bidder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item addresses</a:t>
            </a:r>
          </a:p>
        </p:txBody>
      </p:sp>
    </p:spTree>
    <p:extLst>
      <p:ext uri="{BB962C8B-B14F-4D97-AF65-F5344CB8AC3E}">
        <p14:creationId xmlns:p14="http://schemas.microsoft.com/office/powerpoint/2010/main" val="1426356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263762" y="362440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 all items</a:t>
            </a:r>
          </a:p>
        </p:txBody>
      </p:sp>
    </p:spTree>
    <p:extLst>
      <p:ext uri="{BB962C8B-B14F-4D97-AF65-F5344CB8AC3E}">
        <p14:creationId xmlns:p14="http://schemas.microsoft.com/office/powerpoint/2010/main" val="10694940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76499" y="3677445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6153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8992" y="397096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</a:t>
            </a:r>
            <a:r>
              <a:rPr lang="en-US" sz="1400" dirty="0" err="1"/>
              <a:t>itemIndex</a:t>
            </a:r>
            <a:r>
              <a:rPr lang="en-US" sz="1400" dirty="0"/>
              <a:t>, $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item’s bid()</a:t>
            </a:r>
          </a:p>
        </p:txBody>
      </p:sp>
    </p:spTree>
    <p:extLst>
      <p:ext uri="{BB962C8B-B14F-4D97-AF65-F5344CB8AC3E}">
        <p14:creationId xmlns:p14="http://schemas.microsoft.com/office/powerpoint/2010/main" val="19413089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733361" y="4132828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check if bidder is registered</a:t>
            </a:r>
          </a:p>
        </p:txBody>
      </p:sp>
    </p:spTree>
    <p:extLst>
      <p:ext uri="{BB962C8B-B14F-4D97-AF65-F5344CB8AC3E}">
        <p14:creationId xmlns:p14="http://schemas.microsoft.com/office/powerpoint/2010/main" val="15716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5DC1-7307-284C-B5E7-4280D31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FC58-3CDE-3A40-ABAE-F9E97223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msg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call (from EOA) or message call (from contract)</a:t>
            </a:r>
          </a:p>
          <a:p>
            <a:pPr lvl="1"/>
            <a:r>
              <a:rPr lang="en-US" dirty="0"/>
              <a:t>msg.sender: address initiating this call (not necessarily originating EOA)</a:t>
            </a:r>
          </a:p>
          <a:p>
            <a:pPr lvl="1"/>
            <a:r>
              <a:rPr lang="en-US" dirty="0" err="1"/>
              <a:t>msg.value</a:t>
            </a:r>
            <a:r>
              <a:rPr lang="en-US" dirty="0"/>
              <a:t>: ether in </a:t>
            </a:r>
            <a:r>
              <a:rPr lang="en-US" dirty="0" err="1"/>
              <a:t>wei</a:t>
            </a:r>
            <a:endParaRPr lang="en-US" dirty="0"/>
          </a:p>
          <a:p>
            <a:pPr lvl="1"/>
            <a:r>
              <a:rPr lang="en-US" dirty="0" err="1"/>
              <a:t>msg.gas</a:t>
            </a:r>
            <a:r>
              <a:rPr lang="en-US" dirty="0"/>
              <a:t>: remaining gas (replaced by </a:t>
            </a:r>
            <a:r>
              <a:rPr lang="en-US" dirty="0" err="1"/>
              <a:t>gasleft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msg.data</a:t>
            </a:r>
            <a:r>
              <a:rPr lang="en-US" dirty="0"/>
              <a:t>: data payload</a:t>
            </a:r>
          </a:p>
          <a:p>
            <a:pPr lvl="1"/>
            <a:r>
              <a:rPr lang="en-US" dirty="0" err="1"/>
              <a:t>msg.sig</a:t>
            </a:r>
            <a:r>
              <a:rPr lang="en-US" dirty="0"/>
              <a:t>; first 4 bytes of data payload (function selector)</a:t>
            </a:r>
          </a:p>
          <a:p>
            <a:r>
              <a:rPr lang="en-US" dirty="0" err="1"/>
              <a:t>tx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related information</a:t>
            </a:r>
          </a:p>
          <a:p>
            <a:pPr lvl="1"/>
            <a:r>
              <a:rPr lang="en-US" dirty="0" err="1"/>
              <a:t>tx.gasprice</a:t>
            </a:r>
            <a:endParaRPr lang="en-US" dirty="0"/>
          </a:p>
          <a:p>
            <a:pPr lvl="1"/>
            <a:r>
              <a:rPr lang="en-US" dirty="0" err="1"/>
              <a:t>tx.origin</a:t>
            </a:r>
            <a:r>
              <a:rPr lang="en-US" dirty="0"/>
              <a:t>: originating EOA</a:t>
            </a:r>
          </a:p>
          <a:p>
            <a:r>
              <a:rPr lang="en-US" dirty="0"/>
              <a:t>block </a:t>
            </a:r>
          </a:p>
          <a:p>
            <a:pPr lvl="1"/>
            <a:r>
              <a:rPr lang="en-US" dirty="0" err="1"/>
              <a:t>block.coinbase</a:t>
            </a:r>
            <a:r>
              <a:rPr lang="en-US" dirty="0"/>
              <a:t>: miner address</a:t>
            </a:r>
          </a:p>
          <a:p>
            <a:pPr lvl="1"/>
            <a:r>
              <a:rPr lang="en-US" dirty="0" err="1"/>
              <a:t>block.difficulty</a:t>
            </a:r>
            <a:r>
              <a:rPr lang="en-US" dirty="0"/>
              <a:t>: PoW difficulty</a:t>
            </a:r>
          </a:p>
          <a:p>
            <a:pPr lvl="1"/>
            <a:r>
              <a:rPr lang="en-US" dirty="0" err="1"/>
              <a:t>block.gaslimit</a:t>
            </a:r>
            <a:endParaRPr lang="en-US" dirty="0"/>
          </a:p>
          <a:p>
            <a:pPr lvl="1"/>
            <a:r>
              <a:rPr lang="en-US" dirty="0" err="1"/>
              <a:t>block.number</a:t>
            </a:r>
            <a:endParaRPr lang="en-US" dirty="0"/>
          </a:p>
          <a:p>
            <a:pPr lvl="1"/>
            <a:r>
              <a:rPr lang="en-US" dirty="0" err="1"/>
              <a:t>block.timestamp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1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056245" y="4746883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close()</a:t>
            </a:r>
          </a:p>
        </p:txBody>
      </p:sp>
    </p:spTree>
    <p:extLst>
      <p:ext uri="{BB962C8B-B14F-4D97-AF65-F5344CB8AC3E}">
        <p14:creationId xmlns:p14="http://schemas.microsoft.com/office/powerpoint/2010/main" val="407938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840495" y="4733294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close auction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seller</a:t>
            </a:r>
          </a:p>
        </p:txBody>
      </p:sp>
    </p:spTree>
    <p:extLst>
      <p:ext uri="{BB962C8B-B14F-4D97-AF65-F5344CB8AC3E}">
        <p14:creationId xmlns:p14="http://schemas.microsoft.com/office/powerpoint/2010/main" val="3544435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5927247" y="5254331"/>
            <a:ext cx="1961973" cy="1043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winner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record in a public variable</a:t>
            </a:r>
          </a:p>
        </p:txBody>
      </p:sp>
    </p:spTree>
    <p:extLst>
      <p:ext uri="{BB962C8B-B14F-4D97-AF65-F5344CB8AC3E}">
        <p14:creationId xmlns:p14="http://schemas.microsoft.com/office/powerpoint/2010/main" val="20972795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789513" y="5281030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winner address</a:t>
            </a:r>
          </a:p>
        </p:txBody>
      </p:sp>
    </p:spTree>
    <p:extLst>
      <p:ext uri="{BB962C8B-B14F-4D97-AF65-F5344CB8AC3E}">
        <p14:creationId xmlns:p14="http://schemas.microsoft.com/office/powerpoint/2010/main" val="1970253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056951" y="5743787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withdraw(owner)</a:t>
            </a:r>
          </a:p>
        </p:txBody>
      </p:sp>
    </p:spTree>
    <p:extLst>
      <p:ext uri="{BB962C8B-B14F-4D97-AF65-F5344CB8AC3E}">
        <p14:creationId xmlns:p14="http://schemas.microsoft.com/office/powerpoint/2010/main" val="557917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064543" y="5799823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</a:t>
            </a:r>
            <a:r>
              <a:rPr lang="en-US" sz="1400"/>
              <a:t>benef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41591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796D-3C17-474F-9225-F55A0C4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Owned.sol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C514-F3AA-6245-8D6E-51A355B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pragma solidity ^0.4.24;</a:t>
            </a:r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contract Owned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address internal owner;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constructor() public { owner = 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modifier </a:t>
            </a:r>
            <a:r>
              <a:rPr lang="en-US" sz="2400" dirty="0" err="1">
                <a:solidFill>
                  <a:srgbClr val="0432FF"/>
                </a:solidFill>
              </a:rPr>
              <a:t>onlyOwner</a:t>
            </a:r>
            <a:r>
              <a:rPr lang="en-US" sz="2400" dirty="0">
                <a:solidFill>
                  <a:srgbClr val="0432FF"/>
                </a:solidFill>
              </a:rPr>
              <a:t> {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require(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 == owner);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_;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73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B9EE-2FD1-9142-AD76-A646387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Mortal.sol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899A-2BE0-9C47-BD98-C625D718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pragma solidity ^0.4.24;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"./</a:t>
            </a:r>
            <a:r>
              <a:rPr lang="en-US" sz="2400" dirty="0" err="1"/>
              <a:t>Owned.sol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contract Mortal is Owned { </a:t>
            </a:r>
          </a:p>
          <a:p>
            <a:pPr marL="0" indent="0">
              <a:buNone/>
            </a:pPr>
            <a:r>
              <a:rPr lang="en-US" sz="2400" dirty="0"/>
              <a:t>	function destroy() public </a:t>
            </a:r>
            <a:r>
              <a:rPr lang="en-US" sz="2400" dirty="0" err="1"/>
              <a:t>onlyOwner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selfdestruct</a:t>
            </a:r>
            <a:r>
              <a:rPr lang="en-US" sz="2400" dirty="0"/>
              <a:t>(owner); </a:t>
            </a:r>
          </a:p>
          <a:p>
            <a:pPr marL="0" indent="0">
              <a:buNone/>
            </a:pP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61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EB5-BD98-D341-B97A-BC03B9B0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7793-B974-A54A-91DE-82DBDF31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7693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C91F-3EE4-E145-A1A5-02B0BE4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645-E664-454D-A71A-6EE61264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Participants send 1 ether to the lottery contract, and the contract randomly picks one person as the winner. The half of the collected money is given to the winner.</a:t>
            </a:r>
          </a:p>
          <a:p>
            <a:r>
              <a:rPr lang="en-US" dirty="0"/>
              <a:t>Generating a random number in blockchain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block.timestamp</a:t>
            </a:r>
            <a:r>
              <a:rPr lang="en-US" dirty="0"/>
              <a:t> and </a:t>
            </a:r>
            <a:r>
              <a:rPr lang="en-US" dirty="0" err="1"/>
              <a:t>block.difficulty</a:t>
            </a:r>
            <a:endParaRPr lang="en-US" dirty="0"/>
          </a:p>
          <a:p>
            <a:pPr lvl="1"/>
            <a:r>
              <a:rPr lang="en-US" dirty="0"/>
              <a:t>Other source of randomness</a:t>
            </a:r>
          </a:p>
          <a:p>
            <a:pPr lvl="2"/>
            <a:r>
              <a:rPr lang="en-US" dirty="0" err="1"/>
              <a:t>blockhash</a:t>
            </a:r>
            <a:r>
              <a:rPr lang="en-US" dirty="0"/>
              <a:t>( #block number )</a:t>
            </a:r>
          </a:p>
          <a:p>
            <a:pPr lvl="2"/>
            <a:r>
              <a:rPr lang="en-US" dirty="0"/>
              <a:t># of participants</a:t>
            </a:r>
          </a:p>
          <a:p>
            <a:r>
              <a:rPr lang="en-US" dirty="0"/>
              <a:t>Make a betting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8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15606</TotalTime>
  <Words>5951</Words>
  <Application>Microsoft Macintosh PowerPoint</Application>
  <PresentationFormat>On-screen Show (4:3)</PresentationFormat>
  <Paragraphs>1503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맑은 고딕</vt:lpstr>
      <vt:lpstr>Arial</vt:lpstr>
      <vt:lpstr>Calibri</vt:lpstr>
      <vt:lpstr>Calibri Light</vt:lpstr>
      <vt:lpstr>Wingdings</vt:lpstr>
      <vt:lpstr>Office Theme</vt:lpstr>
      <vt:lpstr>Ethereum Development</vt:lpstr>
      <vt:lpstr>Ethereum HIgh-level Languages</vt:lpstr>
      <vt:lpstr>Development Tools</vt:lpstr>
      <vt:lpstr>Compiling a Smart Contract</vt:lpstr>
      <vt:lpstr>Data types</vt:lpstr>
      <vt:lpstr>Data types</vt:lpstr>
      <vt:lpstr>Faucet.sol (revisit)</vt:lpstr>
      <vt:lpstr>Using ether units</vt:lpstr>
      <vt:lpstr>Predefined global variables</vt:lpstr>
      <vt:lpstr>Predefined global variables</vt:lpstr>
      <vt:lpstr>Principal data types</vt:lpstr>
      <vt:lpstr>Functions</vt:lpstr>
      <vt:lpstr>Constructor &amp; Destructor</vt:lpstr>
      <vt:lpstr>Faucet.sol: constructor/destructor</vt:lpstr>
      <vt:lpstr>Function Modifier</vt:lpstr>
      <vt:lpstr>Contract Inheritance</vt:lpstr>
      <vt:lpstr>Faucet with Inheritance</vt:lpstr>
      <vt:lpstr>Error handling</vt:lpstr>
      <vt:lpstr>Event</vt:lpstr>
      <vt:lpstr>Faucet.sol: Events</vt:lpstr>
      <vt:lpstr>Constructor with arguments</vt:lpstr>
      <vt:lpstr>Casting to Contract / Address</vt:lpstr>
      <vt:lpstr>Calling other (new) Contracts </vt:lpstr>
      <vt:lpstr>ContractCreator.sol</vt:lpstr>
      <vt:lpstr>Calling Other Existing Contract</vt:lpstr>
      <vt:lpstr>ContractCaller.sol</vt:lpstr>
      <vt:lpstr>Low-level Contract Calling: call</vt:lpstr>
      <vt:lpstr>Low-level Contract Calling: delegatecall</vt:lpstr>
      <vt:lpstr>Calling Contexts</vt:lpstr>
      <vt:lpstr>Gas</vt:lpstr>
      <vt:lpstr>Devflow: Ganache/Remix/Metamask</vt:lpstr>
      <vt:lpstr>Design of Smart Contract</vt:lpstr>
      <vt:lpstr>Proj-1: Simple Coin</vt:lpstr>
      <vt:lpstr>Proj-1: Simple Coin</vt:lpstr>
      <vt:lpstr>Proj-1: Simple Coin</vt:lpstr>
      <vt:lpstr>Proj-1: Simple Coin</vt:lpstr>
      <vt:lpstr>Proj-1: Simple Coin</vt:lpstr>
      <vt:lpstr>Proj-1: Simple Coin (variations)</vt:lpstr>
      <vt:lpstr>Proj-1: Simple Coin (variations)</vt:lpstr>
      <vt:lpstr>Tips</vt:lpstr>
      <vt:lpstr>Proj-2: Ballot v.1</vt:lpstr>
      <vt:lpstr>Proj-2: Ballot v.1 (simple)</vt:lpstr>
      <vt:lpstr>Proj-2: Ballot v.1 (simple)</vt:lpstr>
      <vt:lpstr>PowerPoint Presentation</vt:lpstr>
      <vt:lpstr>Proj-2: Ballot v.1 (simple)</vt:lpstr>
      <vt:lpstr>Proj-2: Ballot v.1 (simple)</vt:lpstr>
      <vt:lpstr>Proj-2: Ballot v.1 (simple)</vt:lpstr>
      <vt:lpstr>Proj-2: Ballot v.1 (simple)</vt:lpstr>
      <vt:lpstr>Proj-2: Ballot v.2 </vt:lpstr>
      <vt:lpstr>Proj-2: Ballot v.2 </vt:lpstr>
      <vt:lpstr>Proj-2: Ballot v.2 </vt:lpstr>
      <vt:lpstr>Modifier with parameters</vt:lpstr>
      <vt:lpstr>Ballot v.2</vt:lpstr>
      <vt:lpstr>Proj-2: Ballot v.3 </vt:lpstr>
      <vt:lpstr>Proj-2: Ballot v.3 </vt:lpstr>
      <vt:lpstr>Ballot v.3</vt:lpstr>
      <vt:lpstr>Proj-2: Ballot v.4</vt:lpstr>
      <vt:lpstr>Proj-2: Ballot v.4</vt:lpstr>
      <vt:lpstr>Proj-2: Ballot v.4 Code</vt:lpstr>
      <vt:lpstr>Proj-2: Ballot v.4</vt:lpstr>
      <vt:lpstr>Proj-3: Auction v.1</vt:lpstr>
      <vt:lpstr>Proj-3: Auction v.1 Code</vt:lpstr>
      <vt:lpstr>Proj-3: Auction v.1</vt:lpstr>
      <vt:lpstr>Proj-3: Auction v.1 Code</vt:lpstr>
      <vt:lpstr>Proj-3: Auction v.2</vt:lpstr>
      <vt:lpstr>Proj-3: Auction v.2</vt:lpstr>
      <vt:lpstr>Proj-3: Auction v.2</vt:lpstr>
      <vt:lpstr>Proj-3: Auction v.2</vt:lpstr>
      <vt:lpstr>Proj-3: Auction v.2</vt:lpstr>
      <vt:lpstr>Proj-3: Auction v.2 Code</vt:lpstr>
      <vt:lpstr>addr.send(x) vs addr.transfer(x)</vt:lpstr>
      <vt:lpstr>Proj-3: BlindAuction V1</vt:lpstr>
      <vt:lpstr>Proj-3: BlindAuction V1</vt:lpstr>
      <vt:lpstr>Proj-3: BlindAuction V1 Protocol</vt:lpstr>
      <vt:lpstr>Proj-3: BlindAuction V1: One-time</vt:lpstr>
      <vt:lpstr>Proj-3: BlindAuction V1: Multi-bid</vt:lpstr>
      <vt:lpstr>Proj-3: BlindAuction V1: Code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Owned.sol</vt:lpstr>
      <vt:lpstr>Mortal.sol</vt:lpstr>
      <vt:lpstr>Implement</vt:lpstr>
      <vt:lpstr>Proj-5: Lottery V1</vt:lpstr>
      <vt:lpstr>Proj-5: Lottery V1</vt:lpstr>
      <vt:lpstr>Proj-5: Lottery V2</vt:lpstr>
      <vt:lpstr>Crowdfunding</vt:lpstr>
      <vt:lpstr>Tokens</vt:lpstr>
      <vt:lpstr>ERC-20 for Fungible Token</vt:lpstr>
      <vt:lpstr>EIP20.sol by Consensys</vt:lpstr>
      <vt:lpstr>PowerPoint Presentation</vt:lpstr>
      <vt:lpstr>Proj-7: Crowdsale</vt:lpstr>
      <vt:lpstr>Crowdsale</vt:lpstr>
      <vt:lpstr>Crowdsale: constructor</vt:lpstr>
      <vt:lpstr>Crowdsale: ()</vt:lpstr>
      <vt:lpstr>Crowdsale: checkGoalReached</vt:lpstr>
      <vt:lpstr>Crowdsale: completeFundraising</vt:lpstr>
      <vt:lpstr>Crowdsale: getRefund</vt:lpstr>
      <vt:lpstr>Proj-8: Person Certification</vt:lpstr>
      <vt:lpstr>Proj-9: Pet shop</vt:lpstr>
      <vt:lpstr>Overview of developent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Development</dc:title>
  <dc:creator>mhshin@mju.ac.kr</dc:creator>
  <cp:lastModifiedBy>mhshin@mju.ac.kr</cp:lastModifiedBy>
  <cp:revision>388</cp:revision>
  <dcterms:created xsi:type="dcterms:W3CDTF">2018-08-18T13:04:06Z</dcterms:created>
  <dcterms:modified xsi:type="dcterms:W3CDTF">2018-08-31T02:19:56Z</dcterms:modified>
</cp:coreProperties>
</file>