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89BFF-4CE2-4205-AE7A-549CC69DE26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443189-C4E0-4CA6-9AA6-D03D54622725}">
      <dgm:prSet custT="1"/>
      <dgm:spPr/>
      <dgm:t>
        <a:bodyPr/>
        <a:lstStyle/>
        <a:p>
          <a:r>
            <a:rPr lang="ru-RU" sz="1600" dirty="0"/>
            <a:t>1) 497132 - 525965</a:t>
          </a:r>
          <a:r>
            <a:rPr lang="en-US" sz="1600" dirty="0"/>
            <a:t> </a:t>
          </a:r>
          <a:r>
            <a:rPr lang="ru-RU" sz="1600" dirty="0"/>
            <a:t>ненулевых строк</a:t>
          </a:r>
          <a:r>
            <a:rPr lang="en-US" sz="1600" dirty="0"/>
            <a:t> x 29 </a:t>
          </a:r>
          <a:r>
            <a:rPr lang="ru-RU" sz="1600" dirty="0"/>
            <a:t>полей. </a:t>
          </a:r>
        </a:p>
        <a:p>
          <a:r>
            <a:rPr lang="ru-RU" sz="1600" dirty="0"/>
            <a:t>Отсутствующих значений</a:t>
          </a:r>
          <a:r>
            <a:rPr lang="en-US" sz="1600" dirty="0"/>
            <a:t>	369751</a:t>
          </a:r>
          <a:r>
            <a:rPr lang="ru-RU" sz="1600" dirty="0"/>
            <a:t> (4.4%)</a:t>
          </a:r>
        </a:p>
        <a:p>
          <a:r>
            <a:rPr lang="ru-RU" sz="1600" dirty="0"/>
            <a:t>Дублей записей</a:t>
          </a:r>
          <a:r>
            <a:rPr lang="en-US" sz="1600" dirty="0"/>
            <a:t>	7840</a:t>
          </a:r>
          <a:r>
            <a:rPr lang="ru-RU" sz="1600" dirty="0"/>
            <a:t> (1.5%)</a:t>
          </a:r>
          <a:endParaRPr lang="en-US" sz="1600" dirty="0"/>
        </a:p>
      </dgm:t>
    </dgm:pt>
    <dgm:pt modelId="{F26F59A6-0BE3-498D-A83D-DEA6A015EEA2}" type="parTrans" cxnId="{8987D770-034B-456C-B0A5-5033AA7C00BB}">
      <dgm:prSet/>
      <dgm:spPr/>
      <dgm:t>
        <a:bodyPr/>
        <a:lstStyle/>
        <a:p>
          <a:endParaRPr lang="en-US" sz="1600"/>
        </a:p>
      </dgm:t>
    </dgm:pt>
    <dgm:pt modelId="{8478BB88-3D24-41B9-A4D7-1C5CE1954ED9}" type="sibTrans" cxnId="{8987D770-034B-456C-B0A5-5033AA7C00BB}">
      <dgm:prSet/>
      <dgm:spPr/>
      <dgm:t>
        <a:bodyPr/>
        <a:lstStyle/>
        <a:p>
          <a:endParaRPr lang="en-US" sz="1600"/>
        </a:p>
      </dgm:t>
    </dgm:pt>
    <dgm:pt modelId="{E7500720-BB55-4BD5-812F-FAB8FFFBD742}">
      <dgm:prSet custT="1"/>
      <dgm:spPr/>
      <dgm:t>
        <a:bodyPr/>
        <a:lstStyle/>
        <a:p>
          <a:r>
            <a:rPr lang="ru-RU" sz="1600" dirty="0"/>
            <a:t>3) После удаления 5 полей с уникальностью значений &lt;10  осталось</a:t>
          </a:r>
        </a:p>
        <a:p>
          <a:r>
            <a:rPr lang="ru-RU" sz="1600" dirty="0"/>
            <a:t>Десятичных</a:t>
          </a:r>
          <a:r>
            <a:rPr lang="en-US" sz="1600" dirty="0"/>
            <a:t> 12</a:t>
          </a:r>
          <a:r>
            <a:rPr lang="ru-RU" sz="1600" dirty="0"/>
            <a:t>,</a:t>
          </a:r>
          <a:r>
            <a:rPr lang="en-US" sz="1600" dirty="0"/>
            <a:t> </a:t>
          </a:r>
          <a:r>
            <a:rPr lang="ru-RU" sz="1600" dirty="0"/>
            <a:t>Категориальных</a:t>
          </a:r>
          <a:r>
            <a:rPr lang="en-US" sz="1600" dirty="0"/>
            <a:t> 6</a:t>
          </a:r>
          <a:r>
            <a:rPr lang="ru-RU" sz="1600" dirty="0"/>
            <a:t>,</a:t>
          </a:r>
          <a:r>
            <a:rPr lang="en-US" sz="1600" dirty="0"/>
            <a:t> </a:t>
          </a:r>
          <a:r>
            <a:rPr lang="ru-RU" sz="1600" dirty="0"/>
            <a:t>Дата-время</a:t>
          </a:r>
          <a:r>
            <a:rPr lang="en-US" sz="1600" dirty="0"/>
            <a:t> 3</a:t>
          </a:r>
          <a:r>
            <a:rPr lang="ru-RU" sz="1600" dirty="0"/>
            <a:t>, Целочисленных</a:t>
          </a:r>
          <a:r>
            <a:rPr lang="en-US" sz="1600" dirty="0"/>
            <a:t> 2</a:t>
          </a:r>
          <a:r>
            <a:rPr lang="ru-RU" sz="1600" dirty="0"/>
            <a:t>. Итого 23 </a:t>
          </a:r>
          <a:endParaRPr lang="en-US" sz="1600" dirty="0"/>
        </a:p>
      </dgm:t>
    </dgm:pt>
    <dgm:pt modelId="{709A546D-297F-4A89-89FD-2EC48B507BFC}" type="parTrans" cxnId="{ED28DC55-99D7-4882-9476-3F9D518C83A6}">
      <dgm:prSet/>
      <dgm:spPr/>
      <dgm:t>
        <a:bodyPr/>
        <a:lstStyle/>
        <a:p>
          <a:endParaRPr lang="en-US" sz="1600"/>
        </a:p>
      </dgm:t>
    </dgm:pt>
    <dgm:pt modelId="{6FFBE2A7-F14E-41C9-99BC-9EDAC6816A3A}" type="sibTrans" cxnId="{ED28DC55-99D7-4882-9476-3F9D518C83A6}">
      <dgm:prSet/>
      <dgm:spPr/>
      <dgm:t>
        <a:bodyPr/>
        <a:lstStyle/>
        <a:p>
          <a:endParaRPr lang="en-US" sz="1600"/>
        </a:p>
      </dgm:t>
    </dgm:pt>
    <dgm:pt modelId="{355BF9D6-21C0-4929-BA1B-8B6E61FB98F1}">
      <dgm:prSet custT="1"/>
      <dgm:spPr/>
      <dgm:t>
        <a:bodyPr/>
        <a:lstStyle/>
        <a:p>
          <a:r>
            <a:rPr lang="ru-RU" sz="1600"/>
            <a:t>2) Удалено поле </a:t>
          </a:r>
          <a:r>
            <a:rPr lang="en-US" sz="1600"/>
            <a:t>"TargetGroupAddon_CRM</a:t>
          </a:r>
          <a:r>
            <a:rPr lang="ru-RU" sz="1600"/>
            <a:t>» не содержащее записей</a:t>
          </a:r>
        </a:p>
        <a:p>
          <a:r>
            <a:rPr lang="ru-RU" sz="1600"/>
            <a:t>Десятичных полей</a:t>
          </a:r>
          <a:r>
            <a:rPr lang="en-US" sz="1600"/>
            <a:t> 13</a:t>
          </a:r>
          <a:r>
            <a:rPr lang="ru-RU" sz="1600"/>
            <a:t>,</a:t>
          </a:r>
          <a:r>
            <a:rPr lang="en-US" sz="1600"/>
            <a:t> </a:t>
          </a:r>
          <a:r>
            <a:rPr lang="ru-RU" sz="1600"/>
            <a:t>Категориальных</a:t>
          </a:r>
          <a:r>
            <a:rPr lang="en-US" sz="1600"/>
            <a:t> 9</a:t>
          </a:r>
          <a:r>
            <a:rPr lang="ru-RU" sz="1600"/>
            <a:t>,</a:t>
          </a:r>
          <a:r>
            <a:rPr lang="en-US" sz="1600"/>
            <a:t> </a:t>
          </a:r>
          <a:r>
            <a:rPr lang="ru-RU" sz="1600"/>
            <a:t>Дата-время</a:t>
          </a:r>
          <a:r>
            <a:rPr lang="en-US" sz="1600"/>
            <a:t> 3</a:t>
          </a:r>
          <a:r>
            <a:rPr lang="ru-RU" sz="1600"/>
            <a:t>, Целочисленных</a:t>
          </a:r>
          <a:r>
            <a:rPr lang="en-US" sz="1600"/>
            <a:t> 3</a:t>
          </a:r>
          <a:r>
            <a:rPr lang="ru-RU" sz="1600"/>
            <a:t>.</a:t>
          </a:r>
          <a:r>
            <a:rPr lang="en-US" sz="1600"/>
            <a:t> </a:t>
          </a:r>
          <a:r>
            <a:rPr lang="ru-RU" sz="1600"/>
            <a:t> Итого 28</a:t>
          </a:r>
          <a:endParaRPr lang="en-US" sz="1600"/>
        </a:p>
      </dgm:t>
    </dgm:pt>
    <dgm:pt modelId="{6CE7D933-087D-453B-9ACC-B5ED771C0745}" type="parTrans" cxnId="{85F020B2-F371-4706-8957-4F5F3B9AB1C7}">
      <dgm:prSet/>
      <dgm:spPr/>
      <dgm:t>
        <a:bodyPr/>
        <a:lstStyle/>
        <a:p>
          <a:endParaRPr lang="ru-RU" sz="1600"/>
        </a:p>
      </dgm:t>
    </dgm:pt>
    <dgm:pt modelId="{7B0AD42B-139E-43B4-B4BE-6C1D8C8AEF41}" type="sibTrans" cxnId="{85F020B2-F371-4706-8957-4F5F3B9AB1C7}">
      <dgm:prSet/>
      <dgm:spPr/>
      <dgm:t>
        <a:bodyPr/>
        <a:lstStyle/>
        <a:p>
          <a:endParaRPr lang="en-US" sz="1600"/>
        </a:p>
      </dgm:t>
    </dgm:pt>
    <dgm:pt modelId="{7C690635-597F-4C09-91FD-CBE4EC24D6E4}" type="pres">
      <dgm:prSet presAssocID="{07489BFF-4CE2-4205-AE7A-549CC69DE26B}" presName="vert0" presStyleCnt="0">
        <dgm:presLayoutVars>
          <dgm:dir/>
          <dgm:animOne val="branch"/>
          <dgm:animLvl val="lvl"/>
        </dgm:presLayoutVars>
      </dgm:prSet>
      <dgm:spPr/>
    </dgm:pt>
    <dgm:pt modelId="{0A96242C-05FC-4CAA-A409-6DBAFF47817B}" type="pres">
      <dgm:prSet presAssocID="{91443189-C4E0-4CA6-9AA6-D03D54622725}" presName="thickLine" presStyleLbl="alignNode1" presStyleIdx="0" presStyleCnt="3"/>
      <dgm:spPr/>
    </dgm:pt>
    <dgm:pt modelId="{2017C5FA-E7F4-49DA-9CC3-86630D6015DB}" type="pres">
      <dgm:prSet presAssocID="{91443189-C4E0-4CA6-9AA6-D03D54622725}" presName="horz1" presStyleCnt="0"/>
      <dgm:spPr/>
    </dgm:pt>
    <dgm:pt modelId="{F0031105-FF8C-4271-AD8B-4C512A9416E4}" type="pres">
      <dgm:prSet presAssocID="{91443189-C4E0-4CA6-9AA6-D03D54622725}" presName="tx1" presStyleLbl="revTx" presStyleIdx="0" presStyleCnt="3"/>
      <dgm:spPr/>
    </dgm:pt>
    <dgm:pt modelId="{E2BBB42A-75A0-4BD5-B0E7-5C807767252F}" type="pres">
      <dgm:prSet presAssocID="{91443189-C4E0-4CA6-9AA6-D03D54622725}" presName="vert1" presStyleCnt="0"/>
      <dgm:spPr/>
    </dgm:pt>
    <dgm:pt modelId="{E9EB696B-309B-4153-A0E0-16D270847878}" type="pres">
      <dgm:prSet presAssocID="{355BF9D6-21C0-4929-BA1B-8B6E61FB98F1}" presName="thickLine" presStyleLbl="alignNode1" presStyleIdx="1" presStyleCnt="3"/>
      <dgm:spPr/>
    </dgm:pt>
    <dgm:pt modelId="{D0A75821-C2F0-4C14-8F75-4E7679E74573}" type="pres">
      <dgm:prSet presAssocID="{355BF9D6-21C0-4929-BA1B-8B6E61FB98F1}" presName="horz1" presStyleCnt="0"/>
      <dgm:spPr/>
    </dgm:pt>
    <dgm:pt modelId="{E33A9CD0-8F41-4A11-AB6D-DF8D108D0AA5}" type="pres">
      <dgm:prSet presAssocID="{355BF9D6-21C0-4929-BA1B-8B6E61FB98F1}" presName="tx1" presStyleLbl="revTx" presStyleIdx="1" presStyleCnt="3"/>
      <dgm:spPr/>
    </dgm:pt>
    <dgm:pt modelId="{CD490CE4-C285-4F85-B199-CD8ACC77C4DC}" type="pres">
      <dgm:prSet presAssocID="{355BF9D6-21C0-4929-BA1B-8B6E61FB98F1}" presName="vert1" presStyleCnt="0"/>
      <dgm:spPr/>
    </dgm:pt>
    <dgm:pt modelId="{0ABF6C1E-99BF-4261-A498-58D0448CF9EA}" type="pres">
      <dgm:prSet presAssocID="{E7500720-BB55-4BD5-812F-FAB8FFFBD742}" presName="thickLine" presStyleLbl="alignNode1" presStyleIdx="2" presStyleCnt="3"/>
      <dgm:spPr/>
    </dgm:pt>
    <dgm:pt modelId="{8C5D787E-9C17-404B-958B-8E86912831F1}" type="pres">
      <dgm:prSet presAssocID="{E7500720-BB55-4BD5-812F-FAB8FFFBD742}" presName="horz1" presStyleCnt="0"/>
      <dgm:spPr/>
    </dgm:pt>
    <dgm:pt modelId="{AB53F013-EB86-4AB3-BD5C-6C4497680AB2}" type="pres">
      <dgm:prSet presAssocID="{E7500720-BB55-4BD5-812F-FAB8FFFBD742}" presName="tx1" presStyleLbl="revTx" presStyleIdx="2" presStyleCnt="3"/>
      <dgm:spPr/>
    </dgm:pt>
    <dgm:pt modelId="{674A44A9-892A-4C93-B735-49247A7F9A14}" type="pres">
      <dgm:prSet presAssocID="{E7500720-BB55-4BD5-812F-FAB8FFFBD742}" presName="vert1" presStyleCnt="0"/>
      <dgm:spPr/>
    </dgm:pt>
  </dgm:ptLst>
  <dgm:cxnLst>
    <dgm:cxn modelId="{66C3252E-93F3-4681-9401-92F3ADE1118F}" type="presOf" srcId="{E7500720-BB55-4BD5-812F-FAB8FFFBD742}" destId="{AB53F013-EB86-4AB3-BD5C-6C4497680AB2}" srcOrd="0" destOrd="0" presId="urn:microsoft.com/office/officeart/2008/layout/LinedList"/>
    <dgm:cxn modelId="{8987D770-034B-456C-B0A5-5033AA7C00BB}" srcId="{07489BFF-4CE2-4205-AE7A-549CC69DE26B}" destId="{91443189-C4E0-4CA6-9AA6-D03D54622725}" srcOrd="0" destOrd="0" parTransId="{F26F59A6-0BE3-498D-A83D-DEA6A015EEA2}" sibTransId="{8478BB88-3D24-41B9-A4D7-1C5CE1954ED9}"/>
    <dgm:cxn modelId="{E969C555-E692-440A-B5E0-84641B049A49}" type="presOf" srcId="{355BF9D6-21C0-4929-BA1B-8B6E61FB98F1}" destId="{E33A9CD0-8F41-4A11-AB6D-DF8D108D0AA5}" srcOrd="0" destOrd="0" presId="urn:microsoft.com/office/officeart/2008/layout/LinedList"/>
    <dgm:cxn modelId="{ED28DC55-99D7-4882-9476-3F9D518C83A6}" srcId="{07489BFF-4CE2-4205-AE7A-549CC69DE26B}" destId="{E7500720-BB55-4BD5-812F-FAB8FFFBD742}" srcOrd="2" destOrd="0" parTransId="{709A546D-297F-4A89-89FD-2EC48B507BFC}" sibTransId="{6FFBE2A7-F14E-41C9-99BC-9EDAC6816A3A}"/>
    <dgm:cxn modelId="{85F020B2-F371-4706-8957-4F5F3B9AB1C7}" srcId="{07489BFF-4CE2-4205-AE7A-549CC69DE26B}" destId="{355BF9D6-21C0-4929-BA1B-8B6E61FB98F1}" srcOrd="1" destOrd="0" parTransId="{6CE7D933-087D-453B-9ACC-B5ED771C0745}" sibTransId="{7B0AD42B-139E-43B4-B4BE-6C1D8C8AEF41}"/>
    <dgm:cxn modelId="{8F8DFAB9-52D3-459A-84A4-ADB418DD5FF9}" type="presOf" srcId="{07489BFF-4CE2-4205-AE7A-549CC69DE26B}" destId="{7C690635-597F-4C09-91FD-CBE4EC24D6E4}" srcOrd="0" destOrd="0" presId="urn:microsoft.com/office/officeart/2008/layout/LinedList"/>
    <dgm:cxn modelId="{439E43F1-C42B-49E7-85FA-95B796966AB2}" type="presOf" srcId="{91443189-C4E0-4CA6-9AA6-D03D54622725}" destId="{F0031105-FF8C-4271-AD8B-4C512A9416E4}" srcOrd="0" destOrd="0" presId="urn:microsoft.com/office/officeart/2008/layout/LinedList"/>
    <dgm:cxn modelId="{BC149DC2-26C4-40B6-8449-55555BC20E3E}" type="presParOf" srcId="{7C690635-597F-4C09-91FD-CBE4EC24D6E4}" destId="{0A96242C-05FC-4CAA-A409-6DBAFF47817B}" srcOrd="0" destOrd="0" presId="urn:microsoft.com/office/officeart/2008/layout/LinedList"/>
    <dgm:cxn modelId="{55FBCF76-CEF0-4D80-A153-6F128DABF176}" type="presParOf" srcId="{7C690635-597F-4C09-91FD-CBE4EC24D6E4}" destId="{2017C5FA-E7F4-49DA-9CC3-86630D6015DB}" srcOrd="1" destOrd="0" presId="urn:microsoft.com/office/officeart/2008/layout/LinedList"/>
    <dgm:cxn modelId="{EACCDC01-ED7A-4C41-B594-FE92195854F3}" type="presParOf" srcId="{2017C5FA-E7F4-49DA-9CC3-86630D6015DB}" destId="{F0031105-FF8C-4271-AD8B-4C512A9416E4}" srcOrd="0" destOrd="0" presId="urn:microsoft.com/office/officeart/2008/layout/LinedList"/>
    <dgm:cxn modelId="{AAB0AA96-A8DE-44D3-AF23-619BFF04351D}" type="presParOf" srcId="{2017C5FA-E7F4-49DA-9CC3-86630D6015DB}" destId="{E2BBB42A-75A0-4BD5-B0E7-5C807767252F}" srcOrd="1" destOrd="0" presId="urn:microsoft.com/office/officeart/2008/layout/LinedList"/>
    <dgm:cxn modelId="{FCDD381D-6A51-4F69-8FDF-C91ABCD520CE}" type="presParOf" srcId="{7C690635-597F-4C09-91FD-CBE4EC24D6E4}" destId="{E9EB696B-309B-4153-A0E0-16D270847878}" srcOrd="2" destOrd="0" presId="urn:microsoft.com/office/officeart/2008/layout/LinedList"/>
    <dgm:cxn modelId="{E24DFE96-B1C4-4AA0-A71F-1317915D4CEA}" type="presParOf" srcId="{7C690635-597F-4C09-91FD-CBE4EC24D6E4}" destId="{D0A75821-C2F0-4C14-8F75-4E7679E74573}" srcOrd="3" destOrd="0" presId="urn:microsoft.com/office/officeart/2008/layout/LinedList"/>
    <dgm:cxn modelId="{60EF74BA-2BCD-4557-AC7B-B7E8268D8533}" type="presParOf" srcId="{D0A75821-C2F0-4C14-8F75-4E7679E74573}" destId="{E33A9CD0-8F41-4A11-AB6D-DF8D108D0AA5}" srcOrd="0" destOrd="0" presId="urn:microsoft.com/office/officeart/2008/layout/LinedList"/>
    <dgm:cxn modelId="{80B00133-C313-40C7-AF7E-E2D8DB98EAE7}" type="presParOf" srcId="{D0A75821-C2F0-4C14-8F75-4E7679E74573}" destId="{CD490CE4-C285-4F85-B199-CD8ACC77C4DC}" srcOrd="1" destOrd="0" presId="urn:microsoft.com/office/officeart/2008/layout/LinedList"/>
    <dgm:cxn modelId="{96D65E5E-C41F-40D7-A16C-E1A23F66DBBE}" type="presParOf" srcId="{7C690635-597F-4C09-91FD-CBE4EC24D6E4}" destId="{0ABF6C1E-99BF-4261-A498-58D0448CF9EA}" srcOrd="4" destOrd="0" presId="urn:microsoft.com/office/officeart/2008/layout/LinedList"/>
    <dgm:cxn modelId="{B4D43169-6A83-490E-BF70-17D7E725E3B9}" type="presParOf" srcId="{7C690635-597F-4C09-91FD-CBE4EC24D6E4}" destId="{8C5D787E-9C17-404B-958B-8E86912831F1}" srcOrd="5" destOrd="0" presId="urn:microsoft.com/office/officeart/2008/layout/LinedList"/>
    <dgm:cxn modelId="{C0BFB55C-DB8E-443B-A3B5-D818B2B14393}" type="presParOf" srcId="{8C5D787E-9C17-404B-958B-8E86912831F1}" destId="{AB53F013-EB86-4AB3-BD5C-6C4497680AB2}" srcOrd="0" destOrd="0" presId="urn:microsoft.com/office/officeart/2008/layout/LinedList"/>
    <dgm:cxn modelId="{2BDB8AB4-6F6F-4133-B175-0BF425911907}" type="presParOf" srcId="{8C5D787E-9C17-404B-958B-8E86912831F1}" destId="{674A44A9-892A-4C93-B735-49247A7F9A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CE6B33-28AA-42F7-A6FC-DEFF155F39F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75DBB3-6ED6-4DAC-AB6D-39BE8C36E7F8}">
      <dgm:prSet/>
      <dgm:spPr/>
      <dgm:t>
        <a:bodyPr/>
        <a:lstStyle/>
        <a:p>
          <a:r>
            <a:rPr lang="ru-RU"/>
            <a:t>Замена отсутствующих значений: - модой, - матожиданием</a:t>
          </a:r>
          <a:endParaRPr lang="en-US"/>
        </a:p>
      </dgm:t>
    </dgm:pt>
    <dgm:pt modelId="{5F07CB1C-DA42-4D6E-96F5-95D4331158B3}" type="parTrans" cxnId="{C4884951-D412-4594-8D19-CD126F860DAD}">
      <dgm:prSet/>
      <dgm:spPr/>
      <dgm:t>
        <a:bodyPr/>
        <a:lstStyle/>
        <a:p>
          <a:endParaRPr lang="en-US"/>
        </a:p>
      </dgm:t>
    </dgm:pt>
    <dgm:pt modelId="{00CDB961-3970-4C39-A3BA-C149D811061C}" type="sibTrans" cxnId="{C4884951-D412-4594-8D19-CD126F860DAD}">
      <dgm:prSet/>
      <dgm:spPr/>
      <dgm:t>
        <a:bodyPr/>
        <a:lstStyle/>
        <a:p>
          <a:endParaRPr lang="en-US"/>
        </a:p>
      </dgm:t>
    </dgm:pt>
    <dgm:pt modelId="{1E3A6920-B399-43D2-B032-78BEFC211951}">
      <dgm:prSet/>
      <dgm:spPr/>
      <dgm:t>
        <a:bodyPr/>
        <a:lstStyle/>
        <a:p>
          <a:r>
            <a:rPr lang="ru-RU" dirty="0"/>
            <a:t>Удаление отсутствующих значений (ведет к потере 2х и 3х визитов)</a:t>
          </a:r>
          <a:endParaRPr lang="en-US" dirty="0"/>
        </a:p>
      </dgm:t>
    </dgm:pt>
    <dgm:pt modelId="{613B79A9-9DDC-47A0-98EF-E3D937CBF2A3}" type="parTrans" cxnId="{168B2B76-4D09-4170-ACD5-0C791456DAC9}">
      <dgm:prSet/>
      <dgm:spPr/>
      <dgm:t>
        <a:bodyPr/>
        <a:lstStyle/>
        <a:p>
          <a:endParaRPr lang="en-US"/>
        </a:p>
      </dgm:t>
    </dgm:pt>
    <dgm:pt modelId="{1E579327-0647-46A4-A627-576DD338D3EB}" type="sibTrans" cxnId="{168B2B76-4D09-4170-ACD5-0C791456DAC9}">
      <dgm:prSet/>
      <dgm:spPr/>
      <dgm:t>
        <a:bodyPr/>
        <a:lstStyle/>
        <a:p>
          <a:endParaRPr lang="en-US"/>
        </a:p>
      </dgm:t>
    </dgm:pt>
    <dgm:pt modelId="{41173076-1CDE-4B58-B517-5FD8EC2DAE5E}" type="pres">
      <dgm:prSet presAssocID="{35CE6B33-28AA-42F7-A6FC-DEFF155F39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E88AB1-C223-4FEF-B180-A0A1A9357B70}" type="pres">
      <dgm:prSet presAssocID="{7275DBB3-6ED6-4DAC-AB6D-39BE8C36E7F8}" presName="hierRoot1" presStyleCnt="0"/>
      <dgm:spPr/>
    </dgm:pt>
    <dgm:pt modelId="{9EFF2236-8338-4977-B279-7229294F151A}" type="pres">
      <dgm:prSet presAssocID="{7275DBB3-6ED6-4DAC-AB6D-39BE8C36E7F8}" presName="composite" presStyleCnt="0"/>
      <dgm:spPr/>
    </dgm:pt>
    <dgm:pt modelId="{7C543BCC-DAF3-46D6-BFB5-26CC89816DF6}" type="pres">
      <dgm:prSet presAssocID="{7275DBB3-6ED6-4DAC-AB6D-39BE8C36E7F8}" presName="background" presStyleLbl="node0" presStyleIdx="0" presStyleCnt="2"/>
      <dgm:spPr/>
    </dgm:pt>
    <dgm:pt modelId="{AC04EF49-6FB7-4FD0-9756-2CCD31F8EF2B}" type="pres">
      <dgm:prSet presAssocID="{7275DBB3-6ED6-4DAC-AB6D-39BE8C36E7F8}" presName="text" presStyleLbl="fgAcc0" presStyleIdx="0" presStyleCnt="2">
        <dgm:presLayoutVars>
          <dgm:chPref val="3"/>
        </dgm:presLayoutVars>
      </dgm:prSet>
      <dgm:spPr/>
    </dgm:pt>
    <dgm:pt modelId="{8ECB78C6-479D-4626-B78B-78A5B921717B}" type="pres">
      <dgm:prSet presAssocID="{7275DBB3-6ED6-4DAC-AB6D-39BE8C36E7F8}" presName="hierChild2" presStyleCnt="0"/>
      <dgm:spPr/>
    </dgm:pt>
    <dgm:pt modelId="{B90A18FD-EF4F-4408-B4FE-EBD53B481814}" type="pres">
      <dgm:prSet presAssocID="{1E3A6920-B399-43D2-B032-78BEFC211951}" presName="hierRoot1" presStyleCnt="0"/>
      <dgm:spPr/>
    </dgm:pt>
    <dgm:pt modelId="{4BA737BA-A13E-4736-94A5-C66F2B4A5FEB}" type="pres">
      <dgm:prSet presAssocID="{1E3A6920-B399-43D2-B032-78BEFC211951}" presName="composite" presStyleCnt="0"/>
      <dgm:spPr/>
    </dgm:pt>
    <dgm:pt modelId="{064D05CC-81EA-4698-A54E-E84F93F57533}" type="pres">
      <dgm:prSet presAssocID="{1E3A6920-B399-43D2-B032-78BEFC211951}" presName="background" presStyleLbl="node0" presStyleIdx="1" presStyleCnt="2"/>
      <dgm:spPr/>
    </dgm:pt>
    <dgm:pt modelId="{61590E36-5367-4C6A-9E38-C57931ACD14E}" type="pres">
      <dgm:prSet presAssocID="{1E3A6920-B399-43D2-B032-78BEFC211951}" presName="text" presStyleLbl="fgAcc0" presStyleIdx="1" presStyleCnt="2">
        <dgm:presLayoutVars>
          <dgm:chPref val="3"/>
        </dgm:presLayoutVars>
      </dgm:prSet>
      <dgm:spPr/>
    </dgm:pt>
    <dgm:pt modelId="{B526F4FC-1547-4302-87A6-521C8072C70D}" type="pres">
      <dgm:prSet presAssocID="{1E3A6920-B399-43D2-B032-78BEFC211951}" presName="hierChild2" presStyleCnt="0"/>
      <dgm:spPr/>
    </dgm:pt>
  </dgm:ptLst>
  <dgm:cxnLst>
    <dgm:cxn modelId="{B4EB3425-0113-4591-9964-01FB8617239C}" type="presOf" srcId="{1E3A6920-B399-43D2-B032-78BEFC211951}" destId="{61590E36-5367-4C6A-9E38-C57931ACD14E}" srcOrd="0" destOrd="0" presId="urn:microsoft.com/office/officeart/2005/8/layout/hierarchy1"/>
    <dgm:cxn modelId="{C4884951-D412-4594-8D19-CD126F860DAD}" srcId="{35CE6B33-28AA-42F7-A6FC-DEFF155F39F5}" destId="{7275DBB3-6ED6-4DAC-AB6D-39BE8C36E7F8}" srcOrd="0" destOrd="0" parTransId="{5F07CB1C-DA42-4D6E-96F5-95D4331158B3}" sibTransId="{00CDB961-3970-4C39-A3BA-C149D811061C}"/>
    <dgm:cxn modelId="{168B2B76-4D09-4170-ACD5-0C791456DAC9}" srcId="{35CE6B33-28AA-42F7-A6FC-DEFF155F39F5}" destId="{1E3A6920-B399-43D2-B032-78BEFC211951}" srcOrd="1" destOrd="0" parTransId="{613B79A9-9DDC-47A0-98EF-E3D937CBF2A3}" sibTransId="{1E579327-0647-46A4-A627-576DD338D3EB}"/>
    <dgm:cxn modelId="{19CD4077-AEB6-4495-B007-CE915173DB26}" type="presOf" srcId="{35CE6B33-28AA-42F7-A6FC-DEFF155F39F5}" destId="{41173076-1CDE-4B58-B517-5FD8EC2DAE5E}" srcOrd="0" destOrd="0" presId="urn:microsoft.com/office/officeart/2005/8/layout/hierarchy1"/>
    <dgm:cxn modelId="{6FC93EBF-C356-4D50-8AC1-2DC94EF47608}" type="presOf" srcId="{7275DBB3-6ED6-4DAC-AB6D-39BE8C36E7F8}" destId="{AC04EF49-6FB7-4FD0-9756-2CCD31F8EF2B}" srcOrd="0" destOrd="0" presId="urn:microsoft.com/office/officeart/2005/8/layout/hierarchy1"/>
    <dgm:cxn modelId="{3F48D151-0941-4F01-8B83-01DDD094FB1E}" type="presParOf" srcId="{41173076-1CDE-4B58-B517-5FD8EC2DAE5E}" destId="{F5E88AB1-C223-4FEF-B180-A0A1A9357B70}" srcOrd="0" destOrd="0" presId="urn:microsoft.com/office/officeart/2005/8/layout/hierarchy1"/>
    <dgm:cxn modelId="{40CAAFA4-35D1-4231-B2EC-9A2E6B6587A9}" type="presParOf" srcId="{F5E88AB1-C223-4FEF-B180-A0A1A9357B70}" destId="{9EFF2236-8338-4977-B279-7229294F151A}" srcOrd="0" destOrd="0" presId="urn:microsoft.com/office/officeart/2005/8/layout/hierarchy1"/>
    <dgm:cxn modelId="{A441CA25-D014-4A7F-ADE7-3156C32EC2E6}" type="presParOf" srcId="{9EFF2236-8338-4977-B279-7229294F151A}" destId="{7C543BCC-DAF3-46D6-BFB5-26CC89816DF6}" srcOrd="0" destOrd="0" presId="urn:microsoft.com/office/officeart/2005/8/layout/hierarchy1"/>
    <dgm:cxn modelId="{2F39736B-8685-4FC1-A1E5-56777C796B2C}" type="presParOf" srcId="{9EFF2236-8338-4977-B279-7229294F151A}" destId="{AC04EF49-6FB7-4FD0-9756-2CCD31F8EF2B}" srcOrd="1" destOrd="0" presId="urn:microsoft.com/office/officeart/2005/8/layout/hierarchy1"/>
    <dgm:cxn modelId="{577CED72-6A2B-4B92-A7FD-FCC8F9D7EA90}" type="presParOf" srcId="{F5E88AB1-C223-4FEF-B180-A0A1A9357B70}" destId="{8ECB78C6-479D-4626-B78B-78A5B921717B}" srcOrd="1" destOrd="0" presId="urn:microsoft.com/office/officeart/2005/8/layout/hierarchy1"/>
    <dgm:cxn modelId="{F9C84924-E225-4016-A547-2CC1E250B26C}" type="presParOf" srcId="{41173076-1CDE-4B58-B517-5FD8EC2DAE5E}" destId="{B90A18FD-EF4F-4408-B4FE-EBD53B481814}" srcOrd="1" destOrd="0" presId="urn:microsoft.com/office/officeart/2005/8/layout/hierarchy1"/>
    <dgm:cxn modelId="{EEAC16DD-C0F8-4C60-AED7-9FCBDD986734}" type="presParOf" srcId="{B90A18FD-EF4F-4408-B4FE-EBD53B481814}" destId="{4BA737BA-A13E-4736-94A5-C66F2B4A5FEB}" srcOrd="0" destOrd="0" presId="urn:microsoft.com/office/officeart/2005/8/layout/hierarchy1"/>
    <dgm:cxn modelId="{170D83C2-E3D6-4FE3-8F85-C632C0E4A151}" type="presParOf" srcId="{4BA737BA-A13E-4736-94A5-C66F2B4A5FEB}" destId="{064D05CC-81EA-4698-A54E-E84F93F57533}" srcOrd="0" destOrd="0" presId="urn:microsoft.com/office/officeart/2005/8/layout/hierarchy1"/>
    <dgm:cxn modelId="{EAD20ED7-5C56-4551-9524-339B62605392}" type="presParOf" srcId="{4BA737BA-A13E-4736-94A5-C66F2B4A5FEB}" destId="{61590E36-5367-4C6A-9E38-C57931ACD14E}" srcOrd="1" destOrd="0" presId="urn:microsoft.com/office/officeart/2005/8/layout/hierarchy1"/>
    <dgm:cxn modelId="{82690EF9-C4D4-4CE8-9E34-209954F2F294}" type="presParOf" srcId="{B90A18FD-EF4F-4408-B4FE-EBD53B481814}" destId="{B526F4FC-1547-4302-87A6-521C8072C7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6242C-05FC-4CAA-A409-6DBAFF47817B}">
      <dsp:nvSpPr>
        <dsp:cNvPr id="0" name=""/>
        <dsp:cNvSpPr/>
      </dsp:nvSpPr>
      <dsp:spPr>
        <a:xfrm>
          <a:off x="0" y="2963"/>
          <a:ext cx="371581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1105-FF8C-4271-AD8B-4C512A9416E4}">
      <dsp:nvSpPr>
        <dsp:cNvPr id="0" name=""/>
        <dsp:cNvSpPr/>
      </dsp:nvSpPr>
      <dsp:spPr>
        <a:xfrm>
          <a:off x="0" y="2963"/>
          <a:ext cx="3715811" cy="202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1) 497132 - 525965</a:t>
          </a:r>
          <a:r>
            <a:rPr lang="en-US" sz="1600" kern="1200" dirty="0"/>
            <a:t> </a:t>
          </a:r>
          <a:r>
            <a:rPr lang="ru-RU" sz="1600" kern="1200" dirty="0"/>
            <a:t>ненулевых строк</a:t>
          </a:r>
          <a:r>
            <a:rPr lang="en-US" sz="1600" kern="1200" dirty="0"/>
            <a:t> x 29 </a:t>
          </a:r>
          <a:r>
            <a:rPr lang="ru-RU" sz="1600" kern="1200" dirty="0"/>
            <a:t>полей.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Отсутствующих значений</a:t>
          </a:r>
          <a:r>
            <a:rPr lang="en-US" sz="1600" kern="1200" dirty="0"/>
            <a:t>	369751</a:t>
          </a:r>
          <a:r>
            <a:rPr lang="ru-RU" sz="1600" kern="1200" dirty="0"/>
            <a:t> (4.4%)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Дублей записей</a:t>
          </a:r>
          <a:r>
            <a:rPr lang="en-US" sz="1600" kern="1200" dirty="0"/>
            <a:t>	7840</a:t>
          </a:r>
          <a:r>
            <a:rPr lang="ru-RU" sz="1600" kern="1200" dirty="0"/>
            <a:t> (1.5%)</a:t>
          </a:r>
          <a:endParaRPr lang="en-US" sz="1600" kern="1200" dirty="0"/>
        </a:p>
      </dsp:txBody>
      <dsp:txXfrm>
        <a:off x="0" y="2963"/>
        <a:ext cx="3715811" cy="2021189"/>
      </dsp:txXfrm>
    </dsp:sp>
    <dsp:sp modelId="{E9EB696B-309B-4153-A0E0-16D270847878}">
      <dsp:nvSpPr>
        <dsp:cNvPr id="0" name=""/>
        <dsp:cNvSpPr/>
      </dsp:nvSpPr>
      <dsp:spPr>
        <a:xfrm>
          <a:off x="0" y="2024152"/>
          <a:ext cx="371581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A9CD0-8F41-4A11-AB6D-DF8D108D0AA5}">
      <dsp:nvSpPr>
        <dsp:cNvPr id="0" name=""/>
        <dsp:cNvSpPr/>
      </dsp:nvSpPr>
      <dsp:spPr>
        <a:xfrm>
          <a:off x="0" y="2024152"/>
          <a:ext cx="3715811" cy="202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2) Удалено поле </a:t>
          </a:r>
          <a:r>
            <a:rPr lang="en-US" sz="1600" kern="1200"/>
            <a:t>"TargetGroupAddon_CRM</a:t>
          </a:r>
          <a:r>
            <a:rPr lang="ru-RU" sz="1600" kern="1200"/>
            <a:t>» не содержащее записей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Десятичных полей</a:t>
          </a:r>
          <a:r>
            <a:rPr lang="en-US" sz="1600" kern="1200"/>
            <a:t> 13</a:t>
          </a:r>
          <a:r>
            <a:rPr lang="ru-RU" sz="1600" kern="1200"/>
            <a:t>,</a:t>
          </a:r>
          <a:r>
            <a:rPr lang="en-US" sz="1600" kern="1200"/>
            <a:t> </a:t>
          </a:r>
          <a:r>
            <a:rPr lang="ru-RU" sz="1600" kern="1200"/>
            <a:t>Категориальных</a:t>
          </a:r>
          <a:r>
            <a:rPr lang="en-US" sz="1600" kern="1200"/>
            <a:t> 9</a:t>
          </a:r>
          <a:r>
            <a:rPr lang="ru-RU" sz="1600" kern="1200"/>
            <a:t>,</a:t>
          </a:r>
          <a:r>
            <a:rPr lang="en-US" sz="1600" kern="1200"/>
            <a:t> </a:t>
          </a:r>
          <a:r>
            <a:rPr lang="ru-RU" sz="1600" kern="1200"/>
            <a:t>Дата-время</a:t>
          </a:r>
          <a:r>
            <a:rPr lang="en-US" sz="1600" kern="1200"/>
            <a:t> 3</a:t>
          </a:r>
          <a:r>
            <a:rPr lang="ru-RU" sz="1600" kern="1200"/>
            <a:t>, Целочисленных</a:t>
          </a:r>
          <a:r>
            <a:rPr lang="en-US" sz="1600" kern="1200"/>
            <a:t> 3</a:t>
          </a:r>
          <a:r>
            <a:rPr lang="ru-RU" sz="1600" kern="1200"/>
            <a:t>.</a:t>
          </a:r>
          <a:r>
            <a:rPr lang="en-US" sz="1600" kern="1200"/>
            <a:t> </a:t>
          </a:r>
          <a:r>
            <a:rPr lang="ru-RU" sz="1600" kern="1200"/>
            <a:t> Итого 28</a:t>
          </a:r>
          <a:endParaRPr lang="en-US" sz="1600" kern="1200"/>
        </a:p>
      </dsp:txBody>
      <dsp:txXfrm>
        <a:off x="0" y="2024152"/>
        <a:ext cx="3715811" cy="2021189"/>
      </dsp:txXfrm>
    </dsp:sp>
    <dsp:sp modelId="{0ABF6C1E-99BF-4261-A498-58D0448CF9EA}">
      <dsp:nvSpPr>
        <dsp:cNvPr id="0" name=""/>
        <dsp:cNvSpPr/>
      </dsp:nvSpPr>
      <dsp:spPr>
        <a:xfrm>
          <a:off x="0" y="4045342"/>
          <a:ext cx="371581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3F013-EB86-4AB3-BD5C-6C4497680AB2}">
      <dsp:nvSpPr>
        <dsp:cNvPr id="0" name=""/>
        <dsp:cNvSpPr/>
      </dsp:nvSpPr>
      <dsp:spPr>
        <a:xfrm>
          <a:off x="0" y="4045342"/>
          <a:ext cx="3715811" cy="202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3) После удаления 5 полей с уникальностью значений &lt;10  осталось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Десятичных</a:t>
          </a:r>
          <a:r>
            <a:rPr lang="en-US" sz="1600" kern="1200" dirty="0"/>
            <a:t> 12</a:t>
          </a:r>
          <a:r>
            <a:rPr lang="ru-RU" sz="1600" kern="1200" dirty="0"/>
            <a:t>,</a:t>
          </a:r>
          <a:r>
            <a:rPr lang="en-US" sz="1600" kern="1200" dirty="0"/>
            <a:t> </a:t>
          </a:r>
          <a:r>
            <a:rPr lang="ru-RU" sz="1600" kern="1200" dirty="0"/>
            <a:t>Категориальных</a:t>
          </a:r>
          <a:r>
            <a:rPr lang="en-US" sz="1600" kern="1200" dirty="0"/>
            <a:t> 6</a:t>
          </a:r>
          <a:r>
            <a:rPr lang="ru-RU" sz="1600" kern="1200" dirty="0"/>
            <a:t>,</a:t>
          </a:r>
          <a:r>
            <a:rPr lang="en-US" sz="1600" kern="1200" dirty="0"/>
            <a:t> </a:t>
          </a:r>
          <a:r>
            <a:rPr lang="ru-RU" sz="1600" kern="1200" dirty="0"/>
            <a:t>Дата-время</a:t>
          </a:r>
          <a:r>
            <a:rPr lang="en-US" sz="1600" kern="1200" dirty="0"/>
            <a:t> 3</a:t>
          </a:r>
          <a:r>
            <a:rPr lang="ru-RU" sz="1600" kern="1200" dirty="0"/>
            <a:t>, Целочисленных</a:t>
          </a:r>
          <a:r>
            <a:rPr lang="en-US" sz="1600" kern="1200" dirty="0"/>
            <a:t> 2</a:t>
          </a:r>
          <a:r>
            <a:rPr lang="ru-RU" sz="1600" kern="1200" dirty="0"/>
            <a:t>. Итого 23 </a:t>
          </a:r>
          <a:endParaRPr lang="en-US" sz="1600" kern="1200" dirty="0"/>
        </a:p>
      </dsp:txBody>
      <dsp:txXfrm>
        <a:off x="0" y="4045342"/>
        <a:ext cx="3715811" cy="2021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43BCC-DAF3-46D6-BFB5-26CC89816DF6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4EF49-6FB7-4FD0-9756-2CCD31F8EF2B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Замена отсутствующих значений: - модой, - матожиданием</a:t>
          </a:r>
          <a:endParaRPr lang="en-US" sz="3200" kern="1200"/>
        </a:p>
      </dsp:txBody>
      <dsp:txXfrm>
        <a:off x="560236" y="832323"/>
        <a:ext cx="4149382" cy="2576345"/>
      </dsp:txXfrm>
    </dsp:sp>
    <dsp:sp modelId="{064D05CC-81EA-4698-A54E-E84F93F57533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90E36-5367-4C6A-9E38-C57931ACD14E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Удаление отсутствующих значений (ведет к потере 2х и 3х визитов)</a:t>
          </a:r>
          <a:endParaRPr lang="en-US" sz="3200" kern="1200" dirty="0"/>
        </a:p>
      </dsp:txBody>
      <dsp:txXfrm>
        <a:off x="5827635" y="83232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4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5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7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1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8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9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9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7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1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5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0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4982E-AA0E-43FB-B4C7-AC6ED5B42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6" b="571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42C73-DAB2-4655-BF71-D910AE435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BIG DATA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889778-763E-4446-997E-B7AF00771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endParaRPr lang="ru-RU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3328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69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C46A0-F602-483E-9792-BB37C1F6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745" y="566121"/>
            <a:ext cx="7230793" cy="1030606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Карта отсутствующих значений для цифровых полей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3D780F-7C00-4D32-94D9-256C5A6D2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64" y="2162857"/>
            <a:ext cx="7827062" cy="2915580"/>
          </a:xfrm>
          <a:prstGeom prst="rect">
            <a:avLst/>
          </a:prstGeom>
        </p:spPr>
      </p:pic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C789847-2F18-49A4-8D89-E6D8337A5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670985"/>
              </p:ext>
            </p:extLst>
          </p:nvPr>
        </p:nvGraphicFramePr>
        <p:xfrm>
          <a:off x="114067" y="394251"/>
          <a:ext cx="3715811" cy="6069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2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69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58BBE-9E37-434A-A746-C72D9C2B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ru-RU" sz="3100">
                <a:solidFill>
                  <a:srgbClr val="FFFFFF"/>
                </a:solidFill>
              </a:rPr>
              <a:t>Корреляционный анализ</a:t>
            </a:r>
          </a:p>
        </p:txBody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DAEAE5-2738-45EE-91FB-1248D270ACC5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ru-RU">
                <a:solidFill>
                  <a:srgbClr val="FFFFFF"/>
                </a:solidFill>
              </a:rPr>
              <a:t>Корреляция положительная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A9B524-8833-4439-A98C-C5B51D14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029677"/>
            <a:ext cx="6798082" cy="479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183C7-9C4B-4BE0-807A-7DE1E519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73" y="286603"/>
            <a:ext cx="11300256" cy="1450757"/>
          </a:xfrm>
        </p:spPr>
        <p:txBody>
          <a:bodyPr/>
          <a:lstStyle/>
          <a:p>
            <a:r>
              <a:rPr lang="ru-RU" dirty="0"/>
              <a:t>Кодирование категориальных (и временных) полей </a:t>
            </a:r>
            <a:r>
              <a:rPr lang="en-US" dirty="0"/>
              <a:t>(9 </a:t>
            </a:r>
            <a:r>
              <a:rPr lang="ru-RU" dirty="0"/>
              <a:t>полей)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2D61F4-F0F4-4FB0-A9DF-AC2810C1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21" y="2123932"/>
            <a:ext cx="5054036" cy="19389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A1D1A9-36E9-4766-B1BE-48E29A0E0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43" y="2112313"/>
            <a:ext cx="5057775" cy="1962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65B964-8615-4B65-BCBA-0341F7C19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876" y="4266347"/>
            <a:ext cx="32956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4536C-42BD-451C-A427-FFDCD2F1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/>
              <a:t>Очистка и восстановление данных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3A177C5-BC05-49F2-9D36-979FA25DB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04718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267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AD7F4-73FB-4FA7-90F6-9C9AF74F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Нормализация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48780DE-014B-4028-B644-3B0DEBBCF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8" y="1039184"/>
            <a:ext cx="5130782" cy="28347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02E526-C85C-49BB-BF3E-3B34FDE3E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16" y="643467"/>
            <a:ext cx="4395382" cy="362619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7CA4C66-B806-400A-A8EA-73DF9538EFA7}"/>
              </a:ext>
            </a:extLst>
          </p:cNvPr>
          <p:cNvSpPr/>
          <p:nvPr/>
        </p:nvSpPr>
        <p:spPr>
          <a:xfrm>
            <a:off x="643468" y="4372666"/>
            <a:ext cx="1084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Xz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Xz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np.nanmean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Xz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axis=0))/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np.nanstd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Xz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axis=0) #</a:t>
            </a:r>
            <a:r>
              <a:rPr lang="ru-RU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нормализация с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NAN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6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40798-9BA3-4966-A33B-B424B8A1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главных компонент</a:t>
            </a:r>
          </a:p>
        </p:txBody>
      </p:sp>
      <p:pic>
        <p:nvPicPr>
          <p:cNvPr id="8" name="Объект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3EDBB61-1EC4-4384-929B-9D90FD569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3301" y="2148370"/>
            <a:ext cx="4241934" cy="414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1249BDA6-270B-492C-B678-16733CB0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0" y="225729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33F17-9C72-1347-B586-8233FA6D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ru-RU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 способ</a:t>
            </a:r>
            <a:br>
              <a:rPr lang="ru-RU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ru-RU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Инжиниринговые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данны</a:t>
            </a:r>
            <a:r>
              <a:rPr lang="ru-RU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е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BDB7E-9CE0-7B41-9A38-FA93B09BA901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</a:t>
            </a:r>
            <a:r>
              <a:rPr lang="en-US" sz="2000" dirty="0" err="1"/>
              <a:t>генерирован</a:t>
            </a:r>
            <a:r>
              <a:rPr lang="ru-RU" sz="2000" dirty="0"/>
              <a:t>а</a:t>
            </a:r>
            <a:r>
              <a:rPr lang="en-US" sz="2000" dirty="0"/>
              <a:t> </a:t>
            </a:r>
            <a:r>
              <a:rPr lang="ru-RU" sz="2000" dirty="0"/>
              <a:t>БД</a:t>
            </a:r>
            <a:r>
              <a:rPr lang="en-US" sz="2000" dirty="0"/>
              <a:t>,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включ</a:t>
            </a:r>
            <a:r>
              <a:rPr lang="ru-RU" sz="2000" dirty="0" err="1"/>
              <a:t>ающая</a:t>
            </a:r>
            <a:r>
              <a:rPr lang="en-US" sz="2000" dirty="0"/>
              <a:t> </a:t>
            </a:r>
            <a:r>
              <a:rPr lang="en-US" sz="2000" dirty="0" err="1"/>
              <a:t>строки</a:t>
            </a:r>
            <a:r>
              <a:rPr lang="en-US" sz="2000" dirty="0"/>
              <a:t> с </a:t>
            </a:r>
            <a:r>
              <a:rPr lang="en-US" sz="2000" dirty="0" err="1"/>
              <a:t>пустыми</a:t>
            </a:r>
            <a:r>
              <a:rPr lang="en-US" sz="2000" dirty="0"/>
              <a:t> </a:t>
            </a:r>
            <a:r>
              <a:rPr lang="en-US" sz="2000" dirty="0" err="1"/>
              <a:t>значениями</a:t>
            </a:r>
            <a:r>
              <a:rPr lang="en-US" sz="2000" dirty="0"/>
              <a:t>, </a:t>
            </a:r>
            <a:r>
              <a:rPr lang="ru-RU" sz="2000" dirty="0"/>
              <a:t>и</a:t>
            </a:r>
            <a:r>
              <a:rPr lang="en-US" sz="2000" dirty="0"/>
              <a:t> </a:t>
            </a:r>
            <a:r>
              <a:rPr lang="en-US" sz="2000" dirty="0" err="1"/>
              <a:t>категориальные</a:t>
            </a:r>
            <a:r>
              <a:rPr lang="en-US" sz="2000" dirty="0"/>
              <a:t> </a:t>
            </a:r>
            <a:r>
              <a:rPr lang="en-US" sz="2000" dirty="0" err="1"/>
              <a:t>признаки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Данные</a:t>
            </a:r>
            <a:r>
              <a:rPr lang="en-US" sz="2000" dirty="0"/>
              <a:t>  </a:t>
            </a:r>
            <a:r>
              <a:rPr lang="en-US" sz="2000" dirty="0" err="1"/>
              <a:t>сгруппированы</a:t>
            </a:r>
            <a:r>
              <a:rPr lang="en-US" sz="2000" dirty="0"/>
              <a:t> </a:t>
            </a:r>
            <a:r>
              <a:rPr lang="en-US" sz="2000" dirty="0" err="1"/>
              <a:t>по</a:t>
            </a:r>
            <a:r>
              <a:rPr lang="en-US" sz="2000" dirty="0"/>
              <a:t> </a:t>
            </a:r>
            <a:r>
              <a:rPr lang="ru-RU" sz="2000" dirty="0"/>
              <a:t>идентификатору МП (</a:t>
            </a:r>
            <a:r>
              <a:rPr lang="en-US" sz="2000" dirty="0" err="1"/>
              <a:t>MR_AgentId_CRM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061105-9479-F44B-B5B9-81588863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699803"/>
            <a:ext cx="6250769" cy="52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9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C6C66-0982-B14E-8F16-88CB129F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900" dirty="0" err="1">
                <a:solidFill>
                  <a:srgbClr val="FFFFFF"/>
                </a:solidFill>
              </a:rPr>
              <a:t>Выявление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выбросов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(</a:t>
            </a:r>
            <a:r>
              <a:rPr lang="en-US" sz="1900" dirty="0" err="1">
                <a:solidFill>
                  <a:srgbClr val="FFFFFF"/>
                </a:solidFill>
              </a:rPr>
              <a:t>на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примере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признака</a:t>
            </a:r>
            <a:r>
              <a:rPr lang="en-US" sz="1900" dirty="0">
                <a:solidFill>
                  <a:srgbClr val="FFFFFF"/>
                </a:solidFill>
              </a:rPr>
              <a:t> «</a:t>
            </a:r>
            <a:r>
              <a:rPr lang="en-US" sz="1900" dirty="0" err="1">
                <a:solidFill>
                  <a:srgbClr val="FFFFFF"/>
                </a:solidFill>
              </a:rPr>
              <a:t>Договоренность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по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бренду</a:t>
            </a:r>
            <a:r>
              <a:rPr lang="en-US" sz="1900" dirty="0">
                <a:solidFill>
                  <a:srgbClr val="FFFFFF"/>
                </a:solidFill>
              </a:rPr>
              <a:t>» </a:t>
            </a:r>
            <a:r>
              <a:rPr lang="en-US" sz="1900" dirty="0" err="1">
                <a:solidFill>
                  <a:srgbClr val="FFFFFF"/>
                </a:solidFill>
              </a:rPr>
              <a:t>BrandResult_CRM</a:t>
            </a:r>
            <a:r>
              <a:rPr lang="en-US" sz="1900" dirty="0">
                <a:solidFill>
                  <a:srgbClr val="FFFFFF"/>
                </a:solidFill>
              </a:rPr>
              <a:t>,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 err="1">
                <a:solidFill>
                  <a:srgbClr val="FFFFFF"/>
                </a:solidFill>
              </a:rPr>
              <a:t>сгруппированного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по</a:t>
            </a:r>
            <a:r>
              <a:rPr lang="en-US" sz="1900" dirty="0">
                <a:solidFill>
                  <a:srgbClr val="FFFFFF"/>
                </a:solidFill>
              </a:rPr>
              <a:t> id </a:t>
            </a:r>
            <a:r>
              <a:rPr lang="en-US" sz="1900" dirty="0" err="1">
                <a:solidFill>
                  <a:srgbClr val="FFFFFF"/>
                </a:solidFill>
              </a:rPr>
              <a:t>представителя</a:t>
            </a:r>
            <a:r>
              <a:rPr lang="en-US" sz="19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4" name="Рисунок 3" descr="Изображение выглядит как снимок экрана, часы&#10;&#10;Автоматически созданное описание">
            <a:extLst>
              <a:ext uri="{FF2B5EF4-FFF2-40B4-BE49-F238E27FC236}">
                <a16:creationId xmlns:a16="http://schemas.microsoft.com/office/drawing/2014/main" id="{3078153C-3247-244C-9B53-C7B794D3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6" y="878834"/>
            <a:ext cx="6468927" cy="2765466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455DC64-BDA2-5D4F-8F33-6E5D5D907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598" y="429292"/>
            <a:ext cx="3907934" cy="390793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977AD44-0CE5-482E-AB09-4F6C6E533FAD}"/>
              </a:ext>
            </a:extLst>
          </p:cNvPr>
          <p:cNvSpPr/>
          <p:nvPr/>
        </p:nvSpPr>
        <p:spPr>
          <a:xfrm>
            <a:off x="8491781" y="5015530"/>
            <a:ext cx="3172834" cy="174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% </a:t>
            </a:r>
            <a:r>
              <a:rPr lang="en-US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дисперсии</a:t>
            </a:r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, </a:t>
            </a:r>
            <a:r>
              <a:rPr lang="en-US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объясненной</a:t>
            </a:r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компонентами</a:t>
            </a:r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,</a:t>
            </a:r>
            <a:r>
              <a:rPr lang="ru-RU" dirty="0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составил</a:t>
            </a:r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почти</a:t>
            </a:r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 95% - 86 и 9% </a:t>
            </a:r>
            <a:r>
              <a:rPr lang="en-US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соответс</a:t>
            </a:r>
            <a:r>
              <a:rPr lang="ru-RU" dirty="0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т</a:t>
            </a:r>
            <a:r>
              <a:rPr lang="en-US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венно</a:t>
            </a:r>
            <a:r>
              <a:rPr lang="ru-RU" dirty="0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solidFill>
                <a:schemeClr val="tx2">
                  <a:lumMod val="25000"/>
                  <a:lumOff val="75000"/>
                </a:schemeClr>
              </a:solidFill>
              <a:latin typeface="PT Sans" panose="020B0503020203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dirty="0">
                <a:solidFill>
                  <a:schemeClr val="tx2">
                    <a:lumMod val="25000"/>
                    <a:lumOff val="75000"/>
                  </a:schemeClr>
                </a:solidFill>
                <a:latin typeface="PT Sans" panose="020B0503020203020204" pitchFamily="34" charset="0"/>
              </a:rPr>
              <a:t>Выбросов больше</a:t>
            </a:r>
            <a:endParaRPr lang="en-US" dirty="0">
              <a:solidFill>
                <a:schemeClr val="tx2">
                  <a:lumMod val="25000"/>
                  <a:lumOff val="75000"/>
                </a:schemeClr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971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238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PT Sans</vt:lpstr>
      <vt:lpstr>Univers</vt:lpstr>
      <vt:lpstr>Univers Condensed</vt:lpstr>
      <vt:lpstr>RetrospectVTI</vt:lpstr>
      <vt:lpstr>BIG DATA</vt:lpstr>
      <vt:lpstr>Карта отсутствующих значений для цифровых полей</vt:lpstr>
      <vt:lpstr>Корреляционный анализ</vt:lpstr>
      <vt:lpstr>Кодирование категориальных (и временных) полей (9 полей)</vt:lpstr>
      <vt:lpstr>Очистка и восстановление данных</vt:lpstr>
      <vt:lpstr>Нормализация</vt:lpstr>
      <vt:lpstr>Метод главных компонент</vt:lpstr>
      <vt:lpstr>2 способ Инжиниринговые данные</vt:lpstr>
      <vt:lpstr>Выявление выбросов (на примере признака «Договоренность по бренду» BrandResult_CRM,  сгруппированного по id представителя)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БД МП</dc:title>
  <dc:creator>Владова Алла Юрьевна</dc:creator>
  <cp:lastModifiedBy>Антонян Антон Аршалуйсович</cp:lastModifiedBy>
  <cp:revision>3</cp:revision>
  <dcterms:created xsi:type="dcterms:W3CDTF">2020-03-19T14:23:40Z</dcterms:created>
  <dcterms:modified xsi:type="dcterms:W3CDTF">2020-10-02T03:14:51Z</dcterms:modified>
</cp:coreProperties>
</file>