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77" r:id="rId2"/>
    <p:sldId id="280" r:id="rId3"/>
    <p:sldId id="279"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3" r:id="rId26"/>
    <p:sldId id="304" r:id="rId27"/>
    <p:sldId id="305" r:id="rId28"/>
    <p:sldId id="306" r:id="rId2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1" d="100"/>
          <a:sy n="21" d="100"/>
        </p:scale>
        <p:origin x="10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964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420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85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735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9027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02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237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70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15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338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3090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5901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655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9025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361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904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358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946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295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554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3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20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1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754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465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486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342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an array of primitive types is allocated, space is allocated for all of it's elements contiguously,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from this slide, that we have an array of </a:t>
            </a:r>
            <a:r>
              <a:rPr lang="en-US" sz="6400" b="1" dirty="0">
                <a:latin typeface="Open Sans" panose="020B0606030504020204" pitchFamily="34" charset="0"/>
                <a:ea typeface="Open Sans" panose="020B0606030504020204" pitchFamily="34" charset="0"/>
                <a:cs typeface="Open Sans" panose="020B0606030504020204" pitchFamily="34" charset="0"/>
              </a:rPr>
              <a:t>seven integers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index position is in the left column, and that's the number we use, to access a specific array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 first element, when we use index position 0, this will retrieve the value 34.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use index position 1, this gets the value of 18,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addresses we show here are memory addresses, represented by these numbers. </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extLst>
              <p:ext uri="{D42A27DB-BD31-4B8C-83A1-F6EECF244321}">
                <p14:modId xmlns:p14="http://schemas.microsoft.com/office/powerpoint/2010/main" val="641607605"/>
              </p:ext>
            </p:extLst>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add 3 more elements, using the ArrayList add method, and the array that is used to store the data, doesn't need to change.</a:t>
            </a:r>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extLst>
              <p:ext uri="{D42A27DB-BD31-4B8C-83A1-F6EECF244321}">
                <p14:modId xmlns:p14="http://schemas.microsoft.com/office/powerpoint/2010/main" val="1185009804"/>
              </p:ext>
            </p:extLst>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B4F217F1-E26D-6D64-BE27-C5BFFE30AD3C}"/>
              </a:ext>
            </a:extLst>
          </p:cNvPr>
          <p:cNvPicPr>
            <a:picLocks noChangeAspect="1"/>
          </p:cNvPicPr>
          <p:nvPr/>
        </p:nvPicPr>
        <p:blipFill>
          <a:blip r:embed="rId3"/>
          <a:stretch>
            <a:fillRect/>
          </a:stretch>
        </p:blipFill>
        <p:spPr>
          <a:xfrm>
            <a:off x="952498" y="5281528"/>
            <a:ext cx="21202804" cy="7134278"/>
          </a:xfrm>
          <a:prstGeom prst="rect">
            <a:avLst/>
          </a:prstGeom>
        </p:spPr>
      </p:pic>
      <p:sp>
        <p:nvSpPr>
          <p:cNvPr id="7" name="Rectangle 6">
            <a:extLst>
              <a:ext uri="{FF2B5EF4-FFF2-40B4-BE49-F238E27FC236}">
                <a16:creationId xmlns:a16="http://schemas.microsoft.com/office/drawing/2014/main" id="{3A20679F-D5FF-BAB0-9DFF-A32E14F19351}"/>
              </a:ext>
            </a:extLst>
          </p:cNvPr>
          <p:cNvSpPr/>
          <p:nvPr/>
        </p:nvSpPr>
        <p:spPr>
          <a:xfrm>
            <a:off x="952499" y="12895052"/>
            <a:ext cx="34782670" cy="22884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elements at indices 7, 8, and 9, get populated.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Shape 131">
            <a:extLst>
              <a:ext uri="{FF2B5EF4-FFF2-40B4-BE49-F238E27FC236}">
                <a16:creationId xmlns:a16="http://schemas.microsoft.com/office/drawing/2014/main" id="{55443C32-7BE8-01D6-FE25-0CB16B542B19}"/>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94799973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extLst>
              <p:ext uri="{D42A27DB-BD31-4B8C-83A1-F6EECF244321}">
                <p14:modId xmlns:p14="http://schemas.microsoft.com/office/powerpoint/2010/main" val="442650815"/>
              </p:ext>
            </p:extLst>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8" name="Rectangle 7">
            <a:extLst>
              <a:ext uri="{FF2B5EF4-FFF2-40B4-BE49-F238E27FC236}">
                <a16:creationId xmlns:a16="http://schemas.microsoft.com/office/drawing/2014/main" id="{D7F46CAF-6412-678C-6A0F-68E4652B6578}"/>
              </a:ext>
            </a:extLst>
          </p:cNvPr>
          <p:cNvSpPr/>
          <p:nvPr/>
        </p:nvSpPr>
        <p:spPr>
          <a:xfrm>
            <a:off x="952499" y="3203553"/>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if the number of elements exceeds the current capacity, Java needs to reallocate memory, to fit all the elements, and this can be a costly operation, especially if your ArrayList contains a lot of items.</a:t>
            </a:r>
          </a:p>
        </p:txBody>
      </p:sp>
      <p:pic>
        <p:nvPicPr>
          <p:cNvPr id="2" name="Picture 1">
            <a:extLst>
              <a:ext uri="{FF2B5EF4-FFF2-40B4-BE49-F238E27FC236}">
                <a16:creationId xmlns:a16="http://schemas.microsoft.com/office/drawing/2014/main" id="{1332B1AD-3A60-493B-B908-82AB3A2F635D}"/>
              </a:ext>
            </a:extLst>
          </p:cNvPr>
          <p:cNvPicPr>
            <a:picLocks noChangeAspect="1"/>
          </p:cNvPicPr>
          <p:nvPr/>
        </p:nvPicPr>
        <p:blipFill>
          <a:blip r:embed="rId3"/>
          <a:stretch>
            <a:fillRect/>
          </a:stretch>
        </p:blipFill>
        <p:spPr>
          <a:xfrm>
            <a:off x="950997" y="6756771"/>
            <a:ext cx="21955285" cy="7060458"/>
          </a:xfrm>
          <a:prstGeom prst="rect">
            <a:avLst/>
          </a:prstGeom>
        </p:spPr>
      </p:pic>
      <p:sp>
        <p:nvSpPr>
          <p:cNvPr id="3" name="Shape 131">
            <a:extLst>
              <a:ext uri="{FF2B5EF4-FFF2-40B4-BE49-F238E27FC236}">
                <a16:creationId xmlns:a16="http://schemas.microsoft.com/office/drawing/2014/main" id="{532D0CD9-50AD-7EAA-48D6-6DC791D44579}"/>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96516382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 name="Rectangle 2">
            <a:extLst>
              <a:ext uri="{FF2B5EF4-FFF2-40B4-BE49-F238E27FC236}">
                <a16:creationId xmlns:a16="http://schemas.microsoft.com/office/drawing/2014/main" id="{4260376E-519B-1ADB-3C6D-BCE6E0268484}"/>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now, if our code simply calls add on this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the next operation is going to create a new array, with more elements, but copy the existing 10 elements over.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new element is added.   You can imagine this add operation costs more, in both time and memory, than the previous add methods did.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Java re-allocates new memory 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it automatically sets the capacity to a greater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the Java language doesn't really specify exactly how it determines the new capacity, or promise that it will continue to increase the capacity in the same way in future versions.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actually get this capacity size, from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
        <p:nvSpPr>
          <p:cNvPr id="2" name="Shape 131">
            <a:extLst>
              <a:ext uri="{FF2B5EF4-FFF2-40B4-BE49-F238E27FC236}">
                <a16:creationId xmlns:a16="http://schemas.microsoft.com/office/drawing/2014/main" id="{F7A7E0CD-8A99-6FF4-425D-264CF3E5AB77}"/>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62634574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313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 is reached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 name="Table 2">
            <a:extLst>
              <a:ext uri="{FF2B5EF4-FFF2-40B4-BE49-F238E27FC236}">
                <a16:creationId xmlns:a16="http://schemas.microsoft.com/office/drawing/2014/main" id="{DDEB995F-5A79-5333-5DD6-17949D3280C1}"/>
              </a:ext>
            </a:extLst>
          </p:cNvPr>
          <p:cNvGraphicFramePr>
            <a:graphicFrameLocks noGrp="1"/>
          </p:cNvGraphicFramePr>
          <p:nvPr/>
        </p:nvGraphicFramePr>
        <p:xfrm>
          <a:off x="954000" y="14486400"/>
          <a:ext cx="34782675" cy="2548628"/>
        </p:xfrm>
        <a:graphic>
          <a:graphicData uri="http://schemas.openxmlformats.org/drawingml/2006/table">
            <a:tbl>
              <a:tblPr firstRow="1" bandRow="1">
                <a:tableStyleId>{5C22544A-7EE6-4342-B048-85BDC9FD1C3A}</a:tableStyleId>
              </a:tblPr>
              <a:tblGrid>
                <a:gridCol w="4091385">
                  <a:extLst>
                    <a:ext uri="{9D8B030D-6E8A-4147-A177-3AD203B41FA5}">
                      <a16:colId xmlns:a16="http://schemas.microsoft.com/office/drawing/2014/main" val="2844207666"/>
                    </a:ext>
                  </a:extLst>
                </a:gridCol>
                <a:gridCol w="2046086">
                  <a:extLst>
                    <a:ext uri="{9D8B030D-6E8A-4147-A177-3AD203B41FA5}">
                      <a16:colId xmlns:a16="http://schemas.microsoft.com/office/drawing/2014/main" val="1891655341"/>
                    </a:ext>
                  </a:extLst>
                </a:gridCol>
                <a:gridCol w="2046086">
                  <a:extLst>
                    <a:ext uri="{9D8B030D-6E8A-4147-A177-3AD203B41FA5}">
                      <a16:colId xmlns:a16="http://schemas.microsoft.com/office/drawing/2014/main" val="3126023316"/>
                    </a:ext>
                  </a:extLst>
                </a:gridCol>
                <a:gridCol w="2046086">
                  <a:extLst>
                    <a:ext uri="{9D8B030D-6E8A-4147-A177-3AD203B41FA5}">
                      <a16:colId xmlns:a16="http://schemas.microsoft.com/office/drawing/2014/main" val="3510570195"/>
                    </a:ext>
                  </a:extLst>
                </a:gridCol>
                <a:gridCol w="2046086">
                  <a:extLst>
                    <a:ext uri="{9D8B030D-6E8A-4147-A177-3AD203B41FA5}">
                      <a16:colId xmlns:a16="http://schemas.microsoft.com/office/drawing/2014/main" val="2203070157"/>
                    </a:ext>
                  </a:extLst>
                </a:gridCol>
                <a:gridCol w="2046086">
                  <a:extLst>
                    <a:ext uri="{9D8B030D-6E8A-4147-A177-3AD203B41FA5}">
                      <a16:colId xmlns:a16="http://schemas.microsoft.com/office/drawing/2014/main" val="1765810579"/>
                    </a:ext>
                  </a:extLst>
                </a:gridCol>
                <a:gridCol w="2046086">
                  <a:extLst>
                    <a:ext uri="{9D8B030D-6E8A-4147-A177-3AD203B41FA5}">
                      <a16:colId xmlns:a16="http://schemas.microsoft.com/office/drawing/2014/main" val="1427929878"/>
                    </a:ext>
                  </a:extLst>
                </a:gridCol>
                <a:gridCol w="2046086">
                  <a:extLst>
                    <a:ext uri="{9D8B030D-6E8A-4147-A177-3AD203B41FA5}">
                      <a16:colId xmlns:a16="http://schemas.microsoft.com/office/drawing/2014/main" val="3275781114"/>
                    </a:ext>
                  </a:extLst>
                </a:gridCol>
                <a:gridCol w="2046086">
                  <a:extLst>
                    <a:ext uri="{9D8B030D-6E8A-4147-A177-3AD203B41FA5}">
                      <a16:colId xmlns:a16="http://schemas.microsoft.com/office/drawing/2014/main" val="930503361"/>
                    </a:ext>
                  </a:extLst>
                </a:gridCol>
                <a:gridCol w="2046086">
                  <a:extLst>
                    <a:ext uri="{9D8B030D-6E8A-4147-A177-3AD203B41FA5}">
                      <a16:colId xmlns:a16="http://schemas.microsoft.com/office/drawing/2014/main" val="3679510846"/>
                    </a:ext>
                  </a:extLst>
                </a:gridCol>
                <a:gridCol w="2046086">
                  <a:extLst>
                    <a:ext uri="{9D8B030D-6E8A-4147-A177-3AD203B41FA5}">
                      <a16:colId xmlns:a16="http://schemas.microsoft.com/office/drawing/2014/main" val="240310130"/>
                    </a:ext>
                  </a:extLst>
                </a:gridCol>
                <a:gridCol w="2046086">
                  <a:extLst>
                    <a:ext uri="{9D8B030D-6E8A-4147-A177-3AD203B41FA5}">
                      <a16:colId xmlns:a16="http://schemas.microsoft.com/office/drawing/2014/main" val="1992832952"/>
                    </a:ext>
                  </a:extLst>
                </a:gridCol>
                <a:gridCol w="2046086">
                  <a:extLst>
                    <a:ext uri="{9D8B030D-6E8A-4147-A177-3AD203B41FA5}">
                      <a16:colId xmlns:a16="http://schemas.microsoft.com/office/drawing/2014/main" val="1639961652"/>
                    </a:ext>
                  </a:extLst>
                </a:gridCol>
                <a:gridCol w="2046086">
                  <a:extLst>
                    <a:ext uri="{9D8B030D-6E8A-4147-A177-3AD203B41FA5}">
                      <a16:colId xmlns:a16="http://schemas.microsoft.com/office/drawing/2014/main" val="2804984686"/>
                    </a:ext>
                  </a:extLst>
                </a:gridCol>
                <a:gridCol w="2046086">
                  <a:extLst>
                    <a:ext uri="{9D8B030D-6E8A-4147-A177-3AD203B41FA5}">
                      <a16:colId xmlns:a16="http://schemas.microsoft.com/office/drawing/2014/main" val="2431128060"/>
                    </a:ext>
                  </a:extLst>
                </a:gridCol>
                <a:gridCol w="2046086">
                  <a:extLst>
                    <a:ext uri="{9D8B030D-6E8A-4147-A177-3AD203B41FA5}">
                      <a16:colId xmlns:a16="http://schemas.microsoft.com/office/drawing/2014/main" val="2518539869"/>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5" name="Rectangle 4">
            <a:extLst>
              <a:ext uri="{FF2B5EF4-FFF2-40B4-BE49-F238E27FC236}">
                <a16:creationId xmlns:a16="http://schemas.microsoft.com/office/drawing/2014/main" id="{60FAD7B6-74E6-2DDA-6D32-C4C3E89DB2E2}"/>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their own documentation, Java states that, "The details of the growth policy, are not specified beyond the fact that adding an element, has constant amortized time cost".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maybe you're interested in what constant amortized time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start with how to determine cost, which in this case is generally considered in terms of time, but may include memory usage and processing costs, etc.</a:t>
            </a:r>
          </a:p>
        </p:txBody>
      </p:sp>
      <p:sp>
        <p:nvSpPr>
          <p:cNvPr id="2" name="Shape 131">
            <a:extLst>
              <a:ext uri="{FF2B5EF4-FFF2-40B4-BE49-F238E27FC236}">
                <a16:creationId xmlns:a16="http://schemas.microsoft.com/office/drawing/2014/main" id="{9DDD232C-4861-49EB-90CD-9CB64D3F618D}"/>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5236687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you've heard people talking about Big O Notation, or Big O, and wondered what this means.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won't get too deep into it, but there are a couple of concepts that are fairly easy to grasp, and will help us understand how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an operation is, in terms of time and memory usage, as the operation scales.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it's a way to express how well the operation performs, when applied to more and more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Big O approximates the cost of an operation, for a certain number of elements, called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 is usually determined by the time it takes, but it can include memory usage, and complexity for example.</a:t>
            </a:r>
          </a:p>
        </p:txBody>
      </p:sp>
      <p:sp>
        <p:nvSpPr>
          <p:cNvPr id="3" name="Shape 131">
            <a:extLst>
              <a:ext uri="{FF2B5EF4-FFF2-40B4-BE49-F238E27FC236}">
                <a16:creationId xmlns:a16="http://schemas.microsoft.com/office/drawing/2014/main" id="{B7E3BDC7-3EE5-CBC9-35E0-8F979137837B}"/>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02209614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n (the number of elements) gets bigger, an operation's cost can stay the same.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cost often grows, as the number of elements grow.</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Costs can grow linearly, meaning the cost stays in step, with the magnitude of the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costs can grow exponentially, or by some other non-linear fashion.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perfect world, an operation's time and complexity would never change.   This ideal world, in Big O Notation is O(1), sometimes called constant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situations, an operation's cost is in direct correlation to the number of elements, n.   In Big O Notation this is O(n), sometimes called linear time.</a:t>
            </a:r>
          </a:p>
        </p:txBody>
      </p:sp>
      <p:sp>
        <p:nvSpPr>
          <p:cNvPr id="3" name="Shape 131">
            <a:extLst>
              <a:ext uri="{FF2B5EF4-FFF2-40B4-BE49-F238E27FC236}">
                <a16:creationId xmlns:a16="http://schemas.microsoft.com/office/drawing/2014/main" id="{E3C65E7F-5F3A-7C43-E7B8-6B9FA0002AEA}"/>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64586046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244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Big O Notation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we have 10 elements, the cost is 10 times what it would be for 1 element, because the operation may have to execute some functions, up to 10 times vs. just once, and 100 times for 100 elements,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is generally our worst case scenario for List operations, but there are Big O Notations, for worse performers.</a:t>
            </a:r>
          </a:p>
        </p:txBody>
      </p:sp>
      <p:sp>
        <p:nvSpPr>
          <p:cNvPr id="3" name="Shape 131">
            <a:extLst>
              <a:ext uri="{FF2B5EF4-FFF2-40B4-BE49-F238E27FC236}">
                <a16:creationId xmlns:a16="http://schemas.microsoft.com/office/drawing/2014/main" id="{23795308-530C-FE65-D3E6-66F03CFAC658}"/>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52807373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scenario, is the one the Java docs declared for the growth of the ArrayList, that adding an element has constant amortized time cost.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case, we'll designate this constant amortized time as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in the majority of cases, the cost is close to O(1), but at certain intervals, the cost is 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add an element to an ArrayList, where the capacity of the List is already allocated, and space is available, the cost is the same each time, regardless of how many elements we add.</a:t>
            </a:r>
          </a:p>
        </p:txBody>
      </p:sp>
      <p:sp>
        <p:nvSpPr>
          <p:cNvPr id="3" name="Shape 131">
            <a:extLst>
              <a:ext uri="{FF2B5EF4-FFF2-40B4-BE49-F238E27FC236}">
                <a16:creationId xmlns:a16="http://schemas.microsoft.com/office/drawing/2014/main" id="{2C3967F9-72D6-66C8-FCFD-5E386E315A07}"/>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72954090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7746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 Amortized Time Cost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as soon as we reach the capacity, and all the elements (all n elements) need to be copied in memory, this single add would have a maximum cost of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After this operation, that forced a reallocation, any additional add operations go back to O(1), until the capacity is reached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the expensive intervals decrease, the cost gets closer to O(1), so we give it the notation O(1)*.</a:t>
            </a:r>
          </a:p>
        </p:txBody>
      </p:sp>
      <p:sp>
        <p:nvSpPr>
          <p:cNvPr id="3" name="Shape 131">
            <a:extLst>
              <a:ext uri="{FF2B5EF4-FFF2-40B4-BE49-F238E27FC236}">
                <a16:creationId xmlns:a16="http://schemas.microsoft.com/office/drawing/2014/main" id="{55DB539E-0921-734F-8F69-505677C1F868}"/>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70943452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ArrayList operations or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just talk about one example, the contains method, which looks for a matching element, and needs to traverse through the ArrayList to find a match.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could find a match at the very first index, this is the best case scenario, so it's O(1).</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might not find a match until the last index, this is the worst case scenario, so it's O(n).</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extLst>
              <p:ext uri="{D42A27DB-BD31-4B8C-83A1-F6EECF244321}">
                <p14:modId xmlns:p14="http://schemas.microsoft.com/office/powerpoint/2010/main" val="1088401503"/>
              </p:ext>
            </p:extLst>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A80484BE-0DA5-FBFA-246C-D5BF1BF552CD}"/>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4422499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83446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of primitive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817849"/>
            <a:ext cx="24296136" cy="1532598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100 is the address of an integer, and we know an integer is 4 bytes, then the address of the next integer, if it's contiguous would be 104, as we show here, for the second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can use simple math, using the index, and the address of the initial element in the array, to get the address, and retrieve the value of the element.</a:t>
            </a:r>
          </a:p>
        </p:txBody>
      </p:sp>
      <p:graphicFrame>
        <p:nvGraphicFramePr>
          <p:cNvPr id="2" name="Table 1">
            <a:extLst>
              <a:ext uri="{FF2B5EF4-FFF2-40B4-BE49-F238E27FC236}">
                <a16:creationId xmlns:a16="http://schemas.microsoft.com/office/drawing/2014/main" id="{FE07DEC2-A62B-999E-7AD1-A0BF549D7896}"/>
              </a:ext>
            </a:extLst>
          </p:cNvPr>
          <p:cNvGraphicFramePr>
            <a:graphicFrameLocks noGrp="1"/>
          </p:cNvGraphicFramePr>
          <p:nvPr/>
        </p:nvGraphicFramePr>
        <p:xfrm>
          <a:off x="26005207" y="4573140"/>
          <a:ext cx="9618292" cy="10734524"/>
        </p:xfrm>
        <a:graphic>
          <a:graphicData uri="http://schemas.openxmlformats.org/drawingml/2006/table">
            <a:tbl>
              <a:tblPr firstRow="1" bandRow="1">
                <a:tableStyleId>{5C22544A-7EE6-4342-B048-85BDC9FD1C3A}</a:tableStyleId>
              </a:tblPr>
              <a:tblGrid>
                <a:gridCol w="3022580">
                  <a:extLst>
                    <a:ext uri="{9D8B030D-6E8A-4147-A177-3AD203B41FA5}">
                      <a16:colId xmlns:a16="http://schemas.microsoft.com/office/drawing/2014/main" val="2844207666"/>
                    </a:ext>
                  </a:extLst>
                </a:gridCol>
                <a:gridCol w="2967134">
                  <a:extLst>
                    <a:ext uri="{9D8B030D-6E8A-4147-A177-3AD203B41FA5}">
                      <a16:colId xmlns:a16="http://schemas.microsoft.com/office/drawing/2014/main" val="1891655341"/>
                    </a:ext>
                  </a:extLst>
                </a:gridCol>
                <a:gridCol w="3628578">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Address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124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bl>
          </a:graphicData>
        </a:graphic>
      </p:graphicFrame>
      <p:sp>
        <p:nvSpPr>
          <p:cNvPr id="3" name="Shape 131">
            <a:extLst>
              <a:ext uri="{FF2B5EF4-FFF2-40B4-BE49-F238E27FC236}">
                <a16:creationId xmlns:a16="http://schemas.microsoft.com/office/drawing/2014/main" id="{42F047D1-76A8-E97A-F29E-00A3BE546AEA}"/>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63384614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40407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42694"/>
            <a:ext cx="17820691"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the cost will be something in between, for the contains method, because the element will be found somewhere between the first and nth (or last)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notice that the indexed methods are usually O(1), remembering that finding an element by its index, is a simple calculation.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only gets costly with indexed add or remove methods, if the ArrayList needs to be re-indexed, or re-sized.</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9219984" y="2642694"/>
          <a:ext cx="16515184" cy="12098840"/>
        </p:xfrm>
        <a:graphic>
          <a:graphicData uri="http://schemas.openxmlformats.org/drawingml/2006/table">
            <a:tbl>
              <a:tblPr firstRow="1" bandRow="1">
                <a:tableStyleId>{5C22544A-7EE6-4342-B048-85BDC9FD1C3A}</a:tableStyleId>
              </a:tblPr>
              <a:tblGrid>
                <a:gridCol w="7876412">
                  <a:extLst>
                    <a:ext uri="{9D8B030D-6E8A-4147-A177-3AD203B41FA5}">
                      <a16:colId xmlns:a16="http://schemas.microsoft.com/office/drawing/2014/main" val="2844207666"/>
                    </a:ext>
                  </a:extLst>
                </a:gridCol>
                <a:gridCol w="4533303">
                  <a:extLst>
                    <a:ext uri="{9D8B030D-6E8A-4147-A177-3AD203B41FA5}">
                      <a16:colId xmlns:a16="http://schemas.microsoft.com/office/drawing/2014/main" val="1891655341"/>
                    </a:ext>
                  </a:extLst>
                </a:gridCol>
                <a:gridCol w="410546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6970C1E-0016-4D01-6C2E-AB25898B96E1}"/>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93138888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LinkedList is not indexed 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no array, storing the addresses in a neat ordered way, as we saw with the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each element that's added to a linked list, forms a chain, and the chain has links to the previous element, and the next element.</a:t>
            </a:r>
          </a:p>
        </p:txBody>
      </p:sp>
      <p:sp>
        <p:nvSpPr>
          <p:cNvPr id="3" name="Shape 131">
            <a:extLst>
              <a:ext uri="{FF2B5EF4-FFF2-40B4-BE49-F238E27FC236}">
                <a16:creationId xmlns:a16="http://schemas.microsoft.com/office/drawing/2014/main" id="{16F55F3C-9324-7EB1-AE13-01FB6BC4FE16}"/>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27403738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B8C337B-AE98-1318-022B-8051ED4BB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547" y="8520036"/>
            <a:ext cx="18356907" cy="10326580"/>
          </a:xfrm>
          <a:prstGeom prst="rect">
            <a:avLst/>
          </a:prstGeom>
        </p:spPr>
      </p:pic>
      <p:sp>
        <p:nvSpPr>
          <p:cNvPr id="126" name="Shape 126"/>
          <p:cNvSpPr/>
          <p:nvPr/>
        </p:nvSpPr>
        <p:spPr>
          <a:xfrm>
            <a:off x="952498" y="459786"/>
            <a:ext cx="664444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2631141"/>
            <a:ext cx="34782670" cy="1530016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architecture is called a doubly linked list, meaning an element is linked to the next element, but it's also linked to a previous element, in this chain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beginning of the chain is called the head of the list, and the end is called the 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also be considered a queue, in this case, a double ended queue, because we can traverse both backwards and forwards, through these elements.</a:t>
            </a:r>
          </a:p>
        </p:txBody>
      </p:sp>
      <p:sp>
        <p:nvSpPr>
          <p:cNvPr id="3" name="Shape 131">
            <a:extLst>
              <a:ext uri="{FF2B5EF4-FFF2-40B4-BE49-F238E27FC236}">
                <a16:creationId xmlns:a16="http://schemas.microsoft.com/office/drawing/2014/main" id="{97864571-DEFB-F77A-0B12-2D737BFC2E71}"/>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269075986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02686"/>
            <a:ext cx="35068896"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LinkedList - Retrieval of an Element costs more than an ArrayList retrieval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Getting an element from the list, or setting a value of element, isn't just simple math anymore, with the LinkedList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find an element, we'd need to start at the head or tail, and check if the element matches, or keep track of the number of elements traversed, if we are matching by an index, because the index isn't stored as part of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even if you know, you want to find the 5th element, you'd still have to traverse the chain this way, to get that fifth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retrieval is considered expensive in computer currency, which is processing time and memory usage.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other hand, inserting and removing an element, is much simpler for this type of collection.</a:t>
            </a:r>
          </a:p>
        </p:txBody>
      </p:sp>
      <p:sp>
        <p:nvSpPr>
          <p:cNvPr id="3" name="Shape 131">
            <a:extLst>
              <a:ext uri="{FF2B5EF4-FFF2-40B4-BE49-F238E27FC236}">
                <a16:creationId xmlns:a16="http://schemas.microsoft.com/office/drawing/2014/main" id="{C1D912C2-A3E7-DCCA-8F20-11A02A13DAF6}"/>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826908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1026618"/>
            <a:ext cx="34783561" cy="116955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600" dirty="0">
                <a:latin typeface="Open Sans" panose="020B0606030504020204" pitchFamily="34" charset="0"/>
                <a:ea typeface="Open Sans" panose="020B0606030504020204" pitchFamily="34" charset="0"/>
                <a:cs typeface="Open Sans" panose="020B0606030504020204" pitchFamily="34" charset="0"/>
              </a:rPr>
              <a:t>LinkedList - Inserting or Removing an Element may be less costly than using an ArrayList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contrast to an ArrayList, inserting or removing an item in a LinkedList, is just a matter of breaking two links in the chain, and re-establishing two different links.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 new array needs to be created, and elements don't need to be shifted into different positions.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reallocation of memory to accommodate all existing elements, is never required.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for a LinkedList, inserting and removing elements, is generally considered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in computer currency, compared to doing these functions in an ArrayList.</a:t>
            </a:r>
          </a:p>
        </p:txBody>
      </p:sp>
      <p:sp>
        <p:nvSpPr>
          <p:cNvPr id="3" name="Shape 131">
            <a:extLst>
              <a:ext uri="{FF2B5EF4-FFF2-40B4-BE49-F238E27FC236}">
                <a16:creationId xmlns:a16="http://schemas.microsoft.com/office/drawing/2014/main" id="{8CA051EF-1256-7FA3-CF50-D9CEBE3C7B63}"/>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0732181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Big O values, for the most common shared List operations or methods, for both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LinkedList, adding elements to the start or end of the List, will almost always be more efficient than an ArrayList.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extLst>
              <p:ext uri="{D42A27DB-BD31-4B8C-83A1-F6EECF244321}">
                <p14:modId xmlns:p14="http://schemas.microsoft.com/office/powerpoint/2010/main" val="4103630755"/>
              </p:ext>
            </p:extLst>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B970624B-F5DF-3BC6-3C05-312DAE85A4E0}"/>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40473580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08140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LinkedList and ArrayList Operations - Big O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2" y="2642694"/>
            <a:ext cx="15189458" cy="15288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removing elements, a LinkedList will be more efficient, because it doesn't require re-indexing, but the element still needs to be found, using the traversal mechanism, which is why it is O(n), as the worst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Removing elements from the start or end of the List, will be more efficient for a LinkedList.</a:t>
            </a:r>
          </a:p>
        </p:txBody>
      </p:sp>
      <p:graphicFrame>
        <p:nvGraphicFramePr>
          <p:cNvPr id="3" name="Table 2">
            <a:extLst>
              <a:ext uri="{FF2B5EF4-FFF2-40B4-BE49-F238E27FC236}">
                <a16:creationId xmlns:a16="http://schemas.microsoft.com/office/drawing/2014/main" id="{95E035C3-1488-B87E-CC07-03885E62BE29}"/>
              </a:ext>
            </a:extLst>
          </p:cNvPr>
          <p:cNvGraphicFramePr>
            <a:graphicFrameLocks noGrp="1"/>
          </p:cNvGraphicFramePr>
          <p:nvPr/>
        </p:nvGraphicFramePr>
        <p:xfrm>
          <a:off x="16382397" y="2550048"/>
          <a:ext cx="19352769" cy="12222118"/>
        </p:xfrm>
        <a:graphic>
          <a:graphicData uri="http://schemas.openxmlformats.org/drawingml/2006/table">
            <a:tbl>
              <a:tblPr firstRow="1" bandRow="1">
                <a:tableStyleId>{5C22544A-7EE6-4342-B048-85BDC9FD1C3A}</a:tableStyleId>
              </a:tblPr>
              <a:tblGrid>
                <a:gridCol w="5579706">
                  <a:extLst>
                    <a:ext uri="{9D8B030D-6E8A-4147-A177-3AD203B41FA5}">
                      <a16:colId xmlns:a16="http://schemas.microsoft.com/office/drawing/2014/main" val="2844207666"/>
                    </a:ext>
                  </a:extLst>
                </a:gridCol>
                <a:gridCol w="3696001">
                  <a:extLst>
                    <a:ext uri="{9D8B030D-6E8A-4147-A177-3AD203B41FA5}">
                      <a16:colId xmlns:a16="http://schemas.microsoft.com/office/drawing/2014/main" val="1891655341"/>
                    </a:ext>
                  </a:extLst>
                </a:gridCol>
                <a:gridCol w="3303037">
                  <a:extLst>
                    <a:ext uri="{9D8B030D-6E8A-4147-A177-3AD203B41FA5}">
                      <a16:colId xmlns:a16="http://schemas.microsoft.com/office/drawing/2014/main" val="3896015774"/>
                    </a:ext>
                  </a:extLst>
                </a:gridCol>
                <a:gridCol w="3601617">
                  <a:extLst>
                    <a:ext uri="{9D8B030D-6E8A-4147-A177-3AD203B41FA5}">
                      <a16:colId xmlns:a16="http://schemas.microsoft.com/office/drawing/2014/main" val="1185062113"/>
                    </a:ext>
                  </a:extLst>
                </a:gridCol>
                <a:gridCol w="3172408">
                  <a:extLst>
                    <a:ext uri="{9D8B030D-6E8A-4147-A177-3AD203B41FA5}">
                      <a16:colId xmlns:a16="http://schemas.microsoft.com/office/drawing/2014/main" val="2981171071"/>
                    </a:ext>
                  </a:extLst>
                </a:gridCol>
              </a:tblGrid>
              <a:tr h="1050982">
                <a:tc>
                  <a:txBody>
                    <a:bodyPr/>
                    <a:lstStyle/>
                    <a:p>
                      <a:pPr marL="180000" algn="l"/>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Linked 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gridSpan="2">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hMerge="1">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50982">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Worst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4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Best Case</a:t>
                      </a:r>
                      <a:endParaRPr lang="en-PH" sz="4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483212037"/>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contains(E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indexOf</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remove(int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21072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remove(E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endPar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40405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set(int index, E element)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kumimoji="0" lang="en-US" sz="4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86072"/>
                  </a:ext>
                </a:extLst>
              </a:tr>
            </a:tbl>
          </a:graphicData>
        </a:graphic>
      </p:graphicFrame>
      <p:sp>
        <p:nvSpPr>
          <p:cNvPr id="4" name="Rectangle 3">
            <a:extLst>
              <a:ext uri="{FF2B5EF4-FFF2-40B4-BE49-F238E27FC236}">
                <a16:creationId xmlns:a16="http://schemas.microsoft.com/office/drawing/2014/main" id="{1B2B0752-A599-6E00-2D16-996815BE8F71}"/>
              </a:ext>
            </a:extLst>
          </p:cNvPr>
          <p:cNvSpPr/>
          <p:nvPr/>
        </p:nvSpPr>
        <p:spPr>
          <a:xfrm>
            <a:off x="952498" y="15059608"/>
            <a:ext cx="34782668" cy="2805009"/>
          </a:xfrm>
          <a:prstGeom prst="rect">
            <a:avLst/>
          </a:prstGeom>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E7D36281-252A-F620-B4C7-058ED8FD7C15}"/>
              </a:ext>
            </a:extLst>
          </p:cNvPr>
          <p:cNvSpPr/>
          <p:nvPr/>
        </p:nvSpPr>
        <p:spPr>
          <a:xfrm>
            <a:off x="952498" y="15162076"/>
            <a:ext cx="34782668" cy="2777183"/>
          </a:xfrm>
          <a:prstGeom prst="rect">
            <a:avLst/>
          </a:prstGeom>
        </p:spPr>
        <p:txBody>
          <a:bodyPr wrap="square">
            <a:normAutofit fontScale="55000" lnSpcReduction="2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time - operation's cost (time) should be constant regardless of number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 linear time - operation's cost (time) will increase linearly with the number of elements 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O(1)* - constant amortized time - somewhere between O(1) and O(n), but closer to O(1) as efficiencies are gained.</a:t>
            </a:r>
          </a:p>
        </p:txBody>
      </p:sp>
      <p:sp>
        <p:nvSpPr>
          <p:cNvPr id="6" name="Shape 131">
            <a:extLst>
              <a:ext uri="{FF2B5EF4-FFF2-40B4-BE49-F238E27FC236}">
                <a16:creationId xmlns:a16="http://schemas.microsoft.com/office/drawing/2014/main" id="{FF765E63-FED3-07D4-09F0-D9D5D6DEAB84}"/>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43107959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ArrayList is usually the better default choice for a List, especially if the List is used predominantly for storing and reading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know the maximum number of possible items, then it's probably better to use an ArrayList, but set it's capacity.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demonstrates how to set the capacity of your ArrayList to 500,000.</a:t>
            </a:r>
          </a:p>
        </p:txBody>
      </p:sp>
      <p:pic>
        <p:nvPicPr>
          <p:cNvPr id="5" name="Picture 4">
            <a:extLst>
              <a:ext uri="{FF2B5EF4-FFF2-40B4-BE49-F238E27FC236}">
                <a16:creationId xmlns:a16="http://schemas.microsoft.com/office/drawing/2014/main" id="{28F0C45F-9A29-0C3B-7362-F0188ADDE282}"/>
              </a:ext>
            </a:extLst>
          </p:cNvPr>
          <p:cNvPicPr>
            <a:picLocks noChangeAspect="1"/>
          </p:cNvPicPr>
          <p:nvPr/>
        </p:nvPicPr>
        <p:blipFill>
          <a:blip r:embed="rId3"/>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BA338F94-1A2E-DF1B-5AAD-86D6D96D07C4}"/>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749164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36036"/>
            <a:ext cx="34781958" cy="1261884"/>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200" dirty="0">
                <a:latin typeface="Open Sans" panose="020B0606030504020204" pitchFamily="34" charset="0"/>
                <a:ea typeface="Open Sans" panose="020B0606030504020204" pitchFamily="34" charset="0"/>
                <a:cs typeface="Open Sans" panose="020B0606030504020204" pitchFamily="34" charset="0"/>
              </a:rPr>
              <a:t>Things to Remember when considering whether to use an ArrayList vs LinkedList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2" name="Rectangle 1">
            <a:extLst>
              <a:ext uri="{FF2B5EF4-FFF2-40B4-BE49-F238E27FC236}">
                <a16:creationId xmlns:a16="http://schemas.microsoft.com/office/drawing/2014/main" id="{9FC5EE29-09B2-6B50-512C-2703E97F6F8C}"/>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index is an int type, so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capacity is limited to the maximum number of elements an int can hold,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 = 2,147,483,647.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may want to consider using a LinkedList if you're adding and processing or manipulating a large amount of elements, and the maximum elements isn't known, but may be great, or if your number of elements may exceed </a:t>
            </a:r>
            <a:r>
              <a:rPr lang="en-US" sz="6400" dirty="0" err="1">
                <a:latin typeface="Open Sans" panose="020B0606030504020204" pitchFamily="34" charset="0"/>
                <a:ea typeface="Open Sans" panose="020B0606030504020204" pitchFamily="34" charset="0"/>
                <a:cs typeface="Open Sans" panose="020B0606030504020204" pitchFamily="34" charset="0"/>
              </a:rPr>
              <a:t>Integer.MAX_VALUE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LinkedList can be more efficient, when items are being processed predominantly from either the head or tail of the list.</a:t>
            </a:r>
          </a:p>
        </p:txBody>
      </p:sp>
      <p:pic>
        <p:nvPicPr>
          <p:cNvPr id="4" name="Picture 3">
            <a:extLst>
              <a:ext uri="{FF2B5EF4-FFF2-40B4-BE49-F238E27FC236}">
                <a16:creationId xmlns:a16="http://schemas.microsoft.com/office/drawing/2014/main" id="{CB91F586-9D50-3148-F8BF-A9329183457C}"/>
              </a:ext>
            </a:extLst>
          </p:cNvPr>
          <p:cNvPicPr>
            <a:picLocks noChangeAspect="1"/>
          </p:cNvPicPr>
          <p:nvPr/>
        </p:nvPicPr>
        <p:blipFill>
          <a:blip r:embed="rId3"/>
          <a:stretch>
            <a:fillRect/>
          </a:stretch>
        </p:blipFill>
        <p:spPr>
          <a:xfrm>
            <a:off x="952498" y="12956455"/>
            <a:ext cx="25136661" cy="1783569"/>
          </a:xfrm>
          <a:prstGeom prst="rect">
            <a:avLst/>
          </a:prstGeom>
        </p:spPr>
      </p:pic>
      <p:sp>
        <p:nvSpPr>
          <p:cNvPr id="3" name="Shape 131">
            <a:extLst>
              <a:ext uri="{FF2B5EF4-FFF2-40B4-BE49-F238E27FC236}">
                <a16:creationId xmlns:a16="http://schemas.microsoft.com/office/drawing/2014/main" id="{4C9C89DE-9C34-30A1-8FD4-E41ECCC69C82}"/>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0670346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2153E74-ACB2-B768-61B5-6E9E50CE0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reference types (meaning anything that's not a primitive type), like a String, or any other object, the array elements aren't the values, but the addresses of the referenced object or String.</a:t>
            </a:r>
          </a:p>
        </p:txBody>
      </p:sp>
      <p:sp>
        <p:nvSpPr>
          <p:cNvPr id="2" name="Shape 131">
            <a:extLst>
              <a:ext uri="{FF2B5EF4-FFF2-40B4-BE49-F238E27FC236}">
                <a16:creationId xmlns:a16="http://schemas.microsoft.com/office/drawing/2014/main" id="{7F3F48A0-D9DB-0CB6-A8B4-CDC8035BE4C3}"/>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7895479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16E1B023-BED6-FB7A-164C-4079252A3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level of indirection as I show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learned that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are really implemented with arrays, under the covers.</a:t>
            </a:r>
          </a:p>
        </p:txBody>
      </p:sp>
      <p:sp>
        <p:nvSpPr>
          <p:cNvPr id="3" name="Shape 131">
            <a:extLst>
              <a:ext uri="{FF2B5EF4-FFF2-40B4-BE49-F238E27FC236}">
                <a16:creationId xmlns:a16="http://schemas.microsoft.com/office/drawing/2014/main" id="{0FCC99C0-2157-8478-122D-1197FD70664A}"/>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71311311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our objects aren't stored contiguously in memory, but their addresses are, in the array behind the ArrayList.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again, the addresses can be easily retrieved with a bit of math, if we know the index of the element.</a:t>
            </a:r>
          </a:p>
        </p:txBody>
      </p:sp>
      <p:sp>
        <p:nvSpPr>
          <p:cNvPr id="3" name="Shape 131">
            <a:extLst>
              <a:ext uri="{FF2B5EF4-FFF2-40B4-BE49-F238E27FC236}">
                <a16:creationId xmlns:a16="http://schemas.microsoft.com/office/drawing/2014/main" id="{014A718A-975A-1968-77D7-CE37EB0C1878}"/>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4358766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a:t>
            </a:r>
            <a:r>
              <a:rPr lang="en-US" sz="6400" b="1" dirty="0">
                <a:latin typeface="Open Sans" panose="020B0606030504020204" pitchFamily="34" charset="0"/>
                <a:ea typeface="Open Sans" panose="020B0606030504020204" pitchFamily="34" charset="0"/>
                <a:cs typeface="Open Sans" panose="020B0606030504020204" pitchFamily="34" charset="0"/>
              </a:rPr>
              <a:t>cheap</a:t>
            </a:r>
            <a:r>
              <a:rPr lang="en-US" sz="6400" dirty="0">
                <a:latin typeface="Open Sans" panose="020B0606030504020204" pitchFamily="34" charset="0"/>
                <a:ea typeface="Open Sans" panose="020B0606030504020204" pitchFamily="34" charset="0"/>
                <a:cs typeface="Open Sans" panose="020B0606030504020204" pitchFamily="34" charset="0"/>
              </a:rPr>
              <a:t> lookup, and doesn't change, no matter what size the ArrayList 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to remove an element, the referenced addresses have to be re-indexed, or shifted, to remove an empty space.</a:t>
            </a:r>
          </a:p>
        </p:txBody>
      </p:sp>
      <p:sp>
        <p:nvSpPr>
          <p:cNvPr id="3" name="Shape 131">
            <a:extLst>
              <a:ext uri="{FF2B5EF4-FFF2-40B4-BE49-F238E27FC236}">
                <a16:creationId xmlns:a16="http://schemas.microsoft.com/office/drawing/2014/main" id="{EE356BB8-553A-A31A-CC01-6EE03B2F4F20}"/>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18731909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when adding an element, the array that backs the ArrayList might be too small, and might need to be reallocated.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Either of these operations can be an </a:t>
            </a:r>
            <a:r>
              <a:rPr lang="en-US" sz="6400" b="1" dirty="0">
                <a:latin typeface="Open Sans" panose="020B0606030504020204" pitchFamily="34" charset="0"/>
                <a:ea typeface="Open Sans" panose="020B0606030504020204" pitchFamily="34" charset="0"/>
                <a:cs typeface="Open Sans" panose="020B0606030504020204" pitchFamily="34" charset="0"/>
              </a:rPr>
              <a:t>expensive</a:t>
            </a:r>
            <a:r>
              <a:rPr lang="en-US" sz="6400" dirty="0">
                <a:latin typeface="Open Sans" panose="020B0606030504020204" pitchFamily="34" charset="0"/>
                <a:ea typeface="Open Sans" panose="020B0606030504020204" pitchFamily="34" charset="0"/>
                <a:cs typeface="Open Sans" panose="020B0606030504020204" pitchFamily="34" charset="0"/>
              </a:rPr>
              <a:t> process, if the number of elements is large.</a:t>
            </a:r>
          </a:p>
        </p:txBody>
      </p:sp>
      <p:sp>
        <p:nvSpPr>
          <p:cNvPr id="3" name="Shape 131">
            <a:extLst>
              <a:ext uri="{FF2B5EF4-FFF2-40B4-BE49-F238E27FC236}">
                <a16:creationId xmlns:a16="http://schemas.microsoft.com/office/drawing/2014/main" id="{2C413715-E546-D1B2-B5A6-E10D9FDC707C}"/>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69218704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966B99EF-7E08-AA25-2286-57F444DEB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913" y="7102005"/>
            <a:ext cx="21594174" cy="12027906"/>
          </a:xfrm>
          <a:prstGeom prst="rect">
            <a:avLst/>
          </a:prstGeom>
        </p:spPr>
      </p:pic>
      <p:sp>
        <p:nvSpPr>
          <p:cNvPr id="126" name="Shape 126"/>
          <p:cNvSpPr/>
          <p:nvPr/>
        </p:nvSpPr>
        <p:spPr>
          <a:xfrm>
            <a:off x="952498" y="459786"/>
            <a:ext cx="259093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and </a:t>
            </a:r>
            <a:r>
              <a:rPr lang="en-US" sz="10800" dirty="0" err="1">
                <a:latin typeface="Open Sans" panose="020B0606030504020204" pitchFamily="34" charset="0"/>
                <a:ea typeface="Open Sans" panose="020B0606030504020204" pitchFamily="34" charset="0"/>
                <a:cs typeface="Open Sans" panose="020B0606030504020204" pitchFamily="34" charset="0"/>
              </a:rPr>
              <a:t>ArrayLists</a:t>
            </a:r>
            <a:r>
              <a:rPr lang="en-US" sz="10800" dirty="0">
                <a:latin typeface="Open Sans" panose="020B0606030504020204" pitchFamily="34" charset="0"/>
                <a:ea typeface="Open Sans" panose="020B0606030504020204" pitchFamily="34" charset="0"/>
                <a:cs typeface="Open Sans" panose="020B0606030504020204" pitchFamily="34" charset="0"/>
              </a:rPr>
              <a:t> of reference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34782670" cy="1357307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slide, the String, "Third and a half', represents a new element we want inserted, at index position 3.</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all the elements below this point, need to be moved and re-indexed. </a:t>
            </a:r>
          </a:p>
        </p:txBody>
      </p:sp>
      <p:sp>
        <p:nvSpPr>
          <p:cNvPr id="3" name="Shape 131">
            <a:extLst>
              <a:ext uri="{FF2B5EF4-FFF2-40B4-BE49-F238E27FC236}">
                <a16:creationId xmlns:a16="http://schemas.microsoft.com/office/drawing/2014/main" id="{EF9E4A96-81C7-8047-EA4B-72EF80BE9F5B}"/>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369453773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534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ArrayList capacity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3" name="Rectangle 2">
            <a:extLst>
              <a:ext uri="{FF2B5EF4-FFF2-40B4-BE49-F238E27FC236}">
                <a16:creationId xmlns:a16="http://schemas.microsoft.com/office/drawing/2014/main" id="{BB62F6B0-3077-2EBA-7D65-61436CC0E64A}"/>
              </a:ext>
            </a:extLst>
          </p:cNvPr>
          <p:cNvSpPr/>
          <p:nvPr/>
        </p:nvSpPr>
        <p:spPr>
          <a:xfrm>
            <a:off x="952501" y="2780526"/>
            <a:ext cx="34782670" cy="152870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ArrayList is created with an initial capacity, depending on how many elements we create the list with, or if you specify a capacity when creating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an ArrayList that has a capacity of 10, because we're passing 10 in the constructor of this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then add 7 elements.</a:t>
            </a:r>
          </a:p>
        </p:txBody>
      </p:sp>
      <p:pic>
        <p:nvPicPr>
          <p:cNvPr id="5" name="Picture 4">
            <a:extLst>
              <a:ext uri="{FF2B5EF4-FFF2-40B4-BE49-F238E27FC236}">
                <a16:creationId xmlns:a16="http://schemas.microsoft.com/office/drawing/2014/main" id="{5FF7DF35-40D9-5169-789D-36283DAE2FBC}"/>
              </a:ext>
            </a:extLst>
          </p:cNvPr>
          <p:cNvPicPr>
            <a:picLocks noChangeAspect="1"/>
          </p:cNvPicPr>
          <p:nvPr/>
        </p:nvPicPr>
        <p:blipFill>
          <a:blip r:embed="rId3"/>
          <a:stretch>
            <a:fillRect/>
          </a:stretch>
        </p:blipFill>
        <p:spPr>
          <a:xfrm>
            <a:off x="952498" y="9743950"/>
            <a:ext cx="21236142" cy="3567137"/>
          </a:xfrm>
          <a:prstGeom prst="rect">
            <a:avLst/>
          </a:prstGeom>
        </p:spPr>
      </p:pic>
      <p:graphicFrame>
        <p:nvGraphicFramePr>
          <p:cNvPr id="6" name="Table 5">
            <a:extLst>
              <a:ext uri="{FF2B5EF4-FFF2-40B4-BE49-F238E27FC236}">
                <a16:creationId xmlns:a16="http://schemas.microsoft.com/office/drawing/2014/main" id="{F597EB79-D762-2A94-61B6-C6077596A3AB}"/>
              </a:ext>
            </a:extLst>
          </p:cNvPr>
          <p:cNvGraphicFramePr>
            <a:graphicFrameLocks noGrp="1"/>
          </p:cNvGraphicFramePr>
          <p:nvPr>
            <p:extLst>
              <p:ext uri="{D42A27DB-BD31-4B8C-83A1-F6EECF244321}">
                <p14:modId xmlns:p14="http://schemas.microsoft.com/office/powerpoint/2010/main" val="3644752171"/>
              </p:ext>
            </p:extLst>
          </p:nvPr>
        </p:nvGraphicFramePr>
        <p:xfrm>
          <a:off x="952498" y="14486487"/>
          <a:ext cx="34782672" cy="2548628"/>
        </p:xfrm>
        <a:graphic>
          <a:graphicData uri="http://schemas.openxmlformats.org/drawingml/2006/table">
            <a:tbl>
              <a:tblPr firstRow="1" bandRow="1">
                <a:tableStyleId>{5C22544A-7EE6-4342-B048-85BDC9FD1C3A}</a:tableStyleId>
              </a:tblPr>
              <a:tblGrid>
                <a:gridCol w="5796182">
                  <a:extLst>
                    <a:ext uri="{9D8B030D-6E8A-4147-A177-3AD203B41FA5}">
                      <a16:colId xmlns:a16="http://schemas.microsoft.com/office/drawing/2014/main" val="2844207666"/>
                    </a:ext>
                  </a:extLst>
                </a:gridCol>
                <a:gridCol w="2898649">
                  <a:extLst>
                    <a:ext uri="{9D8B030D-6E8A-4147-A177-3AD203B41FA5}">
                      <a16:colId xmlns:a16="http://schemas.microsoft.com/office/drawing/2014/main" val="1891655341"/>
                    </a:ext>
                  </a:extLst>
                </a:gridCol>
                <a:gridCol w="2898649">
                  <a:extLst>
                    <a:ext uri="{9D8B030D-6E8A-4147-A177-3AD203B41FA5}">
                      <a16:colId xmlns:a16="http://schemas.microsoft.com/office/drawing/2014/main" val="3126023316"/>
                    </a:ext>
                  </a:extLst>
                </a:gridCol>
                <a:gridCol w="2898649">
                  <a:extLst>
                    <a:ext uri="{9D8B030D-6E8A-4147-A177-3AD203B41FA5}">
                      <a16:colId xmlns:a16="http://schemas.microsoft.com/office/drawing/2014/main" val="3510570195"/>
                    </a:ext>
                  </a:extLst>
                </a:gridCol>
                <a:gridCol w="2898649">
                  <a:extLst>
                    <a:ext uri="{9D8B030D-6E8A-4147-A177-3AD203B41FA5}">
                      <a16:colId xmlns:a16="http://schemas.microsoft.com/office/drawing/2014/main" val="2203070157"/>
                    </a:ext>
                  </a:extLst>
                </a:gridCol>
                <a:gridCol w="2898649">
                  <a:extLst>
                    <a:ext uri="{9D8B030D-6E8A-4147-A177-3AD203B41FA5}">
                      <a16:colId xmlns:a16="http://schemas.microsoft.com/office/drawing/2014/main" val="1765810579"/>
                    </a:ext>
                  </a:extLst>
                </a:gridCol>
                <a:gridCol w="2898649">
                  <a:extLst>
                    <a:ext uri="{9D8B030D-6E8A-4147-A177-3AD203B41FA5}">
                      <a16:colId xmlns:a16="http://schemas.microsoft.com/office/drawing/2014/main" val="1427929878"/>
                    </a:ext>
                  </a:extLst>
                </a:gridCol>
                <a:gridCol w="2898649">
                  <a:extLst>
                    <a:ext uri="{9D8B030D-6E8A-4147-A177-3AD203B41FA5}">
                      <a16:colId xmlns:a16="http://schemas.microsoft.com/office/drawing/2014/main" val="3275781114"/>
                    </a:ext>
                  </a:extLst>
                </a:gridCol>
                <a:gridCol w="2898649">
                  <a:extLst>
                    <a:ext uri="{9D8B030D-6E8A-4147-A177-3AD203B41FA5}">
                      <a16:colId xmlns:a16="http://schemas.microsoft.com/office/drawing/2014/main" val="930503361"/>
                    </a:ext>
                  </a:extLst>
                </a:gridCol>
                <a:gridCol w="2898649">
                  <a:extLst>
                    <a:ext uri="{9D8B030D-6E8A-4147-A177-3AD203B41FA5}">
                      <a16:colId xmlns:a16="http://schemas.microsoft.com/office/drawing/2014/main" val="3679510846"/>
                    </a:ext>
                  </a:extLst>
                </a:gridCol>
                <a:gridCol w="2898649">
                  <a:extLst>
                    <a:ext uri="{9D8B030D-6E8A-4147-A177-3AD203B41FA5}">
                      <a16:colId xmlns:a16="http://schemas.microsoft.com/office/drawing/2014/main" val="240310130"/>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6</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8</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2" name="Shape 131">
            <a:extLst>
              <a:ext uri="{FF2B5EF4-FFF2-40B4-BE49-F238E27FC236}">
                <a16:creationId xmlns:a16="http://schemas.microsoft.com/office/drawing/2014/main" id="{D992C2C8-129C-4C0B-1469-6EC16264C82D}"/>
              </a:ext>
            </a:extLst>
          </p:cNvPr>
          <p:cNvSpPr/>
          <p:nvPr/>
        </p:nvSpPr>
        <p:spPr>
          <a:xfrm>
            <a:off x="952500" y="18489726"/>
            <a:ext cx="16008688" cy="120032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700" dirty="0">
                <a:latin typeface="Open Sans" panose="020B0606030504020204" pitchFamily="34" charset="0"/>
                <a:ea typeface="Open Sans" panose="020B0606030504020204" pitchFamily="34" charset="0"/>
                <a:cs typeface="Open Sans" panose="020B0606030504020204" pitchFamily="34" charset="0"/>
              </a:rPr>
              <a:t>Arrays, </a:t>
            </a:r>
            <a:r>
              <a:rPr lang="en-US" sz="3700" dirty="0" err="1">
                <a:latin typeface="Open Sans" panose="020B0606030504020204" pitchFamily="34" charset="0"/>
                <a:ea typeface="Open Sans" panose="020B0606030504020204" pitchFamily="34" charset="0"/>
                <a:cs typeface="Open Sans" panose="020B0606030504020204" pitchFamily="34" charset="0"/>
              </a:rPr>
              <a:t>ArrayList</a:t>
            </a:r>
            <a:r>
              <a:rPr lang="en-US" sz="3700" dirty="0">
                <a:latin typeface="Open Sans" panose="020B0606030504020204" pitchFamily="34" charset="0"/>
                <a:ea typeface="Open Sans" panose="020B0606030504020204" pitchFamily="34" charset="0"/>
                <a:cs typeface="Open Sans" panose="020B0606030504020204" pitchFamily="34" charset="0"/>
              </a:rPr>
              <a:t> &amp; LinkedList - (Memory and Big O Notation)</a:t>
            </a:r>
          </a:p>
        </p:txBody>
      </p:sp>
    </p:spTree>
    <p:extLst>
      <p:ext uri="{BB962C8B-B14F-4D97-AF65-F5344CB8AC3E}">
        <p14:creationId xmlns:p14="http://schemas.microsoft.com/office/powerpoint/2010/main" val="184606100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750</TotalTime>
  <Words>3774</Words>
  <Application>Microsoft Office PowerPoint</Application>
  <PresentationFormat>Custom</PresentationFormat>
  <Paragraphs>484</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168</cp:revision>
  <dcterms:modified xsi:type="dcterms:W3CDTF">2023-10-18T10:56:58Z</dcterms:modified>
</cp:coreProperties>
</file>