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7" r:id="rId2"/>
    <p:sldId id="279" r:id="rId3"/>
    <p:sldId id="280" r:id="rId4"/>
    <p:sldId id="281" r:id="rId5"/>
    <p:sldId id="282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02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63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58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6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6797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Look at the String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40493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 has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 60 methods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available.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 is a sequence of characters, meaning its characters are ordered and indexed.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index starts at 0, and not 1.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table below, we show the indices above each character for the String, "Hello World".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say the character, 'H', is at index 0, and 'W', is at index 6.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length of this String is 11, but its last index is 10.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44392F-CC0F-E2AC-B716-7E14595EC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26945"/>
              </p:ext>
            </p:extLst>
          </p:nvPr>
        </p:nvGraphicFramePr>
        <p:xfrm>
          <a:off x="952498" y="10608729"/>
          <a:ext cx="34782672" cy="2901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262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650913">
                  <a:extLst>
                    <a:ext uri="{9D8B030D-6E8A-4147-A177-3AD203B41FA5}">
                      <a16:colId xmlns:a16="http://schemas.microsoft.com/office/drawing/2014/main" val="921612891"/>
                    </a:ext>
                  </a:extLst>
                </a:gridCol>
                <a:gridCol w="2650913">
                  <a:extLst>
                    <a:ext uri="{9D8B030D-6E8A-4147-A177-3AD203B41FA5}">
                      <a16:colId xmlns:a16="http://schemas.microsoft.com/office/drawing/2014/main" val="1078687579"/>
                    </a:ext>
                  </a:extLst>
                </a:gridCol>
                <a:gridCol w="2650913">
                  <a:extLst>
                    <a:ext uri="{9D8B030D-6E8A-4147-A177-3AD203B41FA5}">
                      <a16:colId xmlns:a16="http://schemas.microsoft.com/office/drawing/2014/main" val="2858330520"/>
                    </a:ext>
                  </a:extLst>
                </a:gridCol>
                <a:gridCol w="2650913">
                  <a:extLst>
                    <a:ext uri="{9D8B030D-6E8A-4147-A177-3AD203B41FA5}">
                      <a16:colId xmlns:a16="http://schemas.microsoft.com/office/drawing/2014/main" val="2009599940"/>
                    </a:ext>
                  </a:extLst>
                </a:gridCol>
                <a:gridCol w="2650913">
                  <a:extLst>
                    <a:ext uri="{9D8B030D-6E8A-4147-A177-3AD203B41FA5}">
                      <a16:colId xmlns:a16="http://schemas.microsoft.com/office/drawing/2014/main" val="599316510"/>
                    </a:ext>
                  </a:extLst>
                </a:gridCol>
                <a:gridCol w="2650913">
                  <a:extLst>
                    <a:ext uri="{9D8B030D-6E8A-4147-A177-3AD203B41FA5}">
                      <a16:colId xmlns:a16="http://schemas.microsoft.com/office/drawing/2014/main" val="4103842139"/>
                    </a:ext>
                  </a:extLst>
                </a:gridCol>
                <a:gridCol w="2650913">
                  <a:extLst>
                    <a:ext uri="{9D8B030D-6E8A-4147-A177-3AD203B41FA5}">
                      <a16:colId xmlns:a16="http://schemas.microsoft.com/office/drawing/2014/main" val="1912961712"/>
                    </a:ext>
                  </a:extLst>
                </a:gridCol>
                <a:gridCol w="2650913">
                  <a:extLst>
                    <a:ext uri="{9D8B030D-6E8A-4147-A177-3AD203B41FA5}">
                      <a16:colId xmlns:a16="http://schemas.microsoft.com/office/drawing/2014/main" val="1598926131"/>
                    </a:ext>
                  </a:extLst>
                </a:gridCol>
                <a:gridCol w="2650913">
                  <a:extLst>
                    <a:ext uri="{9D8B030D-6E8A-4147-A177-3AD203B41FA5}">
                      <a16:colId xmlns:a16="http://schemas.microsoft.com/office/drawing/2014/main" val="3606733607"/>
                    </a:ext>
                  </a:extLst>
                </a:gridCol>
                <a:gridCol w="2650913">
                  <a:extLst>
                    <a:ext uri="{9D8B030D-6E8A-4147-A177-3AD203B41FA5}">
                      <a16:colId xmlns:a16="http://schemas.microsoft.com/office/drawing/2014/main" val="3079900128"/>
                    </a:ext>
                  </a:extLst>
                </a:gridCol>
                <a:gridCol w="2650913">
                  <a:extLst>
                    <a:ext uri="{9D8B030D-6E8A-4147-A177-3AD203B41FA5}">
                      <a16:colId xmlns:a16="http://schemas.microsoft.com/office/drawing/2014/main" val="173328760"/>
                    </a:ext>
                  </a:extLst>
                </a:gridCol>
              </a:tblGrid>
              <a:tr h="1482292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970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Character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19944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purpose of String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Look at the String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CDBB9F-B6E1-B9F7-4E07-8D653006A106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split String's methods up into three basic categories: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Inspection Methods.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 for Comparing String values.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Manipulation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start with a look at some of the String Inspection Methods.</a:t>
            </a:r>
          </a:p>
        </p:txBody>
      </p:sp>
    </p:spTree>
    <p:extLst>
      <p:ext uri="{BB962C8B-B14F-4D97-AF65-F5344CB8AC3E}">
        <p14:creationId xmlns:p14="http://schemas.microsoft.com/office/powerpoint/2010/main" val="406394713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06396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Inspection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Look at the String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4CDC76-C8DB-4250-B020-A713A5561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45625"/>
              </p:ext>
            </p:extLst>
          </p:nvPr>
        </p:nvGraphicFramePr>
        <p:xfrm>
          <a:off x="952498" y="3803897"/>
          <a:ext cx="34782668" cy="12966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10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8662562">
                  <a:extLst>
                    <a:ext uri="{9D8B030D-6E8A-4147-A177-3AD203B41FA5}">
                      <a16:colId xmlns:a16="http://schemas.microsoft.com/office/drawing/2014/main" val="921612891"/>
                    </a:ext>
                  </a:extLst>
                </a:gridCol>
              </a:tblGrid>
              <a:tr h="1482292"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29678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length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the number of characters in the String.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29678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charAt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the character at the index that's passed.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097468"/>
                  </a:ext>
                </a:extLst>
              </a:tr>
              <a:tr h="229678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indexOf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lastIndexOf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an integer, representing the index in the sequence where the String or character passed, can be located in the String.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12596"/>
                  </a:ext>
                </a:extLst>
              </a:tr>
              <a:tr h="229678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isEmpty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true if length is zero.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518995"/>
                  </a:ext>
                </a:extLst>
              </a:tr>
              <a:tr h="229678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isBlank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true if length is zero OR the string only contains whitespace characters, added in JDK 11.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420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4942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59804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Comparison Methods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Look at the String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4CDC76-C8DB-4250-B020-A713A5561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2253"/>
              </p:ext>
            </p:extLst>
          </p:nvPr>
        </p:nvGraphicFramePr>
        <p:xfrm>
          <a:off x="952498" y="3803897"/>
          <a:ext cx="34782668" cy="10098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338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6199280">
                  <a:extLst>
                    <a:ext uri="{9D8B030D-6E8A-4147-A177-3AD203B41FA5}">
                      <a16:colId xmlns:a16="http://schemas.microsoft.com/office/drawing/2014/main" val="921612891"/>
                    </a:ext>
                  </a:extLst>
                </a:gridCol>
              </a:tblGrid>
              <a:tr h="1482292"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35574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contentEquals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a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if the String's value is equal to the value of the argument passed. This method allows for arguments other than String, for any type that is a character sequence.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55837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equals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a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if the String's value is equal to the value of the argument passed. 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097468"/>
                  </a:ext>
                </a:extLst>
              </a:tr>
              <a:tr h="250060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equalsIgnoreCase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a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if the String's value is equal (ignoring case), to the value of the argument passed. 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1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48999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23896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Comparison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Look at the String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4CDC76-C8DB-4250-B020-A713A5561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936500"/>
              </p:ext>
            </p:extLst>
          </p:nvPr>
        </p:nvGraphicFramePr>
        <p:xfrm>
          <a:off x="952498" y="3803897"/>
          <a:ext cx="34782668" cy="10137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710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7505566">
                  <a:extLst>
                    <a:ext uri="{9D8B030D-6E8A-4147-A177-3AD203B41FA5}">
                      <a16:colId xmlns:a16="http://schemas.microsoft.com/office/drawing/2014/main" val="921612891"/>
                    </a:ext>
                  </a:extLst>
                </a:gridCol>
              </a:tblGrid>
              <a:tr h="1482292"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32759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contains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a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if the String contains the argument passed.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382733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endsWith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startsWith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These return 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and are much like the contains method, but more specific to the placement of the argument in the String.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097468"/>
                  </a:ext>
                </a:extLst>
              </a:tr>
              <a:tr h="250060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regionMatches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a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if defined sub-regions are matched.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1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37080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414</Words>
  <Application>Microsoft Office PowerPoint</Application>
  <PresentationFormat>Custom</PresentationFormat>
  <Paragraphs>82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170</cp:revision>
  <dcterms:modified xsi:type="dcterms:W3CDTF">2023-10-09T14:50:40Z</dcterms:modified>
</cp:coreProperties>
</file>