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77" r:id="rId2"/>
    <p:sldId id="279"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7" r:id="rId18"/>
    <p:sldId id="298" r:id="rId19"/>
    <p:sldId id="299" r:id="rId20"/>
    <p:sldId id="300" r:id="rId21"/>
    <p:sldId id="301" r:id="rId22"/>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4D5"/>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14" autoAdjust="0"/>
    <p:restoredTop sz="94660"/>
  </p:normalViewPr>
  <p:slideViewPr>
    <p:cSldViewPr snapToGrid="0">
      <p:cViewPr varScale="1">
        <p:scale>
          <a:sx n="21" d="100"/>
          <a:sy n="21" d="100"/>
        </p:scale>
        <p:origin x="10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4103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88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3795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55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73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3485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7671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436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2917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496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9711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2776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989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807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2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3998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172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7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705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242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71982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498" y="2883162"/>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that arrays and ArrayLists have more in common, than they don't.</a:t>
            </a:r>
          </a:p>
        </p:txBody>
      </p:sp>
      <p:graphicFrame>
        <p:nvGraphicFramePr>
          <p:cNvPr id="2" name="Table 1">
            <a:extLst>
              <a:ext uri="{FF2B5EF4-FFF2-40B4-BE49-F238E27FC236}">
                <a16:creationId xmlns:a16="http://schemas.microsoft.com/office/drawing/2014/main" id="{BB6000BC-0456-3748-5118-E0E866253C29}"/>
              </a:ext>
            </a:extLst>
          </p:cNvPr>
          <p:cNvGraphicFramePr>
            <a:graphicFrameLocks noGrp="1"/>
          </p:cNvGraphicFramePr>
          <p:nvPr>
            <p:extLst>
              <p:ext uri="{D42A27DB-BD31-4B8C-83A1-F6EECF244321}">
                <p14:modId xmlns:p14="http://schemas.microsoft.com/office/powerpoint/2010/main" val="1733246728"/>
              </p:ext>
            </p:extLst>
          </p:nvPr>
        </p:nvGraphicFramePr>
        <p:xfrm>
          <a:off x="6513306" y="4227682"/>
          <a:ext cx="23549388" cy="13463156"/>
        </p:xfrm>
        <a:graphic>
          <a:graphicData uri="http://schemas.openxmlformats.org/drawingml/2006/table">
            <a:tbl>
              <a:tblPr firstRow="1" bandRow="1">
                <a:tableStyleId>{5C22544A-7EE6-4342-B048-85BDC9FD1C3A}</a:tableStyleId>
              </a:tblPr>
              <a:tblGrid>
                <a:gridCol w="9330612">
                  <a:extLst>
                    <a:ext uri="{9D8B030D-6E8A-4147-A177-3AD203B41FA5}">
                      <a16:colId xmlns:a16="http://schemas.microsoft.com/office/drawing/2014/main" val="2844207666"/>
                    </a:ext>
                  </a:extLst>
                </a:gridCol>
                <a:gridCol w="8640147">
                  <a:extLst>
                    <a:ext uri="{9D8B030D-6E8A-4147-A177-3AD203B41FA5}">
                      <a16:colId xmlns:a16="http://schemas.microsoft.com/office/drawing/2014/main" val="1891655341"/>
                    </a:ext>
                  </a:extLst>
                </a:gridCol>
                <a:gridCol w="557862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primitives types supported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ordered by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duplicates allowed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nulls allowed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for non-primitive types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resizable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inherits from </a:t>
                      </a: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java.util.Object</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4006262"/>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implements List interface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468574"/>
                  </a:ext>
                </a:extLst>
              </a:tr>
            </a:tbl>
          </a:graphicData>
        </a:graphic>
      </p:graphicFrame>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800" dirty="0">
                <a:latin typeface="Open Sans" panose="020B0606030504020204" pitchFamily="34" charset="0"/>
                <a:ea typeface="Open Sans" panose="020B0606030504020204" pitchFamily="34" charset="0"/>
                <a:cs typeface="Open Sans" panose="020B0606030504020204" pitchFamily="34" charset="0"/>
              </a:rPr>
              <a:t>Getting a String representation for Multi-Dimensional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extLst>
              <p:ext uri="{D42A27DB-BD31-4B8C-83A1-F6EECF244321}">
                <p14:modId xmlns:p14="http://schemas.microsoft.com/office/powerpoint/2010/main" val="3715887394"/>
              </p:ext>
            </p:extLst>
          </p:nvPr>
        </p:nvGraphicFramePr>
        <p:xfrm>
          <a:off x="952498" y="2849624"/>
          <a:ext cx="34782670" cy="10007960"/>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69613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3129900"/>
            <a:ext cx="34782670" cy="45944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examples of multi-dimensional arrays and ArrayLists, and how to print the elements in each.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multi-dimensional ArrayList simply has a type, which in itself is an ArrayList.</a:t>
            </a:r>
          </a:p>
        </p:txBody>
      </p:sp>
      <p:graphicFrame>
        <p:nvGraphicFramePr>
          <p:cNvPr id="24" name="Table 23">
            <a:extLst>
              <a:ext uri="{FF2B5EF4-FFF2-40B4-BE49-F238E27FC236}">
                <a16:creationId xmlns:a16="http://schemas.microsoft.com/office/drawing/2014/main" id="{0DD00764-DCC8-273F-318A-303811074CAF}"/>
              </a:ext>
            </a:extLst>
          </p:cNvPr>
          <p:cNvGraphicFramePr>
            <a:graphicFrameLocks noGrp="1"/>
          </p:cNvGraphicFramePr>
          <p:nvPr>
            <p:extLst>
              <p:ext uri="{D42A27DB-BD31-4B8C-83A1-F6EECF244321}">
                <p14:modId xmlns:p14="http://schemas.microsoft.com/office/powerpoint/2010/main" val="4065908072"/>
              </p:ext>
            </p:extLst>
          </p:nvPr>
        </p:nvGraphicFramePr>
        <p:xfrm>
          <a:off x="1110398" y="4463107"/>
          <a:ext cx="15236835" cy="5557971"/>
        </p:xfrm>
        <a:graphic>
          <a:graphicData uri="http://schemas.openxmlformats.org/drawingml/2006/table">
            <a:tbl>
              <a:tblPr firstRow="1" bandRow="1">
                <a:tableStyleId>{5C22544A-7EE6-4342-B048-85BDC9FD1C3A}</a:tableStyleId>
              </a:tblPr>
              <a:tblGrid>
                <a:gridCol w="15236835">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39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26" name="Table 25">
            <a:extLst>
              <a:ext uri="{FF2B5EF4-FFF2-40B4-BE49-F238E27FC236}">
                <a16:creationId xmlns:a16="http://schemas.microsoft.com/office/drawing/2014/main" id="{EFD1FB4E-A047-44D5-211A-153EC0282360}"/>
              </a:ext>
            </a:extLst>
          </p:cNvPr>
          <p:cNvGraphicFramePr>
            <a:graphicFrameLocks noGrp="1"/>
          </p:cNvGraphicFramePr>
          <p:nvPr>
            <p:extLst>
              <p:ext uri="{D42A27DB-BD31-4B8C-83A1-F6EECF244321}">
                <p14:modId xmlns:p14="http://schemas.microsoft.com/office/powerpoint/2010/main" val="4113142864"/>
              </p:ext>
            </p:extLst>
          </p:nvPr>
        </p:nvGraphicFramePr>
        <p:xfrm>
          <a:off x="17019037" y="680466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7" name="Picture 26">
            <a:extLst>
              <a:ext uri="{FF2B5EF4-FFF2-40B4-BE49-F238E27FC236}">
                <a16:creationId xmlns:a16="http://schemas.microsoft.com/office/drawing/2014/main" id="{FC1322E6-EAB5-8943-674A-7893B169E292}"/>
              </a:ext>
            </a:extLst>
          </p:cNvPr>
          <p:cNvPicPr>
            <a:picLocks noChangeAspect="1"/>
          </p:cNvPicPr>
          <p:nvPr/>
        </p:nvPicPr>
        <p:blipFill>
          <a:blip r:embed="rId3"/>
          <a:stretch>
            <a:fillRect/>
          </a:stretch>
        </p:blipFill>
        <p:spPr>
          <a:xfrm>
            <a:off x="1276364" y="5504698"/>
            <a:ext cx="11213150" cy="4352241"/>
          </a:xfrm>
          <a:prstGeom prst="rect">
            <a:avLst/>
          </a:prstGeom>
        </p:spPr>
      </p:pic>
      <p:graphicFrame>
        <p:nvGraphicFramePr>
          <p:cNvPr id="28" name="Table 27">
            <a:extLst>
              <a:ext uri="{FF2B5EF4-FFF2-40B4-BE49-F238E27FC236}">
                <a16:creationId xmlns:a16="http://schemas.microsoft.com/office/drawing/2014/main" id="{DC17E3DA-F9AD-BD71-0FC7-5CD64CBEDF1A}"/>
              </a:ext>
            </a:extLst>
          </p:cNvPr>
          <p:cNvGraphicFramePr>
            <a:graphicFrameLocks noGrp="1"/>
          </p:cNvGraphicFramePr>
          <p:nvPr>
            <p:extLst>
              <p:ext uri="{D42A27DB-BD31-4B8C-83A1-F6EECF244321}">
                <p14:modId xmlns:p14="http://schemas.microsoft.com/office/powerpoint/2010/main" val="1398594480"/>
              </p:ext>
            </p:extLst>
          </p:nvPr>
        </p:nvGraphicFramePr>
        <p:xfrm>
          <a:off x="1110398" y="10659197"/>
          <a:ext cx="15218173" cy="1933016"/>
        </p:xfrm>
        <a:graphic>
          <a:graphicData uri="http://schemas.openxmlformats.org/drawingml/2006/table">
            <a:tbl>
              <a:tblPr firstRow="1" bandRow="1">
                <a:tableStyleId>{5C22544A-7EE6-4342-B048-85BDC9FD1C3A}</a:tableStyleId>
              </a:tblPr>
              <a:tblGrid>
                <a:gridCol w="1521817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9" name="Picture 28">
            <a:extLst>
              <a:ext uri="{FF2B5EF4-FFF2-40B4-BE49-F238E27FC236}">
                <a16:creationId xmlns:a16="http://schemas.microsoft.com/office/drawing/2014/main" id="{A3891792-61EC-C6F4-34E5-7490AC7000AB}"/>
              </a:ext>
            </a:extLst>
          </p:cNvPr>
          <p:cNvPicPr>
            <a:picLocks noChangeAspect="1"/>
          </p:cNvPicPr>
          <p:nvPr/>
        </p:nvPicPr>
        <p:blipFill>
          <a:blip r:embed="rId4"/>
          <a:stretch>
            <a:fillRect/>
          </a:stretch>
        </p:blipFill>
        <p:spPr>
          <a:xfrm>
            <a:off x="1276364" y="11729553"/>
            <a:ext cx="14818627" cy="618414"/>
          </a:xfrm>
          <a:prstGeom prst="rect">
            <a:avLst/>
          </a:prstGeom>
        </p:spPr>
      </p:pic>
      <p:graphicFrame>
        <p:nvGraphicFramePr>
          <p:cNvPr id="30" name="Table 29">
            <a:extLst>
              <a:ext uri="{FF2B5EF4-FFF2-40B4-BE49-F238E27FC236}">
                <a16:creationId xmlns:a16="http://schemas.microsoft.com/office/drawing/2014/main" id="{A1A36C1B-CB4D-15E2-48E1-DC699CCD3805}"/>
              </a:ext>
            </a:extLst>
          </p:cNvPr>
          <p:cNvGraphicFramePr>
            <a:graphicFrameLocks noGrp="1"/>
          </p:cNvGraphicFramePr>
          <p:nvPr>
            <p:extLst>
              <p:ext uri="{D42A27DB-BD31-4B8C-83A1-F6EECF244321}">
                <p14:modId xmlns:p14="http://schemas.microsoft.com/office/powerpoint/2010/main" val="4173480883"/>
              </p:ext>
            </p:extLst>
          </p:nvPr>
        </p:nvGraphicFramePr>
        <p:xfrm>
          <a:off x="17019037" y="4463107"/>
          <a:ext cx="18549257" cy="1863048"/>
        </p:xfrm>
        <a:graphic>
          <a:graphicData uri="http://schemas.openxmlformats.org/drawingml/2006/table">
            <a:tbl>
              <a:tblPr firstRow="1" bandRow="1">
                <a:tableStyleId>{5C22544A-7EE6-4342-B048-85BDC9FD1C3A}</a:tableStyleId>
              </a:tblPr>
              <a:tblGrid>
                <a:gridCol w="18549257">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98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1" name="Picture 30">
            <a:extLst>
              <a:ext uri="{FF2B5EF4-FFF2-40B4-BE49-F238E27FC236}">
                <a16:creationId xmlns:a16="http://schemas.microsoft.com/office/drawing/2014/main" id="{564B92D8-ABE6-9DFD-536D-07CDD5166CAD}"/>
              </a:ext>
            </a:extLst>
          </p:cNvPr>
          <p:cNvPicPr>
            <a:picLocks noChangeAspect="1"/>
          </p:cNvPicPr>
          <p:nvPr/>
        </p:nvPicPr>
        <p:blipFill>
          <a:blip r:embed="rId5"/>
          <a:stretch>
            <a:fillRect/>
          </a:stretch>
        </p:blipFill>
        <p:spPr>
          <a:xfrm>
            <a:off x="17143901" y="5505638"/>
            <a:ext cx="18155735" cy="630084"/>
          </a:xfrm>
          <a:prstGeom prst="rect">
            <a:avLst/>
          </a:prstGeom>
        </p:spPr>
      </p:pic>
      <p:pic>
        <p:nvPicPr>
          <p:cNvPr id="32" name="Picture 31">
            <a:extLst>
              <a:ext uri="{FF2B5EF4-FFF2-40B4-BE49-F238E27FC236}">
                <a16:creationId xmlns:a16="http://schemas.microsoft.com/office/drawing/2014/main" id="{C49378DB-79FA-978F-8FB1-4603EB78E348}"/>
              </a:ext>
            </a:extLst>
          </p:cNvPr>
          <p:cNvPicPr>
            <a:picLocks noChangeAspect="1"/>
          </p:cNvPicPr>
          <p:nvPr/>
        </p:nvPicPr>
        <p:blipFill>
          <a:blip r:embed="rId6"/>
          <a:stretch>
            <a:fillRect/>
          </a:stretch>
        </p:blipFill>
        <p:spPr>
          <a:xfrm>
            <a:off x="17143901" y="7875023"/>
            <a:ext cx="9404577" cy="618414"/>
          </a:xfrm>
          <a:prstGeom prst="rect">
            <a:avLst/>
          </a:prstGeom>
        </p:spPr>
      </p:pic>
    </p:spTree>
    <p:extLst>
      <p:ext uri="{BB962C8B-B14F-4D97-AF65-F5344CB8AC3E}">
        <p14:creationId xmlns:p14="http://schemas.microsoft.com/office/powerpoint/2010/main" val="335033410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800" dirty="0">
                <a:latin typeface="Open Sans" panose="020B0606030504020204" pitchFamily="34" charset="0"/>
                <a:ea typeface="Open Sans" panose="020B0606030504020204" pitchFamily="34" charset="0"/>
                <a:cs typeface="Open Sans" panose="020B0606030504020204" pitchFamily="34" charset="0"/>
              </a:rPr>
              <a:t>Getting a String representation for Multi-Dimensional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10007960"/>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69613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3129900"/>
            <a:ext cx="34782670" cy="45944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multi-dimensional array, you need to call the </a:t>
            </a:r>
            <a:r>
              <a:rPr lang="en-US" sz="6400" dirty="0" err="1">
                <a:latin typeface="Open Sans" panose="020B0606030504020204" pitchFamily="34" charset="0"/>
                <a:ea typeface="Open Sans" panose="020B0606030504020204" pitchFamily="34" charset="0"/>
                <a:cs typeface="Open Sans" panose="020B0606030504020204" pitchFamily="34" charset="0"/>
              </a:rPr>
              <a:t>Arrays.deepToString</a:t>
            </a:r>
            <a:r>
              <a:rPr lang="en-US" sz="6400" dirty="0">
                <a:latin typeface="Open Sans" panose="020B0606030504020204" pitchFamily="34" charset="0"/>
                <a:ea typeface="Open Sans" panose="020B0606030504020204" pitchFamily="34" charset="0"/>
                <a:cs typeface="Open Sans" panose="020B0606030504020204" pitchFamily="34" charset="0"/>
              </a:rPr>
              <a:t> method, passing the array as an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nested ArrayLists, we can still just pass the ArrayList instance directly, to </a:t>
            </a:r>
            <a:r>
              <a:rPr lang="en-US" sz="6400" dirty="0" err="1">
                <a:latin typeface="Open Sans" panose="020B0606030504020204" pitchFamily="34" charset="0"/>
                <a:ea typeface="Open Sans" panose="020B0606030504020204" pitchFamily="34" charset="0"/>
                <a:cs typeface="Open Sans" panose="020B0606030504020204" pitchFamily="34" charset="0"/>
              </a:rPr>
              <a:t>System.out.println</a:t>
            </a:r>
            <a:r>
              <a:rPr lang="en-US" sz="6400" dirty="0">
                <a:latin typeface="Open Sans" panose="020B0606030504020204" pitchFamily="34" charset="0"/>
                <a:ea typeface="Open Sans" panose="020B0606030504020204" pitchFamily="34" charset="0"/>
                <a:cs typeface="Open Sans" panose="020B0606030504020204" pitchFamily="34" charset="0"/>
              </a:rPr>
              <a:t>, as shown here.</a:t>
            </a:r>
          </a:p>
        </p:txBody>
      </p:sp>
      <p:graphicFrame>
        <p:nvGraphicFramePr>
          <p:cNvPr id="24" name="Table 23">
            <a:extLst>
              <a:ext uri="{FF2B5EF4-FFF2-40B4-BE49-F238E27FC236}">
                <a16:creationId xmlns:a16="http://schemas.microsoft.com/office/drawing/2014/main" id="{0DD00764-DCC8-273F-318A-303811074CAF}"/>
              </a:ext>
            </a:extLst>
          </p:cNvPr>
          <p:cNvGraphicFramePr>
            <a:graphicFrameLocks noGrp="1"/>
          </p:cNvGraphicFramePr>
          <p:nvPr/>
        </p:nvGraphicFramePr>
        <p:xfrm>
          <a:off x="1110398" y="4463107"/>
          <a:ext cx="15236835" cy="5557971"/>
        </p:xfrm>
        <a:graphic>
          <a:graphicData uri="http://schemas.openxmlformats.org/drawingml/2006/table">
            <a:tbl>
              <a:tblPr firstRow="1" bandRow="1">
                <a:tableStyleId>{5C22544A-7EE6-4342-B048-85BDC9FD1C3A}</a:tableStyleId>
              </a:tblPr>
              <a:tblGrid>
                <a:gridCol w="15236835">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39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26" name="Table 25">
            <a:extLst>
              <a:ext uri="{FF2B5EF4-FFF2-40B4-BE49-F238E27FC236}">
                <a16:creationId xmlns:a16="http://schemas.microsoft.com/office/drawing/2014/main" id="{EFD1FB4E-A047-44D5-211A-153EC0282360}"/>
              </a:ext>
            </a:extLst>
          </p:cNvPr>
          <p:cNvGraphicFramePr>
            <a:graphicFrameLocks noGrp="1"/>
          </p:cNvGraphicFramePr>
          <p:nvPr/>
        </p:nvGraphicFramePr>
        <p:xfrm>
          <a:off x="17019037" y="680466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7" name="Picture 26">
            <a:extLst>
              <a:ext uri="{FF2B5EF4-FFF2-40B4-BE49-F238E27FC236}">
                <a16:creationId xmlns:a16="http://schemas.microsoft.com/office/drawing/2014/main" id="{FC1322E6-EAB5-8943-674A-7893B169E292}"/>
              </a:ext>
            </a:extLst>
          </p:cNvPr>
          <p:cNvPicPr>
            <a:picLocks noChangeAspect="1"/>
          </p:cNvPicPr>
          <p:nvPr/>
        </p:nvPicPr>
        <p:blipFill>
          <a:blip r:embed="rId3"/>
          <a:stretch>
            <a:fillRect/>
          </a:stretch>
        </p:blipFill>
        <p:spPr>
          <a:xfrm>
            <a:off x="1276364" y="5504698"/>
            <a:ext cx="11213150" cy="4352241"/>
          </a:xfrm>
          <a:prstGeom prst="rect">
            <a:avLst/>
          </a:prstGeom>
        </p:spPr>
      </p:pic>
      <p:graphicFrame>
        <p:nvGraphicFramePr>
          <p:cNvPr id="28" name="Table 27">
            <a:extLst>
              <a:ext uri="{FF2B5EF4-FFF2-40B4-BE49-F238E27FC236}">
                <a16:creationId xmlns:a16="http://schemas.microsoft.com/office/drawing/2014/main" id="{DC17E3DA-F9AD-BD71-0FC7-5CD64CBEDF1A}"/>
              </a:ext>
            </a:extLst>
          </p:cNvPr>
          <p:cNvGraphicFramePr>
            <a:graphicFrameLocks noGrp="1"/>
          </p:cNvGraphicFramePr>
          <p:nvPr/>
        </p:nvGraphicFramePr>
        <p:xfrm>
          <a:off x="1110398" y="10659197"/>
          <a:ext cx="15218173" cy="1933016"/>
        </p:xfrm>
        <a:graphic>
          <a:graphicData uri="http://schemas.openxmlformats.org/drawingml/2006/table">
            <a:tbl>
              <a:tblPr firstRow="1" bandRow="1">
                <a:tableStyleId>{5C22544A-7EE6-4342-B048-85BDC9FD1C3A}</a:tableStyleId>
              </a:tblPr>
              <a:tblGrid>
                <a:gridCol w="1521817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9" name="Picture 28">
            <a:extLst>
              <a:ext uri="{FF2B5EF4-FFF2-40B4-BE49-F238E27FC236}">
                <a16:creationId xmlns:a16="http://schemas.microsoft.com/office/drawing/2014/main" id="{A3891792-61EC-C6F4-34E5-7490AC7000AB}"/>
              </a:ext>
            </a:extLst>
          </p:cNvPr>
          <p:cNvPicPr>
            <a:picLocks noChangeAspect="1"/>
          </p:cNvPicPr>
          <p:nvPr/>
        </p:nvPicPr>
        <p:blipFill>
          <a:blip r:embed="rId4"/>
          <a:stretch>
            <a:fillRect/>
          </a:stretch>
        </p:blipFill>
        <p:spPr>
          <a:xfrm>
            <a:off x="1276364" y="11729553"/>
            <a:ext cx="14818627" cy="618414"/>
          </a:xfrm>
          <a:prstGeom prst="rect">
            <a:avLst/>
          </a:prstGeom>
        </p:spPr>
      </p:pic>
      <p:graphicFrame>
        <p:nvGraphicFramePr>
          <p:cNvPr id="30" name="Table 29">
            <a:extLst>
              <a:ext uri="{FF2B5EF4-FFF2-40B4-BE49-F238E27FC236}">
                <a16:creationId xmlns:a16="http://schemas.microsoft.com/office/drawing/2014/main" id="{A1A36C1B-CB4D-15E2-48E1-DC699CCD3805}"/>
              </a:ext>
            </a:extLst>
          </p:cNvPr>
          <p:cNvGraphicFramePr>
            <a:graphicFrameLocks noGrp="1"/>
          </p:cNvGraphicFramePr>
          <p:nvPr/>
        </p:nvGraphicFramePr>
        <p:xfrm>
          <a:off x="17019037" y="4463107"/>
          <a:ext cx="18549257" cy="1863048"/>
        </p:xfrm>
        <a:graphic>
          <a:graphicData uri="http://schemas.openxmlformats.org/drawingml/2006/table">
            <a:tbl>
              <a:tblPr firstRow="1" bandRow="1">
                <a:tableStyleId>{5C22544A-7EE6-4342-B048-85BDC9FD1C3A}</a:tableStyleId>
              </a:tblPr>
              <a:tblGrid>
                <a:gridCol w="18549257">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98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1" name="Picture 30">
            <a:extLst>
              <a:ext uri="{FF2B5EF4-FFF2-40B4-BE49-F238E27FC236}">
                <a16:creationId xmlns:a16="http://schemas.microsoft.com/office/drawing/2014/main" id="{564B92D8-ABE6-9DFD-536D-07CDD5166CAD}"/>
              </a:ext>
            </a:extLst>
          </p:cNvPr>
          <p:cNvPicPr>
            <a:picLocks noChangeAspect="1"/>
          </p:cNvPicPr>
          <p:nvPr/>
        </p:nvPicPr>
        <p:blipFill>
          <a:blip r:embed="rId5"/>
          <a:stretch>
            <a:fillRect/>
          </a:stretch>
        </p:blipFill>
        <p:spPr>
          <a:xfrm>
            <a:off x="17143901" y="5505638"/>
            <a:ext cx="18155735" cy="630084"/>
          </a:xfrm>
          <a:prstGeom prst="rect">
            <a:avLst/>
          </a:prstGeom>
        </p:spPr>
      </p:pic>
      <p:pic>
        <p:nvPicPr>
          <p:cNvPr id="32" name="Picture 31">
            <a:extLst>
              <a:ext uri="{FF2B5EF4-FFF2-40B4-BE49-F238E27FC236}">
                <a16:creationId xmlns:a16="http://schemas.microsoft.com/office/drawing/2014/main" id="{C49378DB-79FA-978F-8FB1-4603EB78E348}"/>
              </a:ext>
            </a:extLst>
          </p:cNvPr>
          <p:cNvPicPr>
            <a:picLocks noChangeAspect="1"/>
          </p:cNvPicPr>
          <p:nvPr/>
        </p:nvPicPr>
        <p:blipFill>
          <a:blip r:embed="rId6"/>
          <a:stretch>
            <a:fillRect/>
          </a:stretch>
        </p:blipFill>
        <p:spPr>
          <a:xfrm>
            <a:off x="17143901" y="7875023"/>
            <a:ext cx="9404577" cy="618414"/>
          </a:xfrm>
          <a:prstGeom prst="rect">
            <a:avLst/>
          </a:prstGeom>
        </p:spPr>
      </p:pic>
    </p:spTree>
    <p:extLst>
      <p:ext uri="{BB962C8B-B14F-4D97-AF65-F5344CB8AC3E}">
        <p14:creationId xmlns:p14="http://schemas.microsoft.com/office/powerpoint/2010/main" val="373836960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extLst>
              <p:ext uri="{D42A27DB-BD31-4B8C-83A1-F6EECF244321}">
                <p14:modId xmlns:p14="http://schemas.microsoft.com/office/powerpoint/2010/main" val="1693813027"/>
              </p:ext>
            </p:extLst>
          </p:nvPr>
        </p:nvGraphicFramePr>
        <p:xfrm>
          <a:off x="952498" y="2849624"/>
          <a:ext cx="34782670" cy="7339405"/>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Arrays methods for finding elements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methods for finding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60275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0468238"/>
            <a:ext cx="34782670" cy="72561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arrays, we can use the </a:t>
            </a:r>
            <a:r>
              <a:rPr lang="en-US" sz="6400" dirty="0" err="1">
                <a:latin typeface="Open Sans" panose="020B0606030504020204" pitchFamily="34" charset="0"/>
                <a:ea typeface="Open Sans" panose="020B0606030504020204" pitchFamily="34" charset="0"/>
                <a:cs typeface="Open Sans" panose="020B0606030504020204" pitchFamily="34" charset="0"/>
              </a:rPr>
              <a:t>binarySearch</a:t>
            </a:r>
            <a:r>
              <a:rPr lang="en-US" sz="6400" dirty="0">
                <a:latin typeface="Open Sans" panose="020B0606030504020204" pitchFamily="34" charset="0"/>
                <a:ea typeface="Open Sans" panose="020B0606030504020204" pitchFamily="34" charset="0"/>
                <a:cs typeface="Open Sans" panose="020B0606030504020204" pitchFamily="34" charset="0"/>
              </a:rPr>
              <a:t> method, to find a matching element, although this method requires that the array be sorted first.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if the array contains duplicate elements, the index returned from this search is not guaranteed, to be position of the first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ArrayList, we have several methods.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771752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an element in an Array or ArrayList</a:t>
            </a:r>
          </a:p>
        </p:txBody>
      </p:sp>
      <p:sp>
        <p:nvSpPr>
          <p:cNvPr id="3" name="Rectangle 2">
            <a:extLst>
              <a:ext uri="{FF2B5EF4-FFF2-40B4-BE49-F238E27FC236}">
                <a16:creationId xmlns:a16="http://schemas.microsoft.com/office/drawing/2014/main" id="{2F6FE6A7-CD0B-16EB-D090-42A176BD64DE}"/>
              </a:ext>
            </a:extLst>
          </p:cNvPr>
          <p:cNvSpPr/>
          <p:nvPr/>
        </p:nvSpPr>
        <p:spPr>
          <a:xfrm>
            <a:off x="1276364" y="5671859"/>
            <a:ext cx="13986532" cy="4466320"/>
          </a:xfrm>
          <a:prstGeom prst="rect">
            <a:avLst/>
          </a:prstGeom>
        </p:spPr>
        <p:txBody>
          <a:bodyPr wrap="square">
            <a:noAutofit/>
          </a:bodyPr>
          <a:lstStyle/>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 Array MUST BE SORTED</a:t>
            </a:r>
          </a:p>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Not guaranteed to return index of first element if there are duplicates</a:t>
            </a:r>
          </a:p>
        </p:txBody>
      </p:sp>
      <p:pic>
        <p:nvPicPr>
          <p:cNvPr id="5" name="Picture 4">
            <a:extLst>
              <a:ext uri="{FF2B5EF4-FFF2-40B4-BE49-F238E27FC236}">
                <a16:creationId xmlns:a16="http://schemas.microsoft.com/office/drawing/2014/main" id="{563E887D-61D1-5A69-10CD-F9C8DAC2907C}"/>
              </a:ext>
            </a:extLst>
          </p:cNvPr>
          <p:cNvPicPr>
            <a:picLocks noChangeAspect="1"/>
          </p:cNvPicPr>
          <p:nvPr/>
        </p:nvPicPr>
        <p:blipFill>
          <a:blip r:embed="rId3"/>
          <a:stretch>
            <a:fillRect/>
          </a:stretch>
        </p:blipFill>
        <p:spPr>
          <a:xfrm>
            <a:off x="1276364" y="4485628"/>
            <a:ext cx="11915862" cy="700092"/>
          </a:xfrm>
          <a:prstGeom prst="rect">
            <a:avLst/>
          </a:prstGeom>
        </p:spPr>
      </p:pic>
      <p:pic>
        <p:nvPicPr>
          <p:cNvPr id="7" name="Picture 6">
            <a:extLst>
              <a:ext uri="{FF2B5EF4-FFF2-40B4-BE49-F238E27FC236}">
                <a16:creationId xmlns:a16="http://schemas.microsoft.com/office/drawing/2014/main" id="{C7B0F709-E868-BD46-78C5-62A65BFAAE53}"/>
              </a:ext>
            </a:extLst>
          </p:cNvPr>
          <p:cNvPicPr>
            <a:picLocks noChangeAspect="1"/>
          </p:cNvPicPr>
          <p:nvPr/>
        </p:nvPicPr>
        <p:blipFill>
          <a:blip r:embed="rId4"/>
          <a:stretch>
            <a:fillRect/>
          </a:stretch>
        </p:blipFill>
        <p:spPr>
          <a:xfrm>
            <a:off x="16961188" y="4485628"/>
            <a:ext cx="13787538" cy="5357853"/>
          </a:xfrm>
          <a:prstGeom prst="rect">
            <a:avLst/>
          </a:prstGeom>
        </p:spPr>
      </p:pic>
    </p:spTree>
    <p:extLst>
      <p:ext uri="{BB962C8B-B14F-4D97-AF65-F5344CB8AC3E}">
        <p14:creationId xmlns:p14="http://schemas.microsoft.com/office/powerpoint/2010/main" val="15233872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7339405"/>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Arrays methods for finding elements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methods for finding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60275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0468238"/>
            <a:ext cx="34782670" cy="746306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contains or </a:t>
            </a:r>
            <a:r>
              <a:rPr lang="en-US" sz="6400" dirty="0" err="1">
                <a:latin typeface="Open Sans" panose="020B0606030504020204" pitchFamily="34" charset="0"/>
                <a:ea typeface="Open Sans" panose="020B0606030504020204" pitchFamily="34" charset="0"/>
                <a:cs typeface="Open Sans" panose="020B0606030504020204" pitchFamily="34" charset="0"/>
              </a:rPr>
              <a:t>containsAll</a:t>
            </a:r>
            <a:r>
              <a:rPr lang="en-US" sz="6400" dirty="0">
                <a:latin typeface="Open Sans" panose="020B0606030504020204" pitchFamily="34" charset="0"/>
                <a:ea typeface="Open Sans" panose="020B0606030504020204" pitchFamily="34" charset="0"/>
                <a:cs typeface="Open Sans" panose="020B0606030504020204" pitchFamily="34" charset="0"/>
              </a:rPr>
              <a:t>, which simply returns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if a match or matches were found.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like the String and StringBuilder, we have the methods, </a:t>
            </a:r>
            <a:r>
              <a:rPr lang="en-US" sz="6400" dirty="0" err="1">
                <a:latin typeface="Open Sans" panose="020B0606030504020204" pitchFamily="34" charset="0"/>
                <a:ea typeface="Open Sans" panose="020B0606030504020204" pitchFamily="34" charset="0"/>
                <a:cs typeface="Open Sans" panose="020B0606030504020204" pitchFamily="34" charset="0"/>
              </a:rPr>
              <a:t>indexOf</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lastIndexOf</a:t>
            </a:r>
            <a:r>
              <a:rPr lang="en-US" sz="6400" dirty="0">
                <a:latin typeface="Open Sans" panose="020B0606030504020204" pitchFamily="34" charset="0"/>
                <a:ea typeface="Open Sans" panose="020B0606030504020204" pitchFamily="34" charset="0"/>
                <a:cs typeface="Open Sans" panose="020B0606030504020204" pitchFamily="34" charset="0"/>
              </a:rPr>
              <a:t>, which will return the index of the first or last match.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 -1 is returned from these methods, no matching entry was found.</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771752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an element in an Array or ArrayList</a:t>
            </a:r>
          </a:p>
        </p:txBody>
      </p:sp>
      <p:sp>
        <p:nvSpPr>
          <p:cNvPr id="3" name="Rectangle 2">
            <a:extLst>
              <a:ext uri="{FF2B5EF4-FFF2-40B4-BE49-F238E27FC236}">
                <a16:creationId xmlns:a16="http://schemas.microsoft.com/office/drawing/2014/main" id="{2F6FE6A7-CD0B-16EB-D090-42A176BD64DE}"/>
              </a:ext>
            </a:extLst>
          </p:cNvPr>
          <p:cNvSpPr/>
          <p:nvPr/>
        </p:nvSpPr>
        <p:spPr>
          <a:xfrm>
            <a:off x="1276364" y="5671859"/>
            <a:ext cx="13986532" cy="4466320"/>
          </a:xfrm>
          <a:prstGeom prst="rect">
            <a:avLst/>
          </a:prstGeom>
        </p:spPr>
        <p:txBody>
          <a:bodyPr wrap="square">
            <a:noAutofit/>
          </a:bodyPr>
          <a:lstStyle/>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 Array MUST BE SORTED</a:t>
            </a:r>
          </a:p>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Not guaranteed to return index of first element if there are duplicates</a:t>
            </a:r>
          </a:p>
        </p:txBody>
      </p:sp>
      <p:pic>
        <p:nvPicPr>
          <p:cNvPr id="5" name="Picture 4">
            <a:extLst>
              <a:ext uri="{FF2B5EF4-FFF2-40B4-BE49-F238E27FC236}">
                <a16:creationId xmlns:a16="http://schemas.microsoft.com/office/drawing/2014/main" id="{563E887D-61D1-5A69-10CD-F9C8DAC2907C}"/>
              </a:ext>
            </a:extLst>
          </p:cNvPr>
          <p:cNvPicPr>
            <a:picLocks noChangeAspect="1"/>
          </p:cNvPicPr>
          <p:nvPr/>
        </p:nvPicPr>
        <p:blipFill>
          <a:blip r:embed="rId3"/>
          <a:stretch>
            <a:fillRect/>
          </a:stretch>
        </p:blipFill>
        <p:spPr>
          <a:xfrm>
            <a:off x="1276364" y="4485628"/>
            <a:ext cx="11915862" cy="700092"/>
          </a:xfrm>
          <a:prstGeom prst="rect">
            <a:avLst/>
          </a:prstGeom>
        </p:spPr>
      </p:pic>
      <p:pic>
        <p:nvPicPr>
          <p:cNvPr id="7" name="Picture 6">
            <a:extLst>
              <a:ext uri="{FF2B5EF4-FFF2-40B4-BE49-F238E27FC236}">
                <a16:creationId xmlns:a16="http://schemas.microsoft.com/office/drawing/2014/main" id="{C7B0F709-E868-BD46-78C5-62A65BFAAE53}"/>
              </a:ext>
            </a:extLst>
          </p:cNvPr>
          <p:cNvPicPr>
            <a:picLocks noChangeAspect="1"/>
          </p:cNvPicPr>
          <p:nvPr/>
        </p:nvPicPr>
        <p:blipFill>
          <a:blip r:embed="rId4"/>
          <a:stretch>
            <a:fillRect/>
          </a:stretch>
        </p:blipFill>
        <p:spPr>
          <a:xfrm>
            <a:off x="16961188" y="4485628"/>
            <a:ext cx="13787538" cy="5357853"/>
          </a:xfrm>
          <a:prstGeom prst="rect">
            <a:avLst/>
          </a:prstGeom>
        </p:spPr>
      </p:pic>
    </p:spTree>
    <p:extLst>
      <p:ext uri="{BB962C8B-B14F-4D97-AF65-F5344CB8AC3E}">
        <p14:creationId xmlns:p14="http://schemas.microsoft.com/office/powerpoint/2010/main" val="345848751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extLst>
              <p:ext uri="{D42A27DB-BD31-4B8C-83A1-F6EECF244321}">
                <p14:modId xmlns:p14="http://schemas.microsoft.com/office/powerpoint/2010/main" val="1084343263"/>
              </p:ext>
            </p:extLst>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3"/>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4"/>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5"/>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Sorting seems like a simple concept, when you think about sorting numbers and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know there is a natural order, for numbers, and even for Strings.</a:t>
            </a:r>
          </a:p>
        </p:txBody>
      </p:sp>
    </p:spTree>
    <p:extLst>
      <p:ext uri="{BB962C8B-B14F-4D97-AF65-F5344CB8AC3E}">
        <p14:creationId xmlns:p14="http://schemas.microsoft.com/office/powerpoint/2010/main" val="256865616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3"/>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4"/>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5"/>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the </a:t>
            </a:r>
            <a:r>
              <a:rPr lang="en-US" sz="6400" dirty="0" err="1">
                <a:latin typeface="Open Sans" panose="020B0606030504020204" pitchFamily="34" charset="0"/>
                <a:ea typeface="Open Sans" panose="020B0606030504020204" pitchFamily="34" charset="0"/>
                <a:cs typeface="Open Sans" panose="020B0606030504020204" pitchFamily="34" charset="0"/>
              </a:rPr>
              <a:t>Arrays.sort</a:t>
            </a:r>
            <a:r>
              <a:rPr lang="en-US" sz="6400" dirty="0">
                <a:latin typeface="Open Sans" panose="020B0606030504020204" pitchFamily="34" charset="0"/>
                <a:ea typeface="Open Sans" panose="020B0606030504020204" pitchFamily="34" charset="0"/>
                <a:cs typeface="Open Sans" panose="020B0606030504020204" pitchFamily="34" charset="0"/>
              </a:rPr>
              <a:t> method, for arrays with numeric primitive types and wrapper classes, as well as Strings and </a:t>
            </a:r>
            <a:r>
              <a:rPr lang="en-US" sz="6400" dirty="0" err="1">
                <a:latin typeface="Open Sans" panose="020B0606030504020204" pitchFamily="34" charset="0"/>
                <a:ea typeface="Open Sans" panose="020B0606030504020204" pitchFamily="34" charset="0"/>
                <a:cs typeface="Open Sans" panose="020B0606030504020204" pitchFamily="34" charset="0"/>
              </a:rPr>
              <a:t>StringBuilders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ArrayList, we can use the sort method, again for numeric wrapper classes, Strings and </a:t>
            </a:r>
            <a:r>
              <a:rPr lang="en-US" sz="6400" dirty="0" err="1">
                <a:latin typeface="Open Sans" panose="020B0606030504020204" pitchFamily="34" charset="0"/>
                <a:ea typeface="Open Sans" panose="020B0606030504020204" pitchFamily="34" charset="0"/>
                <a:cs typeface="Open Sans" panose="020B0606030504020204" pitchFamily="34" charset="0"/>
              </a:rPr>
              <a:t>StringBuilders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23274777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3"/>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4"/>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5"/>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pass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sort method, a Comparator type argument, that specifies just how to sort.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call static methods on the Comparator type, to get a Comparator for either a natural order, or reverse order sort.</a:t>
            </a:r>
          </a:p>
        </p:txBody>
      </p:sp>
    </p:spTree>
    <p:extLst>
      <p:ext uri="{BB962C8B-B14F-4D97-AF65-F5344CB8AC3E}">
        <p14:creationId xmlns:p14="http://schemas.microsoft.com/office/powerpoint/2010/main" val="161427646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133498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as an </a:t>
            </a:r>
            <a:r>
              <a:rPr lang="en-US" sz="10800">
                <a:latin typeface="Open Sans" panose="020B0606030504020204" pitchFamily="34" charset="0"/>
                <a:ea typeface="Open Sans" panose="020B0606030504020204" pitchFamily="34" charset="0"/>
                <a:cs typeface="Open Sans" panose="020B0606030504020204" pitchFamily="34" charset="0"/>
              </a:rPr>
              <a:t>ArrayList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63202A0F-AB21-90A0-129F-4BC74ABD3652}"/>
              </a:ext>
            </a:extLst>
          </p:cNvPr>
          <p:cNvSpPr/>
          <p:nvPr/>
        </p:nvSpPr>
        <p:spPr>
          <a:xfrm>
            <a:off x="952501" y="5694384"/>
            <a:ext cx="34782670" cy="122369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times, when you'll want to switch between an Array, and an ArrayList, and we find support for this, on both the Arrays class, and the ArrayList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Arrays.asList</a:t>
            </a:r>
            <a:r>
              <a:rPr lang="en-US" sz="6400" dirty="0">
                <a:latin typeface="Open Sans" panose="020B0606030504020204" pitchFamily="34" charset="0"/>
                <a:ea typeface="Open Sans" panose="020B0606030504020204" pitchFamily="34" charset="0"/>
                <a:cs typeface="Open Sans" panose="020B0606030504020204" pitchFamily="34" charset="0"/>
              </a:rPr>
              <a:t> method returns an ArrayList, backed by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the creation of a three element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the code uses the </a:t>
            </a:r>
            <a:r>
              <a:rPr lang="en-US" sz="6400" dirty="0" err="1">
                <a:latin typeface="Open Sans" panose="020B0606030504020204" pitchFamily="34" charset="0"/>
                <a:ea typeface="Open Sans" panose="020B0606030504020204" pitchFamily="34" charset="0"/>
                <a:cs typeface="Open Sans" panose="020B0606030504020204" pitchFamily="34" charset="0"/>
              </a:rPr>
              <a:t>Arrays.asList</a:t>
            </a:r>
            <a:r>
              <a:rPr lang="en-US" sz="6400" dirty="0">
                <a:latin typeface="Open Sans" panose="020B0606030504020204" pitchFamily="34" charset="0"/>
                <a:ea typeface="Open Sans" panose="020B0606030504020204" pitchFamily="34" charset="0"/>
                <a:cs typeface="Open Sans" panose="020B0606030504020204" pitchFamily="34" charset="0"/>
              </a:rPr>
              <a:t> method, passing it the array, and assign it to a variable, using the var keyword, to a variable named </a:t>
            </a:r>
            <a:r>
              <a:rPr lang="en-US" sz="6400" dirty="0" err="1">
                <a:latin typeface="Open Sans" panose="020B0606030504020204" pitchFamily="34" charset="0"/>
                <a:ea typeface="Open Sans" panose="020B0606030504020204" pitchFamily="34" charset="0"/>
                <a:cs typeface="Open Sans" panose="020B0606030504020204" pitchFamily="34" charset="0"/>
              </a:rPr>
              <a:t>originalList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a:extLst>
              <a:ext uri="{FF2B5EF4-FFF2-40B4-BE49-F238E27FC236}">
                <a16:creationId xmlns:a16="http://schemas.microsoft.com/office/drawing/2014/main" id="{A21AD875-8CE2-EC08-27FF-DCBA39A29372}"/>
              </a:ext>
            </a:extLst>
          </p:cNvPr>
          <p:cNvPicPr>
            <a:picLocks noChangeAspect="1"/>
          </p:cNvPicPr>
          <p:nvPr/>
        </p:nvPicPr>
        <p:blipFill>
          <a:blip r:embed="rId3"/>
          <a:stretch>
            <a:fillRect/>
          </a:stretch>
        </p:blipFill>
        <p:spPr>
          <a:xfrm>
            <a:off x="952498" y="3171504"/>
            <a:ext cx="33204392" cy="2000264"/>
          </a:xfrm>
          <a:prstGeom prst="rect">
            <a:avLst/>
          </a:prstGeom>
        </p:spPr>
      </p:pic>
    </p:spTree>
    <p:extLst>
      <p:ext uri="{BB962C8B-B14F-4D97-AF65-F5344CB8AC3E}">
        <p14:creationId xmlns:p14="http://schemas.microsoft.com/office/powerpoint/2010/main" val="197872839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133498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as an </a:t>
            </a:r>
            <a:r>
              <a:rPr lang="en-US" sz="10800" dirty="0" err="1">
                <a:latin typeface="Open Sans" panose="020B0606030504020204" pitchFamily="34" charset="0"/>
                <a:ea typeface="Open Sans" panose="020B0606030504020204" pitchFamily="34" charset="0"/>
                <a:cs typeface="Open Sans" panose="020B0606030504020204" pitchFamily="34" charset="0"/>
              </a:rPr>
              <a:t>ArrayList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63202A0F-AB21-90A0-129F-4BC74ABD3652}"/>
              </a:ext>
            </a:extLst>
          </p:cNvPr>
          <p:cNvSpPr/>
          <p:nvPr/>
        </p:nvSpPr>
        <p:spPr>
          <a:xfrm>
            <a:off x="952501" y="5694384"/>
            <a:ext cx="34782670" cy="122369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this conceptually, as putting an ArrayList wrapper of sorts, around an existing array.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change made to the List, is a change to the array that backs it.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also means that an ArrayList, created by this method, is not resizable.</a:t>
            </a:r>
          </a:p>
        </p:txBody>
      </p:sp>
      <p:pic>
        <p:nvPicPr>
          <p:cNvPr id="5" name="Picture 4">
            <a:extLst>
              <a:ext uri="{FF2B5EF4-FFF2-40B4-BE49-F238E27FC236}">
                <a16:creationId xmlns:a16="http://schemas.microsoft.com/office/drawing/2014/main" id="{A21AD875-8CE2-EC08-27FF-DCBA39A29372}"/>
              </a:ext>
            </a:extLst>
          </p:cNvPr>
          <p:cNvPicPr>
            <a:picLocks noChangeAspect="1"/>
          </p:cNvPicPr>
          <p:nvPr/>
        </p:nvPicPr>
        <p:blipFill>
          <a:blip r:embed="rId3"/>
          <a:stretch>
            <a:fillRect/>
          </a:stretch>
        </p:blipFill>
        <p:spPr>
          <a:xfrm>
            <a:off x="952498" y="3171504"/>
            <a:ext cx="33204392" cy="2000264"/>
          </a:xfrm>
          <a:prstGeom prst="rect">
            <a:avLst/>
          </a:prstGeom>
        </p:spPr>
      </p:pic>
    </p:spTree>
    <p:extLst>
      <p:ext uri="{BB962C8B-B14F-4D97-AF65-F5344CB8AC3E}">
        <p14:creationId xmlns:p14="http://schemas.microsoft.com/office/powerpoint/2010/main" val="69349209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extLst>
              <p:ext uri="{D42A27DB-BD31-4B8C-83A1-F6EECF244321}">
                <p14:modId xmlns:p14="http://schemas.microsoft.com/office/powerpoint/2010/main" val="862891295"/>
              </p:ext>
            </p:extLst>
          </p:nvPr>
        </p:nvGraphicFramePr>
        <p:xfrm>
          <a:off x="952498" y="2849624"/>
          <a:ext cx="34782670" cy="5585249"/>
        </p:xfrm>
        <a:graphic>
          <a:graphicData uri="http://schemas.openxmlformats.org/drawingml/2006/table">
            <a:tbl>
              <a:tblPr firstRow="1" bandRow="1">
                <a:tableStyleId>{5C22544A-7EE6-4342-B048-85BDC9FD1C3A}</a:tableStyleId>
              </a:tblPr>
              <a:tblGrid>
                <a:gridCol w="17316841">
                  <a:extLst>
                    <a:ext uri="{9D8B030D-6E8A-4147-A177-3AD203B41FA5}">
                      <a16:colId xmlns:a16="http://schemas.microsoft.com/office/drawing/2014/main" val="2994918102"/>
                    </a:ext>
                  </a:extLst>
                </a:gridCol>
                <a:gridCol w="17465829">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Arrays.asList</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PH"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List.of</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NOT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resizeable</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but is 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IMMUTABLE.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876449996"/>
                  </a:ext>
                </a:extLst>
              </a:tr>
              <a:tr h="117011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17914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192873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Special Kinds of Lists</a:t>
            </a:r>
          </a:p>
        </p:txBody>
      </p:sp>
      <p:sp>
        <p:nvSpPr>
          <p:cNvPr id="18" name="Rectangle 17">
            <a:extLst>
              <a:ext uri="{FF2B5EF4-FFF2-40B4-BE49-F238E27FC236}">
                <a16:creationId xmlns:a16="http://schemas.microsoft.com/office/drawing/2014/main" id="{70AD627E-CAD6-499C-1A15-23287E58AEE8}"/>
              </a:ext>
            </a:extLst>
          </p:cNvPr>
          <p:cNvSpPr/>
          <p:nvPr/>
        </p:nvSpPr>
        <p:spPr>
          <a:xfrm>
            <a:off x="952498" y="8745280"/>
            <a:ext cx="34782670" cy="91850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two ways to create a list from elements, or from an array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are static factory methods on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is the </a:t>
            </a:r>
            <a:r>
              <a:rPr lang="en-US" sz="6400" dirty="0" err="1">
                <a:latin typeface="Open Sans" panose="020B0606030504020204" pitchFamily="34" charset="0"/>
                <a:ea typeface="Open Sans" panose="020B0606030504020204" pitchFamily="34" charset="0"/>
                <a:cs typeface="Open Sans" panose="020B0606030504020204" pitchFamily="34" charset="0"/>
              </a:rPr>
              <a:t>asList</a:t>
            </a:r>
            <a:r>
              <a:rPr lang="en-US" sz="6400" dirty="0">
                <a:latin typeface="Open Sans" panose="020B0606030504020204" pitchFamily="34" charset="0"/>
                <a:ea typeface="Open Sans" panose="020B0606030504020204" pitchFamily="34" charset="0"/>
                <a:cs typeface="Open Sans" panose="020B0606030504020204" pitchFamily="34" charset="0"/>
              </a:rPr>
              <a:t> method on the Arrays class, and it returns a special instance of a List, that is not resizable, but is mutable.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is the of method on the List interface, and it returns a special instance of a List, that is immutable.</a:t>
            </a:r>
          </a:p>
        </p:txBody>
      </p:sp>
      <p:pic>
        <p:nvPicPr>
          <p:cNvPr id="5" name="Picture 4">
            <a:extLst>
              <a:ext uri="{FF2B5EF4-FFF2-40B4-BE49-F238E27FC236}">
                <a16:creationId xmlns:a16="http://schemas.microsoft.com/office/drawing/2014/main" id="{50601F61-D37F-879C-5FB1-4D79754F6D2E}"/>
              </a:ext>
            </a:extLst>
          </p:cNvPr>
          <p:cNvPicPr>
            <a:picLocks noChangeAspect="1"/>
          </p:cNvPicPr>
          <p:nvPr/>
        </p:nvPicPr>
        <p:blipFill>
          <a:blip r:embed="rId3"/>
          <a:stretch>
            <a:fillRect/>
          </a:stretch>
        </p:blipFill>
        <p:spPr>
          <a:xfrm>
            <a:off x="1145738" y="5727190"/>
            <a:ext cx="16416457" cy="610794"/>
          </a:xfrm>
          <a:prstGeom prst="rect">
            <a:avLst/>
          </a:prstGeom>
        </p:spPr>
      </p:pic>
      <p:pic>
        <p:nvPicPr>
          <p:cNvPr id="8" name="Picture 7">
            <a:extLst>
              <a:ext uri="{FF2B5EF4-FFF2-40B4-BE49-F238E27FC236}">
                <a16:creationId xmlns:a16="http://schemas.microsoft.com/office/drawing/2014/main" id="{6CA912B9-523E-C1E9-B5C0-56BF57144E42}"/>
              </a:ext>
            </a:extLst>
          </p:cNvPr>
          <p:cNvPicPr>
            <a:picLocks noChangeAspect="1"/>
          </p:cNvPicPr>
          <p:nvPr/>
        </p:nvPicPr>
        <p:blipFill>
          <a:blip r:embed="rId4"/>
          <a:stretch>
            <a:fillRect/>
          </a:stretch>
        </p:blipFill>
        <p:spPr>
          <a:xfrm>
            <a:off x="18507395" y="5751893"/>
            <a:ext cx="14723377" cy="589363"/>
          </a:xfrm>
          <a:prstGeom prst="rect">
            <a:avLst/>
          </a:prstGeom>
        </p:spPr>
      </p:pic>
      <p:pic>
        <p:nvPicPr>
          <p:cNvPr id="19" name="Picture 18">
            <a:extLst>
              <a:ext uri="{FF2B5EF4-FFF2-40B4-BE49-F238E27FC236}">
                <a16:creationId xmlns:a16="http://schemas.microsoft.com/office/drawing/2014/main" id="{8C5038A4-D6C0-30E0-5563-B1FF867AC349}"/>
              </a:ext>
            </a:extLst>
          </p:cNvPr>
          <p:cNvPicPr>
            <a:picLocks noChangeAspect="1"/>
          </p:cNvPicPr>
          <p:nvPr/>
        </p:nvPicPr>
        <p:blipFill>
          <a:blip r:embed="rId5"/>
          <a:stretch>
            <a:fillRect/>
          </a:stretch>
        </p:blipFill>
        <p:spPr>
          <a:xfrm>
            <a:off x="1127077" y="6946136"/>
            <a:ext cx="16973674" cy="1168011"/>
          </a:xfrm>
          <a:prstGeom prst="rect">
            <a:avLst/>
          </a:prstGeom>
        </p:spPr>
      </p:pic>
      <p:pic>
        <p:nvPicPr>
          <p:cNvPr id="21" name="Picture 20">
            <a:extLst>
              <a:ext uri="{FF2B5EF4-FFF2-40B4-BE49-F238E27FC236}">
                <a16:creationId xmlns:a16="http://schemas.microsoft.com/office/drawing/2014/main" id="{8083C921-825C-D765-82AA-5D6D68BF4125}"/>
              </a:ext>
            </a:extLst>
          </p:cNvPr>
          <p:cNvPicPr>
            <a:picLocks noChangeAspect="1"/>
          </p:cNvPicPr>
          <p:nvPr/>
        </p:nvPicPr>
        <p:blipFill>
          <a:blip r:embed="rId6"/>
          <a:stretch>
            <a:fillRect/>
          </a:stretch>
        </p:blipFill>
        <p:spPr>
          <a:xfrm>
            <a:off x="18507395" y="6972388"/>
            <a:ext cx="16941528" cy="1146580"/>
          </a:xfrm>
          <a:prstGeom prst="rect">
            <a:avLst/>
          </a:prstGeom>
        </p:spPr>
      </p:pic>
    </p:spTree>
    <p:extLst>
      <p:ext uri="{BB962C8B-B14F-4D97-AF65-F5344CB8AC3E}">
        <p14:creationId xmlns:p14="http://schemas.microsoft.com/office/powerpoint/2010/main" val="4061684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123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without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9617172"/>
            <a:ext cx="34782670" cy="831412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the differences, when creating a new instance of an array, compared to a new instance of an ArrayList.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requires square brackets in the declaration.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new instance, square brackets are also required, with a size specified inside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ArrayList should be declared, with the type of element in the ArrayList, in angle brackets.</a:t>
            </a:r>
          </a:p>
        </p:txBody>
      </p:sp>
      <p:graphicFrame>
        <p:nvGraphicFramePr>
          <p:cNvPr id="3" name="Table 2">
            <a:extLst>
              <a:ext uri="{FF2B5EF4-FFF2-40B4-BE49-F238E27FC236}">
                <a16:creationId xmlns:a16="http://schemas.microsoft.com/office/drawing/2014/main" id="{48BAB659-B21B-3FF0-7C08-8E71DA63FFC8}"/>
              </a:ext>
            </a:extLst>
          </p:cNvPr>
          <p:cNvGraphicFramePr>
            <a:graphicFrameLocks noGrp="1"/>
          </p:cNvGraphicFramePr>
          <p:nvPr>
            <p:extLst>
              <p:ext uri="{D42A27DB-BD31-4B8C-83A1-F6EECF244321}">
                <p14:modId xmlns:p14="http://schemas.microsoft.com/office/powerpoint/2010/main" val="3773453300"/>
              </p:ext>
            </p:extLst>
          </p:nvPr>
        </p:nvGraphicFramePr>
        <p:xfrm>
          <a:off x="952498" y="2967028"/>
          <a:ext cx="34894339" cy="6370928"/>
        </p:xfrm>
        <a:graphic>
          <a:graphicData uri="http://schemas.openxmlformats.org/drawingml/2006/table">
            <a:tbl>
              <a:tblPr firstRow="1" bandRow="1">
                <a:tableStyleId>{5C22544A-7EE6-4342-B048-85BDC9FD1C3A}</a:tableStyleId>
              </a:tblPr>
              <a:tblGrid>
                <a:gridCol w="16592552">
                  <a:extLst>
                    <a:ext uri="{9D8B030D-6E8A-4147-A177-3AD203B41FA5}">
                      <a16:colId xmlns:a16="http://schemas.microsoft.com/office/drawing/2014/main" val="2844207666"/>
                    </a:ext>
                  </a:extLst>
                </a:gridCol>
                <a:gridCol w="18301787">
                  <a:extLst>
                    <a:ext uri="{9D8B030D-6E8A-4147-A177-3AD203B41FA5}">
                      <a16:colId xmlns:a16="http://schemas.microsoft.com/office/drawing/2014/main" val="1891655341"/>
                    </a:ext>
                  </a:extLst>
                </a:gridCol>
              </a:tblGrid>
              <a:tr h="147001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ArrayLists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9009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2B575AF0-C711-F159-99D9-3B7AEE45CD6D}"/>
              </a:ext>
            </a:extLst>
          </p:cNvPr>
          <p:cNvPicPr>
            <a:picLocks noChangeAspect="1"/>
          </p:cNvPicPr>
          <p:nvPr/>
        </p:nvPicPr>
        <p:blipFill>
          <a:blip r:embed="rId3"/>
          <a:stretch>
            <a:fillRect/>
          </a:stretch>
        </p:blipFill>
        <p:spPr>
          <a:xfrm>
            <a:off x="1187673" y="4692951"/>
            <a:ext cx="11830137" cy="728667"/>
          </a:xfrm>
          <a:prstGeom prst="rect">
            <a:avLst/>
          </a:prstGeom>
        </p:spPr>
      </p:pic>
      <p:pic>
        <p:nvPicPr>
          <p:cNvPr id="7" name="Picture 6">
            <a:extLst>
              <a:ext uri="{FF2B5EF4-FFF2-40B4-BE49-F238E27FC236}">
                <a16:creationId xmlns:a16="http://schemas.microsoft.com/office/drawing/2014/main" id="{62B16A42-9658-4E07-EAEE-4285777CEC7A}"/>
              </a:ext>
            </a:extLst>
          </p:cNvPr>
          <p:cNvPicPr>
            <a:picLocks noChangeAspect="1"/>
          </p:cNvPicPr>
          <p:nvPr/>
        </p:nvPicPr>
        <p:blipFill>
          <a:blip r:embed="rId4">
            <a:alphaModFix/>
          </a:blip>
          <a:stretch>
            <a:fillRect/>
          </a:stretch>
        </p:blipFill>
        <p:spPr>
          <a:xfrm>
            <a:off x="17811750" y="4626504"/>
            <a:ext cx="17773779" cy="800106"/>
          </a:xfrm>
          <a:prstGeom prst="rect">
            <a:avLst/>
          </a:prstGeom>
        </p:spPr>
      </p:pic>
      <p:sp>
        <p:nvSpPr>
          <p:cNvPr id="11" name="Rectangle 10">
            <a:extLst>
              <a:ext uri="{FF2B5EF4-FFF2-40B4-BE49-F238E27FC236}">
                <a16:creationId xmlns:a16="http://schemas.microsoft.com/office/drawing/2014/main" id="{F611BA2D-F8EA-7506-B445-A1C150891BC1}"/>
              </a:ext>
            </a:extLst>
          </p:cNvPr>
          <p:cNvSpPr/>
          <p:nvPr/>
        </p:nvSpPr>
        <p:spPr>
          <a:xfrm>
            <a:off x="1187673" y="5752113"/>
            <a:ext cx="16109727" cy="3544288"/>
          </a:xfrm>
          <a:prstGeom prst="rect">
            <a:avLst/>
          </a:prstGeom>
        </p:spPr>
        <p:txBody>
          <a:bodyPr wrap="square">
            <a:normAutofit lnSpcReduction="10000"/>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array of 10 elements is created, all with null references. The compiler will only permit Strings to be assigned to the elements.</a:t>
            </a:r>
          </a:p>
        </p:txBody>
      </p:sp>
      <p:sp>
        <p:nvSpPr>
          <p:cNvPr id="12" name="Rectangle 11">
            <a:extLst>
              <a:ext uri="{FF2B5EF4-FFF2-40B4-BE49-F238E27FC236}">
                <a16:creationId xmlns:a16="http://schemas.microsoft.com/office/drawing/2014/main" id="{99F6EBD9-C86B-29D9-5CD6-21AE2306FD1D}"/>
              </a:ext>
            </a:extLst>
          </p:cNvPr>
          <p:cNvSpPr/>
          <p:nvPr/>
        </p:nvSpPr>
        <p:spPr>
          <a:xfrm>
            <a:off x="17811750" y="5637813"/>
            <a:ext cx="16109727" cy="3544288"/>
          </a:xfrm>
          <a:prstGeom prst="rect">
            <a:avLst/>
          </a:prstGeom>
        </p:spPr>
        <p:txBody>
          <a:bodyPr wrap="square">
            <a:normAutofit/>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empty ArrayList is created.</a:t>
            </a:r>
          </a:p>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The compiler will check that only Strings are added to the ArrayList.</a:t>
            </a:r>
          </a:p>
        </p:txBody>
      </p:sp>
      <p:sp>
        <p:nvSpPr>
          <p:cNvPr id="14" name="Rectangle 13">
            <a:extLst>
              <a:ext uri="{FF2B5EF4-FFF2-40B4-BE49-F238E27FC236}">
                <a16:creationId xmlns:a16="http://schemas.microsoft.com/office/drawing/2014/main" id="{925B93FE-11F6-DDA8-5721-B53D9A3ED266}"/>
              </a:ext>
            </a:extLst>
          </p:cNvPr>
          <p:cNvSpPr/>
          <p:nvPr/>
        </p:nvSpPr>
        <p:spPr>
          <a:xfrm>
            <a:off x="1118161" y="5646686"/>
            <a:ext cx="15360089" cy="354428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Rectangle 15">
            <a:extLst>
              <a:ext uri="{FF2B5EF4-FFF2-40B4-BE49-F238E27FC236}">
                <a16:creationId xmlns:a16="http://schemas.microsoft.com/office/drawing/2014/main" id="{0DFEA4BD-D579-74CD-DBE1-7E3FE12EA06E}"/>
              </a:ext>
            </a:extLst>
          </p:cNvPr>
          <p:cNvSpPr/>
          <p:nvPr/>
        </p:nvSpPr>
        <p:spPr>
          <a:xfrm>
            <a:off x="17773650" y="5684786"/>
            <a:ext cx="15773400" cy="3497315"/>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0105550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5585249"/>
        </p:xfrm>
        <a:graphic>
          <a:graphicData uri="http://schemas.openxmlformats.org/drawingml/2006/table">
            <a:tbl>
              <a:tblPr firstRow="1" bandRow="1">
                <a:tableStyleId>{5C22544A-7EE6-4342-B048-85BDC9FD1C3A}</a:tableStyleId>
              </a:tblPr>
              <a:tblGrid>
                <a:gridCol w="17316841">
                  <a:extLst>
                    <a:ext uri="{9D8B030D-6E8A-4147-A177-3AD203B41FA5}">
                      <a16:colId xmlns:a16="http://schemas.microsoft.com/office/drawing/2014/main" val="2994918102"/>
                    </a:ext>
                  </a:extLst>
                </a:gridCol>
                <a:gridCol w="17465829">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Arrays.asList</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PH"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List.of</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NOT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resizeable</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but is 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IMMUTABLE.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876449996"/>
                  </a:ext>
                </a:extLst>
              </a:tr>
              <a:tr h="117011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17914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192873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Special Kinds of Lists</a:t>
            </a:r>
          </a:p>
        </p:txBody>
      </p:sp>
      <p:sp>
        <p:nvSpPr>
          <p:cNvPr id="18" name="Rectangle 17">
            <a:extLst>
              <a:ext uri="{FF2B5EF4-FFF2-40B4-BE49-F238E27FC236}">
                <a16:creationId xmlns:a16="http://schemas.microsoft.com/office/drawing/2014/main" id="{70AD627E-CAD6-499C-1A15-23287E58AEE8}"/>
              </a:ext>
            </a:extLst>
          </p:cNvPr>
          <p:cNvSpPr/>
          <p:nvPr/>
        </p:nvSpPr>
        <p:spPr>
          <a:xfrm>
            <a:off x="952498" y="8745280"/>
            <a:ext cx="34782670" cy="91850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support variable arguments, so you can pass a set of arguments of one type, or you can pass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show examples of both here, first using variable arguments, and second, passing an array.</a:t>
            </a:r>
          </a:p>
        </p:txBody>
      </p:sp>
      <p:pic>
        <p:nvPicPr>
          <p:cNvPr id="5" name="Picture 4">
            <a:extLst>
              <a:ext uri="{FF2B5EF4-FFF2-40B4-BE49-F238E27FC236}">
                <a16:creationId xmlns:a16="http://schemas.microsoft.com/office/drawing/2014/main" id="{50601F61-D37F-879C-5FB1-4D79754F6D2E}"/>
              </a:ext>
            </a:extLst>
          </p:cNvPr>
          <p:cNvPicPr>
            <a:picLocks noChangeAspect="1"/>
          </p:cNvPicPr>
          <p:nvPr/>
        </p:nvPicPr>
        <p:blipFill>
          <a:blip r:embed="rId3"/>
          <a:stretch>
            <a:fillRect/>
          </a:stretch>
        </p:blipFill>
        <p:spPr>
          <a:xfrm>
            <a:off x="1145738" y="5727190"/>
            <a:ext cx="16416457" cy="610794"/>
          </a:xfrm>
          <a:prstGeom prst="rect">
            <a:avLst/>
          </a:prstGeom>
        </p:spPr>
      </p:pic>
      <p:pic>
        <p:nvPicPr>
          <p:cNvPr id="8" name="Picture 7">
            <a:extLst>
              <a:ext uri="{FF2B5EF4-FFF2-40B4-BE49-F238E27FC236}">
                <a16:creationId xmlns:a16="http://schemas.microsoft.com/office/drawing/2014/main" id="{6CA912B9-523E-C1E9-B5C0-56BF57144E42}"/>
              </a:ext>
            </a:extLst>
          </p:cNvPr>
          <p:cNvPicPr>
            <a:picLocks noChangeAspect="1"/>
          </p:cNvPicPr>
          <p:nvPr/>
        </p:nvPicPr>
        <p:blipFill>
          <a:blip r:embed="rId4"/>
          <a:stretch>
            <a:fillRect/>
          </a:stretch>
        </p:blipFill>
        <p:spPr>
          <a:xfrm>
            <a:off x="18507395" y="5751893"/>
            <a:ext cx="14723377" cy="589363"/>
          </a:xfrm>
          <a:prstGeom prst="rect">
            <a:avLst/>
          </a:prstGeom>
        </p:spPr>
      </p:pic>
      <p:pic>
        <p:nvPicPr>
          <p:cNvPr id="19" name="Picture 18">
            <a:extLst>
              <a:ext uri="{FF2B5EF4-FFF2-40B4-BE49-F238E27FC236}">
                <a16:creationId xmlns:a16="http://schemas.microsoft.com/office/drawing/2014/main" id="{8C5038A4-D6C0-30E0-5563-B1FF867AC349}"/>
              </a:ext>
            </a:extLst>
          </p:cNvPr>
          <p:cNvPicPr>
            <a:picLocks noChangeAspect="1"/>
          </p:cNvPicPr>
          <p:nvPr/>
        </p:nvPicPr>
        <p:blipFill>
          <a:blip r:embed="rId5"/>
          <a:stretch>
            <a:fillRect/>
          </a:stretch>
        </p:blipFill>
        <p:spPr>
          <a:xfrm>
            <a:off x="1127077" y="6946136"/>
            <a:ext cx="16973674" cy="1168011"/>
          </a:xfrm>
          <a:prstGeom prst="rect">
            <a:avLst/>
          </a:prstGeom>
        </p:spPr>
      </p:pic>
      <p:pic>
        <p:nvPicPr>
          <p:cNvPr id="21" name="Picture 20">
            <a:extLst>
              <a:ext uri="{FF2B5EF4-FFF2-40B4-BE49-F238E27FC236}">
                <a16:creationId xmlns:a16="http://schemas.microsoft.com/office/drawing/2014/main" id="{8083C921-825C-D765-82AA-5D6D68BF4125}"/>
              </a:ext>
            </a:extLst>
          </p:cNvPr>
          <p:cNvPicPr>
            <a:picLocks noChangeAspect="1"/>
          </p:cNvPicPr>
          <p:nvPr/>
        </p:nvPicPr>
        <p:blipFill>
          <a:blip r:embed="rId6"/>
          <a:stretch>
            <a:fillRect/>
          </a:stretch>
        </p:blipFill>
        <p:spPr>
          <a:xfrm>
            <a:off x="18507395" y="6972388"/>
            <a:ext cx="16941528" cy="1146580"/>
          </a:xfrm>
          <a:prstGeom prst="rect">
            <a:avLst/>
          </a:prstGeom>
        </p:spPr>
      </p:pic>
    </p:spTree>
    <p:extLst>
      <p:ext uri="{BB962C8B-B14F-4D97-AF65-F5344CB8AC3E}">
        <p14:creationId xmlns:p14="http://schemas.microsoft.com/office/powerpoint/2010/main" val="419456756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032126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Arrays from ArrayLists</a:t>
            </a:r>
          </a:p>
        </p:txBody>
      </p:sp>
      <p:pic>
        <p:nvPicPr>
          <p:cNvPr id="4" name="Picture 3">
            <a:extLst>
              <a:ext uri="{FF2B5EF4-FFF2-40B4-BE49-F238E27FC236}">
                <a16:creationId xmlns:a16="http://schemas.microsoft.com/office/drawing/2014/main" id="{39672AA3-6612-8EC0-F46D-0D5B6996DE07}"/>
              </a:ext>
            </a:extLst>
          </p:cNvPr>
          <p:cNvPicPr>
            <a:picLocks noChangeAspect="1"/>
          </p:cNvPicPr>
          <p:nvPr/>
        </p:nvPicPr>
        <p:blipFill>
          <a:blip r:embed="rId3"/>
          <a:stretch>
            <a:fillRect/>
          </a:stretch>
        </p:blipFill>
        <p:spPr>
          <a:xfrm>
            <a:off x="952495" y="3050197"/>
            <a:ext cx="34782670" cy="1869657"/>
          </a:xfrm>
          <a:prstGeom prst="rect">
            <a:avLst/>
          </a:prstGeom>
        </p:spPr>
      </p:pic>
      <p:sp>
        <p:nvSpPr>
          <p:cNvPr id="6" name="Rectangle 5">
            <a:extLst>
              <a:ext uri="{FF2B5EF4-FFF2-40B4-BE49-F238E27FC236}">
                <a16:creationId xmlns:a16="http://schemas.microsoft.com/office/drawing/2014/main" id="{88198262-B8E0-F87B-B784-9219EDB029CF}"/>
              </a:ext>
            </a:extLst>
          </p:cNvPr>
          <p:cNvSpPr/>
          <p:nvPr/>
        </p:nvSpPr>
        <p:spPr>
          <a:xfrm>
            <a:off x="952501" y="5520653"/>
            <a:ext cx="34782670" cy="1257860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most common method to create an array, from an ArrayList, using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toArray</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takes one argument, which should be an instance of a typed array.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returns an array of that same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length of the array you pass, has more elements than the list, extra elements will be filled with the default values for that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length of the array you pass, has less elements than the list, the method will still return an array, with the same number of elements in it, as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example shown here, we pass a String array with zero as the size, but the array returned has three elements, which is the number of elements in the list.</a:t>
            </a:r>
          </a:p>
        </p:txBody>
      </p:sp>
    </p:spTree>
    <p:extLst>
      <p:ext uri="{BB962C8B-B14F-4D97-AF65-F5344CB8AC3E}">
        <p14:creationId xmlns:p14="http://schemas.microsoft.com/office/powerpoint/2010/main" val="41403818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123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without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9617172"/>
            <a:ext cx="34782670" cy="831412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the diamond operator, when creating a new instance in a declaration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use a specific type, rather than just the Object class, because Java can then perform compile-time type checking.</a:t>
            </a:r>
          </a:p>
        </p:txBody>
      </p:sp>
      <p:graphicFrame>
        <p:nvGraphicFramePr>
          <p:cNvPr id="2" name="Table 1">
            <a:extLst>
              <a:ext uri="{FF2B5EF4-FFF2-40B4-BE49-F238E27FC236}">
                <a16:creationId xmlns:a16="http://schemas.microsoft.com/office/drawing/2014/main" id="{43DCD4DB-EC20-D7B8-F0AD-E8ECEC697E08}"/>
              </a:ext>
            </a:extLst>
          </p:cNvPr>
          <p:cNvGraphicFramePr>
            <a:graphicFrameLocks noGrp="1"/>
          </p:cNvGraphicFramePr>
          <p:nvPr>
            <p:extLst>
              <p:ext uri="{D42A27DB-BD31-4B8C-83A1-F6EECF244321}">
                <p14:modId xmlns:p14="http://schemas.microsoft.com/office/powerpoint/2010/main" val="3301855357"/>
              </p:ext>
            </p:extLst>
          </p:nvPr>
        </p:nvGraphicFramePr>
        <p:xfrm>
          <a:off x="952498" y="2967028"/>
          <a:ext cx="34894339" cy="6370928"/>
        </p:xfrm>
        <a:graphic>
          <a:graphicData uri="http://schemas.openxmlformats.org/drawingml/2006/table">
            <a:tbl>
              <a:tblPr firstRow="1" bandRow="1">
                <a:tableStyleId>{5C22544A-7EE6-4342-B048-85BDC9FD1C3A}</a:tableStyleId>
              </a:tblPr>
              <a:tblGrid>
                <a:gridCol w="16592552">
                  <a:extLst>
                    <a:ext uri="{9D8B030D-6E8A-4147-A177-3AD203B41FA5}">
                      <a16:colId xmlns:a16="http://schemas.microsoft.com/office/drawing/2014/main" val="2844207666"/>
                    </a:ext>
                  </a:extLst>
                </a:gridCol>
                <a:gridCol w="18301787">
                  <a:extLst>
                    <a:ext uri="{9D8B030D-6E8A-4147-A177-3AD203B41FA5}">
                      <a16:colId xmlns:a16="http://schemas.microsoft.com/office/drawing/2014/main" val="1891655341"/>
                    </a:ext>
                  </a:extLst>
                </a:gridCol>
              </a:tblGrid>
              <a:tr h="147001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ArrayLists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9009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063F061E-8780-2F0F-9EA4-D3D7D9CD027D}"/>
              </a:ext>
            </a:extLst>
          </p:cNvPr>
          <p:cNvPicPr>
            <a:picLocks noChangeAspect="1"/>
          </p:cNvPicPr>
          <p:nvPr/>
        </p:nvPicPr>
        <p:blipFill>
          <a:blip r:embed="rId3"/>
          <a:stretch>
            <a:fillRect/>
          </a:stretch>
        </p:blipFill>
        <p:spPr>
          <a:xfrm>
            <a:off x="1187673" y="4692951"/>
            <a:ext cx="11830137" cy="728667"/>
          </a:xfrm>
          <a:prstGeom prst="rect">
            <a:avLst/>
          </a:prstGeom>
        </p:spPr>
      </p:pic>
      <p:pic>
        <p:nvPicPr>
          <p:cNvPr id="6" name="Picture 5">
            <a:extLst>
              <a:ext uri="{FF2B5EF4-FFF2-40B4-BE49-F238E27FC236}">
                <a16:creationId xmlns:a16="http://schemas.microsoft.com/office/drawing/2014/main" id="{7F6E5748-BEE0-A65A-C0C9-63898E861249}"/>
              </a:ext>
            </a:extLst>
          </p:cNvPr>
          <p:cNvPicPr>
            <a:picLocks noChangeAspect="1"/>
          </p:cNvPicPr>
          <p:nvPr/>
        </p:nvPicPr>
        <p:blipFill>
          <a:blip r:embed="rId4">
            <a:alphaModFix/>
          </a:blip>
          <a:stretch>
            <a:fillRect/>
          </a:stretch>
        </p:blipFill>
        <p:spPr>
          <a:xfrm>
            <a:off x="17811750" y="4626504"/>
            <a:ext cx="17773779" cy="800106"/>
          </a:xfrm>
          <a:prstGeom prst="rect">
            <a:avLst/>
          </a:prstGeom>
        </p:spPr>
      </p:pic>
      <p:sp>
        <p:nvSpPr>
          <p:cNvPr id="11" name="Rectangle 10">
            <a:extLst>
              <a:ext uri="{FF2B5EF4-FFF2-40B4-BE49-F238E27FC236}">
                <a16:creationId xmlns:a16="http://schemas.microsoft.com/office/drawing/2014/main" id="{A293EB0E-AE77-40E6-8F9E-2255B936E39E}"/>
              </a:ext>
            </a:extLst>
          </p:cNvPr>
          <p:cNvSpPr/>
          <p:nvPr/>
        </p:nvSpPr>
        <p:spPr>
          <a:xfrm>
            <a:off x="1187673" y="5752113"/>
            <a:ext cx="16109727" cy="3544288"/>
          </a:xfrm>
          <a:prstGeom prst="rect">
            <a:avLst/>
          </a:prstGeom>
        </p:spPr>
        <p:txBody>
          <a:bodyPr wrap="square">
            <a:normAutofit lnSpcReduction="10000"/>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array of 10 elements is created, all with null references. The compiler will only permit Strings to be assigned to the elements.</a:t>
            </a:r>
          </a:p>
        </p:txBody>
      </p:sp>
      <p:sp>
        <p:nvSpPr>
          <p:cNvPr id="12" name="Rectangle 11">
            <a:extLst>
              <a:ext uri="{FF2B5EF4-FFF2-40B4-BE49-F238E27FC236}">
                <a16:creationId xmlns:a16="http://schemas.microsoft.com/office/drawing/2014/main" id="{6158F786-174D-7918-8689-C19F9604A75D}"/>
              </a:ext>
            </a:extLst>
          </p:cNvPr>
          <p:cNvSpPr/>
          <p:nvPr/>
        </p:nvSpPr>
        <p:spPr>
          <a:xfrm>
            <a:off x="17811750" y="5637813"/>
            <a:ext cx="16109727" cy="3544288"/>
          </a:xfrm>
          <a:prstGeom prst="rect">
            <a:avLst/>
          </a:prstGeom>
        </p:spPr>
        <p:txBody>
          <a:bodyPr wrap="square">
            <a:normAutofit/>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empty ArrayList is created.</a:t>
            </a:r>
          </a:p>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The compiler will check that only Strings are added to the ArrayList.</a:t>
            </a:r>
          </a:p>
        </p:txBody>
      </p:sp>
      <p:sp>
        <p:nvSpPr>
          <p:cNvPr id="13" name="Rectangle 12">
            <a:extLst>
              <a:ext uri="{FF2B5EF4-FFF2-40B4-BE49-F238E27FC236}">
                <a16:creationId xmlns:a16="http://schemas.microsoft.com/office/drawing/2014/main" id="{4D1710A6-0926-74EE-25AE-07852E333D4E}"/>
              </a:ext>
            </a:extLst>
          </p:cNvPr>
          <p:cNvSpPr/>
          <p:nvPr/>
        </p:nvSpPr>
        <p:spPr>
          <a:xfrm>
            <a:off x="1118161" y="5646686"/>
            <a:ext cx="15360089" cy="354428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F90C9BC-448B-DBC0-AD43-641AF2C9C4F4}"/>
              </a:ext>
            </a:extLst>
          </p:cNvPr>
          <p:cNvSpPr/>
          <p:nvPr/>
        </p:nvSpPr>
        <p:spPr>
          <a:xfrm>
            <a:off x="17773650" y="5684786"/>
            <a:ext cx="15773400" cy="3497315"/>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8751118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7" name="Rectangle 26">
            <a:extLst>
              <a:ext uri="{FF2B5EF4-FFF2-40B4-BE49-F238E27FC236}">
                <a16:creationId xmlns:a16="http://schemas.microsoft.com/office/drawing/2014/main" id="{FC3C5489-F0D7-3711-CB47-BD17B9B6E48B}"/>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array initializer, to populate array elements, during array creation.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feature lets you pass all the values in the array, as a comma delimited list, in curly braces.</a:t>
            </a:r>
          </a:p>
        </p:txBody>
      </p:sp>
      <p:sp>
        <p:nvSpPr>
          <p:cNvPr id="30" name="Shape 127">
            <a:extLst>
              <a:ext uri="{FF2B5EF4-FFF2-40B4-BE49-F238E27FC236}">
                <a16:creationId xmlns:a16="http://schemas.microsoft.com/office/drawing/2014/main" id="{788071A7-91E2-DDBA-D424-1A6A5D5F3CE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1" name="Table 30">
            <a:extLst>
              <a:ext uri="{FF2B5EF4-FFF2-40B4-BE49-F238E27FC236}">
                <a16:creationId xmlns:a16="http://schemas.microsoft.com/office/drawing/2014/main" id="{696BE26F-5958-9AF2-83F5-CA1CB2F1597A}"/>
              </a:ext>
            </a:extLst>
          </p:cNvPr>
          <p:cNvGraphicFramePr>
            <a:graphicFrameLocks noGrp="1"/>
          </p:cNvGraphicFramePr>
          <p:nvPr>
            <p:extLst>
              <p:ext uri="{D42A27DB-BD31-4B8C-83A1-F6EECF244321}">
                <p14:modId xmlns:p14="http://schemas.microsoft.com/office/powerpoint/2010/main" val="3361028961"/>
              </p:ext>
            </p:extLst>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2" name="Rectangle 31">
            <a:extLst>
              <a:ext uri="{FF2B5EF4-FFF2-40B4-BE49-F238E27FC236}">
                <a16:creationId xmlns:a16="http://schemas.microsoft.com/office/drawing/2014/main" id="{5F2DB8FC-6635-12CF-DD16-83936D3BFE7C}"/>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3" name="Rectangle 32">
            <a:extLst>
              <a:ext uri="{FF2B5EF4-FFF2-40B4-BE49-F238E27FC236}">
                <a16:creationId xmlns:a16="http://schemas.microsoft.com/office/drawing/2014/main" id="{C7A15E40-D8B4-1425-4F31-929DB6BFC8AA}"/>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4" name="Rectangle 33">
            <a:extLst>
              <a:ext uri="{FF2B5EF4-FFF2-40B4-BE49-F238E27FC236}">
                <a16:creationId xmlns:a16="http://schemas.microsoft.com/office/drawing/2014/main" id="{8DA198E3-1533-F42A-5208-21FD1D9451E6}"/>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5" name="Rectangle 34">
            <a:extLst>
              <a:ext uri="{FF2B5EF4-FFF2-40B4-BE49-F238E27FC236}">
                <a16:creationId xmlns:a16="http://schemas.microsoft.com/office/drawing/2014/main" id="{42FAC053-D5FB-EA8E-401D-5D88280A52C4}"/>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6" name="Picture 35">
            <a:extLst>
              <a:ext uri="{FF2B5EF4-FFF2-40B4-BE49-F238E27FC236}">
                <a16:creationId xmlns:a16="http://schemas.microsoft.com/office/drawing/2014/main" id="{BCBA902B-DD40-82CC-A965-EE43AA5BCF38}"/>
              </a:ext>
            </a:extLst>
          </p:cNvPr>
          <p:cNvPicPr>
            <a:picLocks noChangeAspect="1"/>
          </p:cNvPicPr>
          <p:nvPr/>
        </p:nvPicPr>
        <p:blipFill>
          <a:blip r:embed="rId3"/>
          <a:stretch>
            <a:fillRect/>
          </a:stretch>
        </p:blipFill>
        <p:spPr>
          <a:xfrm>
            <a:off x="1187672" y="4423903"/>
            <a:ext cx="16480753" cy="642942"/>
          </a:xfrm>
          <a:prstGeom prst="rect">
            <a:avLst/>
          </a:prstGeom>
        </p:spPr>
      </p:pic>
      <p:pic>
        <p:nvPicPr>
          <p:cNvPr id="37" name="Picture 36">
            <a:extLst>
              <a:ext uri="{FF2B5EF4-FFF2-40B4-BE49-F238E27FC236}">
                <a16:creationId xmlns:a16="http://schemas.microsoft.com/office/drawing/2014/main" id="{D81948E9-12C1-2617-1E78-5D8E20241367}"/>
              </a:ext>
            </a:extLst>
          </p:cNvPr>
          <p:cNvPicPr>
            <a:picLocks noChangeAspect="1"/>
          </p:cNvPicPr>
          <p:nvPr/>
        </p:nvPicPr>
        <p:blipFill>
          <a:blip r:embed="rId4"/>
          <a:stretch>
            <a:fillRect/>
          </a:stretch>
        </p:blipFill>
        <p:spPr>
          <a:xfrm>
            <a:off x="1279239" y="6350297"/>
            <a:ext cx="6107951" cy="2861093"/>
          </a:xfrm>
          <a:prstGeom prst="rect">
            <a:avLst/>
          </a:prstGeom>
        </p:spPr>
      </p:pic>
      <p:pic>
        <p:nvPicPr>
          <p:cNvPr id="38" name="Picture 37">
            <a:extLst>
              <a:ext uri="{FF2B5EF4-FFF2-40B4-BE49-F238E27FC236}">
                <a16:creationId xmlns:a16="http://schemas.microsoft.com/office/drawing/2014/main" id="{39F3C884-FDE6-7D9E-1C4D-F34F3BE31F35}"/>
              </a:ext>
            </a:extLst>
          </p:cNvPr>
          <p:cNvPicPr>
            <a:picLocks noChangeAspect="1"/>
          </p:cNvPicPr>
          <p:nvPr/>
        </p:nvPicPr>
        <p:blipFill>
          <a:blip r:embed="rId5"/>
          <a:stretch>
            <a:fillRect/>
          </a:stretch>
        </p:blipFill>
        <p:spPr>
          <a:xfrm>
            <a:off x="1164939" y="11691416"/>
            <a:ext cx="12794551" cy="600080"/>
          </a:xfrm>
          <a:prstGeom prst="rect">
            <a:avLst/>
          </a:prstGeom>
        </p:spPr>
      </p:pic>
      <p:sp>
        <p:nvSpPr>
          <p:cNvPr id="39" name="Rectangle 38">
            <a:extLst>
              <a:ext uri="{FF2B5EF4-FFF2-40B4-BE49-F238E27FC236}">
                <a16:creationId xmlns:a16="http://schemas.microsoft.com/office/drawing/2014/main" id="{CFC6F451-D1EF-59F9-9FA0-0B87B4D4A7D9}"/>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40" name="Rectangle 39">
            <a:extLst>
              <a:ext uri="{FF2B5EF4-FFF2-40B4-BE49-F238E27FC236}">
                <a16:creationId xmlns:a16="http://schemas.microsoft.com/office/drawing/2014/main" id="{DA4C5624-F98B-2EB0-EC2E-23910B3335A7}"/>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41" name="Picture 40">
            <a:extLst>
              <a:ext uri="{FF2B5EF4-FFF2-40B4-BE49-F238E27FC236}">
                <a16:creationId xmlns:a16="http://schemas.microsoft.com/office/drawing/2014/main" id="{48DF47C8-FEA8-FFB2-D199-FA8CF3BF367C}"/>
              </a:ext>
            </a:extLst>
          </p:cNvPr>
          <p:cNvPicPr>
            <a:picLocks noChangeAspect="1"/>
          </p:cNvPicPr>
          <p:nvPr/>
        </p:nvPicPr>
        <p:blipFill>
          <a:blip r:embed="rId6">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15031332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 name="Rectangle 3">
            <a:extLst>
              <a:ext uri="{FF2B5EF4-FFF2-40B4-BE49-F238E27FC236}">
                <a16:creationId xmlns:a16="http://schemas.microsoft.com/office/drawing/2014/main" id="{AF63E7FB-01A3-280E-94BF-C204C88BA0F8}"/>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an array initializer in a declaration statement, you can use what's called the anonymous version, as I show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ArrayList constructor, that takes a collection, or a list of values, during ArrayList creation.</a:t>
            </a:r>
          </a:p>
        </p:txBody>
      </p:sp>
      <p:sp>
        <p:nvSpPr>
          <p:cNvPr id="29" name="Shape 127">
            <a:extLst>
              <a:ext uri="{FF2B5EF4-FFF2-40B4-BE49-F238E27FC236}">
                <a16:creationId xmlns:a16="http://schemas.microsoft.com/office/drawing/2014/main" id="{F5E02A19-EA23-EBCE-FB56-F207C4FA387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0" name="Table 29">
            <a:extLst>
              <a:ext uri="{FF2B5EF4-FFF2-40B4-BE49-F238E27FC236}">
                <a16:creationId xmlns:a16="http://schemas.microsoft.com/office/drawing/2014/main" id="{CA2BC755-31F4-EDA4-FC99-0A8EC6FB6C06}"/>
              </a:ext>
            </a:extLst>
          </p:cNvPr>
          <p:cNvGraphicFramePr>
            <a:graphicFrameLocks noGrp="1"/>
          </p:cNvGraphicFramePr>
          <p:nvPr>
            <p:extLst>
              <p:ext uri="{D42A27DB-BD31-4B8C-83A1-F6EECF244321}">
                <p14:modId xmlns:p14="http://schemas.microsoft.com/office/powerpoint/2010/main" val="3361028961"/>
              </p:ext>
            </p:extLst>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1" name="Rectangle 30">
            <a:extLst>
              <a:ext uri="{FF2B5EF4-FFF2-40B4-BE49-F238E27FC236}">
                <a16:creationId xmlns:a16="http://schemas.microsoft.com/office/drawing/2014/main" id="{8253CBC5-71AD-8552-F04D-924EB996D617}"/>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2" name="Rectangle 31">
            <a:extLst>
              <a:ext uri="{FF2B5EF4-FFF2-40B4-BE49-F238E27FC236}">
                <a16:creationId xmlns:a16="http://schemas.microsoft.com/office/drawing/2014/main" id="{C8081603-9E91-1D3E-914D-DE55FD272EB7}"/>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3" name="Rectangle 32">
            <a:extLst>
              <a:ext uri="{FF2B5EF4-FFF2-40B4-BE49-F238E27FC236}">
                <a16:creationId xmlns:a16="http://schemas.microsoft.com/office/drawing/2014/main" id="{03286BE4-ACD6-1D87-C362-897AE1EDC56B}"/>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4" name="Rectangle 33">
            <a:extLst>
              <a:ext uri="{FF2B5EF4-FFF2-40B4-BE49-F238E27FC236}">
                <a16:creationId xmlns:a16="http://schemas.microsoft.com/office/drawing/2014/main" id="{62EB38DE-3CDA-0EEE-ADF2-22C47F78A65D}"/>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5" name="Picture 34">
            <a:extLst>
              <a:ext uri="{FF2B5EF4-FFF2-40B4-BE49-F238E27FC236}">
                <a16:creationId xmlns:a16="http://schemas.microsoft.com/office/drawing/2014/main" id="{FF913A54-37FF-30AF-7564-1392C37600BB}"/>
              </a:ext>
            </a:extLst>
          </p:cNvPr>
          <p:cNvPicPr>
            <a:picLocks noChangeAspect="1"/>
          </p:cNvPicPr>
          <p:nvPr/>
        </p:nvPicPr>
        <p:blipFill>
          <a:blip r:embed="rId3"/>
          <a:stretch>
            <a:fillRect/>
          </a:stretch>
        </p:blipFill>
        <p:spPr>
          <a:xfrm>
            <a:off x="1187672" y="4423903"/>
            <a:ext cx="16480753" cy="642942"/>
          </a:xfrm>
          <a:prstGeom prst="rect">
            <a:avLst/>
          </a:prstGeom>
        </p:spPr>
      </p:pic>
      <p:pic>
        <p:nvPicPr>
          <p:cNvPr id="36" name="Picture 35">
            <a:extLst>
              <a:ext uri="{FF2B5EF4-FFF2-40B4-BE49-F238E27FC236}">
                <a16:creationId xmlns:a16="http://schemas.microsoft.com/office/drawing/2014/main" id="{E558D64F-3E83-7D49-4D18-34AB104B7ABE}"/>
              </a:ext>
            </a:extLst>
          </p:cNvPr>
          <p:cNvPicPr>
            <a:picLocks noChangeAspect="1"/>
          </p:cNvPicPr>
          <p:nvPr/>
        </p:nvPicPr>
        <p:blipFill>
          <a:blip r:embed="rId4"/>
          <a:stretch>
            <a:fillRect/>
          </a:stretch>
        </p:blipFill>
        <p:spPr>
          <a:xfrm>
            <a:off x="1279239" y="6350297"/>
            <a:ext cx="6107951" cy="2861093"/>
          </a:xfrm>
          <a:prstGeom prst="rect">
            <a:avLst/>
          </a:prstGeom>
        </p:spPr>
      </p:pic>
      <p:pic>
        <p:nvPicPr>
          <p:cNvPr id="37" name="Picture 36">
            <a:extLst>
              <a:ext uri="{FF2B5EF4-FFF2-40B4-BE49-F238E27FC236}">
                <a16:creationId xmlns:a16="http://schemas.microsoft.com/office/drawing/2014/main" id="{234B04A9-8C2A-0CCE-9AD2-0B54AA6E258F}"/>
              </a:ext>
            </a:extLst>
          </p:cNvPr>
          <p:cNvPicPr>
            <a:picLocks noChangeAspect="1"/>
          </p:cNvPicPr>
          <p:nvPr/>
        </p:nvPicPr>
        <p:blipFill>
          <a:blip r:embed="rId5"/>
          <a:stretch>
            <a:fillRect/>
          </a:stretch>
        </p:blipFill>
        <p:spPr>
          <a:xfrm>
            <a:off x="1164939" y="11691416"/>
            <a:ext cx="12794551" cy="600080"/>
          </a:xfrm>
          <a:prstGeom prst="rect">
            <a:avLst/>
          </a:prstGeom>
        </p:spPr>
      </p:pic>
      <p:sp>
        <p:nvSpPr>
          <p:cNvPr id="38" name="Rectangle 37">
            <a:extLst>
              <a:ext uri="{FF2B5EF4-FFF2-40B4-BE49-F238E27FC236}">
                <a16:creationId xmlns:a16="http://schemas.microsoft.com/office/drawing/2014/main" id="{4EDF8C33-E01C-5A8E-6CF7-DFA35363950A}"/>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39" name="Rectangle 38">
            <a:extLst>
              <a:ext uri="{FF2B5EF4-FFF2-40B4-BE49-F238E27FC236}">
                <a16:creationId xmlns:a16="http://schemas.microsoft.com/office/drawing/2014/main" id="{CCAECCA9-E5E6-608A-40FD-7B8308B78835}"/>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40" name="Picture 39">
            <a:extLst>
              <a:ext uri="{FF2B5EF4-FFF2-40B4-BE49-F238E27FC236}">
                <a16:creationId xmlns:a16="http://schemas.microsoft.com/office/drawing/2014/main" id="{B7E7C874-E23C-A272-A986-C5776DA60C3C}"/>
              </a:ext>
            </a:extLst>
          </p:cNvPr>
          <p:cNvPicPr>
            <a:picLocks noChangeAspect="1"/>
          </p:cNvPicPr>
          <p:nvPr/>
        </p:nvPicPr>
        <p:blipFill>
          <a:blip r:embed="rId6">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402940654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3" name="Rectangle 2">
            <a:extLst>
              <a:ext uri="{FF2B5EF4-FFF2-40B4-BE49-F238E27FC236}">
                <a16:creationId xmlns:a16="http://schemas.microsoft.com/office/drawing/2014/main" id="{E89A793B-F6B7-6658-5A21-EB06B234003E}"/>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List.of</a:t>
            </a:r>
            <a:r>
              <a:rPr lang="en-US" sz="6400">
                <a:latin typeface="Open Sans" panose="020B0606030504020204" pitchFamily="34" charset="0"/>
                <a:ea typeface="Open Sans" panose="020B0606030504020204" pitchFamily="34" charset="0"/>
                <a:cs typeface="Open Sans" panose="020B0606030504020204" pitchFamily="34" charset="0"/>
              </a:rPr>
              <a:t> method can be used to create such a list, with a variable argument list of elements.</a:t>
            </a:r>
          </a:p>
        </p:txBody>
      </p:sp>
      <p:sp>
        <p:nvSpPr>
          <p:cNvPr id="28" name="Shape 127">
            <a:extLst>
              <a:ext uri="{FF2B5EF4-FFF2-40B4-BE49-F238E27FC236}">
                <a16:creationId xmlns:a16="http://schemas.microsoft.com/office/drawing/2014/main" id="{824F0BA8-7E2A-E6DA-EA8D-CCDB4DED843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29" name="Table 28">
            <a:extLst>
              <a:ext uri="{FF2B5EF4-FFF2-40B4-BE49-F238E27FC236}">
                <a16:creationId xmlns:a16="http://schemas.microsoft.com/office/drawing/2014/main" id="{DDF25305-8DF9-7E85-B1F4-1BDB301FAC29}"/>
              </a:ext>
            </a:extLst>
          </p:cNvPr>
          <p:cNvGraphicFramePr>
            <a:graphicFrameLocks noGrp="1"/>
          </p:cNvGraphicFramePr>
          <p:nvPr>
            <p:extLst>
              <p:ext uri="{D42A27DB-BD31-4B8C-83A1-F6EECF244321}">
                <p14:modId xmlns:p14="http://schemas.microsoft.com/office/powerpoint/2010/main" val="3361028961"/>
              </p:ext>
            </p:extLst>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0" name="Rectangle 29">
            <a:extLst>
              <a:ext uri="{FF2B5EF4-FFF2-40B4-BE49-F238E27FC236}">
                <a16:creationId xmlns:a16="http://schemas.microsoft.com/office/drawing/2014/main" id="{1955282A-BCBE-3688-7B82-9258CD77222D}"/>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1" name="Rectangle 30">
            <a:extLst>
              <a:ext uri="{FF2B5EF4-FFF2-40B4-BE49-F238E27FC236}">
                <a16:creationId xmlns:a16="http://schemas.microsoft.com/office/drawing/2014/main" id="{AEE40FD9-7555-47AC-7E23-C0B154DBB40D}"/>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2" name="Rectangle 31">
            <a:extLst>
              <a:ext uri="{FF2B5EF4-FFF2-40B4-BE49-F238E27FC236}">
                <a16:creationId xmlns:a16="http://schemas.microsoft.com/office/drawing/2014/main" id="{EC17AD0B-0339-4EEA-0189-3BA5F46F35F6}"/>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Rectangle 32">
            <a:extLst>
              <a:ext uri="{FF2B5EF4-FFF2-40B4-BE49-F238E27FC236}">
                <a16:creationId xmlns:a16="http://schemas.microsoft.com/office/drawing/2014/main" id="{2D5F2796-3C5E-6D46-ABA7-422D3654E20D}"/>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4" name="Picture 33">
            <a:extLst>
              <a:ext uri="{FF2B5EF4-FFF2-40B4-BE49-F238E27FC236}">
                <a16:creationId xmlns:a16="http://schemas.microsoft.com/office/drawing/2014/main" id="{91119318-2E26-A661-22CD-BD5AF6CC2E36}"/>
              </a:ext>
            </a:extLst>
          </p:cNvPr>
          <p:cNvPicPr>
            <a:picLocks noChangeAspect="1"/>
          </p:cNvPicPr>
          <p:nvPr/>
        </p:nvPicPr>
        <p:blipFill>
          <a:blip r:embed="rId3"/>
          <a:stretch>
            <a:fillRect/>
          </a:stretch>
        </p:blipFill>
        <p:spPr>
          <a:xfrm>
            <a:off x="1187672" y="4423903"/>
            <a:ext cx="16480753" cy="642942"/>
          </a:xfrm>
          <a:prstGeom prst="rect">
            <a:avLst/>
          </a:prstGeom>
        </p:spPr>
      </p:pic>
      <p:pic>
        <p:nvPicPr>
          <p:cNvPr id="35" name="Picture 34">
            <a:extLst>
              <a:ext uri="{FF2B5EF4-FFF2-40B4-BE49-F238E27FC236}">
                <a16:creationId xmlns:a16="http://schemas.microsoft.com/office/drawing/2014/main" id="{5458D958-C0CD-3D75-70AF-F6931E9F1F33}"/>
              </a:ext>
            </a:extLst>
          </p:cNvPr>
          <p:cNvPicPr>
            <a:picLocks noChangeAspect="1"/>
          </p:cNvPicPr>
          <p:nvPr/>
        </p:nvPicPr>
        <p:blipFill>
          <a:blip r:embed="rId4"/>
          <a:stretch>
            <a:fillRect/>
          </a:stretch>
        </p:blipFill>
        <p:spPr>
          <a:xfrm>
            <a:off x="1279239" y="6350297"/>
            <a:ext cx="6107951" cy="2861093"/>
          </a:xfrm>
          <a:prstGeom prst="rect">
            <a:avLst/>
          </a:prstGeom>
        </p:spPr>
      </p:pic>
      <p:pic>
        <p:nvPicPr>
          <p:cNvPr id="36" name="Picture 35">
            <a:extLst>
              <a:ext uri="{FF2B5EF4-FFF2-40B4-BE49-F238E27FC236}">
                <a16:creationId xmlns:a16="http://schemas.microsoft.com/office/drawing/2014/main" id="{05EFE99E-03ED-E9D7-1C8D-C089F3757ED8}"/>
              </a:ext>
            </a:extLst>
          </p:cNvPr>
          <p:cNvPicPr>
            <a:picLocks noChangeAspect="1"/>
          </p:cNvPicPr>
          <p:nvPr/>
        </p:nvPicPr>
        <p:blipFill>
          <a:blip r:embed="rId5"/>
          <a:stretch>
            <a:fillRect/>
          </a:stretch>
        </p:blipFill>
        <p:spPr>
          <a:xfrm>
            <a:off x="1164939" y="11691416"/>
            <a:ext cx="12794551" cy="600080"/>
          </a:xfrm>
          <a:prstGeom prst="rect">
            <a:avLst/>
          </a:prstGeom>
        </p:spPr>
      </p:pic>
      <p:sp>
        <p:nvSpPr>
          <p:cNvPr id="37" name="Rectangle 36">
            <a:extLst>
              <a:ext uri="{FF2B5EF4-FFF2-40B4-BE49-F238E27FC236}">
                <a16:creationId xmlns:a16="http://schemas.microsoft.com/office/drawing/2014/main" id="{3B54DE10-1EBC-0524-EDE0-9EFEDB28129B}"/>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38" name="Rectangle 37">
            <a:extLst>
              <a:ext uri="{FF2B5EF4-FFF2-40B4-BE49-F238E27FC236}">
                <a16:creationId xmlns:a16="http://schemas.microsoft.com/office/drawing/2014/main" id="{4222CE40-8513-22D6-AE57-400E25B33255}"/>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9" name="Picture 38">
            <a:extLst>
              <a:ext uri="{FF2B5EF4-FFF2-40B4-BE49-F238E27FC236}">
                <a16:creationId xmlns:a16="http://schemas.microsoft.com/office/drawing/2014/main" id="{29FC7344-F65C-6915-5669-CAF8A97E9FA6}"/>
              </a:ext>
            </a:extLst>
          </p:cNvPr>
          <p:cNvPicPr>
            <a:picLocks noChangeAspect="1"/>
          </p:cNvPicPr>
          <p:nvPr/>
        </p:nvPicPr>
        <p:blipFill>
          <a:blip r:embed="rId6">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318317242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764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Element information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8" name="Rectangle 47">
            <a:extLst>
              <a:ext uri="{FF2B5EF4-FFF2-40B4-BE49-F238E27FC236}">
                <a16:creationId xmlns:a16="http://schemas.microsoft.com/office/drawing/2014/main" id="{50581F07-9AAB-1CBC-AF0C-90F93ED41D63}"/>
              </a:ext>
            </a:extLst>
          </p:cNvPr>
          <p:cNvSpPr/>
          <p:nvPr/>
        </p:nvSpPr>
        <p:spPr>
          <a:xfrm>
            <a:off x="952498" y="12315465"/>
            <a:ext cx="34782670" cy="576823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number of elements is fixed, when an array is created.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get the size of the array from the attribute, length, on the array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 elements are accessed with the use of square brackets, and an index, that ranges from 0, to one less than the number of elements.</a:t>
            </a:r>
          </a:p>
        </p:txBody>
      </p:sp>
      <p:graphicFrame>
        <p:nvGraphicFramePr>
          <p:cNvPr id="49" name="Table 48">
            <a:extLst>
              <a:ext uri="{FF2B5EF4-FFF2-40B4-BE49-F238E27FC236}">
                <a16:creationId xmlns:a16="http://schemas.microsoft.com/office/drawing/2014/main" id="{D237AAB7-1784-1672-91F1-3B0CE838C87E}"/>
              </a:ext>
            </a:extLst>
          </p:cNvPr>
          <p:cNvGraphicFramePr>
            <a:graphicFrameLocks noGrp="1"/>
          </p:cNvGraphicFramePr>
          <p:nvPr>
            <p:extLst>
              <p:ext uri="{D42A27DB-BD31-4B8C-83A1-F6EECF244321}">
                <p14:modId xmlns:p14="http://schemas.microsoft.com/office/powerpoint/2010/main" val="2393872200"/>
              </p:ext>
            </p:extLst>
          </p:nvPr>
        </p:nvGraphicFramePr>
        <p:xfrm>
          <a:off x="952498" y="2849624"/>
          <a:ext cx="34782668" cy="9149544"/>
        </p:xfrm>
        <a:graphic>
          <a:graphicData uri="http://schemas.openxmlformats.org/drawingml/2006/table">
            <a:tbl>
              <a:tblPr firstRow="1" bandRow="1">
                <a:tableStyleId>{5C22544A-7EE6-4342-B048-85BDC9FD1C3A}</a:tableStyleId>
              </a:tblPr>
              <a:tblGrid>
                <a:gridCol w="6773249">
                  <a:extLst>
                    <a:ext uri="{9D8B030D-6E8A-4147-A177-3AD203B41FA5}">
                      <a16:colId xmlns:a16="http://schemas.microsoft.com/office/drawing/2014/main" val="2844207666"/>
                    </a:ext>
                  </a:extLst>
                </a:gridCol>
                <a:gridCol w="12148457">
                  <a:extLst>
                    <a:ext uri="{9D8B030D-6E8A-4147-A177-3AD203B41FA5}">
                      <a16:colId xmlns:a16="http://schemas.microsoft.com/office/drawing/2014/main" val="2994918102"/>
                    </a:ext>
                  </a:extLst>
                </a:gridCol>
                <a:gridCol w="15860962">
                  <a:extLst>
                    <a:ext uri="{9D8B030D-6E8A-4147-A177-3AD203B41FA5}">
                      <a16:colId xmlns:a16="http://schemas.microsoft.com/office/drawing/2014/main" val="2555670698"/>
                    </a:ext>
                  </a:extLst>
                </a:gridCol>
              </a:tblGrid>
              <a:tr h="1331941">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 Element data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ArrayList Element data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499153">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891021709"/>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first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last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3087565"/>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Retrieving number of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684112"/>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Setting (assigning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612744"/>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Getting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50" name="Rectangle 49">
            <a:extLst>
              <a:ext uri="{FF2B5EF4-FFF2-40B4-BE49-F238E27FC236}">
                <a16:creationId xmlns:a16="http://schemas.microsoft.com/office/drawing/2014/main" id="{8F9BE4FB-1D5F-ABAB-581D-C17E4334EF98}"/>
              </a:ext>
            </a:extLst>
          </p:cNvPr>
          <p:cNvSpPr/>
          <p:nvPr/>
        </p:nvSpPr>
        <p:spPr>
          <a:xfrm>
            <a:off x="7951613" y="4434567"/>
            <a:ext cx="4164175"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1" name="Picture 50">
            <a:extLst>
              <a:ext uri="{FF2B5EF4-FFF2-40B4-BE49-F238E27FC236}">
                <a16:creationId xmlns:a16="http://schemas.microsoft.com/office/drawing/2014/main" id="{BDB9485D-D081-72BB-488D-6130F1B8C0D7}"/>
              </a:ext>
            </a:extLst>
          </p:cNvPr>
          <p:cNvPicPr>
            <a:picLocks noChangeAspect="1"/>
          </p:cNvPicPr>
          <p:nvPr/>
        </p:nvPicPr>
        <p:blipFill>
          <a:blip r:embed="rId3"/>
          <a:stretch>
            <a:fillRect/>
          </a:stretch>
        </p:blipFill>
        <p:spPr>
          <a:xfrm>
            <a:off x="7951613" y="5348185"/>
            <a:ext cx="11696786" cy="514354"/>
          </a:xfrm>
          <a:prstGeom prst="rect">
            <a:avLst/>
          </a:prstGeom>
        </p:spPr>
      </p:pic>
      <p:pic>
        <p:nvPicPr>
          <p:cNvPr id="52" name="Picture 51">
            <a:extLst>
              <a:ext uri="{FF2B5EF4-FFF2-40B4-BE49-F238E27FC236}">
                <a16:creationId xmlns:a16="http://schemas.microsoft.com/office/drawing/2014/main" id="{4DB700F2-88A0-24D4-5119-CAE5CE8B3CCD}"/>
              </a:ext>
            </a:extLst>
          </p:cNvPr>
          <p:cNvPicPr>
            <a:picLocks noChangeAspect="1"/>
          </p:cNvPicPr>
          <p:nvPr/>
        </p:nvPicPr>
        <p:blipFill>
          <a:blip r:embed="rId4"/>
          <a:stretch>
            <a:fillRect/>
          </a:stretch>
        </p:blipFill>
        <p:spPr>
          <a:xfrm>
            <a:off x="20269090" y="5348168"/>
            <a:ext cx="15354412" cy="1000132"/>
          </a:xfrm>
          <a:prstGeom prst="rect">
            <a:avLst/>
          </a:prstGeom>
        </p:spPr>
      </p:pic>
      <p:sp>
        <p:nvSpPr>
          <p:cNvPr id="53" name="Rectangle 52">
            <a:extLst>
              <a:ext uri="{FF2B5EF4-FFF2-40B4-BE49-F238E27FC236}">
                <a16:creationId xmlns:a16="http://schemas.microsoft.com/office/drawing/2014/main" id="{8CB384C7-4E2B-9BB1-06BC-72E395694F84}"/>
              </a:ext>
            </a:extLst>
          </p:cNvPr>
          <p:cNvSpPr/>
          <p:nvPr/>
        </p:nvSpPr>
        <p:spPr>
          <a:xfrm>
            <a:off x="20229132" y="4437471"/>
            <a:ext cx="4902817"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ArrayList:</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53">
            <a:extLst>
              <a:ext uri="{FF2B5EF4-FFF2-40B4-BE49-F238E27FC236}">
                <a16:creationId xmlns:a16="http://schemas.microsoft.com/office/drawing/2014/main" id="{C7598647-66D3-7C6C-A7DB-206A5D2F23BD}"/>
              </a:ext>
            </a:extLst>
          </p:cNvPr>
          <p:cNvSpPr/>
          <p:nvPr/>
        </p:nvSpPr>
        <p:spPr>
          <a:xfrm>
            <a:off x="7951608" y="5311232"/>
            <a:ext cx="11696786" cy="56451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5" name="Rectangle 54">
            <a:extLst>
              <a:ext uri="{FF2B5EF4-FFF2-40B4-BE49-F238E27FC236}">
                <a16:creationId xmlns:a16="http://schemas.microsoft.com/office/drawing/2014/main" id="{6D6E4A55-0FBA-ADF9-5670-684F98E95E02}"/>
              </a:ext>
            </a:extLst>
          </p:cNvPr>
          <p:cNvSpPr/>
          <p:nvPr/>
        </p:nvSpPr>
        <p:spPr>
          <a:xfrm>
            <a:off x="20229132" y="5327482"/>
            <a:ext cx="15394370" cy="10394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56" name="Picture 55">
            <a:extLst>
              <a:ext uri="{FF2B5EF4-FFF2-40B4-BE49-F238E27FC236}">
                <a16:creationId xmlns:a16="http://schemas.microsoft.com/office/drawing/2014/main" id="{58962095-6F18-5248-E10D-7CA40F14C02C}"/>
              </a:ext>
            </a:extLst>
          </p:cNvPr>
          <p:cNvPicPr>
            <a:picLocks noChangeAspect="1"/>
          </p:cNvPicPr>
          <p:nvPr/>
        </p:nvPicPr>
        <p:blipFill>
          <a:blip r:embed="rId5"/>
          <a:stretch>
            <a:fillRect/>
          </a:stretch>
        </p:blipFill>
        <p:spPr>
          <a:xfrm>
            <a:off x="20229132" y="6975155"/>
            <a:ext cx="471492" cy="528642"/>
          </a:xfrm>
          <a:prstGeom prst="rect">
            <a:avLst/>
          </a:prstGeom>
        </p:spPr>
      </p:pic>
      <p:pic>
        <p:nvPicPr>
          <p:cNvPr id="57" name="Picture 56">
            <a:extLst>
              <a:ext uri="{FF2B5EF4-FFF2-40B4-BE49-F238E27FC236}">
                <a16:creationId xmlns:a16="http://schemas.microsoft.com/office/drawing/2014/main" id="{C1A469E2-17BA-CB7A-0400-0F056163CCB0}"/>
              </a:ext>
            </a:extLst>
          </p:cNvPr>
          <p:cNvPicPr>
            <a:picLocks noChangeAspect="1"/>
          </p:cNvPicPr>
          <p:nvPr/>
        </p:nvPicPr>
        <p:blipFill>
          <a:blip r:embed="rId6"/>
          <a:stretch>
            <a:fillRect/>
          </a:stretch>
        </p:blipFill>
        <p:spPr>
          <a:xfrm>
            <a:off x="7951608" y="8032344"/>
            <a:ext cx="4768488" cy="535786"/>
          </a:xfrm>
          <a:prstGeom prst="rect">
            <a:avLst/>
          </a:prstGeom>
        </p:spPr>
      </p:pic>
      <p:pic>
        <p:nvPicPr>
          <p:cNvPr id="58" name="Picture 57">
            <a:extLst>
              <a:ext uri="{FF2B5EF4-FFF2-40B4-BE49-F238E27FC236}">
                <a16:creationId xmlns:a16="http://schemas.microsoft.com/office/drawing/2014/main" id="{B703D557-DE77-B462-240A-566EEEA17460}"/>
              </a:ext>
            </a:extLst>
          </p:cNvPr>
          <p:cNvPicPr>
            <a:picLocks noChangeAspect="1"/>
          </p:cNvPicPr>
          <p:nvPr/>
        </p:nvPicPr>
        <p:blipFill>
          <a:blip r:embed="rId7"/>
          <a:stretch>
            <a:fillRect/>
          </a:stretch>
        </p:blipFill>
        <p:spPr>
          <a:xfrm>
            <a:off x="7951608" y="9073943"/>
            <a:ext cx="9172643" cy="567932"/>
          </a:xfrm>
          <a:prstGeom prst="rect">
            <a:avLst/>
          </a:prstGeom>
        </p:spPr>
      </p:pic>
      <p:pic>
        <p:nvPicPr>
          <p:cNvPr id="59" name="Picture 58">
            <a:extLst>
              <a:ext uri="{FF2B5EF4-FFF2-40B4-BE49-F238E27FC236}">
                <a16:creationId xmlns:a16="http://schemas.microsoft.com/office/drawing/2014/main" id="{D1793CCE-340C-33DA-5296-032D7E92B4F8}"/>
              </a:ext>
            </a:extLst>
          </p:cNvPr>
          <p:cNvPicPr>
            <a:picLocks noChangeAspect="1"/>
          </p:cNvPicPr>
          <p:nvPr/>
        </p:nvPicPr>
        <p:blipFill>
          <a:blip r:embed="rId8"/>
          <a:stretch>
            <a:fillRect/>
          </a:stretch>
        </p:blipFill>
        <p:spPr>
          <a:xfrm>
            <a:off x="7951608" y="10185104"/>
            <a:ext cx="5004234" cy="525069"/>
          </a:xfrm>
          <a:prstGeom prst="rect">
            <a:avLst/>
          </a:prstGeom>
        </p:spPr>
      </p:pic>
      <p:pic>
        <p:nvPicPr>
          <p:cNvPr id="60" name="Picture 59">
            <a:extLst>
              <a:ext uri="{FF2B5EF4-FFF2-40B4-BE49-F238E27FC236}">
                <a16:creationId xmlns:a16="http://schemas.microsoft.com/office/drawing/2014/main" id="{ED2D387B-AE6B-E65F-0427-7515BE7A211B}"/>
              </a:ext>
            </a:extLst>
          </p:cNvPr>
          <p:cNvPicPr>
            <a:picLocks noChangeAspect="1"/>
          </p:cNvPicPr>
          <p:nvPr/>
        </p:nvPicPr>
        <p:blipFill>
          <a:blip r:embed="rId9"/>
          <a:stretch>
            <a:fillRect/>
          </a:stretch>
        </p:blipFill>
        <p:spPr>
          <a:xfrm>
            <a:off x="7951608" y="11266244"/>
            <a:ext cx="7500992" cy="567932"/>
          </a:xfrm>
          <a:prstGeom prst="rect">
            <a:avLst/>
          </a:prstGeom>
        </p:spPr>
      </p:pic>
      <p:pic>
        <p:nvPicPr>
          <p:cNvPr id="61" name="Picture 60">
            <a:extLst>
              <a:ext uri="{FF2B5EF4-FFF2-40B4-BE49-F238E27FC236}">
                <a16:creationId xmlns:a16="http://schemas.microsoft.com/office/drawing/2014/main" id="{BAC357A6-0251-815C-EAE5-29FE6F1D0DD5}"/>
              </a:ext>
            </a:extLst>
          </p:cNvPr>
          <p:cNvPicPr>
            <a:picLocks noChangeAspect="1"/>
          </p:cNvPicPr>
          <p:nvPr/>
        </p:nvPicPr>
        <p:blipFill>
          <a:blip r:embed="rId10"/>
          <a:stretch>
            <a:fillRect/>
          </a:stretch>
        </p:blipFill>
        <p:spPr>
          <a:xfrm>
            <a:off x="20234768" y="8070404"/>
            <a:ext cx="5615028" cy="503638"/>
          </a:xfrm>
          <a:prstGeom prst="rect">
            <a:avLst/>
          </a:prstGeom>
        </p:spPr>
      </p:pic>
      <p:pic>
        <p:nvPicPr>
          <p:cNvPr id="62" name="Picture 61">
            <a:extLst>
              <a:ext uri="{FF2B5EF4-FFF2-40B4-BE49-F238E27FC236}">
                <a16:creationId xmlns:a16="http://schemas.microsoft.com/office/drawing/2014/main" id="{FB9380A1-A1E1-C26C-C113-E2FA0D2148FA}"/>
              </a:ext>
            </a:extLst>
          </p:cNvPr>
          <p:cNvPicPr>
            <a:picLocks noChangeAspect="1"/>
          </p:cNvPicPr>
          <p:nvPr/>
        </p:nvPicPr>
        <p:blipFill>
          <a:blip r:embed="rId11"/>
          <a:stretch>
            <a:fillRect/>
          </a:stretch>
        </p:blipFill>
        <p:spPr>
          <a:xfrm>
            <a:off x="20229132" y="9064708"/>
            <a:ext cx="10040614" cy="546500"/>
          </a:xfrm>
          <a:prstGeom prst="rect">
            <a:avLst/>
          </a:prstGeom>
        </p:spPr>
      </p:pic>
      <p:pic>
        <p:nvPicPr>
          <p:cNvPr id="63" name="Picture 62">
            <a:extLst>
              <a:ext uri="{FF2B5EF4-FFF2-40B4-BE49-F238E27FC236}">
                <a16:creationId xmlns:a16="http://schemas.microsoft.com/office/drawing/2014/main" id="{4A5C34DA-EDC7-78EF-668E-75E1882B9950}"/>
              </a:ext>
            </a:extLst>
          </p:cNvPr>
          <p:cNvPicPr>
            <a:picLocks noChangeAspect="1"/>
          </p:cNvPicPr>
          <p:nvPr/>
        </p:nvPicPr>
        <p:blipFill>
          <a:blip r:embed="rId12"/>
          <a:stretch>
            <a:fillRect/>
          </a:stretch>
        </p:blipFill>
        <p:spPr>
          <a:xfrm>
            <a:off x="20229132" y="10162102"/>
            <a:ext cx="6665168" cy="557217"/>
          </a:xfrm>
          <a:prstGeom prst="rect">
            <a:avLst/>
          </a:prstGeom>
        </p:spPr>
      </p:pic>
      <p:pic>
        <p:nvPicPr>
          <p:cNvPr id="64" name="Picture 63">
            <a:extLst>
              <a:ext uri="{FF2B5EF4-FFF2-40B4-BE49-F238E27FC236}">
                <a16:creationId xmlns:a16="http://schemas.microsoft.com/office/drawing/2014/main" id="{3E099FEB-654F-E44E-7A61-4ECA30136CBA}"/>
              </a:ext>
            </a:extLst>
          </p:cNvPr>
          <p:cNvPicPr>
            <a:picLocks noChangeAspect="1"/>
          </p:cNvPicPr>
          <p:nvPr/>
        </p:nvPicPr>
        <p:blipFill>
          <a:blip r:embed="rId13"/>
          <a:stretch>
            <a:fillRect/>
          </a:stretch>
        </p:blipFill>
        <p:spPr>
          <a:xfrm>
            <a:off x="20229132" y="11244872"/>
            <a:ext cx="9461966" cy="578648"/>
          </a:xfrm>
          <a:prstGeom prst="rect">
            <a:avLst/>
          </a:prstGeom>
        </p:spPr>
      </p:pic>
      <p:pic>
        <p:nvPicPr>
          <p:cNvPr id="65" name="Picture 64">
            <a:extLst>
              <a:ext uri="{FF2B5EF4-FFF2-40B4-BE49-F238E27FC236}">
                <a16:creationId xmlns:a16="http://schemas.microsoft.com/office/drawing/2014/main" id="{93B9745A-32B2-2514-07AE-7A4ACC21D0FC}"/>
              </a:ext>
            </a:extLst>
          </p:cNvPr>
          <p:cNvPicPr>
            <a:picLocks noChangeAspect="1"/>
          </p:cNvPicPr>
          <p:nvPr/>
        </p:nvPicPr>
        <p:blipFill>
          <a:blip r:embed="rId5"/>
          <a:stretch>
            <a:fillRect/>
          </a:stretch>
        </p:blipFill>
        <p:spPr>
          <a:xfrm>
            <a:off x="7951608" y="6975155"/>
            <a:ext cx="471492" cy="528642"/>
          </a:xfrm>
          <a:prstGeom prst="rect">
            <a:avLst/>
          </a:prstGeom>
        </p:spPr>
      </p:pic>
    </p:spTree>
    <p:extLst>
      <p:ext uri="{BB962C8B-B14F-4D97-AF65-F5344CB8AC3E}">
        <p14:creationId xmlns:p14="http://schemas.microsoft.com/office/powerpoint/2010/main" val="301461015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7644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Element information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8" name="Rectangle 47">
            <a:extLst>
              <a:ext uri="{FF2B5EF4-FFF2-40B4-BE49-F238E27FC236}">
                <a16:creationId xmlns:a16="http://schemas.microsoft.com/office/drawing/2014/main" id="{50581F07-9AAB-1CBC-AF0C-90F93ED41D63}"/>
              </a:ext>
            </a:extLst>
          </p:cNvPr>
          <p:cNvSpPr/>
          <p:nvPr/>
        </p:nvSpPr>
        <p:spPr>
          <a:xfrm>
            <a:off x="952498" y="12315465"/>
            <a:ext cx="34782670" cy="576823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number of elements in an ArrayList may vary, and can be retrieved with a method on the instance, named size().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ArrayList elements are accessed with get and set methods, also using an index ranging from 0, to one less than the number of elements.</a:t>
            </a:r>
          </a:p>
        </p:txBody>
      </p:sp>
      <p:graphicFrame>
        <p:nvGraphicFramePr>
          <p:cNvPr id="3" name="Table 2">
            <a:extLst>
              <a:ext uri="{FF2B5EF4-FFF2-40B4-BE49-F238E27FC236}">
                <a16:creationId xmlns:a16="http://schemas.microsoft.com/office/drawing/2014/main" id="{EE25A57A-2264-3524-A32B-A4625EF4E721}"/>
              </a:ext>
            </a:extLst>
          </p:cNvPr>
          <p:cNvGraphicFramePr>
            <a:graphicFrameLocks noGrp="1"/>
          </p:cNvGraphicFramePr>
          <p:nvPr/>
        </p:nvGraphicFramePr>
        <p:xfrm>
          <a:off x="952498" y="2849624"/>
          <a:ext cx="34782668" cy="9149544"/>
        </p:xfrm>
        <a:graphic>
          <a:graphicData uri="http://schemas.openxmlformats.org/drawingml/2006/table">
            <a:tbl>
              <a:tblPr firstRow="1" bandRow="1">
                <a:tableStyleId>{5C22544A-7EE6-4342-B048-85BDC9FD1C3A}</a:tableStyleId>
              </a:tblPr>
              <a:tblGrid>
                <a:gridCol w="6773249">
                  <a:extLst>
                    <a:ext uri="{9D8B030D-6E8A-4147-A177-3AD203B41FA5}">
                      <a16:colId xmlns:a16="http://schemas.microsoft.com/office/drawing/2014/main" val="2844207666"/>
                    </a:ext>
                  </a:extLst>
                </a:gridCol>
                <a:gridCol w="12148457">
                  <a:extLst>
                    <a:ext uri="{9D8B030D-6E8A-4147-A177-3AD203B41FA5}">
                      <a16:colId xmlns:a16="http://schemas.microsoft.com/office/drawing/2014/main" val="2994918102"/>
                    </a:ext>
                  </a:extLst>
                </a:gridCol>
                <a:gridCol w="15860962">
                  <a:extLst>
                    <a:ext uri="{9D8B030D-6E8A-4147-A177-3AD203B41FA5}">
                      <a16:colId xmlns:a16="http://schemas.microsoft.com/office/drawing/2014/main" val="2555670698"/>
                    </a:ext>
                  </a:extLst>
                </a:gridCol>
              </a:tblGrid>
              <a:tr h="1331941">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 Element data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ArrayList Element data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499153">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891021709"/>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first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last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3087565"/>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Retrieving number of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684112"/>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Setting (assigning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612744"/>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Getting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4" name="Rectangle 3">
            <a:extLst>
              <a:ext uri="{FF2B5EF4-FFF2-40B4-BE49-F238E27FC236}">
                <a16:creationId xmlns:a16="http://schemas.microsoft.com/office/drawing/2014/main" id="{D2593D60-0EEE-1E42-DB82-D789FD051F3D}"/>
              </a:ext>
            </a:extLst>
          </p:cNvPr>
          <p:cNvSpPr/>
          <p:nvPr/>
        </p:nvSpPr>
        <p:spPr>
          <a:xfrm>
            <a:off x="7951613" y="4434567"/>
            <a:ext cx="4164175"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A50176EF-ABEA-20F3-17EC-319CC9E89876}"/>
              </a:ext>
            </a:extLst>
          </p:cNvPr>
          <p:cNvPicPr>
            <a:picLocks noChangeAspect="1"/>
          </p:cNvPicPr>
          <p:nvPr/>
        </p:nvPicPr>
        <p:blipFill>
          <a:blip r:embed="rId3"/>
          <a:stretch>
            <a:fillRect/>
          </a:stretch>
        </p:blipFill>
        <p:spPr>
          <a:xfrm>
            <a:off x="7951613" y="5348185"/>
            <a:ext cx="11696786" cy="514354"/>
          </a:xfrm>
          <a:prstGeom prst="rect">
            <a:avLst/>
          </a:prstGeom>
        </p:spPr>
      </p:pic>
      <p:pic>
        <p:nvPicPr>
          <p:cNvPr id="6" name="Picture 5">
            <a:extLst>
              <a:ext uri="{FF2B5EF4-FFF2-40B4-BE49-F238E27FC236}">
                <a16:creationId xmlns:a16="http://schemas.microsoft.com/office/drawing/2014/main" id="{AF4441A7-818F-6C31-16F0-98DE92BC7F9D}"/>
              </a:ext>
            </a:extLst>
          </p:cNvPr>
          <p:cNvPicPr>
            <a:picLocks noChangeAspect="1"/>
          </p:cNvPicPr>
          <p:nvPr/>
        </p:nvPicPr>
        <p:blipFill>
          <a:blip r:embed="rId4"/>
          <a:stretch>
            <a:fillRect/>
          </a:stretch>
        </p:blipFill>
        <p:spPr>
          <a:xfrm>
            <a:off x="20269090" y="5348168"/>
            <a:ext cx="15354412" cy="1000132"/>
          </a:xfrm>
          <a:prstGeom prst="rect">
            <a:avLst/>
          </a:prstGeom>
        </p:spPr>
      </p:pic>
      <p:sp>
        <p:nvSpPr>
          <p:cNvPr id="11" name="Rectangle 10">
            <a:extLst>
              <a:ext uri="{FF2B5EF4-FFF2-40B4-BE49-F238E27FC236}">
                <a16:creationId xmlns:a16="http://schemas.microsoft.com/office/drawing/2014/main" id="{D52FC77D-1481-59BE-93BC-0BC06A182847}"/>
              </a:ext>
            </a:extLst>
          </p:cNvPr>
          <p:cNvSpPr/>
          <p:nvPr/>
        </p:nvSpPr>
        <p:spPr>
          <a:xfrm>
            <a:off x="20229132" y="4437471"/>
            <a:ext cx="4902817"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ArrayList:</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B2683574-FB8E-260F-D61F-498F15A7612C}"/>
              </a:ext>
            </a:extLst>
          </p:cNvPr>
          <p:cNvSpPr/>
          <p:nvPr/>
        </p:nvSpPr>
        <p:spPr>
          <a:xfrm>
            <a:off x="7951608" y="5311232"/>
            <a:ext cx="11696786" cy="56451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954CA2CA-1C64-6E3F-C908-61AB78620E25}"/>
              </a:ext>
            </a:extLst>
          </p:cNvPr>
          <p:cNvSpPr/>
          <p:nvPr/>
        </p:nvSpPr>
        <p:spPr>
          <a:xfrm>
            <a:off x="20229132" y="5327482"/>
            <a:ext cx="15394370" cy="10394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5" name="Picture 14">
            <a:extLst>
              <a:ext uri="{FF2B5EF4-FFF2-40B4-BE49-F238E27FC236}">
                <a16:creationId xmlns:a16="http://schemas.microsoft.com/office/drawing/2014/main" id="{AF9DC2A0-D206-026D-4370-761CE9F724DB}"/>
              </a:ext>
            </a:extLst>
          </p:cNvPr>
          <p:cNvPicPr>
            <a:picLocks noChangeAspect="1"/>
          </p:cNvPicPr>
          <p:nvPr/>
        </p:nvPicPr>
        <p:blipFill>
          <a:blip r:embed="rId5"/>
          <a:stretch>
            <a:fillRect/>
          </a:stretch>
        </p:blipFill>
        <p:spPr>
          <a:xfrm>
            <a:off x="20229132" y="6975155"/>
            <a:ext cx="471492" cy="528642"/>
          </a:xfrm>
          <a:prstGeom prst="rect">
            <a:avLst/>
          </a:prstGeom>
        </p:spPr>
      </p:pic>
      <p:pic>
        <p:nvPicPr>
          <p:cNvPr id="16" name="Picture 15">
            <a:extLst>
              <a:ext uri="{FF2B5EF4-FFF2-40B4-BE49-F238E27FC236}">
                <a16:creationId xmlns:a16="http://schemas.microsoft.com/office/drawing/2014/main" id="{57DA0EDC-6453-A62D-F1B5-0846183934A7}"/>
              </a:ext>
            </a:extLst>
          </p:cNvPr>
          <p:cNvPicPr>
            <a:picLocks noChangeAspect="1"/>
          </p:cNvPicPr>
          <p:nvPr/>
        </p:nvPicPr>
        <p:blipFill>
          <a:blip r:embed="rId6"/>
          <a:stretch>
            <a:fillRect/>
          </a:stretch>
        </p:blipFill>
        <p:spPr>
          <a:xfrm>
            <a:off x="7951608" y="8032344"/>
            <a:ext cx="4768488" cy="535786"/>
          </a:xfrm>
          <a:prstGeom prst="rect">
            <a:avLst/>
          </a:prstGeom>
        </p:spPr>
      </p:pic>
      <p:pic>
        <p:nvPicPr>
          <p:cNvPr id="17" name="Picture 16">
            <a:extLst>
              <a:ext uri="{FF2B5EF4-FFF2-40B4-BE49-F238E27FC236}">
                <a16:creationId xmlns:a16="http://schemas.microsoft.com/office/drawing/2014/main" id="{383F0C67-EAB7-D108-19D1-C13B4C10FE12}"/>
              </a:ext>
            </a:extLst>
          </p:cNvPr>
          <p:cNvPicPr>
            <a:picLocks noChangeAspect="1"/>
          </p:cNvPicPr>
          <p:nvPr/>
        </p:nvPicPr>
        <p:blipFill>
          <a:blip r:embed="rId7"/>
          <a:stretch>
            <a:fillRect/>
          </a:stretch>
        </p:blipFill>
        <p:spPr>
          <a:xfrm>
            <a:off x="7951608" y="9073943"/>
            <a:ext cx="9172643" cy="567932"/>
          </a:xfrm>
          <a:prstGeom prst="rect">
            <a:avLst/>
          </a:prstGeom>
        </p:spPr>
      </p:pic>
      <p:pic>
        <p:nvPicPr>
          <p:cNvPr id="20" name="Picture 19">
            <a:extLst>
              <a:ext uri="{FF2B5EF4-FFF2-40B4-BE49-F238E27FC236}">
                <a16:creationId xmlns:a16="http://schemas.microsoft.com/office/drawing/2014/main" id="{EA7EEF76-E860-9089-1DDD-308FD0EC2F2A}"/>
              </a:ext>
            </a:extLst>
          </p:cNvPr>
          <p:cNvPicPr>
            <a:picLocks noChangeAspect="1"/>
          </p:cNvPicPr>
          <p:nvPr/>
        </p:nvPicPr>
        <p:blipFill>
          <a:blip r:embed="rId8"/>
          <a:stretch>
            <a:fillRect/>
          </a:stretch>
        </p:blipFill>
        <p:spPr>
          <a:xfrm>
            <a:off x="7951608" y="10185104"/>
            <a:ext cx="5004234" cy="525069"/>
          </a:xfrm>
          <a:prstGeom prst="rect">
            <a:avLst/>
          </a:prstGeom>
        </p:spPr>
      </p:pic>
      <p:pic>
        <p:nvPicPr>
          <p:cNvPr id="21" name="Picture 20">
            <a:extLst>
              <a:ext uri="{FF2B5EF4-FFF2-40B4-BE49-F238E27FC236}">
                <a16:creationId xmlns:a16="http://schemas.microsoft.com/office/drawing/2014/main" id="{BF2D85EC-8BA3-4B96-102A-59FD809D02B0}"/>
              </a:ext>
            </a:extLst>
          </p:cNvPr>
          <p:cNvPicPr>
            <a:picLocks noChangeAspect="1"/>
          </p:cNvPicPr>
          <p:nvPr/>
        </p:nvPicPr>
        <p:blipFill>
          <a:blip r:embed="rId9"/>
          <a:stretch>
            <a:fillRect/>
          </a:stretch>
        </p:blipFill>
        <p:spPr>
          <a:xfrm>
            <a:off x="7951608" y="11266244"/>
            <a:ext cx="7500992" cy="567932"/>
          </a:xfrm>
          <a:prstGeom prst="rect">
            <a:avLst/>
          </a:prstGeom>
        </p:spPr>
      </p:pic>
      <p:pic>
        <p:nvPicPr>
          <p:cNvPr id="24" name="Picture 23">
            <a:extLst>
              <a:ext uri="{FF2B5EF4-FFF2-40B4-BE49-F238E27FC236}">
                <a16:creationId xmlns:a16="http://schemas.microsoft.com/office/drawing/2014/main" id="{D4CD0362-4952-43CA-46B0-2B2855C4A588}"/>
              </a:ext>
            </a:extLst>
          </p:cNvPr>
          <p:cNvPicPr>
            <a:picLocks noChangeAspect="1"/>
          </p:cNvPicPr>
          <p:nvPr/>
        </p:nvPicPr>
        <p:blipFill>
          <a:blip r:embed="rId10"/>
          <a:stretch>
            <a:fillRect/>
          </a:stretch>
        </p:blipFill>
        <p:spPr>
          <a:xfrm>
            <a:off x="20234768" y="8070404"/>
            <a:ext cx="5615028" cy="503638"/>
          </a:xfrm>
          <a:prstGeom prst="rect">
            <a:avLst/>
          </a:prstGeom>
        </p:spPr>
      </p:pic>
      <p:pic>
        <p:nvPicPr>
          <p:cNvPr id="25" name="Picture 24">
            <a:extLst>
              <a:ext uri="{FF2B5EF4-FFF2-40B4-BE49-F238E27FC236}">
                <a16:creationId xmlns:a16="http://schemas.microsoft.com/office/drawing/2014/main" id="{E8872022-AD1A-3993-F588-1DBDAB62CBFF}"/>
              </a:ext>
            </a:extLst>
          </p:cNvPr>
          <p:cNvPicPr>
            <a:picLocks noChangeAspect="1"/>
          </p:cNvPicPr>
          <p:nvPr/>
        </p:nvPicPr>
        <p:blipFill>
          <a:blip r:embed="rId11"/>
          <a:stretch>
            <a:fillRect/>
          </a:stretch>
        </p:blipFill>
        <p:spPr>
          <a:xfrm>
            <a:off x="20229132" y="9064708"/>
            <a:ext cx="10040614" cy="546500"/>
          </a:xfrm>
          <a:prstGeom prst="rect">
            <a:avLst/>
          </a:prstGeom>
        </p:spPr>
      </p:pic>
      <p:pic>
        <p:nvPicPr>
          <p:cNvPr id="26" name="Picture 25">
            <a:extLst>
              <a:ext uri="{FF2B5EF4-FFF2-40B4-BE49-F238E27FC236}">
                <a16:creationId xmlns:a16="http://schemas.microsoft.com/office/drawing/2014/main" id="{D100D915-1AE3-1E66-B78A-BECFCBC62059}"/>
              </a:ext>
            </a:extLst>
          </p:cNvPr>
          <p:cNvPicPr>
            <a:picLocks noChangeAspect="1"/>
          </p:cNvPicPr>
          <p:nvPr/>
        </p:nvPicPr>
        <p:blipFill>
          <a:blip r:embed="rId12"/>
          <a:stretch>
            <a:fillRect/>
          </a:stretch>
        </p:blipFill>
        <p:spPr>
          <a:xfrm>
            <a:off x="20229132" y="10162102"/>
            <a:ext cx="6665168" cy="557217"/>
          </a:xfrm>
          <a:prstGeom prst="rect">
            <a:avLst/>
          </a:prstGeom>
        </p:spPr>
      </p:pic>
      <p:pic>
        <p:nvPicPr>
          <p:cNvPr id="27" name="Picture 26">
            <a:extLst>
              <a:ext uri="{FF2B5EF4-FFF2-40B4-BE49-F238E27FC236}">
                <a16:creationId xmlns:a16="http://schemas.microsoft.com/office/drawing/2014/main" id="{19A7FAA5-B2C5-2D8D-E954-25EEA258550A}"/>
              </a:ext>
            </a:extLst>
          </p:cNvPr>
          <p:cNvPicPr>
            <a:picLocks noChangeAspect="1"/>
          </p:cNvPicPr>
          <p:nvPr/>
        </p:nvPicPr>
        <p:blipFill>
          <a:blip r:embed="rId13"/>
          <a:stretch>
            <a:fillRect/>
          </a:stretch>
        </p:blipFill>
        <p:spPr>
          <a:xfrm>
            <a:off x="20229132" y="11244872"/>
            <a:ext cx="9461966" cy="578648"/>
          </a:xfrm>
          <a:prstGeom prst="rect">
            <a:avLst/>
          </a:prstGeom>
        </p:spPr>
      </p:pic>
      <p:pic>
        <p:nvPicPr>
          <p:cNvPr id="28" name="Picture 27">
            <a:extLst>
              <a:ext uri="{FF2B5EF4-FFF2-40B4-BE49-F238E27FC236}">
                <a16:creationId xmlns:a16="http://schemas.microsoft.com/office/drawing/2014/main" id="{5CE512A0-99D3-A355-3AA6-49FEF8E62B7F}"/>
              </a:ext>
            </a:extLst>
          </p:cNvPr>
          <p:cNvPicPr>
            <a:picLocks noChangeAspect="1"/>
          </p:cNvPicPr>
          <p:nvPr/>
        </p:nvPicPr>
        <p:blipFill>
          <a:blip r:embed="rId5"/>
          <a:stretch>
            <a:fillRect/>
          </a:stretch>
        </p:blipFill>
        <p:spPr>
          <a:xfrm>
            <a:off x="7951608" y="6975155"/>
            <a:ext cx="471492" cy="528642"/>
          </a:xfrm>
          <a:prstGeom prst="rect">
            <a:avLst/>
          </a:prstGeom>
        </p:spPr>
      </p:pic>
    </p:spTree>
    <p:extLst>
      <p:ext uri="{BB962C8B-B14F-4D97-AF65-F5344CB8AC3E}">
        <p14:creationId xmlns:p14="http://schemas.microsoft.com/office/powerpoint/2010/main" val="221581860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900" dirty="0">
                <a:latin typeface="Open Sans" panose="020B0606030504020204" pitchFamily="34" charset="0"/>
                <a:ea typeface="Open Sans" panose="020B0606030504020204" pitchFamily="34" charset="0"/>
                <a:cs typeface="Open Sans" panose="020B0606030504020204" pitchFamily="34" charset="0"/>
              </a:rPr>
              <a:t>Getting a String representation for Single Dimension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 name="Table 1">
            <a:extLst>
              <a:ext uri="{FF2B5EF4-FFF2-40B4-BE49-F238E27FC236}">
                <a16:creationId xmlns:a16="http://schemas.microsoft.com/office/drawing/2014/main" id="{43DCD4DB-EC20-D7B8-F0AD-E8ECEC697E08}"/>
              </a:ext>
            </a:extLst>
          </p:cNvPr>
          <p:cNvGraphicFramePr>
            <a:graphicFrameLocks noGrp="1"/>
          </p:cNvGraphicFramePr>
          <p:nvPr>
            <p:extLst>
              <p:ext uri="{D42A27DB-BD31-4B8C-83A1-F6EECF244321}">
                <p14:modId xmlns:p14="http://schemas.microsoft.com/office/powerpoint/2010/main" val="3520868734"/>
              </p:ext>
            </p:extLst>
          </p:nvPr>
        </p:nvGraphicFramePr>
        <p:xfrm>
          <a:off x="952498" y="2849624"/>
          <a:ext cx="34782670" cy="7078147"/>
        </p:xfrm>
        <a:graphic>
          <a:graphicData uri="http://schemas.openxmlformats.org/drawingml/2006/table">
            <a:tbl>
              <a:tblPr firstRow="1" bandRow="1">
                <a:tableStyleId>{5C22544A-7EE6-4342-B048-85BDC9FD1C3A}</a:tableStyleId>
              </a:tblPr>
              <a:tblGrid>
                <a:gridCol w="15282767">
                  <a:extLst>
                    <a:ext uri="{9D8B030D-6E8A-4147-A177-3AD203B41FA5}">
                      <a16:colId xmlns:a16="http://schemas.microsoft.com/office/drawing/2014/main" val="2994918102"/>
                    </a:ext>
                  </a:extLst>
                </a:gridCol>
                <a:gridCol w="19499903">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76631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48" name="Rectangle 47">
            <a:extLst>
              <a:ext uri="{FF2B5EF4-FFF2-40B4-BE49-F238E27FC236}">
                <a16:creationId xmlns:a16="http://schemas.microsoft.com/office/drawing/2014/main" id="{50581F07-9AAB-1CBC-AF0C-90F93ED41D63}"/>
              </a:ext>
            </a:extLst>
          </p:cNvPr>
          <p:cNvSpPr/>
          <p:nvPr/>
        </p:nvSpPr>
        <p:spPr>
          <a:xfrm>
            <a:off x="952498" y="10244303"/>
            <a:ext cx="34782670" cy="7839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ArrayLists come with built-in support, for printing out elements, including nested lists.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Arrays don't though, so you need to call </a:t>
            </a:r>
            <a:r>
              <a:rPr lang="en-US" sz="6400" dirty="0" err="1">
                <a:latin typeface="Open Sans" panose="020B0606030504020204" pitchFamily="34" charset="0"/>
                <a:ea typeface="Open Sans" panose="020B0606030504020204" pitchFamily="34" charset="0"/>
                <a:cs typeface="Open Sans" panose="020B0606030504020204" pitchFamily="34" charset="0"/>
              </a:rPr>
              <a:t>Arrays.toString</a:t>
            </a:r>
            <a:r>
              <a:rPr lang="en-US" sz="6400" dirty="0">
                <a:latin typeface="Open Sans" panose="020B0606030504020204" pitchFamily="34" charset="0"/>
                <a:ea typeface="Open Sans" panose="020B0606030504020204" pitchFamily="34" charset="0"/>
                <a:cs typeface="Open Sans" panose="020B0606030504020204" pitchFamily="34" charset="0"/>
              </a:rPr>
              <a:t>, passing the array as an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examples of single dimension arrays and ArrayLists.</a:t>
            </a:r>
          </a:p>
        </p:txBody>
      </p:sp>
      <p:graphicFrame>
        <p:nvGraphicFramePr>
          <p:cNvPr id="3" name="Table 2">
            <a:extLst>
              <a:ext uri="{FF2B5EF4-FFF2-40B4-BE49-F238E27FC236}">
                <a16:creationId xmlns:a16="http://schemas.microsoft.com/office/drawing/2014/main" id="{0A057859-FE02-B092-47CA-F9B44A3A60D0}"/>
              </a:ext>
            </a:extLst>
          </p:cNvPr>
          <p:cNvGraphicFramePr>
            <a:graphicFrameLocks noGrp="1"/>
          </p:cNvGraphicFramePr>
          <p:nvPr>
            <p:extLst>
              <p:ext uri="{D42A27DB-BD31-4B8C-83A1-F6EECF244321}">
                <p14:modId xmlns:p14="http://schemas.microsoft.com/office/powerpoint/2010/main" val="2319028327"/>
              </p:ext>
            </p:extLst>
          </p:nvPr>
        </p:nvGraphicFramePr>
        <p:xfrm>
          <a:off x="1110398" y="446310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3C530AE7-9481-5C3B-3606-6124137FA408}"/>
              </a:ext>
            </a:extLst>
          </p:cNvPr>
          <p:cNvPicPr>
            <a:picLocks noChangeAspect="1"/>
          </p:cNvPicPr>
          <p:nvPr/>
        </p:nvPicPr>
        <p:blipFill>
          <a:blip r:embed="rId3"/>
          <a:stretch>
            <a:fillRect/>
          </a:stretch>
        </p:blipFill>
        <p:spPr>
          <a:xfrm>
            <a:off x="1239043" y="5578291"/>
            <a:ext cx="14328563" cy="630084"/>
          </a:xfrm>
          <a:prstGeom prst="rect">
            <a:avLst/>
          </a:prstGeom>
        </p:spPr>
      </p:pic>
      <p:graphicFrame>
        <p:nvGraphicFramePr>
          <p:cNvPr id="6" name="Table 5">
            <a:extLst>
              <a:ext uri="{FF2B5EF4-FFF2-40B4-BE49-F238E27FC236}">
                <a16:creationId xmlns:a16="http://schemas.microsoft.com/office/drawing/2014/main" id="{ED2E900E-9359-7A0D-BA97-1A742CB43531}"/>
              </a:ext>
            </a:extLst>
          </p:cNvPr>
          <p:cNvGraphicFramePr>
            <a:graphicFrameLocks noGrp="1"/>
          </p:cNvGraphicFramePr>
          <p:nvPr>
            <p:extLst>
              <p:ext uri="{D42A27DB-BD31-4B8C-83A1-F6EECF244321}">
                <p14:modId xmlns:p14="http://schemas.microsoft.com/office/powerpoint/2010/main" val="4255168895"/>
              </p:ext>
            </p:extLst>
          </p:nvPr>
        </p:nvGraphicFramePr>
        <p:xfrm>
          <a:off x="16453035" y="4463107"/>
          <a:ext cx="19115259" cy="2516191"/>
        </p:xfrm>
        <a:graphic>
          <a:graphicData uri="http://schemas.openxmlformats.org/drawingml/2006/table">
            <a:tbl>
              <a:tblPr firstRow="1" bandRow="1">
                <a:tableStyleId>{5C22544A-7EE6-4342-B048-85BDC9FD1C3A}</a:tableStyleId>
              </a:tblPr>
              <a:tblGrid>
                <a:gridCol w="19115259">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516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14" name="Table 13">
            <a:extLst>
              <a:ext uri="{FF2B5EF4-FFF2-40B4-BE49-F238E27FC236}">
                <a16:creationId xmlns:a16="http://schemas.microsoft.com/office/drawing/2014/main" id="{732235B8-1832-8664-BE43-266918D00C2F}"/>
              </a:ext>
            </a:extLst>
          </p:cNvPr>
          <p:cNvGraphicFramePr>
            <a:graphicFrameLocks noGrp="1"/>
          </p:cNvGraphicFramePr>
          <p:nvPr>
            <p:extLst>
              <p:ext uri="{D42A27DB-BD31-4B8C-83A1-F6EECF244321}">
                <p14:modId xmlns:p14="http://schemas.microsoft.com/office/powerpoint/2010/main" val="263190287"/>
              </p:ext>
            </p:extLst>
          </p:nvPr>
        </p:nvGraphicFramePr>
        <p:xfrm>
          <a:off x="1110398" y="7628306"/>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6" name="Picture 15">
            <a:extLst>
              <a:ext uri="{FF2B5EF4-FFF2-40B4-BE49-F238E27FC236}">
                <a16:creationId xmlns:a16="http://schemas.microsoft.com/office/drawing/2014/main" id="{33EF169D-B24A-E22E-77E1-AE3CEB8AE555}"/>
              </a:ext>
            </a:extLst>
          </p:cNvPr>
          <p:cNvPicPr>
            <a:picLocks noChangeAspect="1"/>
          </p:cNvPicPr>
          <p:nvPr/>
        </p:nvPicPr>
        <p:blipFill>
          <a:blip r:embed="rId4"/>
          <a:stretch>
            <a:fillRect/>
          </a:stretch>
        </p:blipFill>
        <p:spPr>
          <a:xfrm>
            <a:off x="1239042" y="8724820"/>
            <a:ext cx="13360100" cy="653420"/>
          </a:xfrm>
          <a:prstGeom prst="rect">
            <a:avLst/>
          </a:prstGeom>
        </p:spPr>
      </p:pic>
      <p:pic>
        <p:nvPicPr>
          <p:cNvPr id="20" name="Picture 19">
            <a:extLst>
              <a:ext uri="{FF2B5EF4-FFF2-40B4-BE49-F238E27FC236}">
                <a16:creationId xmlns:a16="http://schemas.microsoft.com/office/drawing/2014/main" id="{287E42DA-E3D6-09C9-30C9-46F4848A691B}"/>
              </a:ext>
            </a:extLst>
          </p:cNvPr>
          <p:cNvPicPr>
            <a:picLocks noChangeAspect="1"/>
          </p:cNvPicPr>
          <p:nvPr/>
        </p:nvPicPr>
        <p:blipFill>
          <a:blip r:embed="rId5"/>
          <a:stretch>
            <a:fillRect/>
          </a:stretch>
        </p:blipFill>
        <p:spPr>
          <a:xfrm>
            <a:off x="16608474" y="5578292"/>
            <a:ext cx="18809155" cy="1225162"/>
          </a:xfrm>
          <a:prstGeom prst="rect">
            <a:avLst/>
          </a:prstGeom>
        </p:spPr>
      </p:pic>
      <p:graphicFrame>
        <p:nvGraphicFramePr>
          <p:cNvPr id="21" name="Table 20">
            <a:extLst>
              <a:ext uri="{FF2B5EF4-FFF2-40B4-BE49-F238E27FC236}">
                <a16:creationId xmlns:a16="http://schemas.microsoft.com/office/drawing/2014/main" id="{0F975171-8A13-A665-DE27-43970AD629FB}"/>
              </a:ext>
            </a:extLst>
          </p:cNvPr>
          <p:cNvGraphicFramePr>
            <a:graphicFrameLocks noGrp="1"/>
          </p:cNvGraphicFramePr>
          <p:nvPr>
            <p:extLst>
              <p:ext uri="{D42A27DB-BD31-4B8C-83A1-F6EECF244321}">
                <p14:modId xmlns:p14="http://schemas.microsoft.com/office/powerpoint/2010/main" val="3469221652"/>
              </p:ext>
            </p:extLst>
          </p:nvPr>
        </p:nvGraphicFramePr>
        <p:xfrm>
          <a:off x="16453035" y="7628306"/>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5" name="Picture 24">
            <a:extLst>
              <a:ext uri="{FF2B5EF4-FFF2-40B4-BE49-F238E27FC236}">
                <a16:creationId xmlns:a16="http://schemas.microsoft.com/office/drawing/2014/main" id="{F432360E-A028-4544-AFC4-F06B9DF123EE}"/>
              </a:ext>
            </a:extLst>
          </p:cNvPr>
          <p:cNvPicPr>
            <a:picLocks noChangeAspect="1"/>
          </p:cNvPicPr>
          <p:nvPr/>
        </p:nvPicPr>
        <p:blipFill>
          <a:blip r:embed="rId6"/>
          <a:stretch>
            <a:fillRect/>
          </a:stretch>
        </p:blipFill>
        <p:spPr>
          <a:xfrm>
            <a:off x="16608474" y="8755801"/>
            <a:ext cx="9101204" cy="630084"/>
          </a:xfrm>
          <a:prstGeom prst="rect">
            <a:avLst/>
          </a:prstGeom>
        </p:spPr>
      </p:pic>
    </p:spTree>
    <p:extLst>
      <p:ext uri="{BB962C8B-B14F-4D97-AF65-F5344CB8AC3E}">
        <p14:creationId xmlns:p14="http://schemas.microsoft.com/office/powerpoint/2010/main" val="367850173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807</TotalTime>
  <Words>2100</Words>
  <Application>Microsoft Office PowerPoint</Application>
  <PresentationFormat>Custom</PresentationFormat>
  <Paragraphs>243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Antonio Filho</cp:lastModifiedBy>
  <cp:revision>167</cp:revision>
  <dcterms:modified xsi:type="dcterms:W3CDTF">2023-10-18T10:09:37Z</dcterms:modified>
</cp:coreProperties>
</file>