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1BA2-4FBF-4EE2-B74A-629AA676720E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CFE-72C3-4681-BA12-15C2FA025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3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1BA2-4FBF-4EE2-B74A-629AA676720E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CFE-72C3-4681-BA12-15C2FA025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0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1BA2-4FBF-4EE2-B74A-629AA676720E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CFE-72C3-4681-BA12-15C2FA025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7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1BA2-4FBF-4EE2-B74A-629AA676720E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CFE-72C3-4681-BA12-15C2FA025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46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1BA2-4FBF-4EE2-B74A-629AA676720E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CFE-72C3-4681-BA12-15C2FA025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1BA2-4FBF-4EE2-B74A-629AA676720E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CFE-72C3-4681-BA12-15C2FA025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04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1BA2-4FBF-4EE2-B74A-629AA676720E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CFE-72C3-4681-BA12-15C2FA025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4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1BA2-4FBF-4EE2-B74A-629AA676720E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CFE-72C3-4681-BA12-15C2FA025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7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1BA2-4FBF-4EE2-B74A-629AA676720E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CFE-72C3-4681-BA12-15C2FA025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5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1BA2-4FBF-4EE2-B74A-629AA676720E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CFE-72C3-4681-BA12-15C2FA025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51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1BA2-4FBF-4EE2-B74A-629AA676720E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ACFE-72C3-4681-BA12-15C2FA025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0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F1BA2-4FBF-4EE2-B74A-629AA676720E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ACFE-72C3-4681-BA12-15C2FA025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1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ogramData\youdao\1207675909@qq.com\017f35d3d016403d961359f4637f7fa4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8634"/>
            <a:ext cx="11521604" cy="386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人脸验证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距离度量方法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提取到的特征的特点：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，所有值均非负；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，非常稀疏；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，特征元素的值都在区间</a:t>
            </a:r>
            <a:r>
              <a:rPr lang="en-US" altLang="zh-CN" dirty="0" smtClean="0"/>
              <a:t>[0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1]</a:t>
            </a:r>
            <a:r>
              <a:rPr lang="zh-CN" altLang="en-US" dirty="0" smtClean="0"/>
              <a:t>之间。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适合采用加权的      距离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Wi</a:t>
            </a:r>
            <a:r>
              <a:rPr lang="zh-CN" altLang="en-US" dirty="0" smtClean="0"/>
              <a:t>由线性</a:t>
            </a:r>
            <a:r>
              <a:rPr lang="en-US" altLang="zh-CN" dirty="0" smtClean="0"/>
              <a:t>SVM</a:t>
            </a:r>
            <a:r>
              <a:rPr lang="zh-CN" altLang="en-US" dirty="0" smtClean="0"/>
              <a:t>学习到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5126" name="Picture 6" descr="F:\ProgramData\youdao\1207675909@qq.com\ad8f49e30cbb46619d221f95d30c9096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23" y="3868844"/>
            <a:ext cx="455012" cy="5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26" y="4540046"/>
            <a:ext cx="9863364" cy="79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人脸验证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距离度量方法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b="1" dirty="0" smtClean="0">
                <a:solidFill>
                  <a:srgbClr val="FF0000"/>
                </a:solidFill>
              </a:rPr>
              <a:t>Siamese network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一个监督的度量学习模型</a:t>
            </a:r>
            <a:r>
              <a:rPr lang="en-US" altLang="zh-CN" sz="3200" dirty="0" smtClean="0"/>
              <a:t>) </a:t>
            </a:r>
          </a:p>
          <a:p>
            <a:pPr marL="0" indent="0">
              <a:buNone/>
            </a:pPr>
            <a:r>
              <a:rPr lang="zh-CN" altLang="en-US" sz="3200" dirty="0" smtClean="0"/>
              <a:t>对输入</a:t>
            </a:r>
            <a:r>
              <a:rPr lang="zh-CN" altLang="en-US" sz="3200" dirty="0"/>
              <a:t>的两张</a:t>
            </a:r>
            <a:r>
              <a:rPr lang="zh-CN" altLang="en-US" sz="3200" dirty="0" smtClean="0"/>
              <a:t>图片提取特征，</a:t>
            </a:r>
            <a:r>
              <a:rPr lang="zh-CN" altLang="en-US" sz="3200" dirty="0"/>
              <a:t>将得到的</a:t>
            </a:r>
            <a:r>
              <a:rPr lang="en-US" altLang="zh-CN" sz="3200" dirty="0"/>
              <a:t>2</a:t>
            </a:r>
            <a:r>
              <a:rPr lang="zh-CN" altLang="en-US" sz="3200" dirty="0"/>
              <a:t>个特征向量直接用来预测判断这两个输入图片是否属于同一个人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a</a:t>
            </a:r>
            <a:r>
              <a:rPr lang="en-US" altLang="zh-CN" sz="3200" dirty="0"/>
              <a:t>,</a:t>
            </a:r>
            <a:r>
              <a:rPr lang="zh-CN" altLang="en-US" sz="3200" dirty="0"/>
              <a:t>计算两个特征之间的绝对差别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b,</a:t>
            </a:r>
            <a:r>
              <a:rPr lang="zh-CN" altLang="en-US" sz="3200" dirty="0" smtClean="0"/>
              <a:t>接一</a:t>
            </a:r>
            <a:r>
              <a:rPr lang="zh-CN" altLang="en-US" sz="3200" dirty="0"/>
              <a:t>个全连接层，</a:t>
            </a:r>
            <a:r>
              <a:rPr lang="zh-CN" altLang="en-US" sz="3200" dirty="0" smtClean="0"/>
              <a:t>映射到</a:t>
            </a:r>
            <a:r>
              <a:rPr lang="zh-CN" altLang="en-US" sz="3200" dirty="0"/>
              <a:t>一</a:t>
            </a:r>
            <a:r>
              <a:rPr lang="zh-CN" altLang="en-US" sz="3200" dirty="0" smtClean="0"/>
              <a:t>个逻辑输出单元（</a:t>
            </a:r>
            <a:r>
              <a:rPr lang="zh-CN" altLang="en-US" sz="3200" dirty="0"/>
              <a:t>输出相同</a:t>
            </a:r>
            <a:r>
              <a:rPr lang="en-US" altLang="zh-CN" sz="3200" dirty="0"/>
              <a:t>/</a:t>
            </a:r>
            <a:r>
              <a:rPr lang="zh-CN" altLang="en-US" sz="3200" dirty="0"/>
              <a:t>不同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          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Siamese</a:t>
            </a:r>
            <a:r>
              <a:rPr lang="zh-CN" altLang="en-US" sz="3200" dirty="0" smtClean="0"/>
              <a:t>网络参数，也是按相同的方法学习得到。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045547"/>
            <a:ext cx="7811531" cy="730756"/>
          </a:xfrm>
          <a:prstGeom prst="rect">
            <a:avLst/>
          </a:prstGeom>
        </p:spPr>
      </p:pic>
      <p:pic>
        <p:nvPicPr>
          <p:cNvPr id="6146" name="Picture 2" descr="F:\ProgramData\youdao\1207675909@qq.com\899b956a211a42caa7ce23797e9da567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88" y="6014925"/>
            <a:ext cx="635257" cy="43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03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423" y="365125"/>
            <a:ext cx="10758377" cy="932047"/>
          </a:xfrm>
        </p:spPr>
        <p:txBody>
          <a:bodyPr/>
          <a:lstStyle/>
          <a:p>
            <a:r>
              <a:rPr lang="zh-CN" altLang="en-US" b="1" dirty="0" smtClean="0"/>
              <a:t>实验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772" y="1807535"/>
            <a:ext cx="11585943" cy="4731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训练数据集：</a:t>
            </a:r>
            <a:r>
              <a:rPr lang="en-US" altLang="zh-CN" dirty="0" smtClean="0"/>
              <a:t>SFC</a:t>
            </a:r>
            <a:r>
              <a:rPr lang="zh-CN" altLang="en-US" dirty="0" smtClean="0"/>
              <a:t>，社交人脸分类数据库。来自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测试数据集：</a:t>
            </a:r>
            <a:r>
              <a:rPr lang="en-US" altLang="zh-CN" dirty="0" smtClean="0"/>
              <a:t>LFW,</a:t>
            </a:r>
            <a:r>
              <a:rPr lang="zh-CN" altLang="en-US" dirty="0" smtClean="0"/>
              <a:t>现在基准的非受限人脸验证数据库；</a:t>
            </a:r>
          </a:p>
          <a:p>
            <a:pPr marL="0" indent="0">
              <a:buNone/>
            </a:pPr>
            <a:r>
              <a:rPr lang="zh-CN" altLang="en-US" dirty="0" smtClean="0"/>
              <a:t>                          </a:t>
            </a:r>
            <a:r>
              <a:rPr lang="en-US" altLang="zh-CN" dirty="0" smtClean="0"/>
              <a:t>YTF,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YouTube,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LFW</a:t>
            </a:r>
            <a:r>
              <a:rPr lang="zh-CN" altLang="en-US" dirty="0" smtClean="0"/>
              <a:t>属性相似，主要是</a:t>
            </a:r>
            <a:r>
              <a:rPr lang="zh-CN" altLang="en-US" dirty="0" smtClean="0"/>
              <a:t>视频段。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SFC: </a:t>
            </a:r>
          </a:p>
          <a:p>
            <a:pPr marL="0" indent="0">
              <a:buNone/>
            </a:pPr>
            <a:r>
              <a:rPr lang="en-US" altLang="zh-CN" sz="2200" dirty="0" smtClean="0"/>
              <a:t>4400000</a:t>
            </a:r>
            <a:r>
              <a:rPr lang="zh-CN" altLang="en-US" sz="2200" dirty="0" smtClean="0"/>
              <a:t>张带标记的人脸，含有</a:t>
            </a:r>
            <a:r>
              <a:rPr lang="en-US" altLang="zh-CN" sz="2200" dirty="0" smtClean="0"/>
              <a:t>4030</a:t>
            </a:r>
            <a:r>
              <a:rPr lang="zh-CN" altLang="en-US" sz="2200" dirty="0" smtClean="0"/>
              <a:t>个人，每个人拥有大约</a:t>
            </a:r>
            <a:r>
              <a:rPr lang="en-US" altLang="zh-CN" sz="2200" dirty="0" smtClean="0"/>
              <a:t>800-1200</a:t>
            </a:r>
            <a:r>
              <a:rPr lang="zh-CN" altLang="en-US" sz="2200" dirty="0" smtClean="0"/>
              <a:t>张人脸。每个人最近期的图片的</a:t>
            </a:r>
            <a:r>
              <a:rPr lang="en-US" altLang="zh-CN" sz="2200" dirty="0" smtClean="0"/>
              <a:t>5%</a:t>
            </a:r>
            <a:r>
              <a:rPr lang="zh-CN" altLang="en-US" sz="2200" dirty="0" smtClean="0"/>
              <a:t>留下来用于测试（通过照片的拍摄时间切分）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LFW: </a:t>
            </a:r>
          </a:p>
          <a:p>
            <a:pPr marL="0" indent="0">
              <a:buNone/>
            </a:pPr>
            <a:r>
              <a:rPr lang="en-US" altLang="zh-CN" sz="2200" dirty="0" smtClean="0"/>
              <a:t>13323</a:t>
            </a:r>
            <a:r>
              <a:rPr lang="zh-CN" altLang="en-US" sz="2200" dirty="0" smtClean="0"/>
              <a:t>张网络图片，包含</a:t>
            </a:r>
            <a:r>
              <a:rPr lang="en-US" altLang="zh-CN" sz="2200" dirty="0" smtClean="0"/>
              <a:t>5749</a:t>
            </a:r>
            <a:r>
              <a:rPr lang="zh-CN" altLang="en-US" sz="2200" dirty="0" smtClean="0"/>
              <a:t>个名人。分为</a:t>
            </a:r>
            <a:r>
              <a:rPr lang="en-US" altLang="zh-CN" sz="2200" dirty="0" smtClean="0"/>
              <a:t>6000</a:t>
            </a:r>
            <a:r>
              <a:rPr lang="zh-CN" altLang="en-US" sz="2200" dirty="0" smtClean="0"/>
              <a:t>个人脸对（共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组）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YTF: </a:t>
            </a:r>
          </a:p>
          <a:p>
            <a:pPr marL="0" indent="0">
              <a:buNone/>
            </a:pPr>
            <a:r>
              <a:rPr lang="en-US" altLang="zh-CN" sz="2200" dirty="0" smtClean="0"/>
              <a:t>1595</a:t>
            </a:r>
            <a:r>
              <a:rPr lang="zh-CN" altLang="en-US" sz="2200" dirty="0" smtClean="0"/>
              <a:t>个人的</a:t>
            </a:r>
            <a:r>
              <a:rPr lang="en-US" altLang="zh-CN" sz="2200" dirty="0" smtClean="0"/>
              <a:t>3425</a:t>
            </a:r>
            <a:r>
              <a:rPr lang="zh-CN" altLang="en-US" sz="2200" dirty="0" smtClean="0"/>
              <a:t>段视频（</a:t>
            </a:r>
            <a:r>
              <a:rPr lang="en-US" altLang="zh-CN" sz="2200" dirty="0" smtClean="0"/>
              <a:t>LFW</a:t>
            </a:r>
            <a:r>
              <a:rPr lang="zh-CN" altLang="en-US" sz="2200" dirty="0" smtClean="0"/>
              <a:t>中的人）。将其分为</a:t>
            </a:r>
            <a:r>
              <a:rPr lang="en-US" altLang="zh-CN" sz="2200" dirty="0" smtClean="0"/>
              <a:t>5000</a:t>
            </a:r>
            <a:r>
              <a:rPr lang="zh-CN" altLang="en-US" sz="2200" dirty="0" smtClean="0"/>
              <a:t>个视频对（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组）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用来评估视频级的人脸验证。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图片质量：</a:t>
            </a:r>
            <a:r>
              <a:rPr lang="en-US" altLang="zh-CN" sz="2200" dirty="0" smtClean="0"/>
              <a:t>SFC&lt;LFW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YTF 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 smtClean="0"/>
              <a:t>标注误差：</a:t>
            </a:r>
            <a:r>
              <a:rPr lang="en-US" altLang="zh-CN" sz="2200" dirty="0" smtClean="0"/>
              <a:t>SFC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3%</a:t>
            </a:r>
            <a:r>
              <a:rPr lang="zh-CN" altLang="en-US" sz="2200" dirty="0" smtClean="0"/>
              <a:t>），</a:t>
            </a:r>
            <a:r>
              <a:rPr lang="en-US" altLang="zh-CN" sz="2200" dirty="0" smtClean="0"/>
              <a:t>YTF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100</a:t>
            </a:r>
            <a:r>
              <a:rPr lang="zh-CN" altLang="en-US" sz="2200" dirty="0" smtClean="0"/>
              <a:t>个视频对）。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429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分类误差的评估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0725665" cy="22498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940556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结论：</a:t>
            </a:r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，当训练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人数规模提高</a:t>
            </a:r>
            <a:r>
              <a:rPr lang="zh-CN" altLang="en-US" sz="2400" dirty="0" smtClean="0"/>
              <a:t>的时候，分类误差只是稍有变化，这证明了网络可以</a:t>
            </a:r>
            <a:r>
              <a:rPr lang="zh-CN" altLang="en-US" sz="2400" b="1" dirty="0" smtClean="0"/>
              <a:t>负载大规模</a:t>
            </a:r>
            <a:r>
              <a:rPr lang="zh-CN" altLang="en-US" sz="2400" dirty="0" smtClean="0"/>
              <a:t>人物的训练集。</a:t>
            </a:r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，当参与训练的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图片总量减少</a:t>
            </a:r>
            <a:r>
              <a:rPr lang="zh-CN" altLang="en-US" sz="2400" dirty="0" smtClean="0"/>
              <a:t>时，分类误差升高到</a:t>
            </a:r>
            <a:r>
              <a:rPr lang="en-US" altLang="zh-CN" sz="2400" dirty="0" smtClean="0"/>
              <a:t>20.7%</a:t>
            </a:r>
            <a:r>
              <a:rPr lang="zh-CN" altLang="en-US" sz="2400" dirty="0" smtClean="0"/>
              <a:t>，这是因为训练集骤减后，出现了过拟合。证明</a:t>
            </a:r>
            <a:r>
              <a:rPr lang="zh-CN" altLang="en-US" sz="2400" b="1" dirty="0" smtClean="0"/>
              <a:t>训练集总数越大，网络性能越好</a:t>
            </a:r>
            <a:r>
              <a:rPr lang="zh-CN" altLang="en-US" sz="2400" dirty="0" smtClean="0"/>
              <a:t>。</a:t>
            </a:r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，当网络结构精简时，层数越少的网络的分类误差最终会更大。这证明了在大型人脸数据集上训练时，</a:t>
            </a:r>
            <a:r>
              <a:rPr lang="zh-CN" altLang="en-US" sz="2400" b="1" dirty="0" smtClean="0"/>
              <a:t>网络深度很重要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66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LFW</a:t>
            </a:r>
            <a:r>
              <a:rPr lang="zh-CN" altLang="en-US" b="1" dirty="0" smtClean="0"/>
              <a:t>上的人脸验证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人类在</a:t>
            </a:r>
            <a:r>
              <a:rPr lang="en-US" altLang="zh-CN" dirty="0" smtClean="0"/>
              <a:t>LFW</a:t>
            </a:r>
            <a:r>
              <a:rPr lang="zh-CN" altLang="en-US" dirty="0" smtClean="0"/>
              <a:t>上人</a:t>
            </a:r>
            <a:r>
              <a:rPr lang="zh-CN" altLang="en-US" dirty="0"/>
              <a:t>脸验证准确度为</a:t>
            </a:r>
            <a:r>
              <a:rPr lang="en-US" altLang="zh-CN" dirty="0"/>
              <a:t>97.5</a:t>
            </a:r>
            <a:r>
              <a:rPr lang="en-US" altLang="zh-CN" dirty="0" smtClean="0"/>
              <a:t>%</a:t>
            </a:r>
            <a:r>
              <a:rPr lang="zh-CN" altLang="en-US" dirty="0" smtClean="0"/>
              <a:t>（裁剪后的人脸）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 smtClean="0"/>
              <a:t>DeepFace</a:t>
            </a:r>
            <a:r>
              <a:rPr lang="en-US" altLang="zh-CN" b="1" dirty="0" smtClean="0"/>
              <a:t>=3D</a:t>
            </a:r>
            <a:r>
              <a:rPr lang="zh-CN" altLang="en-US" b="1" dirty="0" smtClean="0"/>
              <a:t>校正</a:t>
            </a:r>
            <a:r>
              <a:rPr lang="en-US" altLang="zh-CN" b="1" dirty="0" smtClean="0"/>
              <a:t>+DNN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，倘若用</a:t>
            </a:r>
            <a:r>
              <a:rPr lang="en-US" altLang="zh-CN" dirty="0" smtClean="0"/>
              <a:t>2D</a:t>
            </a:r>
            <a:r>
              <a:rPr lang="zh-CN" altLang="en-US" dirty="0" smtClean="0"/>
              <a:t>的校正，准确率为</a:t>
            </a:r>
            <a:r>
              <a:rPr lang="en-US" altLang="zh-CN" dirty="0" smtClean="0"/>
              <a:t>94.3%</a:t>
            </a:r>
            <a:r>
              <a:rPr lang="zh-CN" altLang="en-US" dirty="0" smtClean="0"/>
              <a:t>，完全不校正，准确率为</a:t>
            </a:r>
            <a:r>
              <a:rPr lang="en-US" altLang="zh-CN" dirty="0" smtClean="0"/>
              <a:t>87.9%</a:t>
            </a:r>
            <a:r>
              <a:rPr lang="zh-CN" altLang="en-US" dirty="0" smtClean="0"/>
              <a:t>；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，不用</a:t>
            </a:r>
            <a:r>
              <a:rPr lang="en-US" altLang="zh-CN" dirty="0" smtClean="0"/>
              <a:t>DNN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3D</a:t>
            </a:r>
            <a:r>
              <a:rPr lang="zh-CN" altLang="en-US" dirty="0" smtClean="0"/>
              <a:t>校正结合朴素</a:t>
            </a:r>
            <a:r>
              <a:rPr lang="en-US" altLang="zh-CN" dirty="0" smtClean="0"/>
              <a:t>LBP/SVM,</a:t>
            </a:r>
            <a:r>
              <a:rPr lang="zh-CN" altLang="en-US" dirty="0" smtClean="0"/>
              <a:t>达到</a:t>
            </a:r>
            <a:r>
              <a:rPr lang="en-US" altLang="zh-CN" dirty="0" smtClean="0"/>
              <a:t>91.4%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3,</a:t>
            </a:r>
            <a:r>
              <a:rPr lang="zh-CN" altLang="en-US" dirty="0" smtClean="0"/>
              <a:t> 直接</a:t>
            </a:r>
            <a:r>
              <a:rPr lang="zh-CN" altLang="en-US" dirty="0"/>
              <a:t>比较归一化</a:t>
            </a:r>
            <a:r>
              <a:rPr lang="zh-CN" altLang="en-US" dirty="0" smtClean="0"/>
              <a:t>之后的</a:t>
            </a:r>
            <a:r>
              <a:rPr lang="zh-CN" altLang="en-US" dirty="0"/>
              <a:t>特征对的内积</a:t>
            </a:r>
            <a:r>
              <a:rPr lang="zh-CN" altLang="en-US" dirty="0" smtClean="0"/>
              <a:t>。达到</a:t>
            </a:r>
            <a:r>
              <a:rPr lang="zh-CN" altLang="en-US" dirty="0"/>
              <a:t>了</a:t>
            </a:r>
            <a:r>
              <a:rPr lang="en-US" altLang="zh-CN" dirty="0"/>
              <a:t>95.92%</a:t>
            </a:r>
            <a:r>
              <a:rPr lang="zh-CN" altLang="en-US" dirty="0"/>
              <a:t>的</a:t>
            </a:r>
            <a:r>
              <a:rPr lang="zh-CN" altLang="en-US" dirty="0" smtClean="0"/>
              <a:t>准确率（无监督）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，      距离度量，</a:t>
            </a:r>
            <a:r>
              <a:rPr lang="en-US" altLang="zh-CN" dirty="0" smtClean="0"/>
              <a:t>97%</a:t>
            </a:r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，调整不同的输入类型训练到多个</a:t>
            </a:r>
            <a:r>
              <a:rPr lang="en-US" altLang="zh-CN" dirty="0" smtClean="0"/>
              <a:t>DNN</a:t>
            </a:r>
            <a:r>
              <a:rPr lang="zh-CN" altLang="en-US" dirty="0" smtClean="0"/>
              <a:t>，将各网络的结果结合起来，</a:t>
            </a:r>
            <a:r>
              <a:rPr lang="en-US" altLang="zh-CN" dirty="0" smtClean="0"/>
              <a:t>97.15</a:t>
            </a:r>
            <a:r>
              <a:rPr lang="en-US" altLang="zh-CN" dirty="0" smtClean="0"/>
              <a:t>%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0" name="Picture 2" descr="F:\ProgramData\youdao\1207675909@qq.com\70106a64c471434f833e40aaca0b33b8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2" y="4855603"/>
            <a:ext cx="519756" cy="46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8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LFW</a:t>
            </a:r>
            <a:r>
              <a:rPr lang="zh-CN" altLang="en-US" b="1" dirty="0" smtClean="0"/>
              <a:t>上的人脸验证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54254"/>
            <a:ext cx="10515600" cy="4698743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，输入</a:t>
            </a:r>
            <a:r>
              <a:rPr lang="en-US" altLang="zh-CN" dirty="0"/>
              <a:t>3D</a:t>
            </a:r>
            <a:r>
              <a:rPr lang="zh-CN" altLang="en-US" dirty="0"/>
              <a:t>校正后的</a:t>
            </a:r>
            <a:r>
              <a:rPr lang="en-US" altLang="zh-CN" dirty="0"/>
              <a:t>RGB</a:t>
            </a:r>
            <a:r>
              <a:rPr lang="zh-CN" altLang="en-US" dirty="0"/>
              <a:t>图像</a:t>
            </a:r>
            <a:r>
              <a:rPr lang="en-US" altLang="zh-CN" dirty="0"/>
              <a:t>——</a:t>
            </a:r>
            <a:r>
              <a:rPr lang="en-US" altLang="zh-CN" dirty="0" err="1"/>
              <a:t>DeepFace</a:t>
            </a:r>
            <a:r>
              <a:rPr lang="en-US" altLang="zh-CN" dirty="0"/>
              <a:t>-single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，输入灰度图加上图像梯度和方向等信息</a:t>
            </a:r>
            <a:r>
              <a:rPr lang="en-US" altLang="zh-CN" dirty="0"/>
              <a:t>——</a:t>
            </a:r>
            <a:r>
              <a:rPr lang="en-US" altLang="zh-CN" dirty="0" err="1"/>
              <a:t>DeepFace</a:t>
            </a:r>
            <a:r>
              <a:rPr lang="en-US" altLang="zh-CN" dirty="0"/>
              <a:t>-gradient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，输入</a:t>
            </a:r>
            <a:r>
              <a:rPr lang="en-US" altLang="zh-CN" dirty="0"/>
              <a:t>2D</a:t>
            </a:r>
            <a:r>
              <a:rPr lang="zh-CN" altLang="en-US" dirty="0"/>
              <a:t>校正后的</a:t>
            </a:r>
            <a:r>
              <a:rPr lang="en-US" altLang="zh-CN" dirty="0"/>
              <a:t>RGB</a:t>
            </a:r>
            <a:r>
              <a:rPr lang="zh-CN" altLang="en-US" dirty="0"/>
              <a:t>图像</a:t>
            </a:r>
            <a:r>
              <a:rPr lang="en-US" altLang="zh-CN" dirty="0"/>
              <a:t>——DeepFace-align2d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我们使用基于</a:t>
            </a:r>
            <a:r>
              <a:rPr lang="en-US" altLang="zh-CN" dirty="0" smtClean="0"/>
              <a:t>CPD</a:t>
            </a:r>
            <a:r>
              <a:rPr lang="zh-CN" altLang="en-US" dirty="0" smtClean="0"/>
              <a:t>核的非线性</a:t>
            </a:r>
            <a:r>
              <a:rPr lang="en-US" altLang="zh-CN" dirty="0" smtClean="0"/>
              <a:t>SVM</a:t>
            </a:r>
            <a:r>
              <a:rPr lang="zh-CN" altLang="en-US" dirty="0" smtClean="0"/>
              <a:t>来将这些距离度量结合起来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97.15%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03626"/>
            <a:ext cx="8627076" cy="167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LFW</a:t>
            </a:r>
            <a:r>
              <a:rPr lang="zh-CN" altLang="en-US" b="1" dirty="0" smtClean="0"/>
              <a:t>上的人脸验证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又使用了</a:t>
            </a:r>
            <a:r>
              <a:rPr lang="en-US" altLang="zh-CN" dirty="0" smtClean="0"/>
              <a:t>100K</a:t>
            </a:r>
            <a:r>
              <a:rPr lang="zh-CN" altLang="en-US" dirty="0" smtClean="0"/>
              <a:t>个新的人物，每人</a:t>
            </a:r>
            <a:r>
              <a:rPr lang="en-US" altLang="zh-CN" dirty="0" smtClean="0"/>
              <a:t>30</a:t>
            </a:r>
            <a:r>
              <a:rPr lang="zh-CN" altLang="en-US" dirty="0" smtClean="0"/>
              <a:t>张图片作为样本</a:t>
            </a:r>
            <a:r>
              <a:rPr lang="zh-CN" altLang="en-US" dirty="0" smtClean="0">
                <a:solidFill>
                  <a:srgbClr val="FF0000"/>
                </a:solidFill>
              </a:rPr>
              <a:t>训练了</a:t>
            </a:r>
            <a:r>
              <a:rPr lang="en-US" altLang="zh-CN" dirty="0" smtClean="0">
                <a:solidFill>
                  <a:srgbClr val="FF0000"/>
                </a:solidFill>
              </a:rPr>
              <a:t>Siamese</a:t>
            </a:r>
            <a:r>
              <a:rPr lang="zh-CN" altLang="en-US" dirty="0" smtClean="0">
                <a:solidFill>
                  <a:srgbClr val="FF0000"/>
                </a:solidFill>
              </a:rPr>
              <a:t>网络</a:t>
            </a:r>
            <a:r>
              <a:rPr lang="zh-CN" altLang="en-US" dirty="0" smtClean="0"/>
              <a:t>。并将</a:t>
            </a:r>
            <a:r>
              <a:rPr lang="en-US" altLang="zh-CN" dirty="0" smtClean="0"/>
              <a:t>Siamese</a:t>
            </a:r>
            <a:r>
              <a:rPr lang="zh-CN" altLang="en-US" dirty="0" smtClean="0"/>
              <a:t>网络与上述网络结合起来，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这样将准确率提高到</a:t>
            </a:r>
            <a:r>
              <a:rPr lang="en-US" altLang="zh-CN" b="1" dirty="0" smtClean="0"/>
              <a:t>97.25</a:t>
            </a:r>
            <a:r>
              <a:rPr lang="en-US" altLang="zh-CN" dirty="0" smtClean="0"/>
              <a:t>%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又额外增加了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err="1" smtClean="0">
                <a:solidFill>
                  <a:srgbClr val="FF0000"/>
                </a:solidFill>
              </a:rPr>
              <a:t>DeepFace</a:t>
            </a:r>
            <a:r>
              <a:rPr lang="en-US" altLang="zh-CN" dirty="0" smtClean="0">
                <a:solidFill>
                  <a:srgbClr val="FF0000"/>
                </a:solidFill>
              </a:rPr>
              <a:t>-single</a:t>
            </a:r>
            <a:r>
              <a:rPr lang="zh-CN" altLang="en-US" dirty="0" smtClean="0">
                <a:solidFill>
                  <a:srgbClr val="FF0000"/>
                </a:solidFill>
              </a:rPr>
              <a:t>网络</a:t>
            </a:r>
            <a:r>
              <a:rPr lang="zh-CN" altLang="en-US" dirty="0" smtClean="0"/>
              <a:t>，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将准确率提高到</a:t>
            </a:r>
            <a:r>
              <a:rPr lang="en-US" altLang="zh-CN" b="1" dirty="0" smtClean="0"/>
              <a:t>97.35</a:t>
            </a:r>
            <a:r>
              <a:rPr lang="en-US" altLang="zh-CN" dirty="0" smtClean="0"/>
              <a:t>%</a:t>
            </a:r>
            <a:r>
              <a:rPr lang="zh-CN" altLang="en-US" dirty="0" smtClean="0"/>
              <a:t>。</a:t>
            </a:r>
          </a:p>
        </p:txBody>
      </p:sp>
      <p:pic>
        <p:nvPicPr>
          <p:cNvPr id="8194" name="Picture 2" descr="F:\ProgramData\youdao\1207675909@qq.com\064f5c6f8b344d3cb2a2b59745dac0b2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51518"/>
            <a:ext cx="4351638" cy="60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:\ProgramData\youdao\1207675909@qq.com\3868d164c76d4fe6bcb0795fa50cb696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560541"/>
            <a:ext cx="2223817" cy="48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F:\ProgramData\youdao\1207675909@qq.com\57021753bd4f45d78a34e39df8d5d118\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16" y="5517469"/>
            <a:ext cx="2799459" cy="5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3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几种网络的验证性能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9" y="2491559"/>
            <a:ext cx="10538377" cy="231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与其他方案的对比</a:t>
            </a:r>
            <a:endParaRPr lang="zh-CN" altLang="en-US" b="1" dirty="0"/>
          </a:p>
        </p:txBody>
      </p:sp>
      <p:pic>
        <p:nvPicPr>
          <p:cNvPr id="1026" name="Picture 2" descr="F:\ProgramData\youdao\1207675909@qq.com\6166e6908df54a2eabcccafad9aca24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8" y="1013254"/>
            <a:ext cx="9665043" cy="562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36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视频级的人脸验证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51693" y="1477108"/>
            <a:ext cx="104804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进一步在近期的视频级人脸验证数据库上验证我们的</a:t>
            </a:r>
            <a:r>
              <a:rPr lang="en-US" altLang="zh-CN" sz="2800" dirty="0" err="1"/>
              <a:t>DeepFace</a:t>
            </a:r>
            <a:r>
              <a:rPr lang="zh-CN" altLang="en-US" sz="2800" dirty="0"/>
              <a:t>。</a:t>
            </a:r>
            <a:r>
              <a:rPr lang="en-US" altLang="zh-CN" sz="2800" dirty="0"/>
              <a:t>YTF</a:t>
            </a:r>
            <a:r>
              <a:rPr lang="zh-CN" altLang="en-US" sz="2800" dirty="0"/>
              <a:t>视频帧的图像质量比</a:t>
            </a:r>
            <a:r>
              <a:rPr lang="en-US" altLang="zh-CN" sz="2800" dirty="0" err="1"/>
              <a:t>webt</a:t>
            </a:r>
            <a:r>
              <a:rPr lang="zh-CN" altLang="en-US" sz="2800" dirty="0"/>
              <a:t>图片的质量更差（运动毛刺和远距离拍摄等因素）。每个视频对挑出，</a:t>
            </a:r>
            <a:r>
              <a:rPr lang="en-US" altLang="zh-CN" sz="2800" dirty="0"/>
              <a:t>50</a:t>
            </a:r>
            <a:r>
              <a:rPr lang="zh-CN" altLang="en-US" sz="2800" dirty="0"/>
              <a:t>个视频帧对，并且根据视频源的名字对齐进行标注（一个人</a:t>
            </a:r>
            <a:r>
              <a:rPr lang="en-US" altLang="zh-CN" sz="2800" dirty="0"/>
              <a:t>/</a:t>
            </a:r>
            <a:r>
              <a:rPr lang="zh-CN" altLang="en-US" sz="2800" dirty="0"/>
              <a:t>不是一个人），然后训练网络。给出一个测试视频对后，从每段视频中随机选出</a:t>
            </a:r>
            <a:r>
              <a:rPr lang="en-US" altLang="zh-CN" sz="2800" dirty="0"/>
              <a:t>100</a:t>
            </a:r>
            <a:r>
              <a:rPr lang="zh-CN" altLang="en-US" sz="2800" dirty="0"/>
              <a:t>个视频帧对，将输出的结果取均值作为判断的依据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YTF</a:t>
            </a:r>
            <a:r>
              <a:rPr lang="zh-CN" altLang="en-US" sz="2800" dirty="0"/>
              <a:t>上，我们得到了</a:t>
            </a:r>
            <a:r>
              <a:rPr lang="en-US" altLang="zh-CN" sz="2800" dirty="0"/>
              <a:t>91.4%</a:t>
            </a:r>
            <a:r>
              <a:rPr lang="zh-CN" altLang="en-US" sz="2800" dirty="0"/>
              <a:t>的准确率，由于</a:t>
            </a:r>
            <a:r>
              <a:rPr lang="en-US" altLang="zh-CN" sz="2800" dirty="0"/>
              <a:t>YTF</a:t>
            </a:r>
            <a:r>
              <a:rPr lang="zh-CN" altLang="en-US" sz="2800" dirty="0"/>
              <a:t>库中有</a:t>
            </a:r>
            <a:r>
              <a:rPr lang="en-US" altLang="zh-CN" sz="2800" dirty="0"/>
              <a:t>100</a:t>
            </a:r>
            <a:r>
              <a:rPr lang="zh-CN" altLang="en-US" sz="2800" dirty="0"/>
              <a:t>个标注错误的视频对，经过改正后，我们的准确率达到了</a:t>
            </a:r>
            <a:r>
              <a:rPr lang="en-US" altLang="zh-CN" sz="2800" dirty="0"/>
              <a:t>92.5%</a:t>
            </a:r>
            <a:r>
              <a:rPr lang="zh-CN" altLang="en-US" sz="2800" dirty="0"/>
              <a:t>。这也证明我们的</a:t>
            </a:r>
            <a:r>
              <a:rPr lang="en-US" altLang="zh-CN" sz="2800" dirty="0" err="1"/>
              <a:t>DeepFace</a:t>
            </a:r>
            <a:r>
              <a:rPr lang="zh-CN" altLang="en-US" sz="2800" dirty="0"/>
              <a:t>方法，在其他领域也具有很好的泛化性能（视频人脸验证）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DeepFace</a:t>
            </a:r>
            <a:r>
              <a:rPr lang="zh-CN" altLang="en-US" b="1" dirty="0" smtClean="0"/>
              <a:t>系统概述</a:t>
            </a:r>
            <a:r>
              <a:rPr lang="en-US" altLang="zh-CN" b="1" dirty="0" smtClean="0"/>
              <a:t>	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 smtClean="0"/>
              <a:t>主要工作：</a:t>
            </a:r>
            <a:r>
              <a:rPr lang="en-US" altLang="zh-CN" sz="3200" b="1" dirty="0" smtClean="0"/>
              <a:t>3D</a:t>
            </a:r>
            <a:r>
              <a:rPr lang="zh-CN" altLang="en-US" sz="3200" b="1" dirty="0" smtClean="0"/>
              <a:t>人脸校正</a:t>
            </a:r>
            <a:r>
              <a:rPr lang="en-US" altLang="zh-CN" sz="3200" b="1" dirty="0" smtClean="0"/>
              <a:t>+9</a:t>
            </a:r>
            <a:r>
              <a:rPr lang="zh-CN" altLang="en-US" sz="3200" b="1" dirty="0" smtClean="0"/>
              <a:t>层神经网络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zh-CN" altLang="en-US" sz="3200" dirty="0" smtClean="0"/>
              <a:t>训练数据：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SFC</a:t>
            </a:r>
            <a:r>
              <a:rPr lang="zh-CN" altLang="en-US" sz="3200" dirty="0" smtClean="0"/>
              <a:t>库</a:t>
            </a:r>
            <a:r>
              <a:rPr lang="en-US" altLang="zh-CN" sz="3200" dirty="0" smtClean="0"/>
              <a:t>——4030</a:t>
            </a:r>
            <a:r>
              <a:rPr lang="zh-CN" altLang="en-US" sz="3200" dirty="0" smtClean="0"/>
              <a:t>人，</a:t>
            </a:r>
            <a:r>
              <a:rPr lang="en-US" altLang="zh-CN" sz="3200" dirty="0" smtClean="0"/>
              <a:t>440</a:t>
            </a:r>
            <a:r>
              <a:rPr lang="zh-CN" altLang="en-US" sz="3200" dirty="0" smtClean="0"/>
              <a:t>万图片（</a:t>
            </a:r>
            <a:r>
              <a:rPr lang="en-US" altLang="zh-CN" sz="3200" dirty="0" smtClean="0"/>
              <a:t>800-1200</a:t>
            </a:r>
            <a:r>
              <a:rPr lang="zh-CN" altLang="en-US" sz="3200" dirty="0" smtClean="0"/>
              <a:t>张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人）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额外训练数据：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10</a:t>
            </a:r>
            <a:r>
              <a:rPr lang="zh-CN" altLang="en-US" sz="3200" dirty="0" smtClean="0"/>
              <a:t>万人，</a:t>
            </a:r>
            <a:r>
              <a:rPr lang="en-US" altLang="zh-CN" sz="3200" dirty="0" smtClean="0"/>
              <a:t>300</a:t>
            </a:r>
            <a:r>
              <a:rPr lang="zh-CN" altLang="en-US" sz="3200" dirty="0" smtClean="0"/>
              <a:t>万图片（</a:t>
            </a:r>
            <a:r>
              <a:rPr lang="en-US" altLang="zh-CN" sz="3200" dirty="0" smtClean="0"/>
              <a:t>30</a:t>
            </a:r>
            <a:r>
              <a:rPr lang="zh-CN" altLang="en-US" sz="3200" dirty="0" smtClean="0"/>
              <a:t>张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人）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测试数据：</a:t>
            </a:r>
            <a:r>
              <a:rPr lang="en-US" altLang="zh-CN" sz="3200" dirty="0" smtClean="0"/>
              <a:t>LFW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YTF</a:t>
            </a:r>
          </a:p>
          <a:p>
            <a:pPr marL="0" indent="0">
              <a:buNone/>
            </a:pPr>
            <a:r>
              <a:rPr lang="zh-CN" altLang="en-US" sz="3200" dirty="0" smtClean="0"/>
              <a:t>成果：</a:t>
            </a:r>
            <a:r>
              <a:rPr lang="en-US" altLang="zh-CN" sz="3200" dirty="0" smtClean="0"/>
              <a:t>97.35% in LFW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3D</a:t>
            </a:r>
            <a:r>
              <a:rPr lang="zh-CN" altLang="en-US" sz="3200" dirty="0" smtClean="0"/>
              <a:t>校正系统，泛化性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1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ProgramData\youdao\1207675909@qq.com\3e0e8c048c324751b7b38882776bb97f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5" y="1310640"/>
            <a:ext cx="7924799" cy="554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/>
          <a:lstStyle/>
          <a:p>
            <a:r>
              <a:rPr lang="zh-CN" altLang="en-US" b="1" dirty="0" smtClean="0"/>
              <a:t>视频级的人脸验证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410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44062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</a:t>
            </a:r>
            <a:r>
              <a:rPr lang="zh-CN" altLang="en-US" sz="3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计算效率</a:t>
            </a:r>
            <a:endParaRPr lang="en-US" altLang="zh-CN" sz="3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单核</a:t>
            </a: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2.2GHz CPU</a:t>
            </a:r>
            <a:r>
              <a:rPr lang="zh-CN" altLang="en-US" sz="3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3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原始输入像素中提取特征的时间是</a:t>
            </a: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180ms</a:t>
            </a:r>
            <a:r>
              <a:rPr lang="zh-CN" altLang="en-US" sz="3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3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校正时间是</a:t>
            </a: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50ms</a:t>
            </a:r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endParaRPr lang="en-US" altLang="zh-CN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每张图片的处理总时间是</a:t>
            </a:r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330ms</a:t>
            </a:r>
          </a:p>
          <a:p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图像解码</a:t>
            </a: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人脸检测</a:t>
            </a: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校正</a:t>
            </a: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DNN+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输出最终分类。</a:t>
            </a:r>
            <a:endParaRPr lang="zh-CN" altLang="en-US" sz="36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8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DeepFace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优势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深度</a:t>
            </a:r>
            <a:r>
              <a:rPr lang="zh-CN" altLang="en-US" b="1" dirty="0" smtClean="0">
                <a:solidFill>
                  <a:srgbClr val="FF0000"/>
                </a:solidFill>
              </a:rPr>
              <a:t>学习：</a:t>
            </a:r>
            <a:r>
              <a:rPr lang="zh-CN" altLang="en-US" dirty="0" smtClean="0"/>
              <a:t>特别适合</a:t>
            </a:r>
            <a:r>
              <a:rPr lang="zh-CN" altLang="en-US" dirty="0"/>
              <a:t>解决大样本</a:t>
            </a:r>
            <a:r>
              <a:rPr lang="zh-CN" altLang="en-US" dirty="0" smtClean="0"/>
              <a:t>训练问题，传统的机器学习方法在使用样本训练时存在容量上限的问题。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计算资源</a:t>
            </a:r>
            <a:r>
              <a:rPr lang="zh-CN" altLang="en-US" dirty="0" smtClean="0"/>
              <a:t>：大规模</a:t>
            </a:r>
            <a:r>
              <a:rPr lang="zh-CN" altLang="en-US" dirty="0"/>
              <a:t>的计算资源（大量的</a:t>
            </a:r>
            <a:r>
              <a:rPr lang="en-US" altLang="zh-CN" dirty="0"/>
              <a:t>CPU</a:t>
            </a:r>
            <a:r>
              <a:rPr lang="zh-CN" altLang="en-US" dirty="0"/>
              <a:t>或者</a:t>
            </a:r>
            <a:r>
              <a:rPr lang="en-US" altLang="zh-CN" dirty="0"/>
              <a:t>GPU</a:t>
            </a:r>
            <a:r>
              <a:rPr lang="zh-CN" altLang="en-US" dirty="0"/>
              <a:t>）更容易获得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3D</a:t>
            </a:r>
            <a:r>
              <a:rPr lang="zh-CN" altLang="en-US" b="1" dirty="0" smtClean="0">
                <a:solidFill>
                  <a:srgbClr val="FF0000"/>
                </a:solidFill>
              </a:rPr>
              <a:t>校正</a:t>
            </a:r>
            <a:r>
              <a:rPr lang="zh-CN" altLang="en-US" dirty="0" smtClean="0"/>
              <a:t>：一旦</a:t>
            </a:r>
            <a:r>
              <a:rPr lang="zh-CN" altLang="en-US" dirty="0"/>
              <a:t>完成了对齐，人脸局部的每个区块在像素级别上就固定了，因此才可能从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像素信息中进行学习。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4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5657671"/>
            <a:ext cx="11578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）检测到的人脸图；（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2D</a:t>
            </a:r>
            <a:r>
              <a:rPr lang="zh-CN" altLang="en-US" sz="2400" dirty="0" smtClean="0"/>
              <a:t>校正，相似变换；（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2D</a:t>
            </a:r>
            <a:r>
              <a:rPr lang="zh-CN" altLang="en-US" sz="2400" dirty="0" smtClean="0"/>
              <a:t>校正人脸上的</a:t>
            </a:r>
            <a:r>
              <a:rPr lang="en-US" altLang="zh-CN" sz="2400" dirty="0" smtClean="0"/>
              <a:t>67</a:t>
            </a:r>
            <a:r>
              <a:rPr lang="zh-CN" altLang="en-US" sz="2400" dirty="0" smtClean="0"/>
              <a:t>个基准点，及相应的</a:t>
            </a:r>
            <a:r>
              <a:rPr lang="en-US" altLang="zh-CN" sz="2400" dirty="0"/>
              <a:t>Delaunay</a:t>
            </a:r>
            <a:r>
              <a:rPr lang="zh-CN" altLang="en-US" sz="2400" dirty="0" smtClean="0"/>
              <a:t>三角形；（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形状变换模型；（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3D-2D</a:t>
            </a:r>
            <a:r>
              <a:rPr lang="zh-CN" altLang="en-US" sz="2400" dirty="0" smtClean="0"/>
              <a:t>成像机；（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）结合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模型进行分块的仿射变换；（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）最终得到的正面人脸；（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）使用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模型产生的图片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19285" cy="572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DNN</a:t>
            </a:r>
            <a:r>
              <a:rPr lang="zh-CN" altLang="en-US" b="1" dirty="0"/>
              <a:t>的结构和训练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7" y="1279561"/>
            <a:ext cx="10932043" cy="2313298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993787"/>
              </p:ext>
            </p:extLst>
          </p:nvPr>
        </p:nvGraphicFramePr>
        <p:xfrm>
          <a:off x="421758" y="3848986"/>
          <a:ext cx="11263422" cy="1737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8365"/>
                <a:gridCol w="1472389"/>
                <a:gridCol w="1679944"/>
                <a:gridCol w="1679944"/>
                <a:gridCol w="1913860"/>
                <a:gridCol w="1998920"/>
              </a:tblGrid>
              <a:tr h="159488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输入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通道的人脸，并进行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3D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校正，归一化到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152*152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卷积层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个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11*11*3</a:t>
                      </a:r>
                    </a:p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的滤波器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Max-polling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M2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滑窗大小为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3*3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，滑动步长为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卷积层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C3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个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9*9*16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维卷积核。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提取到简单的边缘特征和纹理特征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L4,L5,L6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都是局部连接层，在特征图像的每一个位置都训练学习一组不同的滤波器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F7,F8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是全连接的：这两层可以捕捉到人脸图像中距离较远的区域的特征之间的关联性。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8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DNN</a:t>
            </a:r>
            <a:r>
              <a:rPr lang="zh-CN" altLang="en-US" b="1" dirty="0" smtClean="0"/>
              <a:t>的结构和训练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90688"/>
            <a:ext cx="11788346" cy="4883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，预处理阶段：输入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通道的人脸，并进行</a:t>
            </a:r>
            <a:r>
              <a:rPr lang="en-US" altLang="zh-CN" sz="3200" dirty="0" smtClean="0"/>
              <a:t>3D</a:t>
            </a:r>
            <a:r>
              <a:rPr lang="zh-CN" altLang="en-US" sz="3200" dirty="0" smtClean="0"/>
              <a:t>校正，再归一化到</a:t>
            </a:r>
            <a:r>
              <a:rPr lang="en-US" altLang="zh-CN" sz="3200" dirty="0" smtClean="0"/>
              <a:t>152*152</a:t>
            </a:r>
            <a:r>
              <a:rPr lang="zh-CN" altLang="en-US" sz="3200" dirty="0" smtClean="0"/>
              <a:t>像素大小</a:t>
            </a:r>
            <a:r>
              <a:rPr lang="en-US" altLang="zh-CN" sz="3200" dirty="0" smtClean="0"/>
              <a:t>——152*152*3</a:t>
            </a:r>
            <a:r>
              <a:rPr lang="zh-CN" altLang="en-US" sz="3200" dirty="0" smtClean="0"/>
              <a:t>。</a:t>
            </a:r>
          </a:p>
          <a:p>
            <a:pPr marL="0" indent="0">
              <a:buNone/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，通过卷积层</a:t>
            </a:r>
            <a:r>
              <a:rPr lang="en-US" altLang="zh-CN" sz="3200" dirty="0" smtClean="0"/>
              <a:t>C1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C1</a:t>
            </a:r>
            <a:r>
              <a:rPr lang="zh-CN" altLang="en-US" sz="3200" dirty="0" smtClean="0"/>
              <a:t>包含</a:t>
            </a:r>
            <a:r>
              <a:rPr lang="en-US" altLang="zh-CN" sz="3200" dirty="0" smtClean="0"/>
              <a:t>32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11*11*3</a:t>
            </a:r>
            <a:r>
              <a:rPr lang="zh-CN" altLang="en-US" sz="3200" dirty="0" smtClean="0"/>
              <a:t>的滤波器（即卷积核），得到</a:t>
            </a:r>
            <a:r>
              <a:rPr lang="en-US" altLang="zh-CN" sz="3200" dirty="0" smtClean="0"/>
              <a:t>32</a:t>
            </a:r>
            <a:r>
              <a:rPr lang="zh-CN" altLang="en-US" sz="3200" dirty="0" smtClean="0"/>
              <a:t>张特征图</a:t>
            </a:r>
            <a:r>
              <a:rPr lang="en-US" altLang="zh-CN" sz="3200" dirty="0" smtClean="0"/>
              <a:t>——32*142*142*3</a:t>
            </a:r>
            <a:r>
              <a:rPr lang="zh-CN" altLang="en-US" sz="3200" dirty="0" smtClean="0"/>
              <a:t>。</a:t>
            </a:r>
          </a:p>
          <a:p>
            <a:pPr marL="0" indent="0">
              <a:buNone/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，通过</a:t>
            </a:r>
            <a:r>
              <a:rPr lang="en-US" altLang="zh-CN" sz="3200" dirty="0" smtClean="0"/>
              <a:t>max-polling</a:t>
            </a:r>
            <a:r>
              <a:rPr lang="zh-CN" altLang="en-US" sz="3200" dirty="0" smtClean="0"/>
              <a:t>层</a:t>
            </a:r>
            <a:r>
              <a:rPr lang="en-US" altLang="zh-CN" sz="3200" dirty="0" smtClean="0"/>
              <a:t>M2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M2</a:t>
            </a:r>
            <a:r>
              <a:rPr lang="zh-CN" altLang="en-US" sz="3200" dirty="0" smtClean="0"/>
              <a:t>的滑窗大小为</a:t>
            </a:r>
            <a:r>
              <a:rPr lang="en-US" altLang="zh-CN" sz="3200" dirty="0" smtClean="0"/>
              <a:t>3*3</a:t>
            </a:r>
            <a:r>
              <a:rPr lang="zh-CN" altLang="en-US" sz="3200" dirty="0" smtClean="0"/>
              <a:t>，滑动步长为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个通道上分别独立</a:t>
            </a:r>
            <a:r>
              <a:rPr lang="en-US" altLang="zh-CN" sz="3200" dirty="0" smtClean="0"/>
              <a:t>polling</a:t>
            </a:r>
            <a:r>
              <a:rPr lang="zh-CN" altLang="en-US" sz="3200" dirty="0" smtClean="0"/>
              <a:t>。</a:t>
            </a:r>
          </a:p>
          <a:p>
            <a:pPr marL="0" indent="0">
              <a:buNone/>
            </a:pPr>
            <a:r>
              <a:rPr lang="en-US" altLang="zh-CN" sz="3200" dirty="0" smtClean="0"/>
              <a:t>4</a:t>
            </a:r>
            <a:r>
              <a:rPr lang="zh-CN" altLang="en-US" sz="3200" dirty="0" smtClean="0"/>
              <a:t>，通过另一个卷积层</a:t>
            </a:r>
            <a:r>
              <a:rPr lang="en-US" altLang="zh-CN" sz="3200" dirty="0" smtClean="0"/>
              <a:t>C3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C3</a:t>
            </a:r>
            <a:r>
              <a:rPr lang="zh-CN" altLang="en-US" sz="3200" dirty="0" smtClean="0"/>
              <a:t>包含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9*9*16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维卷积核。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为了提取</a:t>
            </a:r>
            <a:r>
              <a:rPr lang="zh-CN" altLang="en-US" sz="3200" dirty="0"/>
              <a:t>到</a:t>
            </a:r>
            <a:r>
              <a:rPr lang="zh-CN" altLang="en-US" sz="3200" dirty="0" smtClean="0"/>
              <a:t>低水平的</a:t>
            </a:r>
            <a:r>
              <a:rPr lang="zh-CN" altLang="en-US" sz="3200" dirty="0"/>
              <a:t>特征，如简单的边缘特征和纹理</a:t>
            </a:r>
            <a:r>
              <a:rPr lang="zh-CN" altLang="en-US" sz="3200" dirty="0" smtClean="0"/>
              <a:t>特征。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62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DNN</a:t>
            </a:r>
            <a:r>
              <a:rPr lang="zh-CN" altLang="en-US" b="1" dirty="0" smtClean="0"/>
              <a:t>的结构和训练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995" y="1359243"/>
            <a:ext cx="12019005" cy="4563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5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L4,L5,L6</a:t>
            </a:r>
            <a:r>
              <a:rPr lang="zh-CN" altLang="en-US" sz="3200" dirty="0" smtClean="0"/>
              <a:t>都是</a:t>
            </a:r>
            <a:r>
              <a:rPr lang="zh-CN" altLang="en-US" sz="3200" dirty="0" smtClean="0">
                <a:solidFill>
                  <a:srgbClr val="FF0000"/>
                </a:solidFill>
              </a:rPr>
              <a:t>局部连接层</a:t>
            </a:r>
            <a:r>
              <a:rPr lang="zh-CN" altLang="en-US" sz="3200" dirty="0" smtClean="0"/>
              <a:t>，在特征图像的</a:t>
            </a:r>
            <a:r>
              <a:rPr lang="zh-CN" altLang="en-US" sz="3200" dirty="0" smtClean="0">
                <a:solidFill>
                  <a:srgbClr val="FF0000"/>
                </a:solidFill>
              </a:rPr>
              <a:t>每一个位置都训练学习一组不同的滤波器</a:t>
            </a:r>
            <a:r>
              <a:rPr lang="zh-CN" altLang="en-US" sz="3200" dirty="0" smtClean="0"/>
              <a:t>。比如说，相比于鼻子和嘴巴之间的区域，眼睛和眉毛之间的区域展现出非常不同的表观并且有很高的区分度。换句话说，通过利用我们输入的校正后的图像，我们定制了</a:t>
            </a:r>
            <a:r>
              <a:rPr lang="en-US" altLang="zh-CN" sz="3200" dirty="0" smtClean="0"/>
              <a:t>DNN</a:t>
            </a:r>
            <a:r>
              <a:rPr lang="zh-CN" altLang="en-US" sz="3200" dirty="0" smtClean="0"/>
              <a:t>的结构。</a:t>
            </a:r>
          </a:p>
          <a:p>
            <a:pPr marL="0" indent="0">
              <a:buNone/>
            </a:pPr>
            <a:r>
              <a:rPr lang="en-US" altLang="zh-CN" sz="3200" dirty="0" smtClean="0"/>
              <a:t>6</a:t>
            </a:r>
            <a:r>
              <a:rPr lang="zh-CN" altLang="en-US" sz="3200" dirty="0" smtClean="0"/>
              <a:t>，最后，网络顶端的两层</a:t>
            </a:r>
            <a:r>
              <a:rPr lang="zh-CN" altLang="en-US" sz="3200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dirty="0" smtClean="0">
                <a:solidFill>
                  <a:srgbClr val="FF0000"/>
                </a:solidFill>
              </a:rPr>
              <a:t>F7</a:t>
            </a:r>
            <a:r>
              <a:rPr lang="zh-CN" altLang="en-US" sz="3200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dirty="0" smtClean="0">
                <a:solidFill>
                  <a:srgbClr val="FF0000"/>
                </a:solidFill>
              </a:rPr>
              <a:t>F8</a:t>
            </a:r>
            <a:r>
              <a:rPr lang="zh-CN" altLang="en-US" sz="3200" dirty="0" smtClean="0">
                <a:solidFill>
                  <a:srgbClr val="FF0000"/>
                </a:solidFill>
              </a:rPr>
              <a:t>）是全连接的</a:t>
            </a:r>
            <a:r>
              <a:rPr lang="zh-CN" altLang="en-US" sz="3200" dirty="0" smtClean="0"/>
              <a:t>：每一个输出单元都连接到所有的输入。这两层可以捕捉到人脸图像中距离较远的区域的特征之间的关联性。比如，眼睛的位置和形状，与嘴巴的位置和形状之间的关联性（这部分也含有信息）可以由这两层得到。第一个全连接层</a:t>
            </a:r>
            <a:r>
              <a:rPr lang="en-US" altLang="zh-CN" sz="3200" dirty="0" smtClean="0"/>
              <a:t>F7</a:t>
            </a:r>
            <a:r>
              <a:rPr lang="zh-CN" altLang="en-US" sz="3200" dirty="0" smtClean="0"/>
              <a:t>的输出就是我们原始的人脸特征表达向量。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44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DNN</a:t>
            </a:r>
            <a:r>
              <a:rPr lang="zh-CN" altLang="en-US" b="1" dirty="0" smtClean="0"/>
              <a:t>的结构和训练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81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最后一个全连接层</a:t>
            </a:r>
            <a:r>
              <a:rPr lang="en-US" altLang="zh-CN" sz="3200" dirty="0" smtClean="0"/>
              <a:t>F8</a:t>
            </a:r>
            <a:r>
              <a:rPr lang="zh-CN" altLang="en-US" sz="3200" dirty="0" smtClean="0"/>
              <a:t>的输出进入了一个</a:t>
            </a:r>
            <a:r>
              <a:rPr lang="en-US" altLang="zh-CN" sz="3200" dirty="0" smtClean="0"/>
              <a:t>K-way</a:t>
            </a:r>
            <a:r>
              <a:rPr lang="zh-CN" altLang="en-US" sz="3200" dirty="0" smtClean="0"/>
              <a:t>的</a:t>
            </a:r>
            <a:r>
              <a:rPr lang="en-US" altLang="zh-CN" sz="3200" dirty="0" err="1" smtClean="0"/>
              <a:t>softmax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是类别个数）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即可产生类别标号的概率分布。用       表示一个输入图像经过网络后的第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个输出，即可用下式表达输出类标号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的概率：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使得下式（叉熵损失）最小，即是最大化了正确输出类别的概率</a:t>
            </a:r>
          </a:p>
          <a:p>
            <a:endParaRPr lang="zh-CN" altLang="en-US" dirty="0"/>
          </a:p>
        </p:txBody>
      </p:sp>
      <p:pic>
        <p:nvPicPr>
          <p:cNvPr id="4102" name="Picture 6" descr="F:\ProgramData\youdao\1207675909@qq.com\e7d0dd9a08a14ae994caf2b86d0b1ef9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98253"/>
            <a:ext cx="5813898" cy="60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10" y="5852314"/>
            <a:ext cx="3037039" cy="6492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871" y="2286258"/>
            <a:ext cx="530462" cy="43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使用神经网络提取人脸特征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412"/>
            <a:ext cx="12192000" cy="4048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" y="578296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把</a:t>
            </a:r>
            <a:r>
              <a:rPr lang="zh-CN" altLang="en-US" sz="3200" dirty="0"/>
              <a:t>特征的元素归一化成</a:t>
            </a:r>
            <a:r>
              <a:rPr lang="en-US" altLang="zh-CN" sz="3200" dirty="0"/>
              <a:t>0</a:t>
            </a:r>
            <a:r>
              <a:rPr lang="zh-CN" altLang="en-US" sz="3200" dirty="0"/>
              <a:t>到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 L2</a:t>
            </a:r>
            <a:r>
              <a:rPr lang="zh-CN" altLang="en-US" sz="3200" dirty="0" smtClean="0"/>
              <a:t>归一化），</a:t>
            </a:r>
            <a:r>
              <a:rPr lang="zh-CN" altLang="en-US" sz="3200" dirty="0"/>
              <a:t>以此降低特征对光照变化的</a:t>
            </a:r>
            <a:r>
              <a:rPr lang="zh-CN" altLang="en-US" sz="3200" dirty="0" smtClean="0"/>
              <a:t>敏感度。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50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1658</Words>
  <Application>Microsoft Office PowerPoint</Application>
  <PresentationFormat>宽屏</PresentationFormat>
  <Paragraphs>121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DeepFace系统概述   </vt:lpstr>
      <vt:lpstr>DeepFace 优势 </vt:lpstr>
      <vt:lpstr>PowerPoint 演示文稿</vt:lpstr>
      <vt:lpstr>DNN的结构和训练</vt:lpstr>
      <vt:lpstr>DNN的结构和训练</vt:lpstr>
      <vt:lpstr>DNN的结构和训练</vt:lpstr>
      <vt:lpstr>DNN的结构和训练</vt:lpstr>
      <vt:lpstr>使用神经网络提取人脸特征</vt:lpstr>
      <vt:lpstr>人脸验证——距离度量方法</vt:lpstr>
      <vt:lpstr>人脸验证——距离度量方法</vt:lpstr>
      <vt:lpstr>实验</vt:lpstr>
      <vt:lpstr>分类误差的评估</vt:lpstr>
      <vt:lpstr>LFW上的人脸验证</vt:lpstr>
      <vt:lpstr>LFW上的人脸验证</vt:lpstr>
      <vt:lpstr>LFW上的人脸验证</vt:lpstr>
      <vt:lpstr>几种网络的验证性能</vt:lpstr>
      <vt:lpstr>与其他方案的对比</vt:lpstr>
      <vt:lpstr>视频级的人脸验证 </vt:lpstr>
      <vt:lpstr>视频级的人脸验证 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</cp:revision>
  <dcterms:created xsi:type="dcterms:W3CDTF">2015-04-16T07:45:33Z</dcterms:created>
  <dcterms:modified xsi:type="dcterms:W3CDTF">2015-04-16T13:13:41Z</dcterms:modified>
</cp:coreProperties>
</file>