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2" r:id="rId10"/>
    <p:sldId id="260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0622-DDB5-4834-9DA0-6E63C4869CD9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61C4-FC97-47A4-8F37-B1E7F5D97F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40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161C4-FC97-47A4-8F37-B1E7F5D97FF5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4026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35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08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402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96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104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8025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1119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531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89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32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801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473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9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14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86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70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278F2A-966D-4078-97F8-4DF8428EEDB1}" type="datetimeFigureOut">
              <a:rPr lang="en-HK" smtClean="0"/>
              <a:t>9/3/2022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728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L2GAjaHDL4?start=279&amp;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launay_triangulation" TargetMode="External"/><Relationship Id="rId2" Type="http://schemas.openxmlformats.org/officeDocument/2006/relationships/hyperlink" Target="https://github.com/xrhoffmann/delaunay_vorono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oronoi_diagram" TargetMode="External"/><Relationship Id="rId4" Type="http://schemas.openxmlformats.org/officeDocument/2006/relationships/hyperlink" Target="https://en.wikipedia.org/wiki/Bowyer%E2%80%93Watson_algorith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.diku.dk/kenny/download/vedel_larsen.10.pd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AC0D-902D-4B9F-BE87-72AD14D35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Week 5 Numerical Simulation of Foams Presentation 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AAD1D-5674-45EC-9EE3-F93AB43CF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Tony </a:t>
            </a:r>
            <a:r>
              <a:rPr lang="en-GB" dirty="0" err="1"/>
              <a:t>Hau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957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62E3-C073-42F4-9D1A-DE7B69AF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Answering the Question – How does bubble evolve to equilibrium</a:t>
            </a:r>
            <a:endParaRPr lang="en-HK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392F-ED2D-4011-A589-6057EBB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10503659" cy="4195481"/>
          </a:xfrm>
        </p:spPr>
        <p:txBody>
          <a:bodyPr/>
          <a:lstStyle/>
          <a:p>
            <a:r>
              <a:rPr lang="en-HK" b="1" dirty="0">
                <a:solidFill>
                  <a:schemeClr val="bg1"/>
                </a:solidFill>
                <a:sym typeface="Wingdings" panose="05000000000000000000" pitchFamily="2" charset="2"/>
              </a:rPr>
              <a:t>By Euler’s law, </a:t>
            </a:r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bubbles will tend to evolve to a state where they have 6 sides of film  very similarly to a hexagon honeycomb. However, achievable only when the bubble distribution is infinitely large. </a:t>
            </a:r>
          </a:p>
          <a:p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Bubbles with films number smaller than 6 will shrink and those with larger number will grow. </a:t>
            </a:r>
          </a:p>
          <a:p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The previous two bubble topological operations dominate the evolution.</a:t>
            </a:r>
          </a:p>
          <a:p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Junctions will be 120 degree (Plateau’s Law)</a:t>
            </a:r>
          </a:p>
          <a:p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If the bubble distribution is not very large, bubble with six sides will dominate, but some bubbles with different </a:t>
            </a:r>
            <a:r>
              <a:rPr lang="en-GB" b="1">
                <a:solidFill>
                  <a:schemeClr val="bg1"/>
                </a:solidFill>
                <a:sym typeface="Wingdings" panose="05000000000000000000" pitchFamily="2" charset="2"/>
              </a:rPr>
              <a:t>film numbers will </a:t>
            </a:r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surround it(by </a:t>
            </a:r>
            <a:r>
              <a:rPr lang="en-HK" b="1" dirty="0" err="1">
                <a:solidFill>
                  <a:schemeClr val="bg1"/>
                </a:solidFill>
              </a:rPr>
              <a:t>Aboav</a:t>
            </a:r>
            <a:r>
              <a:rPr lang="en-HK" b="1" dirty="0">
                <a:solidFill>
                  <a:schemeClr val="bg1"/>
                </a:solidFill>
              </a:rPr>
              <a:t> – </a:t>
            </a:r>
            <a:r>
              <a:rPr lang="en-HK" b="1" dirty="0" err="1">
                <a:solidFill>
                  <a:schemeClr val="bg1"/>
                </a:solidFill>
              </a:rPr>
              <a:t>Weaire</a:t>
            </a:r>
            <a:r>
              <a:rPr lang="en-HK" b="1" dirty="0">
                <a:solidFill>
                  <a:schemeClr val="bg1"/>
                </a:solidFill>
              </a:rPr>
              <a:t> law)</a:t>
            </a:r>
            <a:endParaRPr lang="en-GB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24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312-4628-4EB0-AE95-181B5E49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Demonstration of evolution</a:t>
            </a:r>
          </a:p>
        </p:txBody>
      </p:sp>
      <p:pic>
        <p:nvPicPr>
          <p:cNvPr id="4" name="Online Media 3" title="The law of Aboav--Weaire and extensions  - Richard Ehrenborg">
            <a:hlinkClick r:id="" action="ppaction://media"/>
            <a:extLst>
              <a:ext uri="{FF2B5EF4-FFF2-40B4-BE49-F238E27FC236}">
                <a16:creationId xmlns:a16="http://schemas.microsoft.com/office/drawing/2014/main" id="{919B3894-AF32-47AE-9DEF-B71F3BC2BF3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3725" y="2063588"/>
            <a:ext cx="74263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F4E4-7A06-418C-942E-CCAB8412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Voronoi Diagram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2283396-D1D8-4D5D-A569-6E9ABC815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42" y="1774650"/>
            <a:ext cx="6203551" cy="3604766"/>
          </a:xfrm>
        </p:spPr>
      </p:pic>
    </p:spTree>
    <p:extLst>
      <p:ext uri="{BB962C8B-B14F-4D97-AF65-F5344CB8AC3E}">
        <p14:creationId xmlns:p14="http://schemas.microsoft.com/office/powerpoint/2010/main" val="241957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B9E7-99FB-47AC-8D37-977D2B7A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Delaunay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FA74-74F2-4D47-9A0E-7104AD0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Line up all the sites – a dual of Voronoi Diagram</a:t>
            </a:r>
          </a:p>
          <a:p>
            <a:endParaRPr lang="en-HK" dirty="0"/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8A2F7-BEBE-4E5C-A60E-D685A034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33" y="2681772"/>
            <a:ext cx="4181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449C-C242-45A8-8AFE-431C815D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9B3B-ED17-4CDD-BF7C-6AFDC546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Source: </a:t>
            </a:r>
            <a:r>
              <a:rPr lang="en-HK" dirty="0">
                <a:hlinkClick r:id="rId2"/>
              </a:rPr>
              <a:t>https://github.com/xrhoffmann/delaunay_voronoi</a:t>
            </a:r>
            <a:endParaRPr lang="en-HK" dirty="0"/>
          </a:p>
          <a:p>
            <a:r>
              <a:rPr lang="en-HK" dirty="0"/>
              <a:t>Technique employed: …</a:t>
            </a:r>
            <a:r>
              <a:rPr lang="en-GB" dirty="0"/>
              <a:t> Given a set of points in an Euclidean 2D space, we compute the </a:t>
            </a:r>
            <a:r>
              <a:rPr lang="en-GB" dirty="0">
                <a:hlinkClick r:id="rId3"/>
              </a:rPr>
              <a:t>Delaunay triangulation</a:t>
            </a:r>
            <a:r>
              <a:rPr lang="en-GB" dirty="0"/>
              <a:t> (DT) using the </a:t>
            </a:r>
            <a:r>
              <a:rPr lang="en-GB" dirty="0">
                <a:hlinkClick r:id="rId4"/>
              </a:rPr>
              <a:t>Bowyer-Watson algorithm</a:t>
            </a:r>
            <a:r>
              <a:rPr lang="en-GB" dirty="0"/>
              <a:t>. We compute the </a:t>
            </a:r>
            <a:r>
              <a:rPr lang="en-GB" dirty="0">
                <a:hlinkClick r:id="rId5"/>
              </a:rPr>
              <a:t>Voronoi tessellation</a:t>
            </a:r>
            <a:r>
              <a:rPr lang="en-GB" dirty="0"/>
              <a:t> (VT) as the dual graph of the DT. </a:t>
            </a:r>
          </a:p>
          <a:p>
            <a:r>
              <a:rPr lang="en-GB" dirty="0"/>
              <a:t>Input: a set of 100 points(randomly generated positive x y coordinates)</a:t>
            </a:r>
          </a:p>
          <a:p>
            <a:r>
              <a:rPr lang="en-GB" dirty="0"/>
              <a:t>Output: Voronoi and </a:t>
            </a:r>
            <a:r>
              <a:rPr lang="en-HK" dirty="0"/>
              <a:t>Delaunay diagram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3161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5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5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4" name="Oval 5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5" name="Picture 5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6" name="Picture 5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7" name="Rectangle 6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BD35-8982-4F18-A00B-EB75BB97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/>
          </a:p>
        </p:txBody>
      </p:sp>
      <p:sp>
        <p:nvSpPr>
          <p:cNvPr id="78" name="Freeform: Shape 63">
            <a:extLst>
              <a:ext uri="{FF2B5EF4-FFF2-40B4-BE49-F238E27FC236}">
                <a16:creationId xmlns:a16="http://schemas.microsoft.com/office/drawing/2014/main" id="{22AC4D5D-0A9D-43D6-A836-13B38BA1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3" name="Picture 12" descr="Shape, polygon&#10;&#10;Description automatically generated">
            <a:extLst>
              <a:ext uri="{FF2B5EF4-FFF2-40B4-BE49-F238E27FC236}">
                <a16:creationId xmlns:a16="http://schemas.microsoft.com/office/drawing/2014/main" id="{3175D917-9743-41DD-85EB-23DBDCD7E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48" y="647699"/>
            <a:ext cx="3602418" cy="2701814"/>
          </a:xfrm>
          <a:prstGeom prst="rect">
            <a:avLst/>
          </a:prstGeom>
          <a:effectLst/>
        </p:spPr>
      </p:pic>
      <p:sp>
        <p:nvSpPr>
          <p:cNvPr id="79" name="Freeform 27">
            <a:extLst>
              <a:ext uri="{FF2B5EF4-FFF2-40B4-BE49-F238E27FC236}">
                <a16:creationId xmlns:a16="http://schemas.microsoft.com/office/drawing/2014/main" id="{6929218D-E6E8-4BC7-9F4C-397A7FE5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2B08402-C849-498F-BBD6-CBF253551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" y="3866833"/>
            <a:ext cx="2646210" cy="1984657"/>
          </a:xfrm>
          <a:prstGeom prst="rect">
            <a:avLst/>
          </a:prstGeom>
          <a:effectLst/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ACD3DF4-8AA3-40BE-83FB-59220093C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1" y="3866833"/>
            <a:ext cx="2646210" cy="19846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391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062F-AC55-4B77-A798-1DDCA6A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of this presentation section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DA42-2E7A-469D-BC5F-26CD6BB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explain </a:t>
            </a:r>
            <a:r>
              <a:rPr lang="en-US" altLang="zh-CN" dirty="0"/>
              <a:t>how</a:t>
            </a:r>
            <a:r>
              <a:rPr lang="en-HK" altLang="zh-CN" dirty="0"/>
              <a:t> bubbles evolve to equilibrium and to demonstrate Voronoi diagram using python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753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E925A-1B84-4E55-A27F-762E857F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 bubbles evolve to equilibriu</a:t>
            </a:r>
            <a:r>
              <a:rPr lang="en-US" sz="3700" dirty="0">
                <a:solidFill>
                  <a:srgbClr val="EBEBEB"/>
                </a:solidFill>
              </a:rPr>
              <a:t>m?</a:t>
            </a:r>
            <a:endParaRPr lang="en-US" sz="3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789AF-3F2A-4724-8A15-501EEF2A64A2}"/>
              </a:ext>
            </a:extLst>
          </p:cNvPr>
          <p:cNvSpPr txBox="1"/>
          <p:nvPr/>
        </p:nvSpPr>
        <p:spPr>
          <a:xfrm>
            <a:off x="304174" y="383871"/>
            <a:ext cx="9482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Main reference: </a:t>
            </a:r>
            <a:r>
              <a:rPr lang="en-HK" sz="2800" dirty="0">
                <a:hlinkClick r:id="rId6"/>
              </a:rPr>
              <a:t>http://image.diku.dk/kenny/download/vedel_larsen.10.pdf</a:t>
            </a:r>
            <a:r>
              <a:rPr lang="en-HK" sz="2800" dirty="0"/>
              <a:t> Quasi-static Simulation of Foam in the Vertex Model </a:t>
            </a:r>
          </a:p>
        </p:txBody>
      </p:sp>
    </p:spTree>
    <p:extLst>
      <p:ext uri="{BB962C8B-B14F-4D97-AF65-F5344CB8AC3E}">
        <p14:creationId xmlns:p14="http://schemas.microsoft.com/office/powerpoint/2010/main" val="299058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CC1F-4218-415E-8346-77ECF458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5" y="306367"/>
            <a:ext cx="4904561" cy="19549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EBEBEB"/>
                </a:solidFill>
              </a:rPr>
              <a:t>Main driving force behind bubble formation</a:t>
            </a:r>
            <a:endParaRPr lang="en-HK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B174-B492-4F0D-ACCF-C7739E2B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minimize total surface energy given area constraint in 2D case.</a:t>
            </a:r>
          </a:p>
          <a:p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Energy of a single film is</a:t>
            </a: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endParaRPr lang="en-HK" dirty="0">
              <a:solidFill>
                <a:srgbClr val="EBEBEB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dirty="0">
              <a:solidFill>
                <a:srgbClr val="EBEBEB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HK" dirty="0">
              <a:solidFill>
                <a:srgbClr val="EBEBEB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Consequence of this result: 120 degree at triple junction (Plateau’s Law)</a:t>
            </a: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E09C3E-0CCF-4A8A-BBDA-BEB19D2E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2" y="3690848"/>
            <a:ext cx="8120743" cy="11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0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602A-F5C9-4FF0-9365-E1F570D1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004552"/>
            <a:ext cx="3108626" cy="18879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3200" dirty="0">
                <a:solidFill>
                  <a:srgbClr val="EBEBEB"/>
                </a:solidFill>
              </a:rPr>
              <a:t>Bubble Topological operations – First operation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6639-2350-4367-9581-40A3DE88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86" y="3084490"/>
            <a:ext cx="3108057" cy="2947415"/>
          </a:xfrm>
        </p:spPr>
        <p:txBody>
          <a:bodyPr>
            <a:normAutofit/>
          </a:bodyPr>
          <a:lstStyle/>
          <a:p>
            <a:r>
              <a:rPr lang="en-HK" sz="1400" dirty="0">
                <a:solidFill>
                  <a:srgbClr val="FFFFFF"/>
                </a:solidFill>
              </a:rPr>
              <a:t>First operation happens because of the pressure differences between two cells that push two junctions into one junction </a:t>
            </a:r>
            <a:r>
              <a:rPr lang="en-HK" sz="1400" dirty="0">
                <a:solidFill>
                  <a:srgbClr val="FFFFFF"/>
                </a:solidFill>
                <a:sym typeface="Wingdings" panose="05000000000000000000" pitchFamily="2" charset="2"/>
              </a:rPr>
              <a:t> unstable because violate Plateau’s triple rule.</a:t>
            </a:r>
            <a:endParaRPr lang="en-HK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3FFC76CE-CAC3-4954-B1CA-9015EFEA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679488"/>
            <a:ext cx="6495847" cy="4108622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10B2D-EA5C-4B82-960D-E980E726BB06}"/>
              </a:ext>
            </a:extLst>
          </p:cNvPr>
          <p:cNvCxnSpPr/>
          <p:nvPr/>
        </p:nvCxnSpPr>
        <p:spPr>
          <a:xfrm>
            <a:off x="8010659" y="3084490"/>
            <a:ext cx="8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235E7E-5523-4A2D-A913-21C3BAA015FF}"/>
              </a:ext>
            </a:extLst>
          </p:cNvPr>
          <p:cNvSpPr txBox="1"/>
          <p:nvPr/>
        </p:nvSpPr>
        <p:spPr>
          <a:xfrm>
            <a:off x="6729327" y="2595363"/>
            <a:ext cx="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19F3C-DB7F-48D2-886C-556E83E0E75A}"/>
              </a:ext>
            </a:extLst>
          </p:cNvPr>
          <p:cNvSpPr txBox="1"/>
          <p:nvPr/>
        </p:nvSpPr>
        <p:spPr>
          <a:xfrm>
            <a:off x="6426808" y="3188211"/>
            <a:ext cx="35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94A00-6B76-4B52-8D59-658C6B4BF927}"/>
              </a:ext>
            </a:extLst>
          </p:cNvPr>
          <p:cNvSpPr txBox="1"/>
          <p:nvPr/>
        </p:nvSpPr>
        <p:spPr>
          <a:xfrm>
            <a:off x="7121278" y="3695904"/>
            <a:ext cx="42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6471D-2787-40D3-949E-57C27810B6CC}"/>
              </a:ext>
            </a:extLst>
          </p:cNvPr>
          <p:cNvSpPr txBox="1"/>
          <p:nvPr/>
        </p:nvSpPr>
        <p:spPr>
          <a:xfrm>
            <a:off x="7409256" y="3003545"/>
            <a:ext cx="36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F8E50-B6D1-404F-AB11-87D790108EB2}"/>
              </a:ext>
            </a:extLst>
          </p:cNvPr>
          <p:cNvCxnSpPr/>
          <p:nvPr/>
        </p:nvCxnSpPr>
        <p:spPr>
          <a:xfrm flipH="1">
            <a:off x="5639713" y="3429000"/>
            <a:ext cx="1481565" cy="11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9261B-DC74-4256-B882-76C321CF692D}"/>
              </a:ext>
            </a:extLst>
          </p:cNvPr>
          <p:cNvSpPr txBox="1"/>
          <p:nvPr/>
        </p:nvSpPr>
        <p:spPr>
          <a:xfrm>
            <a:off x="4768834" y="4554762"/>
            <a:ext cx="161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Junction</a:t>
            </a:r>
          </a:p>
        </p:txBody>
      </p:sp>
    </p:spTree>
    <p:extLst>
      <p:ext uri="{BB962C8B-B14F-4D97-AF65-F5344CB8AC3E}">
        <p14:creationId xmlns:p14="http://schemas.microsoft.com/office/powerpoint/2010/main" val="3142074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42647-7568-4731-B2C4-3AAF0CE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sz="3300" dirty="0">
                <a:solidFill>
                  <a:srgbClr val="EBEBEB"/>
                </a:solidFill>
              </a:rPr>
              <a:t>Bubble Topological operations – Second operation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picture containing indoor, clock&#10;&#10;Description automatically generated">
            <a:extLst>
              <a:ext uri="{FF2B5EF4-FFF2-40B4-BE49-F238E27FC236}">
                <a16:creationId xmlns:a16="http://schemas.microsoft.com/office/drawing/2014/main" id="{5E216649-75B4-4464-8DBD-9789D77F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80" y="1075928"/>
            <a:ext cx="5449889" cy="2724944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E65-C540-4029-BFF8-D3B513CE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EBEBEB"/>
                </a:solidFill>
              </a:rPr>
              <a:t>Second operation occurs because gases escapes from high pressure to low pressure through the shared films</a:t>
            </a:r>
          </a:p>
          <a:p>
            <a:endParaRPr lang="en-HK" dirty="0">
              <a:solidFill>
                <a:srgbClr val="EBEBEB"/>
              </a:solidFill>
            </a:endParaRPr>
          </a:p>
          <a:p>
            <a:r>
              <a:rPr lang="en-HK" dirty="0">
                <a:solidFill>
                  <a:srgbClr val="EBEBEB"/>
                </a:solidFill>
              </a:rPr>
              <a:t>Equation governing change in bubble’s area </a:t>
            </a:r>
            <a:r>
              <a:rPr lang="en-HK" dirty="0">
                <a:solidFill>
                  <a:srgbClr val="EBEBEB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olidFill>
                  <a:srgbClr val="EBEBEB"/>
                </a:solidFill>
                <a:sym typeface="Wingdings" panose="05000000000000000000" pitchFamily="2" charset="2"/>
              </a:rPr>
              <a:t>von Neumann’s law of diffusion (derived from Laplace Young’s Law and Fick’s law of diffusion)</a:t>
            </a:r>
            <a:endParaRPr lang="en-HK" dirty="0">
              <a:solidFill>
                <a:srgbClr val="EBEBEB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593E6-0DCD-4459-9CDD-AAD1830314A2}"/>
              </a:ext>
            </a:extLst>
          </p:cNvPr>
          <p:cNvCxnSpPr/>
          <p:nvPr/>
        </p:nvCxnSpPr>
        <p:spPr>
          <a:xfrm flipH="1" flipV="1">
            <a:off x="7210839" y="736180"/>
            <a:ext cx="605307" cy="153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634B39-4E6A-494C-A1C8-6A8FD01F446B}"/>
              </a:ext>
            </a:extLst>
          </p:cNvPr>
          <p:cNvSpPr txBox="1"/>
          <p:nvPr/>
        </p:nvSpPr>
        <p:spPr>
          <a:xfrm>
            <a:off x="6340043" y="397906"/>
            <a:ext cx="18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Shrinkage</a:t>
            </a:r>
          </a:p>
        </p:txBody>
      </p:sp>
      <p:pic>
        <p:nvPicPr>
          <p:cNvPr id="17" name="Picture 1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4CB6ED05-B412-4EF4-9218-00DBF335C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71" y="3955137"/>
            <a:ext cx="4497420" cy="100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6383B-71A6-45E8-B913-18D48C22310B}"/>
                  </a:ext>
                </a:extLst>
              </p:cNvPr>
              <p:cNvSpPr txBox="1"/>
              <p:nvPr/>
            </p:nvSpPr>
            <p:spPr>
              <a:xfrm>
                <a:off x="5929911" y="5229054"/>
                <a:ext cx="60941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dirty="0"/>
                  <a:t>Where A is the area of a bubble, t is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18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HK" dirty="0"/>
                  <a:t> is </a:t>
                </a:r>
                <a:r>
                  <a:rPr lang="en-GB" dirty="0"/>
                  <a:t>surface tension of the liquid medium,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en-HK" dirty="0"/>
                  <a:t> </a:t>
                </a:r>
                <a:r>
                  <a:rPr lang="en-GB" dirty="0"/>
                  <a:t> diffusion constant of the liquid which controls the transfer rate and n is the number of films that bubble possesses.</a:t>
                </a:r>
                <a:endParaRPr lang="en-HK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6383B-71A6-45E8-B913-18D48C223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11" y="5229054"/>
                <a:ext cx="6094175" cy="1200329"/>
              </a:xfrm>
              <a:prstGeom prst="rect">
                <a:avLst/>
              </a:prstGeom>
              <a:blipFill>
                <a:blip r:embed="rId4"/>
                <a:stretch>
                  <a:fillRect l="-901" t="-3046" r="-1001" b="-710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47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B70-166D-47F1-8EEC-E9CA431D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Implication of von Neumann’s Law of diffusion on second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F3C5-B7D3-4567-B020-1EEDBF79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Bubble with more than 6 sides </a:t>
            </a:r>
            <a:r>
              <a:rPr lang="en-HK" dirty="0">
                <a:sym typeface="Wingdings" panose="05000000000000000000" pitchFamily="2" charset="2"/>
              </a:rPr>
              <a:t> Inflow of gases as </a:t>
            </a:r>
            <a:r>
              <a:rPr lang="en-HK" dirty="0" err="1">
                <a:sym typeface="Wingdings" panose="05000000000000000000" pitchFamily="2" charset="2"/>
              </a:rPr>
              <a:t>dA</a:t>
            </a:r>
            <a:r>
              <a:rPr lang="en-HK" dirty="0">
                <a:sym typeface="Wingdings" panose="05000000000000000000" pitchFamily="2" charset="2"/>
              </a:rPr>
              <a:t>/dT &gt;0</a:t>
            </a:r>
          </a:p>
          <a:p>
            <a:r>
              <a:rPr lang="en-HK" dirty="0">
                <a:sym typeface="Wingdings" panose="05000000000000000000" pitchFamily="2" charset="2"/>
              </a:rPr>
              <a:t>Bubble with exactly 6 sides  no change in area, very stable</a:t>
            </a:r>
          </a:p>
          <a:p>
            <a:r>
              <a:rPr lang="en-HK" dirty="0">
                <a:sym typeface="Wingdings" panose="05000000000000000000" pitchFamily="2" charset="2"/>
              </a:rPr>
              <a:t>Bubble with less than 6 sides  Shrinkage and outflow of gases</a:t>
            </a:r>
          </a:p>
          <a:p>
            <a:r>
              <a:rPr lang="en-HK" dirty="0">
                <a:sym typeface="Wingdings" panose="05000000000000000000" pitchFamily="2" charset="2"/>
              </a:rPr>
              <a:t>Flow of gases is </a:t>
            </a:r>
            <a:r>
              <a:rPr lang="en-GB" dirty="0"/>
              <a:t>irrespective of pressure differences or film lengths and curvature, but only sides of a bubble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5048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7B6-C782-4E93-BF7F-44DCC57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Foam statistics – Euler’s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65E4-FC4F-4C95-AF81-747EEB7A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Euler’s Law states that, on average, a bubble should possess 6 films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Distribution of films for an average cell should be symmetric and follows a gaussian, with mean =6</a:t>
            </a:r>
          </a:p>
          <a:p>
            <a:endParaRPr lang="en-HK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A8CA27-1E04-497E-B92E-73998BC0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48" y="2752630"/>
            <a:ext cx="593490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73F-5363-426C-B7FF-12CCB927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Foam statistics – </a:t>
            </a:r>
            <a:r>
              <a:rPr lang="en-HK" dirty="0" err="1"/>
              <a:t>Aboav</a:t>
            </a:r>
            <a:r>
              <a:rPr lang="en-HK" dirty="0"/>
              <a:t> – </a:t>
            </a:r>
            <a:r>
              <a:rPr lang="en-HK" dirty="0" err="1"/>
              <a:t>Weaire</a:t>
            </a:r>
            <a:r>
              <a:rPr lang="en-HK" dirty="0"/>
              <a:t> law </a:t>
            </a:r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C9B877C1-33A0-499B-93A1-5D196A5F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89" y="2331076"/>
            <a:ext cx="8428860" cy="2798273"/>
          </a:xfrm>
        </p:spPr>
      </p:pic>
    </p:spTree>
    <p:extLst>
      <p:ext uri="{BB962C8B-B14F-4D97-AF65-F5344CB8AC3E}">
        <p14:creationId xmlns:p14="http://schemas.microsoft.com/office/powerpoint/2010/main" val="140993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566</Words>
  <Application>Microsoft Office PowerPoint</Application>
  <PresentationFormat>Widescreen</PresentationFormat>
  <Paragraphs>55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Ion</vt:lpstr>
      <vt:lpstr>Week 5 Numerical Simulation of Foams Presentation </vt:lpstr>
      <vt:lpstr>Objective of this presentation section</vt:lpstr>
      <vt:lpstr>How do bubbles evolve to equilibrium?</vt:lpstr>
      <vt:lpstr>Main driving force behind bubble formation</vt:lpstr>
      <vt:lpstr>Bubble Topological operations – First operation</vt:lpstr>
      <vt:lpstr>Bubble Topological operations – Second operation</vt:lpstr>
      <vt:lpstr>Implication of von Neumann’s Law of diffusion on second process</vt:lpstr>
      <vt:lpstr>Foam statistics – Euler’s Law</vt:lpstr>
      <vt:lpstr>Foam statistics – Aboav – Weaire law </vt:lpstr>
      <vt:lpstr>Answering the Question – How does bubble evolve to equilibrium</vt:lpstr>
      <vt:lpstr>Demonstration of evolution</vt:lpstr>
      <vt:lpstr>Voronoi Diagram</vt:lpstr>
      <vt:lpstr>Delaunay triangulation</vt:lpstr>
      <vt:lpstr>Python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Numerical Simulation of Foams Presentation --</dc:title>
  <dc:creator>Pan HAU</dc:creator>
  <cp:lastModifiedBy>Pan Hau</cp:lastModifiedBy>
  <cp:revision>99</cp:revision>
  <dcterms:created xsi:type="dcterms:W3CDTF">2022-03-01T01:52:41Z</dcterms:created>
  <dcterms:modified xsi:type="dcterms:W3CDTF">2022-03-09T08:05:12Z</dcterms:modified>
</cp:coreProperties>
</file>