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35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008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402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96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104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8025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1119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531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89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32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801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473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9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14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865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70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278F2A-966D-4078-97F8-4DF8428EEDB1}" type="datetimeFigureOut">
              <a:rPr lang="en-HK" smtClean="0"/>
              <a:t>23/3/2022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728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AC0D-902D-4B9F-BE87-72AD14D35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Week 4 </a:t>
            </a:r>
            <a:r>
              <a:rPr lang="en-GB" dirty="0"/>
              <a:t>Numerical Simulation of Foams Presentation 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AAD1D-5674-45EC-9EE3-F93AB43CF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Tony </a:t>
            </a:r>
            <a:r>
              <a:rPr lang="en-GB" dirty="0" err="1"/>
              <a:t>Hau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9578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9638-63A8-49BA-8C48-B65FBE50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endParaRPr lang="en-HK" sz="4800">
              <a:solidFill>
                <a:srgbClr val="EBEBEB"/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3CC379-73AD-441E-90B9-A87DCFF4B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776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find the convex hull of B and get 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24">
            <a:extLst>
              <a:ext uri="{FF2B5EF4-FFF2-40B4-BE49-F238E27FC236}">
                <a16:creationId xmlns:a16="http://schemas.microsoft.com/office/drawing/2014/main" id="{B706D949-6BFB-45DA-8C11-92759D079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76" y="1238250"/>
            <a:ext cx="5729288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EF5294-AD6C-48E0-B559-3C9878B416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79" y="2586034"/>
            <a:ext cx="5728970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B839CE-54C4-4CB4-B272-0F83F2C4B9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53" y="4221164"/>
            <a:ext cx="572897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3F5E011-BF86-4C7E-B388-5E52A565CFD5}"/>
              </a:ext>
            </a:extLst>
          </p:cNvPr>
          <p:cNvSpPr/>
          <p:nvPr/>
        </p:nvSpPr>
        <p:spPr>
          <a:xfrm>
            <a:off x="6924675" y="1854820"/>
            <a:ext cx="759745" cy="782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A909244-181B-4E4D-A0E3-A892867A81B0}"/>
              </a:ext>
            </a:extLst>
          </p:cNvPr>
          <p:cNvSpPr/>
          <p:nvPr/>
        </p:nvSpPr>
        <p:spPr>
          <a:xfrm>
            <a:off x="6924675" y="3709641"/>
            <a:ext cx="857250" cy="424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64027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A4D3-D635-4164-8DCA-E4A79828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Algorithm to solve for indicator bubble function u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C87A0-30A2-482A-946C-DC596B09E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32" y="2069292"/>
            <a:ext cx="6748512" cy="401005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68931-44CE-47F9-8999-FC1F0CED7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45" y="3613065"/>
            <a:ext cx="4898206" cy="8257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6F3C35-AE65-4203-9245-F5FA03B8C4BC}"/>
              </a:ext>
            </a:extLst>
          </p:cNvPr>
          <p:cNvSpPr txBox="1"/>
          <p:nvPr/>
        </p:nvSpPr>
        <p:spPr>
          <a:xfrm>
            <a:off x="8305800" y="237172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Below is the</a:t>
            </a:r>
            <a:r>
              <a:rPr lang="en-GB" dirty="0">
                <a:solidFill>
                  <a:srgbClr val="00B0F0"/>
                </a:solidFill>
              </a:rPr>
              <a:t> (7)</a:t>
            </a:r>
            <a:endParaRPr lang="en-H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062F-AC55-4B77-A798-1DDCA6A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of this presentation section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DA42-2E7A-469D-BC5F-26CD6BBC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explain the mathematics involved in the research paper Dynamics and stationary configurations of heterogeneous foams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753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534B6FBC-2D64-4E02-9BEA-5425DB78B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722" y="425391"/>
            <a:ext cx="9150807" cy="2402085"/>
          </a:xfrm>
          <a:prstGeom prst="rect">
            <a:avLst/>
          </a:prstGeom>
          <a:noFill/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E925A-1B84-4E55-A27F-762E857F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1. Principle behind bubble 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789AF-3F2A-4724-8A15-501EEF2A64A2}"/>
              </a:ext>
            </a:extLst>
          </p:cNvPr>
          <p:cNvSpPr txBox="1"/>
          <p:nvPr/>
        </p:nvSpPr>
        <p:spPr>
          <a:xfrm>
            <a:off x="958204" y="2892347"/>
            <a:ext cx="8415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Meaning of this equation: given a dimension d, we want to minimize its </a:t>
            </a:r>
            <a:r>
              <a:rPr lang="en-HK" sz="2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Hausdorff</a:t>
            </a:r>
            <a:r>
              <a:rPr lang="en-HK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measure, subjected to </a:t>
            </a:r>
            <a:endParaRPr lang="en-HK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245B37-AA6E-43E8-93BE-FF43C6835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27" y="3440204"/>
            <a:ext cx="1655302" cy="37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58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CC1F-4218-415E-8346-77ECF458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2. Lagrangian </a:t>
            </a:r>
            <a:endParaRPr lang="en-HK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0503A73-DBE6-4A5D-944A-F7641B74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100" y="1492691"/>
            <a:ext cx="7009082" cy="4731128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B174-B492-4F0D-ACCF-C7739E2B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minimization, we introduce a </a:t>
            </a:r>
            <a:r>
              <a:rPr lang="en-HK" dirty="0" err="1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Lagrangian</a:t>
            </a:r>
            <a:r>
              <a:rPr lang="en-HK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multiplier.</a:t>
            </a:r>
          </a:p>
          <a:p>
            <a:r>
              <a:rPr lang="en-HK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call                                              </a:t>
            </a:r>
          </a:p>
          <a:p>
            <a:pPr marL="0" indent="0">
              <a:buNone/>
            </a:pPr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HK" dirty="0" err="1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Lagrangian</a:t>
            </a:r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HK" dirty="0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</a:endParaRP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A9B88281-9E72-43E5-BC86-DF43FCECA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77" y="3276600"/>
            <a:ext cx="2186305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704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62E3-C073-42F4-9D1A-DE7B69AF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Two dimensional bubble minimization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392F-ED2D-4011-A589-6057EBB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10068"/>
            <a:ext cx="8946541" cy="4195481"/>
          </a:xfrm>
        </p:spPr>
        <p:txBody>
          <a:bodyPr/>
          <a:lstStyle/>
          <a:p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Define the </a:t>
            </a:r>
            <a:r>
              <a:rPr lang="en-HK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Lagrangian</a:t>
            </a:r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of 2d bubble as </a:t>
            </a:r>
          </a:p>
          <a:p>
            <a:endParaRPr lang="en-HK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HK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HK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HK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HK" dirty="0"/>
              <a:t>                             </a:t>
            </a:r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the total boundary length</a:t>
            </a:r>
          </a:p>
          <a:p>
            <a:endParaRPr lang="en-HK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HK" dirty="0"/>
              <a:t>                                 is the area of each bubble</a:t>
            </a:r>
          </a:p>
          <a:p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minimize the total boundary length, subjected to the constrain that each bubble has a fixed area</a:t>
            </a:r>
          </a:p>
          <a:p>
            <a:endParaRPr lang="en-HK" dirty="0"/>
          </a:p>
        </p:txBody>
      </p:sp>
      <p:pic>
        <p:nvPicPr>
          <p:cNvPr id="4" name="Picture 3" descr="A white paper with black writing&#10;&#10;Description automatically generated with low confidence">
            <a:extLst>
              <a:ext uri="{FF2B5EF4-FFF2-40B4-BE49-F238E27FC236}">
                <a16:creationId xmlns:a16="http://schemas.microsoft.com/office/drawing/2014/main" id="{15DE6CA1-A498-46BF-A54D-722C97244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661920"/>
            <a:ext cx="4210050" cy="7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outdoor object, honeycomb, indoor, tiled&#10;&#10;Description automatically generated">
            <a:extLst>
              <a:ext uri="{FF2B5EF4-FFF2-40B4-BE49-F238E27FC236}">
                <a16:creationId xmlns:a16="http://schemas.microsoft.com/office/drawing/2014/main" id="{ACC6B8C0-D582-45D6-98A7-1B974544D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69" y="1317289"/>
            <a:ext cx="4306070" cy="3456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4E65F215-3AAD-4FB9-AED0-07E3CC862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08" y="3959559"/>
            <a:ext cx="2011680" cy="59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CF4FC3E-20A2-48BB-A0B7-D23570095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08" y="4907630"/>
            <a:ext cx="2198370" cy="34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46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BA5E5-E6A3-427B-BC08-12964524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rgbClr val="EBEBEB"/>
                </a:solidFill>
              </a:rPr>
              <a:t>4. Proving that a minimized 2-d bubble has constant surface interface</a:t>
            </a:r>
            <a:endParaRPr lang="en-HK" sz="4400" dirty="0">
              <a:solidFill>
                <a:srgbClr val="EBEBEB"/>
              </a:solidFill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23F59-8D8E-4939-A8EB-C9439BBF4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8452" y="1410458"/>
                <a:ext cx="6495847" cy="258991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For the previous </a:t>
                </a:r>
                <a:r>
                  <a:rPr lang="en-GB" dirty="0" err="1"/>
                  <a:t>Lagrangian</a:t>
                </a:r>
                <a:r>
                  <a:rPr lang="en-GB" dirty="0"/>
                  <a:t>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HK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HK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HK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HK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nary>
                        <m:naryPr>
                          <m:supHide m:val="on"/>
                          <m:ctrlPr>
                            <a:rPr lang="en-HK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HK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HK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HK" baseline="30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HK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bubble,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HK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HK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HK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nary>
                          <m:naryPr>
                            <m:supHide m:val="on"/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HK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HK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HK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HK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Cancelling </a:t>
                </a:r>
                <a14:m>
                  <m:oMath xmlns:m="http://schemas.openxmlformats.org/officeDocument/2006/math">
                    <m:r>
                      <a:rPr lang="en-H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𝜕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both sides, we get </a:t>
                </a:r>
                <a14:m>
                  <m:oMath xmlns:m="http://schemas.openxmlformats.org/officeDocument/2006/math">
                    <m:r>
                      <a:rPr lang="en-H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𝑑𝐽</m:t>
                    </m:r>
                    <m:r>
                      <a:rPr lang="en-H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 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HK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nary>
                      <m:naryPr>
                        <m:supHide m:val="on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HK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HK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HK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HK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HK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HK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23F59-8D8E-4939-A8EB-C9439BBF4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452" y="1410458"/>
                <a:ext cx="6495847" cy="2589913"/>
              </a:xfrm>
              <a:blipFill>
                <a:blip r:embed="rId2"/>
                <a:stretch>
                  <a:fillRect l="-375" t="-1176" r="-281" b="-251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B0F87A3-1A33-4DBF-A4DB-5E648F379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7136" y="4084687"/>
            <a:ext cx="7698825" cy="1270304"/>
          </a:xfrm>
          <a:prstGeom prst="rect">
            <a:avLst/>
          </a:prstGeom>
          <a:noFill/>
          <a:effectLst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FF7E7C-A0B3-4BBE-B859-F64A1E70BB76}"/>
              </a:ext>
            </a:extLst>
          </p:cNvPr>
          <p:cNvCxnSpPr/>
          <p:nvPr/>
        </p:nvCxnSpPr>
        <p:spPr>
          <a:xfrm flipH="1">
            <a:off x="9105672" y="3709641"/>
            <a:ext cx="317576" cy="11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3702DB-C534-4C1C-8982-F9383CD74740}"/>
              </a:ext>
            </a:extLst>
          </p:cNvPr>
          <p:cNvCxnSpPr/>
          <p:nvPr/>
        </p:nvCxnSpPr>
        <p:spPr>
          <a:xfrm flipH="1">
            <a:off x="5782074" y="3709641"/>
            <a:ext cx="4736264" cy="11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A3B0C-35FF-4608-8A56-381D2CBB8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Therefore,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ϵ</m:t>
                    </m:r>
                    <m:nary>
                      <m:naryPr>
                        <m:subHide m:val="on"/>
                        <m:supHide m:val="on"/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nary>
                    <m:r>
                      <a:rPr lang="en-H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HK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</m:e>
                    </m:d>
                    <m:r>
                      <a:rPr lang="en-HK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HK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𝑑𝑠</m:t>
                            </m:r>
                          </m:e>
                        </m:nary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HK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ϵ</m:t>
                            </m:r>
                          </m:e>
                        </m:d>
                      </m:e>
                    </m:d>
                  </m:oMath>
                </a14:m>
                <a:endParaRPr lang="en-HK" dirty="0"/>
              </a:p>
              <a:p>
                <a:r>
                  <a:rPr lang="en-HK" dirty="0"/>
                  <a:t>After some calculations, we get </a:t>
                </a:r>
                <a:endParaRPr lang="en-GB" sz="1800" i="1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HK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HK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HK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𝑐𝑑𝑠</m:t>
                        </m:r>
                      </m:e>
                    </m:nary>
                    <m:r>
                      <a:rPr lang="en-HK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HK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HK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–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HK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HK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some constant curvature</a:t>
                </a:r>
              </a:p>
              <a:p>
                <a:pPr marL="0" indent="0" algn="ctr">
                  <a:buNone/>
                </a:pPr>
                <a:endParaRPr lang="en-HK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HK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HK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HK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0 curvature </a:t>
                </a:r>
                <a:r>
                  <a:rPr lang="en-HK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a straight line boundary</a:t>
                </a:r>
              </a:p>
              <a:p>
                <a:pPr marL="0" indent="0" algn="ctr">
                  <a:buNone/>
                </a:pPr>
                <a:r>
                  <a:rPr lang="en-HK" sz="18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Otherwise, curvature should bulge towards the bubble with larger area</a:t>
                </a:r>
                <a:endParaRPr lang="en-HK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A3B0C-35FF-4608-8A56-381D2CBB8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4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14277F-0101-4520-B9AE-E85C37BE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26" y="3921439"/>
            <a:ext cx="2157428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5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1A93-ECEB-4051-A7E7-EDB11F3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</a:t>
            </a:r>
            <a:r>
              <a:rPr lang="en-GB" sz="3200" dirty="0">
                <a:solidFill>
                  <a:srgbClr val="EBEBEB"/>
                </a:solidFill>
              </a:rPr>
              <a:t>Proving that for a minimized 2-d bubble, triple junctions have equal angles</a:t>
            </a:r>
            <a:endParaRPr lang="en-HK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A343C-DB2A-427B-86F0-A1626BBEA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73" y="2120733"/>
            <a:ext cx="2523809" cy="22764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F618E-F154-47A1-A0CE-6DC5FAB80F8B}"/>
              </a:ext>
            </a:extLst>
          </p:cNvPr>
          <p:cNvSpPr txBox="1"/>
          <p:nvPr/>
        </p:nvSpPr>
        <p:spPr>
          <a:xfrm>
            <a:off x="4486275" y="4212559"/>
            <a:ext cx="47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Diagram of a triple junction</a:t>
            </a: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004DE-F6E9-4E4A-AEAC-75120E8F1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80" y="4664710"/>
            <a:ext cx="4262120" cy="97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A7753-4A29-4005-9432-1704E248A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80" y="5717809"/>
            <a:ext cx="3919855" cy="7232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C7BC4-3F94-4ED5-82C6-FD5FCB4B7FEB}"/>
              </a:ext>
            </a:extLst>
          </p:cNvPr>
          <p:cNvSpPr txBox="1"/>
          <p:nvPr/>
        </p:nvSpPr>
        <p:spPr>
          <a:xfrm>
            <a:off x="6096000" y="571780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meaning that the three vectors should cancel each other </a:t>
            </a:r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angle between them is 120 degree (</a:t>
            </a:r>
            <a:r>
              <a:rPr lang="en-HK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Pleateau’s</a:t>
            </a:r>
            <a:r>
              <a:rPr lang="en-HK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Law)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3641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4E47B-58D7-4A98-830B-5BD2C6F7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>
                <a:solidFill>
                  <a:srgbClr val="EBEBEB"/>
                </a:solidFill>
              </a:rPr>
              <a:t>6. </a:t>
            </a:r>
            <a:r>
              <a:rPr lang="en-HK" sz="370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Computational Methods to minimize the total surface area of n 3-d bubbles given their volume constrain </a:t>
            </a:r>
            <a:br>
              <a:rPr lang="en-HK" sz="370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HK" sz="3700">
              <a:solidFill>
                <a:srgbClr val="EBEBEB"/>
              </a:solidFill>
            </a:endParaRPr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7555-09E6-4BD9-A6EC-39CAF816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Define the following function, with u as a indicator for a 3d bubble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1">
            <a:extLst>
              <a:ext uri="{FF2B5EF4-FFF2-40B4-BE49-F238E27FC236}">
                <a16:creationId xmlns:a16="http://schemas.microsoft.com/office/drawing/2014/main" id="{C57FAEEF-A8CD-492E-861F-433B548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7555" y="2142869"/>
            <a:ext cx="8030690" cy="9034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44FDE5-25D9-46B6-8421-884D54F4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367" y="3148582"/>
            <a:ext cx="67246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where we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approximate the surface area of each bubble as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22">
            <a:extLst>
              <a:ext uri="{FF2B5EF4-FFF2-40B4-BE49-F238E27FC236}">
                <a16:creationId xmlns:a16="http://schemas.microsoft.com/office/drawing/2014/main" id="{8DF191C8-5489-43CD-93B5-B6C30F91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913151"/>
            <a:ext cx="7267386" cy="8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31BE24-21E7-4C5C-9A8C-0FD58E5F9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42" y="5480750"/>
            <a:ext cx="6758119" cy="11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35FC459-DD6D-4C47-9058-E48FCC896064}"/>
              </a:ext>
            </a:extLst>
          </p:cNvPr>
          <p:cNvSpPr/>
          <p:nvPr/>
        </p:nvSpPr>
        <p:spPr>
          <a:xfrm>
            <a:off x="7381875" y="4619625"/>
            <a:ext cx="990600" cy="827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3030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341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Week 4 Numerical Simulation of Foams Presentation </vt:lpstr>
      <vt:lpstr>Objective of this presentation section</vt:lpstr>
      <vt:lpstr>1. Principle behind bubble formation</vt:lpstr>
      <vt:lpstr>2. Lagrangian </vt:lpstr>
      <vt:lpstr>3. Two dimensional bubble minimization</vt:lpstr>
      <vt:lpstr>4. Proving that a minimized 2-d bubble has constant surface interface</vt:lpstr>
      <vt:lpstr>PowerPoint Presentation</vt:lpstr>
      <vt:lpstr>5. Proving that for a minimized 2-d bubble, triple junctions have equal angles</vt:lpstr>
      <vt:lpstr>6. Computational Methods to minimize the total surface area of n 3-d bubbles given their volume constrain  </vt:lpstr>
      <vt:lpstr>PowerPoint Presentation</vt:lpstr>
      <vt:lpstr>7. Algorithm to solve for indicator bubble function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Numerical Simulation of Foams Presentation --</dc:title>
  <dc:creator>Pan HAU</dc:creator>
  <cp:lastModifiedBy>Pan Hau</cp:lastModifiedBy>
  <cp:revision>20</cp:revision>
  <dcterms:created xsi:type="dcterms:W3CDTF">2022-03-01T01:52:41Z</dcterms:created>
  <dcterms:modified xsi:type="dcterms:W3CDTF">2022-03-23T15:49:41Z</dcterms:modified>
</cp:coreProperties>
</file>