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8" r:id="rId6"/>
    <p:sldId id="279" r:id="rId7"/>
    <p:sldId id="268" r:id="rId8"/>
    <p:sldId id="281" r:id="rId9"/>
    <p:sldId id="282" r:id="rId10"/>
    <p:sldId id="283" r:id="rId11"/>
    <p:sldId id="269" r:id="rId12"/>
    <p:sldId id="284" r:id="rId13"/>
    <p:sldId id="285" r:id="rId14"/>
    <p:sldId id="271" r:id="rId15"/>
    <p:sldId id="286" r:id="rId16"/>
    <p:sldId id="289" r:id="rId17"/>
    <p:sldId id="290" r:id="rId18"/>
    <p:sldId id="292" r:id="rId19"/>
    <p:sldId id="291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0622-DDB5-4834-9DA0-6E63C4869CD9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161C4-FC97-47A4-8F37-B1E7F5D97F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240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161C4-FC97-47A4-8F37-B1E7F5D97FF5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69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359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008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9402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961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81042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8025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1119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531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896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327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5801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473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239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1149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2865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2705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278F2A-966D-4078-97F8-4DF8428EEDB1}" type="datetimeFigureOut">
              <a:rPr lang="en-HK" smtClean="0"/>
              <a:t>17/3/2022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A0C32-F387-4527-808F-5468F91DE6A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87289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png"/><Relationship Id="rId7" Type="http://schemas.openxmlformats.org/officeDocument/2006/relationships/image" Target="../media/image35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lNKYKVtlTQ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w.githubusercontent.com/erleben/FOAM/master/doc/bondorf.17.master_thesis.pdf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AC0D-902D-4B9F-BE87-72AD14D35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Week 6 Numerical Simulation of Foams Presentation 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AAD1D-5674-45EC-9EE3-F93AB43CF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Tony </a:t>
            </a:r>
            <a:r>
              <a:rPr lang="en-GB" dirty="0" err="1"/>
              <a:t>Hau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39578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2647-7568-4731-B2C4-3AAF0CEF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HK" sz="3300" dirty="0">
                <a:solidFill>
                  <a:srgbClr val="EBEBEB"/>
                </a:solidFill>
              </a:rPr>
              <a:t>Physical descriptors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83265-82C4-4C0C-9FCF-C66942D71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94" y="2521581"/>
            <a:ext cx="8732444" cy="28589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0029BE-C8CC-4BD9-A7C8-5DD0F6E4E8F0}"/>
              </a:ext>
            </a:extLst>
          </p:cNvPr>
          <p:cNvCxnSpPr/>
          <p:nvPr/>
        </p:nvCxnSpPr>
        <p:spPr>
          <a:xfrm flipH="1">
            <a:off x="3060776" y="1231976"/>
            <a:ext cx="1051286" cy="196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74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CB70-166D-47F1-8EEC-E9CA431D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84" y="452718"/>
            <a:ext cx="9404723" cy="1400530"/>
          </a:xfrm>
        </p:spPr>
        <p:txBody>
          <a:bodyPr/>
          <a:lstStyle/>
          <a:p>
            <a:r>
              <a:rPr lang="en-HK" dirty="0"/>
              <a:t>Physical descriptors – Bubble area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6490E1B-B896-4E17-8EEB-4350DF47D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190" y="1651947"/>
            <a:ext cx="3890991" cy="1671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B95865-6060-4CBC-9D8C-C6FE7CE84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78" y="1599541"/>
            <a:ext cx="6743749" cy="34052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8BC5B-8728-4A8B-B138-1781B034E4CF}"/>
              </a:ext>
            </a:extLst>
          </p:cNvPr>
          <p:cNvCxnSpPr>
            <a:cxnSpLocks/>
          </p:cNvCxnSpPr>
          <p:nvPr/>
        </p:nvCxnSpPr>
        <p:spPr>
          <a:xfrm flipH="1">
            <a:off x="7621825" y="2912939"/>
            <a:ext cx="1056762" cy="82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BA4B57-E31D-4EB9-AD7A-9C239E2A1640}"/>
              </a:ext>
            </a:extLst>
          </p:cNvPr>
          <p:cNvSpPr txBox="1"/>
          <p:nvPr/>
        </p:nvSpPr>
        <p:spPr>
          <a:xfrm>
            <a:off x="6578752" y="3564594"/>
            <a:ext cx="16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Voronoi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F60DDD-B099-447F-9EFC-218179BF874F}"/>
              </a:ext>
            </a:extLst>
          </p:cNvPr>
          <p:cNvCxnSpPr>
            <a:cxnSpLocks/>
          </p:cNvCxnSpPr>
          <p:nvPr/>
        </p:nvCxnSpPr>
        <p:spPr>
          <a:xfrm flipV="1">
            <a:off x="8908556" y="2737725"/>
            <a:ext cx="1141297" cy="17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142FA5-E948-4D31-9968-441AB8A41877}"/>
              </a:ext>
            </a:extLst>
          </p:cNvPr>
          <p:cNvSpPr txBox="1"/>
          <p:nvPr/>
        </p:nvSpPr>
        <p:spPr>
          <a:xfrm>
            <a:off x="10079755" y="1853248"/>
            <a:ext cx="1466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Bubble film bulged outwards due to pressure difference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C98069-AD2A-4720-9905-563D5AF0152C}"/>
              </a:ext>
            </a:extLst>
          </p:cNvPr>
          <p:cNvCxnSpPr/>
          <p:nvPr/>
        </p:nvCxnSpPr>
        <p:spPr>
          <a:xfrm>
            <a:off x="8771669" y="3038874"/>
            <a:ext cx="1374338" cy="119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59F7AAC-7D4F-463D-8B61-EF35382FC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5206053"/>
            <a:ext cx="6313894" cy="13942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9806AA-8BE1-4C32-B436-CB64BADE7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667" y="4793200"/>
            <a:ext cx="2731960" cy="205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8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D1A4-7BB3-4818-A222-BD486BD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Physical descriptors – Film lengths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606B8A-D87E-427C-B5C8-1A7CAC928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689" y="2525758"/>
            <a:ext cx="6612397" cy="3249521"/>
          </a:xfrm>
        </p:spPr>
      </p:pic>
    </p:spTree>
    <p:extLst>
      <p:ext uri="{BB962C8B-B14F-4D97-AF65-F5344CB8AC3E}">
        <p14:creationId xmlns:p14="http://schemas.microsoft.com/office/powerpoint/2010/main" val="286830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D1A4-7BB3-4818-A222-BD486BD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Physical descriptors – Plateau’s angle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E9E35F-485C-44C8-B744-1EE7EE155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4440" y="1415603"/>
            <a:ext cx="6319884" cy="391480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45FC11-005F-4871-B899-C1B851F93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271" y="2044625"/>
            <a:ext cx="3009374" cy="2260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21DFC-3198-4797-802F-BFC7372D9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632" y="5255627"/>
            <a:ext cx="7587253" cy="15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64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87B6-C782-4E93-BF7F-44DCC576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Finding the configuration for equilibrium state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65E4-FC4F-4C95-AF81-747EEB7A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572722" cy="4195481"/>
          </a:xfrm>
        </p:spPr>
        <p:txBody>
          <a:bodyPr/>
          <a:lstStyle/>
          <a:p>
            <a:pPr marL="0" indent="0">
              <a:buNone/>
            </a:pPr>
            <a:endParaRPr lang="en-HK" dirty="0"/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A6C6D-1B4A-4B8E-9BA9-9923A223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519" y="1228826"/>
            <a:ext cx="6015926" cy="53056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741BA3-2AB4-4915-8524-38F69FE857B7}"/>
              </a:ext>
            </a:extLst>
          </p:cNvPr>
          <p:cNvCxnSpPr/>
          <p:nvPr/>
        </p:nvCxnSpPr>
        <p:spPr>
          <a:xfrm>
            <a:off x="5272857" y="4927904"/>
            <a:ext cx="2715823" cy="93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33ABF4-F304-4B8D-86F8-44D48D33AB9F}"/>
              </a:ext>
            </a:extLst>
          </p:cNvPr>
          <p:cNvSpPr txBox="1"/>
          <p:nvPr/>
        </p:nvSpPr>
        <p:spPr>
          <a:xfrm>
            <a:off x="2255886" y="4604738"/>
            <a:ext cx="349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  <a:sym typeface="Wingdings" panose="05000000000000000000" pitchFamily="2" charset="2"/>
              </a:rPr>
              <a:t>area change depends on pressure difference</a:t>
            </a:r>
            <a:endParaRPr lang="en-HK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02F5D5-84AA-422A-9FA6-17C9674A9827}"/>
              </a:ext>
            </a:extLst>
          </p:cNvPr>
          <p:cNvCxnSpPr/>
          <p:nvPr/>
        </p:nvCxnSpPr>
        <p:spPr>
          <a:xfrm>
            <a:off x="10709978" y="4402261"/>
            <a:ext cx="514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82A92A-3ECD-4735-BE47-AAFDEF02C5D2}"/>
              </a:ext>
            </a:extLst>
          </p:cNvPr>
          <p:cNvCxnSpPr/>
          <p:nvPr/>
        </p:nvCxnSpPr>
        <p:spPr>
          <a:xfrm>
            <a:off x="6442780" y="4604738"/>
            <a:ext cx="2279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87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87B6-C782-4E93-BF7F-44DCC576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Finding the configuration for equilibrium state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65E4-FC4F-4C95-AF81-747EEB7A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572722" cy="4195481"/>
          </a:xfrm>
        </p:spPr>
        <p:txBody>
          <a:bodyPr/>
          <a:lstStyle/>
          <a:p>
            <a:r>
              <a:rPr lang="en-HK" dirty="0"/>
              <a:t>Reduced to five parameters </a:t>
            </a:r>
            <a:r>
              <a:rPr lang="en-HK" dirty="0">
                <a:sym typeface="Wingdings" panose="05000000000000000000" pitchFamily="2" charset="2"/>
              </a:rPr>
              <a:t> 360 degree minus other two angles to get the third one</a:t>
            </a:r>
            <a:endParaRPr lang="en-HK" dirty="0"/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2C69B-BE67-48C8-825D-847446152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923" y="1124347"/>
            <a:ext cx="6253438" cy="2108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B33D34-D5DA-4C97-8E02-D85125096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23" y="2814991"/>
            <a:ext cx="6253438" cy="1228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29C969-5949-4177-9D6A-3AD113848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923" y="3949972"/>
            <a:ext cx="6277021" cy="261463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64CBBF-5A07-4271-98AB-DD06BDDD2A64}"/>
              </a:ext>
            </a:extLst>
          </p:cNvPr>
          <p:cNvCxnSpPr/>
          <p:nvPr/>
        </p:nvCxnSpPr>
        <p:spPr>
          <a:xfrm flipV="1">
            <a:off x="4812920" y="4309178"/>
            <a:ext cx="2611789" cy="3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E3ADC4-4CB3-47FB-ACA9-76FE8C7BDBE6}"/>
                  </a:ext>
                </a:extLst>
              </p:cNvPr>
              <p:cNvSpPr txBox="1"/>
              <p:nvPr/>
            </p:nvSpPr>
            <p:spPr>
              <a:xfrm>
                <a:off x="2477566" y="4124223"/>
                <a:ext cx="3305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b="1" dirty="0">
                    <a:solidFill>
                      <a:schemeClr val="bg1"/>
                    </a:solidFill>
                  </a:rPr>
                  <a:t>Parameters after </a:t>
                </a:r>
                <a14:m>
                  <m:oMath xmlns:m="http://schemas.openxmlformats.org/officeDocument/2006/math">
                    <m:r>
                      <a:rPr lang="en-HK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HK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endParaRPr lang="en-HK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E3ADC4-4CB3-47FB-ACA9-76FE8C7BD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566" y="4124223"/>
                <a:ext cx="3305737" cy="369332"/>
              </a:xfrm>
              <a:prstGeom prst="rect">
                <a:avLst/>
              </a:prstGeom>
              <a:blipFill>
                <a:blip r:embed="rId5"/>
                <a:stretch>
                  <a:fillRect l="-1473" t="-10000" b="-2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27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87B6-C782-4E93-BF7F-44DCC576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Finding the configuration for equilibrium state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65E4-FC4F-4C95-AF81-747EEB7A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89655" cy="4195481"/>
          </a:xfrm>
        </p:spPr>
        <p:txBody>
          <a:bodyPr/>
          <a:lstStyle/>
          <a:p>
            <a:r>
              <a:rPr lang="en-HK" dirty="0"/>
              <a:t>Approximation of the partial derivatives using finite differences </a:t>
            </a:r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3E1B4-3C8A-4533-86C9-859FA835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830" y="2551414"/>
            <a:ext cx="2514618" cy="638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8DC62B-7825-4EBB-A7BF-8A467DB2C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16" y="4718694"/>
            <a:ext cx="5641319" cy="793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0E5D78-4B77-4604-BAE5-54D2631EC331}"/>
              </a:ext>
            </a:extLst>
          </p:cNvPr>
          <p:cNvSpPr txBox="1"/>
          <p:nvPr/>
        </p:nvSpPr>
        <p:spPr>
          <a:xfrm>
            <a:off x="2896513" y="3389264"/>
            <a:ext cx="359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Target area by integrating von Neumann’s equation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14A7F-3F2C-41F2-A429-317EF1987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415" y="3408467"/>
            <a:ext cx="2414605" cy="96203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1FAC2-87CB-4D4A-880C-74CDDC402578}"/>
              </a:ext>
            </a:extLst>
          </p:cNvPr>
          <p:cNvCxnSpPr/>
          <p:nvPr/>
        </p:nvCxnSpPr>
        <p:spPr>
          <a:xfrm flipH="1">
            <a:off x="5754697" y="5240005"/>
            <a:ext cx="341303" cy="93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896FB6-5634-49ED-8F07-C5F8075382A6}"/>
              </a:ext>
            </a:extLst>
          </p:cNvPr>
          <p:cNvSpPr txBox="1"/>
          <p:nvPr/>
        </p:nvSpPr>
        <p:spPr>
          <a:xfrm>
            <a:off x="4999085" y="6208391"/>
            <a:ext cx="202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Current area</a:t>
            </a:r>
          </a:p>
        </p:txBody>
      </p:sp>
    </p:spTree>
    <p:extLst>
      <p:ext uri="{BB962C8B-B14F-4D97-AF65-F5344CB8AC3E}">
        <p14:creationId xmlns:p14="http://schemas.microsoft.com/office/powerpoint/2010/main" val="32292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87B6-C782-4E93-BF7F-44DCC576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Approximation of integrals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C31FC1D-269E-4BDF-9160-9498F5C68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182" y="1372358"/>
            <a:ext cx="5967456" cy="3300437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EA4627-A551-49F2-BBA5-D44E54DDB631}"/>
              </a:ext>
            </a:extLst>
          </p:cNvPr>
          <p:cNvSpPr/>
          <p:nvPr/>
        </p:nvSpPr>
        <p:spPr>
          <a:xfrm>
            <a:off x="2792479" y="1576929"/>
            <a:ext cx="2381820" cy="1587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5F3762-9690-4F4B-936E-2635DFF7EAAF}"/>
              </a:ext>
            </a:extLst>
          </p:cNvPr>
          <p:cNvSpPr/>
          <p:nvPr/>
        </p:nvSpPr>
        <p:spPr>
          <a:xfrm>
            <a:off x="3887569" y="1774046"/>
            <a:ext cx="470888" cy="158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040EE4-27A5-4DF6-BA6E-2937B359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972" y="2252583"/>
            <a:ext cx="4004028" cy="166783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3BE129-B5CF-44E9-A4F6-3925AD197911}"/>
              </a:ext>
            </a:extLst>
          </p:cNvPr>
          <p:cNvCxnSpPr/>
          <p:nvPr/>
        </p:nvCxnSpPr>
        <p:spPr>
          <a:xfrm>
            <a:off x="6740278" y="2381820"/>
            <a:ext cx="2507756" cy="9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896911-2B8F-4E21-BE04-2A1EF24E80B5}"/>
              </a:ext>
            </a:extLst>
          </p:cNvPr>
          <p:cNvSpPr/>
          <p:nvPr/>
        </p:nvSpPr>
        <p:spPr>
          <a:xfrm>
            <a:off x="3983389" y="2157327"/>
            <a:ext cx="2641904" cy="49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E2030-2F15-4DAB-BCD5-84CB822FE53F}"/>
              </a:ext>
            </a:extLst>
          </p:cNvPr>
          <p:cNvSpPr txBox="1"/>
          <p:nvPr/>
        </p:nvSpPr>
        <p:spPr>
          <a:xfrm>
            <a:off x="1609781" y="5209581"/>
            <a:ext cx="9552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With these technicalities in place, we can move on to solving the system. (5.3) states </a:t>
            </a:r>
            <a:r>
              <a:rPr lang="en-GB" b="1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that the optimal solution at which a junction is in a state of equilibrium. If all junctions obey this, the whole system will be in a state of equilibrium. </a:t>
            </a:r>
          </a:p>
          <a:p>
            <a:r>
              <a:rPr lang="en-GB" b="1" u="sng" dirty="0">
                <a:solidFill>
                  <a:schemeClr val="bg1"/>
                </a:solidFill>
              </a:rPr>
              <a:t>Using a local approach, our desire is to move towards a point of equilibrium for the junction in question. </a:t>
            </a:r>
            <a:endParaRPr lang="en-HK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0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573F-5363-426C-B7FF-12CCB927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Peudocode</a:t>
            </a:r>
            <a:r>
              <a:rPr lang="en-HK" dirty="0"/>
              <a:t> for backtracking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BE7A2E-E571-44C5-B27C-1BA20DCA3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313" y="1165616"/>
            <a:ext cx="4534599" cy="54696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2913F7-DF70-47FF-9509-C4B9A309F0D1}"/>
              </a:ext>
            </a:extLst>
          </p:cNvPr>
          <p:cNvSpPr txBox="1"/>
          <p:nvPr/>
        </p:nvSpPr>
        <p:spPr>
          <a:xfrm>
            <a:off x="1461945" y="2064244"/>
            <a:ext cx="4982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Even if we are able to find a direction by solving for each k step, the step might be too far away and yields physically impossible result. This is why we need to backtracking to ensure that the step is physical real.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2FFB70-91E8-4F3A-8FF1-6FEF5581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96" y="1668367"/>
            <a:ext cx="2195529" cy="36195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7B075D-5FC9-49C6-B358-5B108C220EA0}"/>
              </a:ext>
            </a:extLst>
          </p:cNvPr>
          <p:cNvCxnSpPr/>
          <p:nvPr/>
        </p:nvCxnSpPr>
        <p:spPr>
          <a:xfrm flipV="1">
            <a:off x="2067059" y="1918952"/>
            <a:ext cx="2595093" cy="62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9AD807E-1718-4A8F-B544-22AB1385A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962" y="1897989"/>
            <a:ext cx="4432195" cy="166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E2977-B0A3-4E9B-88B9-E729E448E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248" y="3818570"/>
            <a:ext cx="4492651" cy="600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CD23E4-95C8-4302-A999-AF7AEDCF8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248" y="4331827"/>
            <a:ext cx="4522879" cy="8841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992A10-0E41-4FDC-889D-CDB555AB7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2248" y="5189633"/>
            <a:ext cx="4284833" cy="6687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CE867D-1952-4B7A-A60A-F4170E734D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884" y="4508898"/>
            <a:ext cx="2542831" cy="16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04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573F-5363-426C-B7FF-12CCB927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71" y="155662"/>
            <a:ext cx="4566517" cy="1400530"/>
          </a:xfrm>
        </p:spPr>
        <p:txBody>
          <a:bodyPr/>
          <a:lstStyle/>
          <a:p>
            <a:r>
              <a:rPr lang="en-HK" dirty="0" err="1"/>
              <a:t>Peudocode</a:t>
            </a:r>
            <a:r>
              <a:rPr lang="en-HK" dirty="0"/>
              <a:t> for local relaxation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6E522-B8D0-4E54-AEAF-6AC4219E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23" y="-11780"/>
            <a:ext cx="5549087" cy="657793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6512BF-8797-4179-B83C-3F3F5F39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0D3DC49-564D-4D52-B0F2-15228A670E15}"/>
              </a:ext>
            </a:extLst>
          </p:cNvPr>
          <p:cNvSpPr/>
          <p:nvPr/>
        </p:nvSpPr>
        <p:spPr>
          <a:xfrm rot="10800000">
            <a:off x="6592441" y="3296220"/>
            <a:ext cx="602299" cy="32140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F98BF-F3D6-438F-8244-F113FA4AF56C}"/>
              </a:ext>
            </a:extLst>
          </p:cNvPr>
          <p:cNvSpPr txBox="1"/>
          <p:nvPr/>
        </p:nvSpPr>
        <p:spPr>
          <a:xfrm>
            <a:off x="4124585" y="4510667"/>
            <a:ext cx="2700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Minimization of energy for each junction by solving the local relaxation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BD11394-A40B-464E-953D-E3CEA8927829}"/>
              </a:ext>
            </a:extLst>
          </p:cNvPr>
          <p:cNvSpPr/>
          <p:nvPr/>
        </p:nvSpPr>
        <p:spPr>
          <a:xfrm>
            <a:off x="6462223" y="1352435"/>
            <a:ext cx="420417" cy="18182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87660-B426-41E0-97BF-ECDF54023A78}"/>
              </a:ext>
            </a:extLst>
          </p:cNvPr>
          <p:cNvCxnSpPr/>
          <p:nvPr/>
        </p:nvCxnSpPr>
        <p:spPr>
          <a:xfrm>
            <a:off x="7353528" y="1226911"/>
            <a:ext cx="2277787" cy="17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1F4D94-C396-415E-A169-F4F4B70F3E11}"/>
              </a:ext>
            </a:extLst>
          </p:cNvPr>
          <p:cNvSpPr txBox="1"/>
          <p:nvPr/>
        </p:nvSpPr>
        <p:spPr>
          <a:xfrm>
            <a:off x="9861284" y="1352435"/>
            <a:ext cx="181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chemeClr val="bg1"/>
                </a:solidFill>
              </a:rPr>
              <a:t>it is time frame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4C8F30-09A6-4B95-9D30-CFB3FA53D798}"/>
              </a:ext>
            </a:extLst>
          </p:cNvPr>
          <p:cNvSpPr txBox="1"/>
          <p:nvPr/>
        </p:nvSpPr>
        <p:spPr>
          <a:xfrm>
            <a:off x="4002553" y="2052918"/>
            <a:ext cx="2354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For each time frame, perform the topological operations after each local minimization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C25E43-967B-4CEB-A4B1-0BEE8250E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6667"/>
            <a:ext cx="4046357" cy="1708657"/>
          </a:xfrm>
          <a:prstGeom prst="rect">
            <a:avLst/>
          </a:prstGeom>
        </p:spPr>
      </p:pic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C2A697DE-9912-4925-BBF6-EE58B856A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9" y="1457295"/>
            <a:ext cx="3548583" cy="344597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61083A-A498-4944-A241-EFACF64C4C7E}"/>
              </a:ext>
            </a:extLst>
          </p:cNvPr>
          <p:cNvCxnSpPr/>
          <p:nvPr/>
        </p:nvCxnSpPr>
        <p:spPr>
          <a:xfrm flipV="1">
            <a:off x="8180321" y="4139440"/>
            <a:ext cx="1680963" cy="71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00AE20-3080-4DF1-84BC-56A7A99D35DB}"/>
              </a:ext>
            </a:extLst>
          </p:cNvPr>
          <p:cNvSpPr txBox="1"/>
          <p:nvPr/>
        </p:nvSpPr>
        <p:spPr>
          <a:xfrm>
            <a:off x="9777327" y="3785877"/>
            <a:ext cx="181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chemeClr val="bg1"/>
                </a:solidFill>
              </a:rPr>
              <a:t>it is time frame</a:t>
            </a:r>
          </a:p>
        </p:txBody>
      </p:sp>
    </p:spTree>
    <p:extLst>
      <p:ext uri="{BB962C8B-B14F-4D97-AF65-F5344CB8AC3E}">
        <p14:creationId xmlns:p14="http://schemas.microsoft.com/office/powerpoint/2010/main" val="237770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062F-AC55-4B77-A798-1DDCA6A9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of this presentation section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DA42-2E7A-469D-BC5F-26CD6BBC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explain the mathematics and </a:t>
            </a:r>
            <a:r>
              <a:rPr lang="en-GB" dirty="0" err="1"/>
              <a:t>peudocode</a:t>
            </a:r>
            <a:r>
              <a:rPr lang="en-GB" dirty="0"/>
              <a:t> behind the </a:t>
            </a:r>
            <a:r>
              <a:rPr lang="en-HK" dirty="0"/>
              <a:t>simulation of bubbles</a:t>
            </a:r>
          </a:p>
        </p:txBody>
      </p:sp>
    </p:spTree>
    <p:extLst>
      <p:ext uri="{BB962C8B-B14F-4D97-AF65-F5344CB8AC3E}">
        <p14:creationId xmlns:p14="http://schemas.microsoft.com/office/powerpoint/2010/main" val="3275326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83DA-C6E5-4F5A-9D47-CE3FB19F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2741033" cy="1400530"/>
          </a:xfrm>
        </p:spPr>
        <p:txBody>
          <a:bodyPr/>
          <a:lstStyle/>
          <a:p>
            <a:r>
              <a:rPr lang="en-HK" dirty="0"/>
              <a:t>Result of local method: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89D7C-F779-4E3F-9FE7-48471A1D5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393" y="819825"/>
            <a:ext cx="4851610" cy="20668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6A668-BCAF-4578-A1A4-ED25C3AB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393" y="2811179"/>
            <a:ext cx="4851610" cy="108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50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83DA-C6E5-4F5A-9D47-CE3FB19F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449889" cy="1400530"/>
          </a:xfrm>
        </p:spPr>
        <p:txBody>
          <a:bodyPr/>
          <a:lstStyle/>
          <a:p>
            <a:r>
              <a:rPr lang="en-HK" dirty="0"/>
              <a:t>Result of local method: </a:t>
            </a:r>
          </a:p>
        </p:txBody>
      </p:sp>
      <p:pic>
        <p:nvPicPr>
          <p:cNvPr id="6" name="Online Media 5" title="2D-foam coarsening, local solver">
            <a:hlinkClick r:id="" action="ppaction://media"/>
            <a:extLst>
              <a:ext uri="{FF2B5EF4-FFF2-40B4-BE49-F238E27FC236}">
                <a16:creationId xmlns:a16="http://schemas.microsoft.com/office/drawing/2014/main" id="{A68D1CF0-3B84-4D87-BF02-11CF91A0C7D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61386" y="1372565"/>
            <a:ext cx="6432997" cy="48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8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E925A-1B84-4E55-A27F-762E857F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endParaRPr lang="en-US" sz="3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789AF-3F2A-4724-8A15-501EEF2A64A2}"/>
              </a:ext>
            </a:extLst>
          </p:cNvPr>
          <p:cNvSpPr txBox="1"/>
          <p:nvPr/>
        </p:nvSpPr>
        <p:spPr>
          <a:xfrm>
            <a:off x="304174" y="383871"/>
            <a:ext cx="94820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/>
              <a:t>Main reference: </a:t>
            </a:r>
            <a:r>
              <a:rPr lang="en-HK" sz="2800" dirty="0">
                <a:hlinkClick r:id="rId6"/>
              </a:rPr>
              <a:t>https://raw.githubusercontent.com/erleben/FOAM/master/doc/bondorf.17.master_thesis.pdf</a:t>
            </a:r>
            <a:endParaRPr lang="en-HK" sz="2800" dirty="0"/>
          </a:p>
          <a:p>
            <a:r>
              <a:rPr lang="en-GB" sz="2800" dirty="0">
                <a:effectLst/>
                <a:latin typeface="Arial" panose="020B0604020202020204" pitchFamily="34" charset="0"/>
              </a:rPr>
              <a:t>Simulation of Two-Dimensional Dry Foam Using a Vertex Model</a:t>
            </a:r>
            <a:endParaRPr lang="en-HK" sz="2800" dirty="0"/>
          </a:p>
        </p:txBody>
      </p:sp>
    </p:spTree>
    <p:extLst>
      <p:ext uri="{BB962C8B-B14F-4D97-AF65-F5344CB8AC3E}">
        <p14:creationId xmlns:p14="http://schemas.microsoft.com/office/powerpoint/2010/main" val="2990584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ECC1F-4218-415E-8346-77ECF458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95" y="306367"/>
            <a:ext cx="4904561" cy="195499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EBEBEB"/>
                </a:solidFill>
              </a:rPr>
              <a:t>How to represent a bubble in simulation?</a:t>
            </a:r>
            <a:endParaRPr lang="en-HK" dirty="0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B174-B492-4F0D-ACCF-C7739E2B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rgbClr val="EBEBEB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Delaunay triangulation and Voronoi diagram</a:t>
            </a:r>
          </a:p>
          <a:p>
            <a:r>
              <a:rPr lang="en-HK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Real bubble configuration </a:t>
            </a:r>
            <a:r>
              <a:rPr lang="en-HK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HK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Voronoi diagram </a:t>
            </a:r>
            <a:r>
              <a:rPr lang="en-HK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called </a:t>
            </a:r>
            <a:r>
              <a:rPr lang="en-HK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primary mesh</a:t>
            </a:r>
          </a:p>
          <a:p>
            <a:r>
              <a:rPr lang="en-HK" dirty="0">
                <a:solidFill>
                  <a:srgbClr val="EBEBEB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Fake bubble configuration  </a:t>
            </a:r>
            <a:r>
              <a:rPr lang="en-HK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Delaunay triangulation </a:t>
            </a:r>
            <a:r>
              <a:rPr lang="en-HK" dirty="0">
                <a:solidFill>
                  <a:srgbClr val="EBEBEB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called </a:t>
            </a:r>
            <a:r>
              <a:rPr lang="en-HK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dual mesh</a:t>
            </a:r>
            <a:endParaRPr lang="en-HK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HK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04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B174-B492-4F0D-ACCF-C7739E2B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HK" dirty="0">
                <a:solidFill>
                  <a:srgbClr val="EBEBEB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Properties of Delaunay Triangulation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HK" dirty="0">
                <a:solidFill>
                  <a:srgbClr val="EBEBEB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a real bubble configuration(</a:t>
            </a:r>
            <a:r>
              <a:rPr lang="en-HK" dirty="0" err="1">
                <a:solidFill>
                  <a:srgbClr val="EBEBEB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Vornoi</a:t>
            </a:r>
            <a:r>
              <a:rPr lang="en-HK" dirty="0">
                <a:solidFill>
                  <a:srgbClr val="EBEBEB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Diagram), </a:t>
            </a:r>
            <a:r>
              <a:rPr lang="en-HK" b="1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each vertex of Delaunay diagram represents one bubble</a:t>
            </a:r>
          </a:p>
          <a:p>
            <a:pPr marL="400050"/>
            <a:r>
              <a:rPr lang="en-HK" dirty="0">
                <a:solidFill>
                  <a:srgbClr val="EBEBEB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Therefore, can </a:t>
            </a:r>
            <a:r>
              <a:rPr lang="en-HK" b="1" dirty="0">
                <a:solidFill>
                  <a:schemeClr val="bg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store information about a bubble </a:t>
            </a:r>
            <a:r>
              <a:rPr lang="en-HK" dirty="0">
                <a:solidFill>
                  <a:srgbClr val="EBEBEB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the vertex of Delaunay Triangulation(dual mesh)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AAD1A-E39F-4D56-B630-45FFEAA4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23" y="299369"/>
            <a:ext cx="4166509" cy="3129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B5E22-CCCC-41F3-A732-46D76C84F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261" y="3521853"/>
            <a:ext cx="4233863" cy="31789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190D6C-2DBF-4A91-87E5-8FBBD98FB84E}"/>
              </a:ext>
            </a:extLst>
          </p:cNvPr>
          <p:cNvCxnSpPr/>
          <p:nvPr/>
        </p:nvCxnSpPr>
        <p:spPr>
          <a:xfrm flipH="1">
            <a:off x="5519253" y="1319583"/>
            <a:ext cx="1883554" cy="134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053870-65F5-4286-852A-AC5E906BAADF}"/>
              </a:ext>
            </a:extLst>
          </p:cNvPr>
          <p:cNvCxnSpPr/>
          <p:nvPr/>
        </p:nvCxnSpPr>
        <p:spPr>
          <a:xfrm flipH="1" flipV="1">
            <a:off x="5606860" y="2923890"/>
            <a:ext cx="1741193" cy="112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2BF04D-4813-4FAA-9382-3A89DF2E7A21}"/>
              </a:ext>
            </a:extLst>
          </p:cNvPr>
          <p:cNvSpPr txBox="1"/>
          <p:nvPr/>
        </p:nvSpPr>
        <p:spPr>
          <a:xfrm>
            <a:off x="4611588" y="2666544"/>
            <a:ext cx="128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vertex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07C6D-64F9-49C3-AE2F-2CC0B419E482}"/>
              </a:ext>
            </a:extLst>
          </p:cNvPr>
          <p:cNvSpPr txBox="1"/>
          <p:nvPr/>
        </p:nvSpPr>
        <p:spPr>
          <a:xfrm>
            <a:off x="7444969" y="358755"/>
            <a:ext cx="268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Voronoi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AB9F37-CAA3-4FC3-88F7-D68D981FD38E}"/>
              </a:ext>
            </a:extLst>
          </p:cNvPr>
          <p:cNvSpPr txBox="1"/>
          <p:nvPr/>
        </p:nvSpPr>
        <p:spPr>
          <a:xfrm>
            <a:off x="7468512" y="3519376"/>
            <a:ext cx="2874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Delaunay Triangulation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9A9D6-EE5A-4300-B4D4-6BF9D55DAAB0}"/>
              </a:ext>
            </a:extLst>
          </p:cNvPr>
          <p:cNvCxnSpPr/>
          <p:nvPr/>
        </p:nvCxnSpPr>
        <p:spPr>
          <a:xfrm flipH="1">
            <a:off x="5645188" y="4730788"/>
            <a:ext cx="1943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A91903-E914-4BAF-AF24-B29408AEB4B9}"/>
              </a:ext>
            </a:extLst>
          </p:cNvPr>
          <p:cNvSpPr txBox="1"/>
          <p:nvPr/>
        </p:nvSpPr>
        <p:spPr>
          <a:xfrm>
            <a:off x="4982659" y="4489868"/>
            <a:ext cx="89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face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9A3F57-20BF-4B22-9D63-417F54DD58E6}"/>
              </a:ext>
            </a:extLst>
          </p:cNvPr>
          <p:cNvCxnSpPr/>
          <p:nvPr/>
        </p:nvCxnSpPr>
        <p:spPr>
          <a:xfrm flipH="1">
            <a:off x="5645188" y="4801969"/>
            <a:ext cx="2146376" cy="66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E29E86-875A-4180-B59E-5CBC0F70091A}"/>
              </a:ext>
            </a:extLst>
          </p:cNvPr>
          <p:cNvSpPr txBox="1"/>
          <p:nvPr/>
        </p:nvSpPr>
        <p:spPr>
          <a:xfrm>
            <a:off x="4815440" y="5289966"/>
            <a:ext cx="11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edges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EC13F1-5033-44FD-A382-9AB4D9BE342C}"/>
              </a:ext>
            </a:extLst>
          </p:cNvPr>
          <p:cNvCxnSpPr/>
          <p:nvPr/>
        </p:nvCxnSpPr>
        <p:spPr>
          <a:xfrm flipH="1">
            <a:off x="5943383" y="5055326"/>
            <a:ext cx="1501586" cy="103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D27EDD-D54C-4010-8CE7-6115F662B643}"/>
              </a:ext>
            </a:extLst>
          </p:cNvPr>
          <p:cNvSpPr txBox="1"/>
          <p:nvPr/>
        </p:nvSpPr>
        <p:spPr>
          <a:xfrm>
            <a:off x="4419600" y="6039153"/>
            <a:ext cx="187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Triangle mesh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F93E662-D942-4BEC-B61C-6BAF2EBF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95" y="306367"/>
            <a:ext cx="4904561" cy="195499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Information stored in a vertex</a:t>
            </a:r>
            <a:endParaRPr lang="en-HK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2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CC1F-4218-415E-8346-77ECF458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95" y="306367"/>
            <a:ext cx="4904561" cy="195499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Information stored in a vertex</a:t>
            </a:r>
            <a:endParaRPr lang="en-HK" dirty="0">
              <a:solidFill>
                <a:srgbClr val="EBEBE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27E55-C9E9-4102-94CD-A02F6D73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19" y="3268127"/>
            <a:ext cx="8732444" cy="285896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CAA68F-92A1-4B27-B75B-71EC4AEEE6C2}"/>
              </a:ext>
            </a:extLst>
          </p:cNvPr>
          <p:cNvCxnSpPr>
            <a:cxnSpLocks/>
          </p:cNvCxnSpPr>
          <p:nvPr/>
        </p:nvCxnSpPr>
        <p:spPr>
          <a:xfrm flipV="1">
            <a:off x="4509525" y="2033262"/>
            <a:ext cx="764231" cy="163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D189EF-92A0-4EC0-82EB-A6E3D25C5FC5}"/>
              </a:ext>
            </a:extLst>
          </p:cNvPr>
          <p:cNvSpPr txBox="1"/>
          <p:nvPr/>
        </p:nvSpPr>
        <p:spPr>
          <a:xfrm>
            <a:off x="4310743" y="1671216"/>
            <a:ext cx="286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Bubble property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6B18FB-C2F5-48E3-BB25-EF3B5DCC6915}"/>
              </a:ext>
            </a:extLst>
          </p:cNvPr>
          <p:cNvSpPr txBox="1"/>
          <p:nvPr/>
        </p:nvSpPr>
        <p:spPr>
          <a:xfrm>
            <a:off x="5969158" y="2135913"/>
            <a:ext cx="4227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Where is it represented in a Delaunay Triangulation?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A341A-1B44-413A-932D-CEE01E09EE57}"/>
              </a:ext>
            </a:extLst>
          </p:cNvPr>
          <p:cNvCxnSpPr>
            <a:cxnSpLocks/>
          </p:cNvCxnSpPr>
          <p:nvPr/>
        </p:nvCxnSpPr>
        <p:spPr>
          <a:xfrm flipV="1">
            <a:off x="6735891" y="2762961"/>
            <a:ext cx="715617" cy="85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FD67B25-8D95-44E4-9488-966688E3E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42" y="1769247"/>
            <a:ext cx="3150070" cy="23652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18C443-131F-4822-B7F9-A5E308441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42" y="4134469"/>
            <a:ext cx="3150070" cy="228769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7E5CE8-1E37-4111-9FA6-A5379F6C9F03}"/>
              </a:ext>
            </a:extLst>
          </p:cNvPr>
          <p:cNvCxnSpPr/>
          <p:nvPr/>
        </p:nvCxnSpPr>
        <p:spPr>
          <a:xfrm flipV="1">
            <a:off x="1913993" y="4804860"/>
            <a:ext cx="1874236" cy="16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E7DA41-D374-4D22-87CE-C893100E202A}"/>
              </a:ext>
            </a:extLst>
          </p:cNvPr>
          <p:cNvCxnSpPr/>
          <p:nvPr/>
        </p:nvCxnSpPr>
        <p:spPr>
          <a:xfrm flipH="1" flipV="1">
            <a:off x="8377267" y="1544825"/>
            <a:ext cx="681540" cy="354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28594DE-5EF5-41ED-B397-B971D650D6EE}"/>
              </a:ext>
            </a:extLst>
          </p:cNvPr>
          <p:cNvSpPr txBox="1"/>
          <p:nvPr/>
        </p:nvSpPr>
        <p:spPr>
          <a:xfrm>
            <a:off x="7178892" y="380527"/>
            <a:ext cx="2760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Needs two parameters, one is the v parameter(vertex)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F1A32A0-DC71-4AE0-9FD7-D577C4BFF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149" y="1273842"/>
            <a:ext cx="1950971" cy="171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4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42647-7568-4731-B2C4-3AAF0CEF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HK" sz="3300" dirty="0">
                <a:solidFill>
                  <a:srgbClr val="EBEBEB"/>
                </a:solidFill>
              </a:rPr>
              <a:t>Initialization and operations in the simulation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0E65-C540-4029-BFF8-D3B513CE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HK" b="1" dirty="0"/>
              <a:t>Pressure</a:t>
            </a:r>
            <a:r>
              <a:rPr lang="en-HK" dirty="0">
                <a:solidFill>
                  <a:srgbClr val="EBEBEB"/>
                </a:solidFill>
              </a:rPr>
              <a:t> is initialized as uniform within the bubbles, and lower outside the bubbles </a:t>
            </a:r>
            <a:r>
              <a:rPr lang="en-HK" dirty="0">
                <a:solidFill>
                  <a:srgbClr val="EBEBEB"/>
                </a:solidFill>
                <a:sym typeface="Wingdings" panose="05000000000000000000" pitchFamily="2" charset="2"/>
              </a:rPr>
              <a:t> </a:t>
            </a:r>
            <a:r>
              <a:rPr lang="en-HK" b="1" dirty="0">
                <a:sym typeface="Wingdings" panose="05000000000000000000" pitchFamily="2" charset="2"/>
              </a:rPr>
              <a:t>Pressure difference</a:t>
            </a:r>
            <a:r>
              <a:rPr lang="en-HK" dirty="0">
                <a:solidFill>
                  <a:srgbClr val="EBEBEB"/>
                </a:solidFill>
                <a:sym typeface="Wingdings" panose="05000000000000000000" pitchFamily="2" charset="2"/>
              </a:rPr>
              <a:t>  </a:t>
            </a:r>
            <a:r>
              <a:rPr lang="en-HK" b="1" dirty="0">
                <a:sym typeface="Wingdings" panose="05000000000000000000" pitchFamily="2" charset="2"/>
              </a:rPr>
              <a:t>Not in equilibrium </a:t>
            </a:r>
            <a:r>
              <a:rPr lang="en-HK" dirty="0">
                <a:solidFill>
                  <a:srgbClr val="EBEBEB"/>
                </a:solidFill>
                <a:sym typeface="Wingdings" panose="05000000000000000000" pitchFamily="2" charset="2"/>
              </a:rPr>
              <a:t> cells start to rearrange themselves</a:t>
            </a:r>
          </a:p>
          <a:p>
            <a:pPr lvl="1"/>
            <a:r>
              <a:rPr lang="en-HK" dirty="0">
                <a:solidFill>
                  <a:srgbClr val="EBEBEB"/>
                </a:solidFill>
              </a:rPr>
              <a:t>Pressure is relative as pressure difference is the only concern</a:t>
            </a:r>
          </a:p>
          <a:p>
            <a:endParaRPr lang="en-HK" dirty="0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en-HK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47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2647-7568-4731-B2C4-3AAF0CEF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HK" sz="3300" dirty="0">
                <a:solidFill>
                  <a:srgbClr val="EBEBEB"/>
                </a:solidFill>
              </a:rPr>
              <a:t>Initialization and operations in the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0E65-C540-4029-BFF8-D3B513CE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HK" dirty="0"/>
              <a:t>T1 operation</a:t>
            </a:r>
          </a:p>
          <a:p>
            <a:pPr lvl="1"/>
            <a:r>
              <a:rPr lang="en-HK" dirty="0"/>
              <a:t>T1:</a:t>
            </a:r>
          </a:p>
          <a:p>
            <a:pPr marL="0" indent="0">
              <a:buNone/>
            </a:pPr>
            <a:endParaRPr lang="en-HK" dirty="0">
              <a:solidFill>
                <a:srgbClr val="EBEBE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55CB4-5414-4DC4-9F65-D61096E5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919" y="2838860"/>
            <a:ext cx="6563276" cy="1080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C68EE-8CA9-4279-B4C2-A5D6DA4E6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299" y="4319975"/>
            <a:ext cx="2569388" cy="536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13720-4539-46D2-B648-BB7502418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927" y="5106890"/>
            <a:ext cx="4572000" cy="131870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2DF33E-1060-44DC-A90F-C59072396294}"/>
              </a:ext>
            </a:extLst>
          </p:cNvPr>
          <p:cNvCxnSpPr/>
          <p:nvPr/>
        </p:nvCxnSpPr>
        <p:spPr>
          <a:xfrm>
            <a:off x="1995714" y="3135086"/>
            <a:ext cx="2032000" cy="24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51C3FE-4413-473A-A22D-D407844E4229}"/>
              </a:ext>
            </a:extLst>
          </p:cNvPr>
          <p:cNvCxnSpPr>
            <a:cxnSpLocks/>
          </p:cNvCxnSpPr>
          <p:nvPr/>
        </p:nvCxnSpPr>
        <p:spPr>
          <a:xfrm flipH="1">
            <a:off x="5021846" y="3441094"/>
            <a:ext cx="822655" cy="121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8C6110-A30D-439E-93E6-943BF5709B30}"/>
              </a:ext>
            </a:extLst>
          </p:cNvPr>
          <p:cNvCxnSpPr>
            <a:cxnSpLocks/>
          </p:cNvCxnSpPr>
          <p:nvPr/>
        </p:nvCxnSpPr>
        <p:spPr>
          <a:xfrm flipV="1">
            <a:off x="2054547" y="4497025"/>
            <a:ext cx="839259" cy="12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DA2284-2754-49E4-864F-53CB71E8E0FD}"/>
              </a:ext>
            </a:extLst>
          </p:cNvPr>
          <p:cNvSpPr txBox="1"/>
          <p:nvPr/>
        </p:nvSpPr>
        <p:spPr>
          <a:xfrm>
            <a:off x="203696" y="4075873"/>
            <a:ext cx="2190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Meaning: if the </a:t>
            </a:r>
            <a:r>
              <a:rPr lang="en-HK" b="1" dirty="0">
                <a:solidFill>
                  <a:schemeClr val="bg1"/>
                </a:solidFill>
              </a:rPr>
              <a:t>change in the next step </a:t>
            </a:r>
            <a:r>
              <a:rPr lang="en-HK" dirty="0"/>
              <a:t>is </a:t>
            </a:r>
            <a:r>
              <a:rPr lang="en-HK" b="1" dirty="0">
                <a:solidFill>
                  <a:schemeClr val="bg1"/>
                </a:solidFill>
              </a:rPr>
              <a:t>smaller than the separation </a:t>
            </a:r>
            <a:r>
              <a:rPr lang="en-HK" dirty="0"/>
              <a:t>between two bubbles (vertex)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0122129-36F4-4125-9C3B-E25519130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501" y="3987466"/>
            <a:ext cx="5902036" cy="665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F406F2-8AD8-4D7A-8FED-A2CF08304FED}"/>
              </a:ext>
            </a:extLst>
          </p:cNvPr>
          <p:cNvSpPr txBox="1"/>
          <p:nvPr/>
        </p:nvSpPr>
        <p:spPr>
          <a:xfrm>
            <a:off x="4727833" y="678956"/>
            <a:ext cx="5847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However, </a:t>
            </a:r>
            <a:r>
              <a:rPr lang="en-HK" b="1" dirty="0">
                <a:solidFill>
                  <a:schemeClr val="bg1"/>
                </a:solidFill>
              </a:rPr>
              <a:t>in this simulation </a:t>
            </a:r>
            <a:r>
              <a:rPr lang="en-HK" dirty="0"/>
              <a:t>we allow </a:t>
            </a:r>
            <a:r>
              <a:rPr lang="en-HK" b="1" dirty="0">
                <a:solidFill>
                  <a:schemeClr val="bg1"/>
                </a:solidFill>
              </a:rPr>
              <a:t>T1 operation if the separation is below certain minimum threshold</a:t>
            </a:r>
            <a:r>
              <a:rPr lang="en-HK" dirty="0"/>
              <a:t>. Reason: </a:t>
            </a:r>
            <a:r>
              <a:rPr lang="en-GB" dirty="0"/>
              <a:t> moving below the threshold h would </a:t>
            </a:r>
            <a:r>
              <a:rPr lang="en-GB" b="1" dirty="0">
                <a:solidFill>
                  <a:schemeClr val="bg1"/>
                </a:solidFill>
              </a:rPr>
              <a:t>increase the energy</a:t>
            </a:r>
            <a:r>
              <a:rPr lang="en-GB" dirty="0"/>
              <a:t>, and thus a flip is performed.</a:t>
            </a:r>
            <a:endParaRPr lang="en-H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F0883-D899-4CC4-BEC5-616C5F9E1488}"/>
              </a:ext>
            </a:extLst>
          </p:cNvPr>
          <p:cNvSpPr txBox="1"/>
          <p:nvPr/>
        </p:nvSpPr>
        <p:spPr>
          <a:xfrm>
            <a:off x="7041426" y="6164690"/>
            <a:ext cx="40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T1 representation in dual mesh </a:t>
            </a:r>
          </a:p>
        </p:txBody>
      </p:sp>
    </p:spTree>
    <p:extLst>
      <p:ext uri="{BB962C8B-B14F-4D97-AF65-F5344CB8AC3E}">
        <p14:creationId xmlns:p14="http://schemas.microsoft.com/office/powerpoint/2010/main" val="232778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2647-7568-4731-B2C4-3AAF0CEF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HK" sz="3300" dirty="0">
                <a:solidFill>
                  <a:srgbClr val="EBEBEB"/>
                </a:solidFill>
              </a:rPr>
              <a:t>Initialization and operations in the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0E65-C540-4029-BFF8-D3B513CE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HK" dirty="0"/>
              <a:t>T2 operation: </a:t>
            </a:r>
            <a:r>
              <a:rPr lang="en-HK" b="1" dirty="0">
                <a:solidFill>
                  <a:schemeClr val="bg1"/>
                </a:solidFill>
              </a:rPr>
              <a:t>removal of a bubble </a:t>
            </a:r>
            <a:r>
              <a:rPr lang="en-HK" dirty="0"/>
              <a:t>if it is </a:t>
            </a:r>
            <a:r>
              <a:rPr lang="en-HK" b="1" dirty="0">
                <a:solidFill>
                  <a:schemeClr val="bg1"/>
                </a:solidFill>
              </a:rPr>
              <a:t>below</a:t>
            </a:r>
            <a:r>
              <a:rPr lang="en-HK" dirty="0"/>
              <a:t> a certain user-defined </a:t>
            </a:r>
            <a:r>
              <a:rPr lang="en-HK" b="1" dirty="0">
                <a:solidFill>
                  <a:schemeClr val="bg1"/>
                </a:solidFill>
              </a:rPr>
              <a:t>area threshold</a:t>
            </a:r>
          </a:p>
          <a:p>
            <a:pPr marL="0" indent="0">
              <a:buNone/>
            </a:pPr>
            <a:endParaRPr lang="en-HK" dirty="0">
              <a:solidFill>
                <a:srgbClr val="EBEBEB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9D4D7-46CE-4FC7-A557-167E6F14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86" y="2682744"/>
            <a:ext cx="5199233" cy="14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59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2669</TotalTime>
  <Words>570</Words>
  <Application>Microsoft Office PowerPoint</Application>
  <PresentationFormat>Widescreen</PresentationFormat>
  <Paragraphs>66</Paragraphs>
  <Slides>21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Wingdings 3</vt:lpstr>
      <vt:lpstr>Ion</vt:lpstr>
      <vt:lpstr>Week 6 Numerical Simulation of Foams Presentation </vt:lpstr>
      <vt:lpstr>Objective of this presentation section</vt:lpstr>
      <vt:lpstr>PowerPoint Presentation</vt:lpstr>
      <vt:lpstr>How to represent a bubble in simulation?</vt:lpstr>
      <vt:lpstr>Information stored in a vertex</vt:lpstr>
      <vt:lpstr>Information stored in a vertex</vt:lpstr>
      <vt:lpstr>Initialization and operations in the simulation</vt:lpstr>
      <vt:lpstr>Initialization and operations in the simulation</vt:lpstr>
      <vt:lpstr>Initialization and operations in the simulation</vt:lpstr>
      <vt:lpstr>Physical descriptors </vt:lpstr>
      <vt:lpstr>Physical descriptors – Bubble area</vt:lpstr>
      <vt:lpstr>Physical descriptors – Film lengths</vt:lpstr>
      <vt:lpstr>Physical descriptors – Plateau’s angle</vt:lpstr>
      <vt:lpstr>Finding the configuration for equilibrium state  </vt:lpstr>
      <vt:lpstr>Finding the configuration for equilibrium state  </vt:lpstr>
      <vt:lpstr>Finding the configuration for equilibrium state </vt:lpstr>
      <vt:lpstr>Approximation of integrals</vt:lpstr>
      <vt:lpstr>Peudocode for backtracking</vt:lpstr>
      <vt:lpstr>Peudocode for local relaxation</vt:lpstr>
      <vt:lpstr>Result of local method: </vt:lpstr>
      <vt:lpstr>Result of local method: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Numerical Simulation of Foams Presentation --</dc:title>
  <dc:creator>Pan HAU</dc:creator>
  <cp:lastModifiedBy>Pan Hau</cp:lastModifiedBy>
  <cp:revision>282</cp:revision>
  <dcterms:created xsi:type="dcterms:W3CDTF">2022-03-01T01:52:41Z</dcterms:created>
  <dcterms:modified xsi:type="dcterms:W3CDTF">2022-03-18T07:42:08Z</dcterms:modified>
</cp:coreProperties>
</file>