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543" autoAdjust="0"/>
  </p:normalViewPr>
  <p:slideViewPr>
    <p:cSldViewPr snapToGrid="0">
      <p:cViewPr varScale="1">
        <p:scale>
          <a:sx n="104" d="100"/>
          <a:sy n="104" d="100"/>
        </p:scale>
        <p:origin x="126" y="450"/>
      </p:cViewPr>
      <p:guideLst/>
    </p:cSldViewPr>
  </p:slideViewPr>
  <p:notesTextViewPr>
    <p:cViewPr>
      <p:scale>
        <a:sx n="133" d="100"/>
        <a:sy n="1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CE55F-9405-4FC9-98EB-2132207B6A84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A0380-0C76-492A-ADB4-47DF8ACC7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56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Hello </a:t>
            </a:r>
            <a:r>
              <a:rPr lang="zh-TW" altLang="en-US" dirty="0"/>
              <a:t>大家好 我們是第五組</a:t>
            </a:r>
            <a:endParaRPr lang="en-US" altLang="zh-TW" dirty="0"/>
          </a:p>
          <a:p>
            <a:r>
              <a:rPr lang="zh-TW" altLang="en-US" dirty="0"/>
              <a:t>我們要模擬的主題是</a:t>
            </a:r>
            <a:r>
              <a:rPr lang="en-US" altLang="zh-TW" dirty="0"/>
              <a:t>optical</a:t>
            </a:r>
            <a:r>
              <a:rPr lang="zh-TW" altLang="en-US" dirty="0"/>
              <a:t> </a:t>
            </a:r>
            <a:r>
              <a:rPr lang="en-US" altLang="zh-TW" dirty="0"/>
              <a:t>tweezer</a:t>
            </a:r>
            <a:r>
              <a:rPr lang="zh-TW" altLang="en-US" dirty="0"/>
              <a:t> 也就是光鑷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A0380-0C76-492A-ADB4-47DF8ACC74F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在開始模擬前，我們需要去知道甚麼是光鑷。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A0380-0C76-492A-ADB4-47DF8ACC74F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60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在初步了解光鑷後，我們需要去知道它的原理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A0380-0C76-492A-ADB4-47DF8ACC74F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56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電偶極子</a:t>
            </a:r>
            <a:endParaRPr lang="en-US" altLang="zh-TW" dirty="0"/>
          </a:p>
          <a:p>
            <a:r>
              <a:rPr lang="zh-TW" altLang="en-US" dirty="0"/>
              <a:t>較難在模擬中實現出來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A0380-0C76-492A-ADB4-47DF8ACC74F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4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就會有一個大小相等，方向相反的動量作用於該顆粒，進而造成</a:t>
            </a:r>
            <a:r>
              <a:rPr lang="zh-TW" altLang="en-US" sz="1200" dirty="0"/>
              <a:t>物體動量改變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A0380-0C76-492A-ADB4-47DF8ACC74F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170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A0380-0C76-492A-ADB4-47DF8ACC74F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50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A0380-0C76-492A-ADB4-47DF8ACC74F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196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在實際的狀況下，細胞和光子的大小都是十分的小，兩者的質量相差十分的大，因此能達到十分精確的移動。而我們在模擬時，因為要方便觀察，便將數值稍作修改，因此就會如剛才的影片，移動較為劇烈。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A0380-0C76-492A-ADB4-47DF8ACC74F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1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321088-E7EE-406B-98AB-35B68F83E0F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769181-9B65-479E-93D2-B13E20DE5513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4181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1088-E7EE-406B-98AB-35B68F83E0F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9181-9B65-479E-93D2-B13E20DE5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49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1088-E7EE-406B-98AB-35B68F83E0F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9181-9B65-479E-93D2-B13E20DE5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7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1088-E7EE-406B-98AB-35B68F83E0F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9181-9B65-479E-93D2-B13E20DE5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11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321088-E7EE-406B-98AB-35B68F83E0F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769181-9B65-479E-93D2-B13E20DE551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58262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1088-E7EE-406B-98AB-35B68F83E0F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9181-9B65-479E-93D2-B13E20DE5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8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1088-E7EE-406B-98AB-35B68F83E0F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9181-9B65-479E-93D2-B13E20DE5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1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1088-E7EE-406B-98AB-35B68F83E0F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9181-9B65-479E-93D2-B13E20DE5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23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1088-E7EE-406B-98AB-35B68F83E0F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9181-9B65-479E-93D2-B13E20DE5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77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321088-E7EE-406B-98AB-35B68F83E0F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769181-9B65-479E-93D2-B13E20DE551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832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321088-E7EE-406B-98AB-35B68F83E0F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769181-9B65-479E-93D2-B13E20DE551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41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4321088-E7EE-406B-98AB-35B68F83E0F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7769181-9B65-479E-93D2-B13E20DE551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612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8926E-756B-40C6-A3D1-E492D5672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Optical tweezers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3D396B-90E9-4583-8097-2163F4F6C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768660"/>
          </a:xfrm>
        </p:spPr>
        <p:txBody>
          <a:bodyPr>
            <a:normAutofit/>
          </a:bodyPr>
          <a:lstStyle/>
          <a:p>
            <a:r>
              <a:rPr lang="en-US" altLang="zh-TW" dirty="0"/>
              <a:t>NTUCSGP-Group5</a:t>
            </a:r>
          </a:p>
          <a:p>
            <a:r>
              <a:rPr lang="en-US" altLang="zh-TW" dirty="0"/>
              <a:t>B06902006 </a:t>
            </a:r>
            <a:r>
              <a:rPr lang="zh-TW" altLang="en-US" dirty="0"/>
              <a:t>王俊翔</a:t>
            </a:r>
            <a:endParaRPr lang="en-US" altLang="zh-TW" dirty="0"/>
          </a:p>
          <a:p>
            <a:r>
              <a:rPr lang="en-US" altLang="zh-TW" dirty="0"/>
              <a:t>B06902028 </a:t>
            </a:r>
            <a:r>
              <a:rPr lang="zh-TW" altLang="en-US" dirty="0"/>
              <a:t>林柏劭</a:t>
            </a:r>
            <a:endParaRPr lang="en-US" altLang="zh-TW" dirty="0"/>
          </a:p>
          <a:p>
            <a:r>
              <a:rPr lang="en-US" altLang="zh-TW" dirty="0"/>
              <a:t>B06902072 </a:t>
            </a:r>
            <a:r>
              <a:rPr lang="zh-TW" altLang="en-US" dirty="0"/>
              <a:t>李 謙</a:t>
            </a:r>
          </a:p>
        </p:txBody>
      </p:sp>
    </p:spTree>
    <p:extLst>
      <p:ext uri="{BB962C8B-B14F-4D97-AF65-F5344CB8AC3E}">
        <p14:creationId xmlns:p14="http://schemas.microsoft.com/office/powerpoint/2010/main" val="279654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321FBA-2247-4900-BFCA-4C25CD54C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謝謝觀看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3C89669B-2230-4953-B284-92BC3F99B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NTUCSGP-Group5</a:t>
            </a:r>
          </a:p>
          <a:p>
            <a:r>
              <a:rPr lang="en-US" altLang="zh-TW" dirty="0"/>
              <a:t>B06902006 </a:t>
            </a:r>
            <a:r>
              <a:rPr lang="zh-TW" altLang="en-US" dirty="0"/>
              <a:t>王俊翔</a:t>
            </a:r>
            <a:endParaRPr lang="en-US" altLang="zh-TW" dirty="0"/>
          </a:p>
          <a:p>
            <a:r>
              <a:rPr lang="en-US" altLang="zh-TW" dirty="0"/>
              <a:t>B06902028 </a:t>
            </a:r>
            <a:r>
              <a:rPr lang="zh-TW" altLang="en-US" dirty="0"/>
              <a:t>林柏劭</a:t>
            </a:r>
            <a:endParaRPr lang="en-US" altLang="zh-TW" dirty="0"/>
          </a:p>
          <a:p>
            <a:r>
              <a:rPr lang="en-US" altLang="zh-TW" dirty="0"/>
              <a:t>B06902072 </a:t>
            </a:r>
            <a:r>
              <a:rPr lang="zh-TW" altLang="en-US" dirty="0"/>
              <a:t>李 謙</a:t>
            </a:r>
          </a:p>
        </p:txBody>
      </p:sp>
    </p:spTree>
    <p:extLst>
      <p:ext uri="{BB962C8B-B14F-4D97-AF65-F5344CB8AC3E}">
        <p14:creationId xmlns:p14="http://schemas.microsoft.com/office/powerpoint/2010/main" val="426362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B5AAD2-7C64-4CE5-B9C6-7972DC0B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什麼是光鑷</a:t>
            </a:r>
            <a:r>
              <a:rPr lang="en-US" altLang="zh-TW" dirty="0"/>
              <a:t>(Optical Tweezers)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3B848A-A03D-4F6D-851B-475E63190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4780"/>
            <a:ext cx="9601200" cy="3750589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光鑷是非常精確的設備，可以將亞微米級的顆粒移動亞奈米級的距離。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常常被用於研究和操作</a:t>
            </a:r>
            <a:r>
              <a:rPr lang="en-US" altLang="zh-TW" sz="2800" dirty="0"/>
              <a:t>DNA</a:t>
            </a:r>
            <a:r>
              <a:rPr lang="zh-TW" altLang="en-US" sz="2800" dirty="0"/>
              <a:t>，蛋白質，酶甚至是單個分子，在生物學方面的應用十分廣泛。</a:t>
            </a:r>
            <a:endParaRPr lang="en-US" altLang="zh-TW" sz="2800" dirty="0"/>
          </a:p>
          <a:p>
            <a:pPr marL="0" indent="0">
              <a:buNone/>
            </a:pPr>
            <a:endParaRPr lang="zh-TW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281889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A38B5-B8E6-47B7-ACBC-13BA226D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zh-TW" altLang="en-US" dirty="0"/>
              <a:t>原理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97A53E-AD44-44F9-B491-16E06F96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1484"/>
            <a:ext cx="9601200" cy="4195916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將雷射通過顯微鏡物鏡已到高度聚焦雷射束</a:t>
            </a:r>
            <a:endParaRPr lang="en-US" altLang="zh-TW" sz="2800" dirty="0"/>
          </a:p>
          <a:p>
            <a:r>
              <a:rPr lang="zh-TW" altLang="en-US" sz="2800" dirty="0"/>
              <a:t>利用高度聚焦雷射束產生的力來操作奈米或微米級的介電質顆粒</a:t>
            </a:r>
            <a:endParaRPr lang="en-US" altLang="zh-TW" sz="2800" dirty="0"/>
          </a:p>
          <a:p>
            <a:r>
              <a:rPr lang="zh-TW" altLang="en-US" sz="2800" dirty="0"/>
              <a:t>力的產生可分為兩種情況 </a:t>
            </a:r>
            <a:r>
              <a:rPr lang="en-US" altLang="zh-TW" sz="2800" dirty="0"/>
              <a:t>:</a:t>
            </a:r>
          </a:p>
          <a:p>
            <a:pPr marL="530352" lvl="1" indent="0">
              <a:buNone/>
            </a:pPr>
            <a:r>
              <a:rPr lang="en-US" altLang="zh-TW" sz="2800" i="0" dirty="0"/>
              <a:t>1.</a:t>
            </a:r>
            <a:r>
              <a:rPr lang="zh-TW" altLang="en-US" sz="2800" i="0" dirty="0"/>
              <a:t>是光波長</a:t>
            </a:r>
            <a:r>
              <a:rPr lang="en-US" altLang="zh-TW" sz="2800" i="0" dirty="0"/>
              <a:t>&lt;&lt;</a:t>
            </a:r>
            <a:r>
              <a:rPr lang="zh-TW" altLang="en-US" sz="2800" i="0" dirty="0"/>
              <a:t>捕獲物體直徑</a:t>
            </a:r>
            <a:endParaRPr lang="en-US" altLang="zh-TW" sz="2800" i="0" dirty="0"/>
          </a:p>
          <a:p>
            <a:pPr marL="530352" lvl="1" indent="0">
              <a:buNone/>
            </a:pPr>
            <a:r>
              <a:rPr lang="en-US" altLang="zh-TW" sz="2800" i="0" dirty="0"/>
              <a:t>2.</a:t>
            </a:r>
            <a:r>
              <a:rPr lang="zh-TW" altLang="en-US" sz="2800" i="0" dirty="0"/>
              <a:t>是光波長</a:t>
            </a:r>
            <a:r>
              <a:rPr lang="en-US" altLang="zh-TW" sz="2800" i="0" dirty="0"/>
              <a:t>&gt;&gt;</a:t>
            </a:r>
            <a:r>
              <a:rPr lang="zh-TW" altLang="en-US" sz="2800" i="0" dirty="0"/>
              <a:t>捕獲物體直徑</a:t>
            </a:r>
            <a:endParaRPr lang="en-US" altLang="zh-TW" sz="2800" i="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ED3FE8-E788-47F7-B7A4-F5AC53A1B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849" y="2735412"/>
            <a:ext cx="4084674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9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F95EE-65E5-426F-967D-D0E9CFD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當光波長</a:t>
            </a:r>
            <a:r>
              <a:rPr lang="en-US" altLang="zh-TW" dirty="0"/>
              <a:t>&gt;&gt;</a:t>
            </a:r>
            <a:r>
              <a:rPr lang="zh-TW" altLang="en-US" dirty="0"/>
              <a:t>捕獲物體直徑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9C7989-4D40-41FF-B818-39E99D6E2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9348"/>
            <a:ext cx="9601200" cy="468133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可用 </a:t>
            </a:r>
            <a:r>
              <a:rPr lang="en-US" altLang="zh-TW" sz="2800" dirty="0"/>
              <a:t>Electric Dipole </a:t>
            </a:r>
            <a:r>
              <a:rPr lang="zh-TW" altLang="en-US" sz="2800" dirty="0"/>
              <a:t>解釋：將物體當作</a:t>
            </a:r>
            <a:r>
              <a:rPr lang="en-US" altLang="zh-TW" sz="2800" dirty="0"/>
              <a:t>Electric </a:t>
            </a:r>
            <a:r>
              <a:rPr lang="en-US" altLang="zh-TW" sz="2800" dirty="0" err="1"/>
              <a:t>Diple</a:t>
            </a:r>
            <a:r>
              <a:rPr lang="zh-TW" altLang="en-US" sz="2800" dirty="0"/>
              <a:t>，受到光的電場與磁場所產生的力</a:t>
            </a:r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因為比較複雜，所以這次暫不討論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A7E8E37-DB37-4F02-92DA-47FB9AA44EED}"/>
                  </a:ext>
                </a:extLst>
              </p:cNvPr>
              <p:cNvSpPr txBox="1"/>
              <p:nvPr/>
            </p:nvSpPr>
            <p:spPr>
              <a:xfrm>
                <a:off x="3693214" y="2949574"/>
                <a:ext cx="4805571" cy="958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altLang="zh-TW" sz="2800" b="0" i="1" smtClean="0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begChr m:val="["/>
                          <m:endChr m:val="]"/>
                          <m:ctrlPr>
                            <a:rPr lang="el-GR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l-GR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p>
                            <m:sSupPr>
                              <m:ctrlPr>
                                <a:rPr lang="el-GR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A7E8E37-DB37-4F02-92DA-47FB9AA44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14" y="2949574"/>
                <a:ext cx="4805571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4B87AAA7-1E3E-4F3A-B9B5-887C9F478A16}"/>
              </a:ext>
            </a:extLst>
          </p:cNvPr>
          <p:cNvSpPr txBox="1"/>
          <p:nvPr/>
        </p:nvSpPr>
        <p:spPr>
          <a:xfrm>
            <a:off x="3185652" y="4561864"/>
            <a:ext cx="7107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其中</a:t>
            </a:r>
            <a:r>
              <a:rPr lang="en-US" altLang="zh-TW" sz="2000" dirty="0"/>
              <a:t>α = p(</a:t>
            </a:r>
            <a:r>
              <a:rPr lang="en-US" altLang="zh-TW" sz="2000" dirty="0" err="1"/>
              <a:t>polorization</a:t>
            </a:r>
            <a:r>
              <a:rPr lang="zh-TW" altLang="en-US" sz="2000" dirty="0"/>
              <a:t>偏振</a:t>
            </a:r>
            <a:r>
              <a:rPr lang="en-US" altLang="zh-TW" sz="2000" dirty="0"/>
              <a:t>)/E</a:t>
            </a:r>
            <a:r>
              <a:rPr lang="zh-TW" altLang="en-US" sz="2000" dirty="0"/>
              <a:t>，</a:t>
            </a:r>
            <a:r>
              <a:rPr lang="en-US" altLang="zh-TW" sz="2000" dirty="0"/>
              <a:t>E</a:t>
            </a:r>
            <a:r>
              <a:rPr lang="zh-TW" altLang="en-US" sz="2000" dirty="0"/>
              <a:t>、</a:t>
            </a:r>
            <a:r>
              <a:rPr lang="en-US" altLang="zh-TW" sz="2000" dirty="0"/>
              <a:t>B</a:t>
            </a:r>
            <a:r>
              <a:rPr lang="zh-TW" altLang="en-US" sz="2000" dirty="0"/>
              <a:t>是光波的電場與磁場</a:t>
            </a:r>
          </a:p>
        </p:txBody>
      </p:sp>
    </p:spTree>
    <p:extLst>
      <p:ext uri="{BB962C8B-B14F-4D97-AF65-F5344CB8AC3E}">
        <p14:creationId xmlns:p14="http://schemas.microsoft.com/office/powerpoint/2010/main" val="374871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1410B-2C38-4F7E-8D65-28E014C9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zh-TW" altLang="en-US" dirty="0"/>
              <a:t>當光波長</a:t>
            </a:r>
            <a:r>
              <a:rPr lang="en-US" altLang="zh-TW" dirty="0"/>
              <a:t>&lt;&lt;</a:t>
            </a:r>
            <a:r>
              <a:rPr lang="zh-TW" altLang="en-US" dirty="0"/>
              <a:t>捕獲物體直徑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CB5F02-6C45-4A28-B7F2-F54D107C7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7361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可用射線光學來解釋</a:t>
            </a:r>
            <a:endParaRPr lang="en-US" altLang="zh-TW" sz="3200" dirty="0"/>
          </a:p>
          <a:p>
            <a:r>
              <a:rPr lang="zh-TW" altLang="en-US" sz="3200" dirty="0"/>
              <a:t>光子穿過物體會因為折射動量改變，根據牛頓第三運動定律，這也會造成物體動量改變</a:t>
            </a:r>
            <a:r>
              <a:rPr lang="en-US" altLang="zh-TW" sz="3200" dirty="0"/>
              <a:t>(</a:t>
            </a:r>
            <a:r>
              <a:rPr lang="zh-TW" altLang="en-US" sz="3200" dirty="0"/>
              <a:t>受力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A22C24-2F8F-42C4-97EE-37750B38D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44" y="3361766"/>
            <a:ext cx="4911049" cy="31748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A14D296-CEA7-4A42-BCF3-99A001EAB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29000"/>
            <a:ext cx="4758813" cy="30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7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6B561-D07D-42AD-89E9-99952C0D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69EAB-3741-4C83-8343-43F3D60DF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521970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使用</a:t>
            </a:r>
            <a:r>
              <a:rPr lang="en-US" altLang="zh-TW" sz="2800" dirty="0" err="1"/>
              <a:t>Vpython</a:t>
            </a:r>
            <a:r>
              <a:rPr lang="zh-TW" altLang="en-US" sz="2800" dirty="0"/>
              <a:t>模擬當光波長</a:t>
            </a:r>
            <a:r>
              <a:rPr lang="en-US" altLang="zh-TW" sz="2800" dirty="0"/>
              <a:t>&lt;&lt;</a:t>
            </a:r>
            <a:r>
              <a:rPr lang="zh-TW" altLang="en-US" sz="2800" dirty="0"/>
              <a:t>捕獲物體直徑的情況</a:t>
            </a:r>
            <a:endParaRPr lang="en-US" altLang="zh-TW" sz="2800" dirty="0"/>
          </a:p>
          <a:p>
            <a:r>
              <a:rPr lang="zh-TW" altLang="en-US" sz="2800" dirty="0"/>
              <a:t>將光假設為一顆顆的光子，含有動量</a:t>
            </a:r>
            <a:endParaRPr lang="en-US" altLang="zh-TW" sz="2800" dirty="0"/>
          </a:p>
          <a:p>
            <a:r>
              <a:rPr lang="zh-TW" altLang="en-US" sz="2800" dirty="0"/>
              <a:t>我們假設：</a:t>
            </a:r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pPr marL="530352" lvl="1" indent="0">
              <a:buNone/>
            </a:pPr>
            <a:r>
              <a:rPr lang="zh-TW" altLang="en-US" sz="2800" i="0" dirty="0"/>
              <a:t>這樣我們就可以透過傳統力學來計算動量變化</a:t>
            </a:r>
            <a:endParaRPr lang="en-US" altLang="zh-TW" sz="2800" i="0" dirty="0"/>
          </a:p>
          <a:p>
            <a:r>
              <a:rPr lang="zh-TW" altLang="en-US" sz="2800" dirty="0"/>
              <a:t>假設物體是一個細胞，折射率為</a:t>
            </a:r>
            <a:r>
              <a:rPr lang="en-US" altLang="zh-TW" sz="2800" dirty="0"/>
              <a:t>1.33</a:t>
            </a:r>
          </a:p>
          <a:p>
            <a:r>
              <a:rPr lang="zh-TW" altLang="en-US" sz="2800" dirty="0"/>
              <a:t>更改實際的一些數值，以更好觀察</a:t>
            </a:r>
            <a:endParaRPr lang="en-US" altLang="zh-TW" sz="2800" dirty="0"/>
          </a:p>
          <a:p>
            <a:endParaRPr lang="en-US" altLang="zh-TW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BA2DC8-7059-40E9-92AB-DD9FFAC0E0CA}"/>
                  </a:ext>
                </a:extLst>
              </p:cNvPr>
              <p:cNvSpPr txBox="1"/>
              <p:nvPr/>
            </p:nvSpPr>
            <p:spPr>
              <a:xfrm>
                <a:off x="3396697" y="3397284"/>
                <a:ext cx="5551005" cy="464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𝑝h𝑜𝑡𝑜𝑛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l-GR" altLang="zh-TW" sz="2800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𝑝h𝑜𝑡𝑜𝑛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𝑝h𝑜𝑡𝑜𝑛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BA2DC8-7059-40E9-92AB-DD9FFAC0E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697" y="3397284"/>
                <a:ext cx="5551005" cy="464101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66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0488A-063B-4A41-A340-DBE7945D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380" y="3067211"/>
            <a:ext cx="7074976" cy="723577"/>
          </a:xfrm>
        </p:spPr>
        <p:txBody>
          <a:bodyPr>
            <a:normAutofit/>
          </a:bodyPr>
          <a:lstStyle/>
          <a:p>
            <a:r>
              <a:rPr lang="zh-TW" altLang="en-US" dirty="0"/>
              <a:t>程式碼解釋</a:t>
            </a:r>
            <a:r>
              <a:rPr lang="en-US" altLang="zh-TW" dirty="0"/>
              <a:t>&amp;</a:t>
            </a:r>
            <a:r>
              <a:rPr lang="zh-TW" altLang="en-US" dirty="0"/>
              <a:t>模擬成果</a:t>
            </a:r>
          </a:p>
        </p:txBody>
      </p:sp>
    </p:spTree>
    <p:extLst>
      <p:ext uri="{BB962C8B-B14F-4D97-AF65-F5344CB8AC3E}">
        <p14:creationId xmlns:p14="http://schemas.microsoft.com/office/powerpoint/2010/main" val="168905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83E84-707C-44D5-A7CD-DFDCF7EF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</a:t>
            </a:r>
            <a:r>
              <a:rPr lang="en-US" altLang="zh-TW" dirty="0"/>
              <a:t>&amp;</a:t>
            </a:r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708DAB-6DDA-4E0C-9525-26820644D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5500"/>
            <a:ext cx="9601200" cy="47625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成功利用 </a:t>
            </a:r>
            <a:r>
              <a:rPr lang="en-US" altLang="zh-TW" sz="3200" dirty="0"/>
              <a:t>VPython</a:t>
            </a:r>
            <a:r>
              <a:rPr lang="zh-TW" altLang="en-US" sz="3200" dirty="0"/>
              <a:t> 模擬</a:t>
            </a:r>
            <a:r>
              <a:rPr lang="en-US" altLang="zh-TW" sz="3200" dirty="0"/>
              <a:t> optical tweezers</a:t>
            </a:r>
          </a:p>
          <a:p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利用 光子與捕捉物之間的動量交換 解釋 </a:t>
            </a:r>
            <a:r>
              <a:rPr lang="en-US" altLang="zh-TW" sz="3200" dirty="0"/>
              <a:t>optical tweezers</a:t>
            </a:r>
            <a:r>
              <a:rPr lang="zh-TW" altLang="en-US" sz="3200" dirty="0"/>
              <a:t>之作用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58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6FD284-DF1E-4932-ACB6-71ADCAB4F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19100"/>
            <a:ext cx="9601200" cy="5448300"/>
          </a:xfrm>
        </p:spPr>
        <p:txBody>
          <a:bodyPr>
            <a:normAutofit/>
          </a:bodyPr>
          <a:lstStyle/>
          <a:p>
            <a:endParaRPr lang="en-US" altLang="zh-TW" sz="3200" dirty="0"/>
          </a:p>
          <a:p>
            <a:r>
              <a:rPr lang="zh-TW" altLang="en-US" sz="3200" dirty="0"/>
              <a:t>根據維基百科，「在定量科學測量中，通常電介質顆粒都會不移動到離光束中心很遠的地方。當顆粒與光束中心的距離很小時，顆粒受到的力與顆粒與光束中心的距離成正比。因此，其特性類似於普通的彈簧系統，遵守胡克定律。」，與模擬成果符合。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實際情況與模擬的差距</a:t>
            </a:r>
          </a:p>
        </p:txBody>
      </p:sp>
    </p:spTree>
    <p:extLst>
      <p:ext uri="{BB962C8B-B14F-4D97-AF65-F5344CB8AC3E}">
        <p14:creationId xmlns:p14="http://schemas.microsoft.com/office/powerpoint/2010/main" val="229399065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1207</TotalTime>
  <Words>559</Words>
  <Application>Microsoft Office PowerPoint</Application>
  <PresentationFormat>寬螢幕</PresentationFormat>
  <Paragraphs>69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Calibri</vt:lpstr>
      <vt:lpstr>Cambria Math</vt:lpstr>
      <vt:lpstr>Franklin Gothic Book</vt:lpstr>
      <vt:lpstr>裁剪</vt:lpstr>
      <vt:lpstr>Optical tweezers</vt:lpstr>
      <vt:lpstr>什麼是光鑷(Optical Tweezers)</vt:lpstr>
      <vt:lpstr>原理</vt:lpstr>
      <vt:lpstr>當光波長&gt;&gt;捕獲物體直徑</vt:lpstr>
      <vt:lpstr>當光波長&lt;&lt;捕獲物體直徑</vt:lpstr>
      <vt:lpstr>模擬</vt:lpstr>
      <vt:lpstr>程式碼解釋&amp;模擬成果</vt:lpstr>
      <vt:lpstr>成果&amp;結論</vt:lpstr>
      <vt:lpstr>PowerPoint 簡報</vt:lpstr>
      <vt:lpstr>謝謝觀看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tweezers</dc:title>
  <dc:creator>Yuan-Chieh Lee</dc:creator>
  <cp:lastModifiedBy>tonylin1223@gmail.com</cp:lastModifiedBy>
  <cp:revision>21</cp:revision>
  <dcterms:created xsi:type="dcterms:W3CDTF">2018-06-20T02:53:35Z</dcterms:created>
  <dcterms:modified xsi:type="dcterms:W3CDTF">2018-06-27T03:57:37Z</dcterms:modified>
</cp:coreProperties>
</file>