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853" autoAdjust="0"/>
  </p:normalViewPr>
  <p:slideViewPr>
    <p:cSldViewPr snapToGrid="0">
      <p:cViewPr varScale="1">
        <p:scale>
          <a:sx n="73" d="100"/>
          <a:sy n="73" d="100"/>
        </p:scale>
        <p:origin x="1070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A5674-D7ED-4AF5-8FC7-E972FFF388FD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23F75-3797-4D5F-A6D0-F8A909FE6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8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also shows that even on members lowest day, Sunday, the casuals only surpassed that number one day a week, Saturday.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23F75-3797-4D5F-A6D0-F8A909FE6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2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23F75-3797-4D5F-A6D0-F8A909FE61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50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Weekend Warrior Pass: Casuals highest volume of rides is on Saturday &amp; Sunday.  Will they be willing to sign up for a 3 day weekend pass?</a:t>
            </a:r>
          </a:p>
          <a:p>
            <a:r>
              <a:rPr lang="en-US" dirty="0"/>
              <a:t>Visitor Pass: Hope to get the tourist who are visiting for a week?</a:t>
            </a:r>
          </a:p>
          <a:p>
            <a:r>
              <a:rPr lang="en-US" dirty="0"/>
              <a:t>Local: 3-month pass with hopes of renewals for summer, fall, and spring.  </a:t>
            </a:r>
          </a:p>
          <a:p>
            <a:r>
              <a:rPr lang="en-US" dirty="0"/>
              <a:t>Dash Pass: playing off the top 20 most common ride times all being under 20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23F75-3797-4D5F-A6D0-F8A909FE61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558738C-1C37-485A-87F1-085EEAD542E8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2F332D9-F690-44CA-9D0E-1A09AB2A2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9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738C-1C37-485A-87F1-085EEAD542E8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32D9-F690-44CA-9D0E-1A09AB2A2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2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738C-1C37-485A-87F1-085EEAD542E8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32D9-F690-44CA-9D0E-1A09AB2A2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77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738C-1C37-485A-87F1-085EEAD542E8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32D9-F690-44CA-9D0E-1A09AB2A2E9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498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738C-1C37-485A-87F1-085EEAD542E8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32D9-F690-44CA-9D0E-1A09AB2A2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15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738C-1C37-485A-87F1-085EEAD542E8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32D9-F690-44CA-9D0E-1A09AB2A2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05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738C-1C37-485A-87F1-085EEAD542E8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32D9-F690-44CA-9D0E-1A09AB2A2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9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738C-1C37-485A-87F1-085EEAD542E8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32D9-F690-44CA-9D0E-1A09AB2A2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88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738C-1C37-485A-87F1-085EEAD542E8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32D9-F690-44CA-9D0E-1A09AB2A2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0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738C-1C37-485A-87F1-085EEAD542E8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32D9-F690-44CA-9D0E-1A09AB2A2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3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738C-1C37-485A-87F1-085EEAD542E8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32D9-F690-44CA-9D0E-1A09AB2A2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4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738C-1C37-485A-87F1-085EEAD542E8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32D9-F690-44CA-9D0E-1A09AB2A2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7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738C-1C37-485A-87F1-085EEAD542E8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32D9-F690-44CA-9D0E-1A09AB2A2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738C-1C37-485A-87F1-085EEAD542E8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32D9-F690-44CA-9D0E-1A09AB2A2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3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738C-1C37-485A-87F1-085EEAD542E8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32D9-F690-44CA-9D0E-1A09AB2A2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9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738C-1C37-485A-87F1-085EEAD542E8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32D9-F690-44CA-9D0E-1A09AB2A2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9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738C-1C37-485A-87F1-085EEAD542E8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32D9-F690-44CA-9D0E-1A09AB2A2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9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8738C-1C37-485A-87F1-085EEAD542E8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332D9-F690-44CA-9D0E-1A09AB2A2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3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bikes.com/data-license-agreement" TargetMode="External"/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74FA-08E9-129B-F6DB-32BBD8FE5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analytics Capstone</a:t>
            </a:r>
            <a:br>
              <a:rPr lang="en-US" dirty="0"/>
            </a:br>
            <a:r>
              <a:rPr lang="en-US" dirty="0"/>
              <a:t>Cyclistic bike share in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23FED-70F9-1914-1756-17962203F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1727" y="5506142"/>
            <a:ext cx="2652544" cy="1206630"/>
          </a:xfrm>
        </p:spPr>
        <p:txBody>
          <a:bodyPr/>
          <a:lstStyle/>
          <a:p>
            <a:r>
              <a:rPr lang="en-US" dirty="0"/>
              <a:t>By Tony Lopez</a:t>
            </a:r>
          </a:p>
          <a:p>
            <a:r>
              <a:rPr lang="en-US" dirty="0"/>
              <a:t>February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51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37A5-8BE8-515D-A4E0-0BFD3B7BF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Top 10 ride times for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F3DF-19E1-4583-9BA2-8F5148D51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3984" y="1132438"/>
            <a:ext cx="3934838" cy="5609738"/>
          </a:xfrm>
        </p:spPr>
        <p:txBody>
          <a:bodyPr/>
          <a:lstStyle/>
          <a:p>
            <a:r>
              <a:rPr lang="en-US" dirty="0"/>
              <a:t>The top 7 most common ride times for members were less than 10 minutes. </a:t>
            </a:r>
          </a:p>
          <a:p>
            <a:r>
              <a:rPr lang="en-US" dirty="0"/>
              <a:t>Out of the top 10 most common ride times for members 12 minutes was the longest ride time.</a:t>
            </a:r>
          </a:p>
          <a:p>
            <a:r>
              <a:rPr lang="en-US" dirty="0"/>
              <a:t>Again, not much sight seeing.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aph with orange bars&#10;&#10;AI-generated content may be incorrect.">
            <a:extLst>
              <a:ext uri="{FF2B5EF4-FFF2-40B4-BE49-F238E27FC236}">
                <a16:creationId xmlns:a16="http://schemas.microsoft.com/office/drawing/2014/main" id="{0729DE3B-283F-FA76-44F9-166CF0B6B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049"/>
            <a:ext cx="8253984" cy="574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41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75B7-9A54-CBD1-FAB0-5B620D63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Members vs casuals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66A42-6A93-0ECA-D949-B1D05E509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8570"/>
            <a:ext cx="10957822" cy="5379430"/>
          </a:xfrm>
        </p:spPr>
        <p:txBody>
          <a:bodyPr/>
          <a:lstStyle/>
          <a:p>
            <a:r>
              <a:rPr lang="en-US" dirty="0"/>
              <a:t>Casuals ride about as much as members on Saturdays and Sundays.</a:t>
            </a:r>
          </a:p>
          <a:p>
            <a:r>
              <a:rPr lang="en-US" dirty="0"/>
              <a:t>Members ride much more than casuals Monday – Friday.</a:t>
            </a:r>
          </a:p>
          <a:p>
            <a:r>
              <a:rPr lang="en-US" dirty="0"/>
              <a:t>The summer &amp; fall seasons are the 2 highest seasons for both casuals &amp; members.</a:t>
            </a:r>
          </a:p>
          <a:p>
            <a:r>
              <a:rPr lang="en-US" dirty="0"/>
              <a:t>Peak time of riding is from 4pm – 6pm. Morning rush hour is not as high as expected.</a:t>
            </a:r>
          </a:p>
          <a:p>
            <a:r>
              <a:rPr lang="en-US" dirty="0"/>
              <a:t>Top 7 ride lengths are 10 minutes or less &amp; Top 19 ride lengths are 20 minutes or less</a:t>
            </a:r>
          </a:p>
          <a:p>
            <a:r>
              <a:rPr lang="en-US" dirty="0"/>
              <a:t>Both casuals &amp; members have the same tendencies for ride time, rides per month, &amp; rides by starting hour.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5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1A6D-6A7A-0B1E-BF7D-C5B78E1B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7CA38-0E91-8C2A-4AA0-43BCD0C48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70"/>
            <a:ext cx="9905999" cy="4943794"/>
          </a:xfrm>
        </p:spPr>
        <p:txBody>
          <a:bodyPr>
            <a:normAutofit/>
          </a:bodyPr>
          <a:lstStyle/>
          <a:p>
            <a:r>
              <a:rPr lang="en-US" dirty="0"/>
              <a:t>Options to convert casuals to </a:t>
            </a:r>
            <a:r>
              <a:rPr lang="en-US"/>
              <a:t>members include:</a:t>
            </a:r>
            <a:endParaRPr lang="en-US" dirty="0"/>
          </a:p>
          <a:p>
            <a:pPr lvl="1"/>
            <a:r>
              <a:rPr lang="en-US" dirty="0"/>
              <a:t>Weekend Warrior Pass: 3-day pass</a:t>
            </a:r>
          </a:p>
          <a:p>
            <a:pPr lvl="1"/>
            <a:r>
              <a:rPr lang="en-US" dirty="0"/>
              <a:t>Visitor Pass: 7-day pass</a:t>
            </a:r>
          </a:p>
          <a:p>
            <a:pPr lvl="1"/>
            <a:r>
              <a:rPr lang="en-US" dirty="0"/>
              <a:t>Local Pass: 3-month pass</a:t>
            </a:r>
          </a:p>
          <a:p>
            <a:pPr lvl="1"/>
            <a:r>
              <a:rPr lang="en-US" dirty="0"/>
              <a:t>Dash pass: 10-rides under 20 minutes</a:t>
            </a:r>
          </a:p>
          <a:p>
            <a:r>
              <a:rPr lang="en-US" dirty="0"/>
              <a:t>Cons: Want to convert casuals to members without losing the profit from annual memberships.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F6FEF-5929-AFF7-BF21-949F0E35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0134A-401C-A541-364C-DC7302478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2"/>
            <a:ext cx="9905999" cy="5199857"/>
          </a:xfrm>
        </p:spPr>
        <p:txBody>
          <a:bodyPr>
            <a:normAutofit/>
          </a:bodyPr>
          <a:lstStyle/>
          <a:p>
            <a:r>
              <a:rPr lang="en-US" dirty="0"/>
              <a:t>I believe the data supports the Weekend Warrior and Local passes.  </a:t>
            </a:r>
          </a:p>
          <a:p>
            <a:r>
              <a:rPr lang="en-US" dirty="0"/>
              <a:t>With the casuals highest volume of rides being Friday and Saturday I believe we can convert them to the Weekend Warrior Pass.  Meet with the business department to determine if it should be each weekend or a monthly subscription.</a:t>
            </a:r>
          </a:p>
          <a:p>
            <a:r>
              <a:rPr lang="en-US" dirty="0"/>
              <a:t>With the weather in Chicago rides dip significantly in winter.  By allowing casuals to subscribe in 3-month spans I believe the increase in spring, summer, &amp; fall will make up for the dip in winter.  </a:t>
            </a:r>
          </a:p>
        </p:txBody>
      </p:sp>
    </p:spTree>
    <p:extLst>
      <p:ext uri="{BB962C8B-B14F-4D97-AF65-F5344CB8AC3E}">
        <p14:creationId xmlns:p14="http://schemas.microsoft.com/office/powerpoint/2010/main" val="3440513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BD89-5F16-7B75-2E1E-57795329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A9E70-E40C-F607-8F0A-F50F5A810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2"/>
            <a:ext cx="10904813" cy="5199857"/>
          </a:xfrm>
        </p:spPr>
        <p:txBody>
          <a:bodyPr/>
          <a:lstStyle/>
          <a:p>
            <a:r>
              <a:rPr lang="en-US" dirty="0" err="1"/>
              <a:t>Divytrip</a:t>
            </a:r>
            <a:r>
              <a:rPr lang="en-US" dirty="0"/>
              <a:t> Data for this project: </a:t>
            </a:r>
            <a:r>
              <a:rPr lang="en-US" dirty="0">
                <a:hlinkClick r:id="rId2"/>
              </a:rPr>
              <a:t>https://divvy-tripdata.s3.amazonaws.com/index.html</a:t>
            </a:r>
            <a:endParaRPr lang="en-US" dirty="0"/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data has been made available by Motivate International Inc. L</a:t>
            </a:r>
            <a:r>
              <a:rPr lang="en-US" dirty="0"/>
              <a:t>icenses Agreement: </a:t>
            </a:r>
            <a:r>
              <a:rPr lang="en-US" dirty="0">
                <a:hlinkClick r:id="rId3"/>
              </a:rPr>
              <a:t>https://divvybikes.com/data-license-agreement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74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F326-C5BE-048F-6FCE-0F6B69B5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2BBD-5442-E8FB-5052-4BB208A1C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6734"/>
            <a:ext cx="9905999" cy="5291266"/>
          </a:xfrm>
        </p:spPr>
        <p:txBody>
          <a:bodyPr>
            <a:normAutofit/>
          </a:bodyPr>
          <a:lstStyle/>
          <a:p>
            <a:r>
              <a:rPr lang="en-US" dirty="0"/>
              <a:t>This is a capstone project from the Google Data Analytics Program.</a:t>
            </a:r>
          </a:p>
          <a:p>
            <a:r>
              <a:rPr lang="en-US" dirty="0"/>
              <a:t>We will look at Cyclistic, a fictional bike share company based out of Chicago, IL</a:t>
            </a:r>
          </a:p>
          <a:p>
            <a:r>
              <a:rPr lang="en-US" dirty="0"/>
              <a:t>In 2016, Cyclistic launched a successful bike-share offering.</a:t>
            </a:r>
          </a:p>
          <a:p>
            <a:r>
              <a:rPr lang="en-US" dirty="0"/>
              <a:t>Grown to 5,824 bicycles that are geotracked and locked into a network of 692 stations across Chicago.</a:t>
            </a:r>
          </a:p>
          <a:p>
            <a:r>
              <a:rPr lang="en-US" dirty="0"/>
              <a:t>Bikes can be unlocked from one station &amp; returned to any other station</a:t>
            </a:r>
          </a:p>
        </p:txBody>
      </p:sp>
    </p:spTree>
    <p:extLst>
      <p:ext uri="{BB962C8B-B14F-4D97-AF65-F5344CB8AC3E}">
        <p14:creationId xmlns:p14="http://schemas.microsoft.com/office/powerpoint/2010/main" val="16983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172A-2504-1D5B-1593-DC960D64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54E9D-E838-53C8-2CA8-F9701A68D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17839"/>
            <a:ext cx="9905999" cy="3541714"/>
          </a:xfrm>
        </p:spPr>
        <p:txBody>
          <a:bodyPr/>
          <a:lstStyle/>
          <a:p>
            <a:r>
              <a:rPr lang="en-US" dirty="0"/>
              <a:t>Analyzing data from January 2024 – December 2024.</a:t>
            </a:r>
          </a:p>
          <a:p>
            <a:r>
              <a:rPr lang="en-US" dirty="0"/>
              <a:t>Convert casual riders into annual members.</a:t>
            </a:r>
          </a:p>
          <a:p>
            <a:pPr lvl="1"/>
            <a:r>
              <a:rPr lang="en-US" dirty="0"/>
              <a:t>Casual riders: single-ride passes &amp; full-day passes.</a:t>
            </a:r>
          </a:p>
          <a:p>
            <a:pPr lvl="1"/>
            <a:r>
              <a:rPr lang="en-US" dirty="0"/>
              <a:t>Annual members: annual memberships.</a:t>
            </a:r>
          </a:p>
          <a:p>
            <a:r>
              <a:rPr lang="en-US" dirty="0"/>
              <a:t>How do annual members and casual riders use Cyclistic bikes differently?</a:t>
            </a:r>
          </a:p>
          <a:p>
            <a:r>
              <a:rPr lang="en-US" dirty="0"/>
              <a:t>Why would casual riders convert to members?</a:t>
            </a:r>
          </a:p>
        </p:txBody>
      </p:sp>
    </p:spTree>
    <p:extLst>
      <p:ext uri="{BB962C8B-B14F-4D97-AF65-F5344CB8AC3E}">
        <p14:creationId xmlns:p14="http://schemas.microsoft.com/office/powerpoint/2010/main" val="217748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B4FE-054D-B142-F6C1-6F64FB18D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Rides per day of the week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F91595-5146-363A-F712-2F9D2256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2626" y="1478570"/>
            <a:ext cx="4528969" cy="5277232"/>
          </a:xfrm>
        </p:spPr>
        <p:txBody>
          <a:bodyPr/>
          <a:lstStyle/>
          <a:p>
            <a:r>
              <a:rPr lang="en-US" dirty="0"/>
              <a:t>Members ride more during the week.</a:t>
            </a:r>
          </a:p>
          <a:p>
            <a:r>
              <a:rPr lang="en-US" dirty="0"/>
              <a:t>Casuals ride about as much as members do on the weekend.</a:t>
            </a:r>
          </a:p>
          <a:p>
            <a:r>
              <a:rPr lang="en-US" dirty="0"/>
              <a:t>Members: Highest day = Wednesday (596,140) &amp; Lowest day = Sunday (412,384)</a:t>
            </a:r>
          </a:p>
          <a:p>
            <a:r>
              <a:rPr lang="en-US" dirty="0"/>
              <a:t>Casuals: highest day = Saturday (443,925) &amp; lowest day = Tuesday (230,394)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641B8A-8A1B-8C6D-DD8A-1FEE608C5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341"/>
            <a:ext cx="7448159" cy="56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9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77CB-D688-10EC-DCC9-EBA17079A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Rides by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90B80-D65C-BD3A-392D-8125DDC90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9456" y="1161578"/>
            <a:ext cx="4352543" cy="5696421"/>
          </a:xfrm>
        </p:spPr>
        <p:txBody>
          <a:bodyPr/>
          <a:lstStyle/>
          <a:p>
            <a:r>
              <a:rPr lang="en-US" dirty="0"/>
              <a:t>The top 3 months based on number of rides are September (820,867), August (755,804), &amp; July (749,004).</a:t>
            </a:r>
          </a:p>
          <a:p>
            <a:r>
              <a:rPr lang="en-US" dirty="0"/>
              <a:t>The 3 slowest months based on number of rides are January (65,532), December (178,359), &amp; February (223,164)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4FB81-2B8C-C9B5-2F06-3AD6D9016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6049"/>
            <a:ext cx="7839456" cy="571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3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DE07-7DD3-0E9A-F505-EC390CBE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Rides by season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92370-09C4-5E27-F6D2-391C17B48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70"/>
            <a:ext cx="10562908" cy="5080726"/>
          </a:xfrm>
        </p:spPr>
        <p:txBody>
          <a:bodyPr>
            <a:normAutofit/>
          </a:bodyPr>
          <a:lstStyle/>
          <a:p>
            <a:r>
              <a:rPr lang="en-US" dirty="0"/>
              <a:t>Spring (March, April, &amp; May): 1,326,416 total rides. 880,906 rides by members. 445,510 rides by casuals.</a:t>
            </a:r>
          </a:p>
          <a:p>
            <a:r>
              <a:rPr lang="en-US" dirty="0"/>
              <a:t>Summer (June, July, &amp; August):2,215,555 total rides. 1,275,407 rides by members. 940,148 rides by casuals.</a:t>
            </a:r>
          </a:p>
          <a:p>
            <a:r>
              <a:rPr lang="en-US" dirty="0"/>
              <a:t>Fall (September, October, &amp; November): 1,772,201 total rides. 1,116,193 rides by members. 656,008 rides by casuals.</a:t>
            </a:r>
          </a:p>
          <a:p>
            <a:r>
              <a:rPr lang="en-US" dirty="0"/>
              <a:t>Winter (December, January, &amp; February): 467,055 total rides. 371,755 rides by members, 95,300 rides by casuals.</a:t>
            </a:r>
          </a:p>
        </p:txBody>
      </p:sp>
    </p:spTree>
    <p:extLst>
      <p:ext uri="{BB962C8B-B14F-4D97-AF65-F5344CB8AC3E}">
        <p14:creationId xmlns:p14="http://schemas.microsoft.com/office/powerpoint/2010/main" val="429238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293E-3050-7959-CB1C-EE236361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Rides by start hour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005F4-6EE3-B82E-92E7-716A79A28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700" y="1292352"/>
            <a:ext cx="4174300" cy="5565648"/>
          </a:xfrm>
        </p:spPr>
        <p:txBody>
          <a:bodyPr/>
          <a:lstStyle/>
          <a:p>
            <a:r>
              <a:rPr lang="en-US" dirty="0"/>
              <a:t>Rush hour, 6am-8am: 603,253 &amp; 4pm-6pm: 1,361,771</a:t>
            </a:r>
          </a:p>
          <a:p>
            <a:r>
              <a:rPr lang="en-US" dirty="0"/>
              <a:t>Peak time is 4pm-6pm</a:t>
            </a:r>
          </a:p>
          <a:p>
            <a:r>
              <a:rPr lang="en-US" dirty="0"/>
              <a:t>Slow time is 1am-5am, all under 40,000 rides each hour</a:t>
            </a:r>
          </a:p>
          <a:p>
            <a:r>
              <a:rPr lang="en-US" dirty="0"/>
              <a:t>The casuals have more rides than members from midnight – 3 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3BEB0F-CAAE-165D-C4E9-524BC4648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2353"/>
            <a:ext cx="8001944" cy="556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9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C7C6-54B2-A749-FAC0-EDA7C467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Top 10 ride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59DDC-52C9-D7A0-3102-1ACFA0BB4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820" y="1133857"/>
            <a:ext cx="3959002" cy="5724143"/>
          </a:xfrm>
        </p:spPr>
        <p:txBody>
          <a:bodyPr/>
          <a:lstStyle/>
          <a:p>
            <a:r>
              <a:rPr lang="en-US" dirty="0"/>
              <a:t>The 7 most common ride times were less than 10 minutes</a:t>
            </a:r>
          </a:p>
          <a:p>
            <a:r>
              <a:rPr lang="en-US" dirty="0"/>
              <a:t>Out of the top 19 most common ride times, 20 minutes was the highest</a:t>
            </a:r>
          </a:p>
        </p:txBody>
      </p:sp>
      <p:pic>
        <p:nvPicPr>
          <p:cNvPr id="5" name="Picture 4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1DCC4AE2-F361-51EA-4C60-C8D941398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857"/>
            <a:ext cx="8229820" cy="572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9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C07B-1CEA-9366-AA41-A2A11DC40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/>
              <a:t>Top 10 ride times for casuals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A21D-287F-F1C5-4936-D89542C0F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2064" y="1201849"/>
            <a:ext cx="4059936" cy="5656151"/>
          </a:xfrm>
        </p:spPr>
        <p:txBody>
          <a:bodyPr/>
          <a:lstStyle/>
          <a:p>
            <a:r>
              <a:rPr lang="en-US" dirty="0"/>
              <a:t>The top 6 most common ride times for casuals were less than 10 minutes. </a:t>
            </a:r>
          </a:p>
          <a:p>
            <a:r>
              <a:rPr lang="en-US" dirty="0"/>
              <a:t>Out of the top 10 most common ride times for casuals 13 minutes was the longest ride time.</a:t>
            </a:r>
          </a:p>
          <a:p>
            <a:r>
              <a:rPr lang="en-US" dirty="0"/>
              <a:t>Typically, not sight seeing while on the bike.</a:t>
            </a:r>
          </a:p>
        </p:txBody>
      </p:sp>
      <p:pic>
        <p:nvPicPr>
          <p:cNvPr id="5" name="Picture 4" descr="A graph of blue and black bars&#10;&#10;AI-generated content may be incorrect.">
            <a:extLst>
              <a:ext uri="{FF2B5EF4-FFF2-40B4-BE49-F238E27FC236}">
                <a16:creationId xmlns:a16="http://schemas.microsoft.com/office/drawing/2014/main" id="{7A3A36EE-497A-6AA0-D491-2569A2D45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1849"/>
            <a:ext cx="8132064" cy="565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70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5264</TotalTime>
  <Words>900</Words>
  <Application>Microsoft Office PowerPoint</Application>
  <PresentationFormat>Widescreen</PresentationFormat>
  <Paragraphs>75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Tw Cen MT</vt:lpstr>
      <vt:lpstr>Circuit</vt:lpstr>
      <vt:lpstr>Data analytics Capstone Cyclistic bike share in excel</vt:lpstr>
      <vt:lpstr>Capstone project</vt:lpstr>
      <vt:lpstr>Objective</vt:lpstr>
      <vt:lpstr>Rides per day of the week</vt:lpstr>
      <vt:lpstr>Rides by month</vt:lpstr>
      <vt:lpstr>Rides by season</vt:lpstr>
      <vt:lpstr>Rides by start hour</vt:lpstr>
      <vt:lpstr>Top 10 ride times</vt:lpstr>
      <vt:lpstr>Top 10 ride times for casuals</vt:lpstr>
      <vt:lpstr>Top 10 ride times for members</vt:lpstr>
      <vt:lpstr>Members vs casuals</vt:lpstr>
      <vt:lpstr>Suggestions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tony lopez</dc:creator>
  <cp:lastModifiedBy>tony lopez</cp:lastModifiedBy>
  <cp:revision>15</cp:revision>
  <dcterms:created xsi:type="dcterms:W3CDTF">2025-02-04T06:10:38Z</dcterms:created>
  <dcterms:modified xsi:type="dcterms:W3CDTF">2025-02-22T17:36:21Z</dcterms:modified>
</cp:coreProperties>
</file>