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2" r:id="rId2"/>
    <p:sldId id="293" r:id="rId3"/>
    <p:sldId id="294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4" r:id="rId37"/>
    <p:sldId id="361" r:id="rId38"/>
    <p:sldId id="362" r:id="rId39"/>
    <p:sldId id="363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6" r:id="rId51"/>
    <p:sldId id="377" r:id="rId52"/>
  </p:sldIdLst>
  <p:sldSz cx="12192000" cy="6858000"/>
  <p:notesSz cx="6858000" cy="9144000"/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E6E6E6"/>
    <a:srgbClr val="007076"/>
    <a:srgbClr val="00E3EE"/>
    <a:srgbClr val="3A8F94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F023A-243A-423F-A271-2E2A4884FCD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7A0B1-CF24-4492-88FF-DB5D8173AF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8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8929E4-7081-487F-B7B2-43547E5092E5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5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C2198A-CF83-43E7-BEBF-3A005F2C8C24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9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87851D-48F4-433C-A648-8A4EA2C7DC96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3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7BBB15-D282-4FC2-B0F3-F52AF5411606}" type="slidenum">
              <a:rPr lang="en-US" altLang="zh-CN" smtClean="0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条件语句用：</a:t>
            </a:r>
            <a:r>
              <a:rPr lang="en-US" altLang="zh-CN">
                <a:latin typeface="Arial" panose="020B0604020202020204" pitchFamily="34" charset="0"/>
              </a:rPr>
              <a:t>if(c&gt;'Z' || c&gt;'z')  c=c-26;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不对，因为所有小写字母均满足</a:t>
            </a:r>
            <a:r>
              <a:rPr lang="en-US" altLang="zh-CN">
                <a:latin typeface="Arial" panose="020B0604020202020204" pitchFamily="34" charset="0"/>
              </a:rPr>
              <a:t>c&gt;'Z'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对小写字母不用条件：</a:t>
            </a:r>
            <a:r>
              <a:rPr lang="en-US" altLang="zh-CN">
                <a:latin typeface="Arial" panose="020B0604020202020204" pitchFamily="34" charset="0"/>
              </a:rPr>
              <a:t>c&gt;'z' &amp;&amp; c&lt;='z'+4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因为若</a:t>
            </a:r>
            <a:r>
              <a:rPr lang="en-US" altLang="zh-CN">
                <a:latin typeface="Arial" panose="020B0604020202020204" pitchFamily="34" charset="0"/>
              </a:rPr>
              <a:t>c&gt;'z'+4,</a:t>
            </a:r>
            <a:r>
              <a:rPr lang="zh-CN" altLang="en-US">
                <a:latin typeface="Arial" panose="020B0604020202020204" pitchFamily="34" charset="0"/>
              </a:rPr>
              <a:t>则原字母一定 </a:t>
            </a:r>
            <a:r>
              <a:rPr lang="en-US" altLang="zh-CN">
                <a:latin typeface="Arial" panose="020B0604020202020204" pitchFamily="34" charset="0"/>
              </a:rPr>
              <a:t>&gt;'z',</a:t>
            </a:r>
            <a:r>
              <a:rPr lang="zh-CN" altLang="en-US">
                <a:latin typeface="Arial" panose="020B0604020202020204" pitchFamily="34" charset="0"/>
              </a:rPr>
              <a:t>不满足   第一个 </a:t>
            </a:r>
            <a:r>
              <a:rPr lang="en-US" altLang="zh-CN">
                <a:latin typeface="Arial" panose="020B0604020202020204" pitchFamily="34" charset="0"/>
              </a:rPr>
              <a:t>if</a:t>
            </a:r>
            <a:r>
              <a:rPr lang="zh-CN" altLang="en-US">
                <a:latin typeface="Arial" panose="020B0604020202020204" pitchFamily="34" charset="0"/>
              </a:rPr>
              <a:t>条件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6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80F0BE-BF81-4CCC-AA28-7E541BF20EF2}" type="slidenum">
              <a:rPr lang="en-US" altLang="zh-CN" smtClean="0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72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424825-DCF9-4529-895D-1B4D52671649}" type="slidenum">
              <a:rPr lang="en-US" altLang="zh-CN" smtClean="0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260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2EDD47-2007-4671-A8B4-4D3B70B4E991}" type="slidenum">
              <a:rPr lang="en-US" altLang="zh-CN" smtClean="0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31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885448-9293-49A2-B14F-694121528B08}" type="slidenum">
              <a:rPr lang="en-US" altLang="zh-CN" smtClean="0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7FBD7B-8F9C-4E9E-B2A9-AF2C5915292D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4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E3FE6-F5FE-43E8-AB72-876ACAC8D547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条件语句用：</a:t>
            </a:r>
            <a:r>
              <a:rPr lang="en-US" altLang="zh-CN">
                <a:latin typeface="Arial" panose="020B0604020202020204" pitchFamily="34" charset="0"/>
              </a:rPr>
              <a:t>if(c&gt;'Z' || c&gt;'z')  c=c-26;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不对，因为所有小写字母均满足</a:t>
            </a:r>
            <a:r>
              <a:rPr lang="en-US" altLang="zh-CN">
                <a:latin typeface="Arial" panose="020B0604020202020204" pitchFamily="34" charset="0"/>
              </a:rPr>
              <a:t>c&gt;'Z'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对小写字母不用条件：</a:t>
            </a:r>
            <a:r>
              <a:rPr lang="en-US" altLang="zh-CN">
                <a:latin typeface="Arial" panose="020B0604020202020204" pitchFamily="34" charset="0"/>
              </a:rPr>
              <a:t>c&gt;'z' &amp;&amp; c&lt;='z'+4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因为若</a:t>
            </a:r>
            <a:r>
              <a:rPr lang="en-US" altLang="zh-CN">
                <a:latin typeface="Arial" panose="020B0604020202020204" pitchFamily="34" charset="0"/>
              </a:rPr>
              <a:t>c&gt;'z'+4,</a:t>
            </a:r>
            <a:r>
              <a:rPr lang="zh-CN" altLang="en-US">
                <a:latin typeface="Arial" panose="020B0604020202020204" pitchFamily="34" charset="0"/>
              </a:rPr>
              <a:t>则原字母一定 </a:t>
            </a:r>
            <a:r>
              <a:rPr lang="en-US" altLang="zh-CN">
                <a:latin typeface="Arial" panose="020B0604020202020204" pitchFamily="34" charset="0"/>
              </a:rPr>
              <a:t>&gt;'z',</a:t>
            </a:r>
            <a:r>
              <a:rPr lang="zh-CN" altLang="en-US">
                <a:latin typeface="Arial" panose="020B0604020202020204" pitchFamily="34" charset="0"/>
              </a:rPr>
              <a:t>不满足   第一个 </a:t>
            </a:r>
            <a:r>
              <a:rPr lang="en-US" altLang="zh-CN">
                <a:latin typeface="Arial" panose="020B0604020202020204" pitchFamily="34" charset="0"/>
              </a:rPr>
              <a:t>if</a:t>
            </a:r>
            <a:r>
              <a:rPr lang="zh-CN" altLang="en-US">
                <a:latin typeface="Arial" panose="020B0604020202020204" pitchFamily="34" charset="0"/>
              </a:rPr>
              <a:t>条件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2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71EEB-0AE1-4705-9AC7-B7EA1641569D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9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05125D-3A84-4EA1-9D7E-C4BDE64E9D93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条件语句用：</a:t>
            </a:r>
            <a:r>
              <a:rPr lang="en-US" altLang="zh-CN">
                <a:latin typeface="Arial" panose="020B0604020202020204" pitchFamily="34" charset="0"/>
              </a:rPr>
              <a:t>if(c&gt;'Z' || c&gt;'z')  c=c-26;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不对，因为所有小写字母均满足</a:t>
            </a:r>
            <a:r>
              <a:rPr lang="en-US" altLang="zh-CN">
                <a:latin typeface="Arial" panose="020B0604020202020204" pitchFamily="34" charset="0"/>
              </a:rPr>
              <a:t>c&gt;'Z'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对小写字母不用条件：</a:t>
            </a:r>
            <a:r>
              <a:rPr lang="en-US" altLang="zh-CN">
                <a:latin typeface="Arial" panose="020B0604020202020204" pitchFamily="34" charset="0"/>
              </a:rPr>
              <a:t>c&gt;'z' &amp;&amp; c&lt;='z'+4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因为若</a:t>
            </a:r>
            <a:r>
              <a:rPr lang="en-US" altLang="zh-CN">
                <a:latin typeface="Arial" panose="020B0604020202020204" pitchFamily="34" charset="0"/>
              </a:rPr>
              <a:t>c&gt;'z'+4,</a:t>
            </a:r>
            <a:r>
              <a:rPr lang="zh-CN" altLang="en-US">
                <a:latin typeface="Arial" panose="020B0604020202020204" pitchFamily="34" charset="0"/>
              </a:rPr>
              <a:t>则原字母一定 </a:t>
            </a:r>
            <a:r>
              <a:rPr lang="en-US" altLang="zh-CN">
                <a:latin typeface="Arial" panose="020B0604020202020204" pitchFamily="34" charset="0"/>
              </a:rPr>
              <a:t>&gt;'z',</a:t>
            </a:r>
            <a:r>
              <a:rPr lang="zh-CN" altLang="en-US">
                <a:latin typeface="Arial" panose="020B0604020202020204" pitchFamily="34" charset="0"/>
              </a:rPr>
              <a:t>不满足   第一个 </a:t>
            </a:r>
            <a:r>
              <a:rPr lang="en-US" altLang="zh-CN">
                <a:latin typeface="Arial" panose="020B0604020202020204" pitchFamily="34" charset="0"/>
              </a:rPr>
              <a:t>if</a:t>
            </a:r>
            <a:r>
              <a:rPr lang="zh-CN" altLang="en-US">
                <a:latin typeface="Arial" panose="020B0604020202020204" pitchFamily="34" charset="0"/>
              </a:rPr>
              <a:t>条件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1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FE73A0-67DC-4FBA-AB69-E0759BA91EAC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5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9DCDC8-AE96-4BAA-B500-A81F04803101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条件语句用：</a:t>
            </a:r>
            <a:r>
              <a:rPr lang="en-US" altLang="zh-CN">
                <a:latin typeface="Arial" panose="020B0604020202020204" pitchFamily="34" charset="0"/>
              </a:rPr>
              <a:t>if(c&gt;'Z' || c&gt;'z')  c=c-26;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不对，因为所有小写字母均满足</a:t>
            </a:r>
            <a:r>
              <a:rPr lang="en-US" altLang="zh-CN">
                <a:latin typeface="Arial" panose="020B0604020202020204" pitchFamily="34" charset="0"/>
              </a:rPr>
              <a:t>c&gt;'Z'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对小写字母不用条件：</a:t>
            </a:r>
            <a:r>
              <a:rPr lang="en-US" altLang="zh-CN">
                <a:latin typeface="Arial" panose="020B0604020202020204" pitchFamily="34" charset="0"/>
              </a:rPr>
              <a:t>c&gt;'z' &amp;&amp; c&lt;='z'+4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因为若</a:t>
            </a:r>
            <a:r>
              <a:rPr lang="en-US" altLang="zh-CN">
                <a:latin typeface="Arial" panose="020B0604020202020204" pitchFamily="34" charset="0"/>
              </a:rPr>
              <a:t>c&gt;'z'+4,</a:t>
            </a:r>
            <a:r>
              <a:rPr lang="zh-CN" altLang="en-US">
                <a:latin typeface="Arial" panose="020B0604020202020204" pitchFamily="34" charset="0"/>
              </a:rPr>
              <a:t>则原字母一定 </a:t>
            </a:r>
            <a:r>
              <a:rPr lang="en-US" altLang="zh-CN">
                <a:latin typeface="Arial" panose="020B0604020202020204" pitchFamily="34" charset="0"/>
              </a:rPr>
              <a:t>&gt;'z',</a:t>
            </a:r>
            <a:r>
              <a:rPr lang="zh-CN" altLang="en-US">
                <a:latin typeface="Arial" panose="020B0604020202020204" pitchFamily="34" charset="0"/>
              </a:rPr>
              <a:t>不满足   第一个 </a:t>
            </a:r>
            <a:r>
              <a:rPr lang="en-US" altLang="zh-CN">
                <a:latin typeface="Arial" panose="020B0604020202020204" pitchFamily="34" charset="0"/>
              </a:rPr>
              <a:t>if</a:t>
            </a:r>
            <a:r>
              <a:rPr lang="zh-CN" altLang="en-US">
                <a:latin typeface="Arial" panose="020B0604020202020204" pitchFamily="34" charset="0"/>
              </a:rPr>
              <a:t>条件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2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6849AA-B4DA-4D2A-83AB-BE1F1D0B83F3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条件语句用：</a:t>
            </a:r>
            <a:r>
              <a:rPr lang="en-US" altLang="zh-CN">
                <a:latin typeface="Arial" panose="020B0604020202020204" pitchFamily="34" charset="0"/>
              </a:rPr>
              <a:t>if(c&gt;'Z' || c&gt;'z')  c=c-26;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不对，因为所有小写字母均满足</a:t>
            </a:r>
            <a:r>
              <a:rPr lang="en-US" altLang="zh-CN">
                <a:latin typeface="Arial" panose="020B0604020202020204" pitchFamily="34" charset="0"/>
              </a:rPr>
              <a:t>c&gt;'Z'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对小写字母不用条件：</a:t>
            </a:r>
            <a:r>
              <a:rPr lang="en-US" altLang="zh-CN">
                <a:latin typeface="Arial" panose="020B0604020202020204" pitchFamily="34" charset="0"/>
              </a:rPr>
              <a:t>c&gt;'z' &amp;&amp; c&lt;='z'+4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因为若</a:t>
            </a:r>
            <a:r>
              <a:rPr lang="en-US" altLang="zh-CN">
                <a:latin typeface="Arial" panose="020B0604020202020204" pitchFamily="34" charset="0"/>
              </a:rPr>
              <a:t>c&gt;'z'+4,</a:t>
            </a:r>
            <a:r>
              <a:rPr lang="zh-CN" altLang="en-US">
                <a:latin typeface="Arial" panose="020B0604020202020204" pitchFamily="34" charset="0"/>
              </a:rPr>
              <a:t>则原字母一定 </a:t>
            </a:r>
            <a:r>
              <a:rPr lang="en-US" altLang="zh-CN">
                <a:latin typeface="Arial" panose="020B0604020202020204" pitchFamily="34" charset="0"/>
              </a:rPr>
              <a:t>&gt;'z',</a:t>
            </a:r>
            <a:r>
              <a:rPr lang="zh-CN" altLang="en-US">
                <a:latin typeface="Arial" panose="020B0604020202020204" pitchFamily="34" charset="0"/>
              </a:rPr>
              <a:t>不满足   第一个 </a:t>
            </a:r>
            <a:r>
              <a:rPr lang="en-US" altLang="zh-CN">
                <a:latin typeface="Arial" panose="020B0604020202020204" pitchFamily="34" charset="0"/>
              </a:rPr>
              <a:t>if</a:t>
            </a:r>
            <a:r>
              <a:rPr lang="zh-CN" altLang="en-US">
                <a:latin typeface="Arial" panose="020B0604020202020204" pitchFamily="34" charset="0"/>
              </a:rPr>
              <a:t>条件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9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C19709-9895-4236-8E6A-935415036C7D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1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500"/>
            </a:lvl4pPr>
            <a:lvl5pPr marL="1828727" indent="0" algn="ctr">
              <a:buNone/>
              <a:defRPr sz="1500"/>
            </a:lvl5pPr>
            <a:lvl6pPr marL="2285909" indent="0" algn="ctr">
              <a:buNone/>
              <a:defRPr sz="1500"/>
            </a:lvl6pPr>
            <a:lvl7pPr marL="2743090" indent="0" algn="ctr">
              <a:buNone/>
              <a:defRPr sz="1500"/>
            </a:lvl7pPr>
            <a:lvl8pPr marL="3200272" indent="0" algn="ctr">
              <a:buNone/>
              <a:defRPr sz="1500"/>
            </a:lvl8pPr>
            <a:lvl9pPr marL="3657454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115889"/>
            <a:ext cx="10972800" cy="6010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38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1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500" b="1"/>
            </a:lvl4pPr>
            <a:lvl5pPr marL="1828727" indent="0">
              <a:buNone/>
              <a:defRPr sz="1500" b="1"/>
            </a:lvl5pPr>
            <a:lvl6pPr marL="2285909" indent="0">
              <a:buNone/>
              <a:defRPr sz="1500" b="1"/>
            </a:lvl6pPr>
            <a:lvl7pPr marL="2743090" indent="0">
              <a:buNone/>
              <a:defRPr sz="1500" b="1"/>
            </a:lvl7pPr>
            <a:lvl8pPr marL="3200272" indent="0">
              <a:buNone/>
              <a:defRPr sz="1500" b="1"/>
            </a:lvl8pPr>
            <a:lvl9pPr marL="3657454" indent="0">
              <a:buNone/>
              <a:defRPr sz="15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1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500" b="1"/>
            </a:lvl4pPr>
            <a:lvl5pPr marL="1828727" indent="0">
              <a:buNone/>
              <a:defRPr sz="1500" b="1"/>
            </a:lvl5pPr>
            <a:lvl6pPr marL="2285909" indent="0">
              <a:buNone/>
              <a:defRPr sz="1500" b="1"/>
            </a:lvl6pPr>
            <a:lvl7pPr marL="2743090" indent="0">
              <a:buNone/>
              <a:defRPr sz="1500" b="1"/>
            </a:lvl7pPr>
            <a:lvl8pPr marL="3200272" indent="0">
              <a:buNone/>
              <a:defRPr sz="1500" b="1"/>
            </a:lvl8pPr>
            <a:lvl9pPr marL="3657454" indent="0">
              <a:buNone/>
              <a:defRPr sz="15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100"/>
            </a:lvl4pPr>
            <a:lvl5pPr marL="1828727" indent="0">
              <a:buNone/>
              <a:defRPr sz="2100"/>
            </a:lvl5pPr>
            <a:lvl6pPr marL="2285909" indent="0">
              <a:buNone/>
              <a:defRPr sz="2100"/>
            </a:lvl6pPr>
            <a:lvl7pPr marL="2743090" indent="0">
              <a:buNone/>
              <a:defRPr sz="2100"/>
            </a:lvl7pPr>
            <a:lvl8pPr marL="3200272" indent="0">
              <a:buNone/>
              <a:defRPr sz="2100"/>
            </a:lvl8pPr>
            <a:lvl9pPr marL="3657454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36" tIns="45719" rIns="91436" bIns="45719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8097838" y="1787525"/>
            <a:ext cx="1296987" cy="576262"/>
          </a:xfrm>
          <a:prstGeom prst="cloudCallout">
            <a:avLst>
              <a:gd name="adj1" fmla="val -82560"/>
              <a:gd name="adj2" fmla="val 122176"/>
            </a:avLst>
          </a:prstGeom>
          <a:gradFill rotWithShape="1">
            <a:gsLst>
              <a:gs pos="0">
                <a:srgbClr val="FFFF00"/>
              </a:gs>
              <a:gs pos="100000">
                <a:srgbClr val="F3FCA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宋体" panose="02010600030101010101" pitchFamily="2" charset="-122"/>
                <a:sym typeface="Wingdings 2" panose="05020102010507070707" pitchFamily="18" charset="2"/>
              </a:rPr>
              <a:t>重点</a:t>
            </a: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8833933" y="4040188"/>
            <a:ext cx="1333500" cy="612775"/>
          </a:xfrm>
          <a:prstGeom prst="cloudCallout">
            <a:avLst>
              <a:gd name="adj1" fmla="val -65833"/>
              <a:gd name="adj2" fmla="val 94042"/>
            </a:avLst>
          </a:prstGeom>
          <a:gradFill rotWithShape="1">
            <a:gsLst>
              <a:gs pos="0">
                <a:srgbClr val="FFFF00"/>
              </a:gs>
              <a:gs pos="100000">
                <a:srgbClr val="F3FCA2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宋体" panose="02010600030101010101" pitchFamily="2" charset="-122"/>
                <a:sym typeface="Wingdings 2" panose="05020102010507070707" pitchFamily="18" charset="2"/>
              </a:rPr>
              <a:t>难点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503238" y="5842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  <a:sym typeface="Wingdings 2" pitchFamily="18" charset="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 2" pitchFamily="18" charset="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 2" pitchFamily="18" charset="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 2" pitchFamily="18" charset="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 2" pitchFamily="18" charset="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 2" pitchFamily="18" charset="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 2" pitchFamily="18" charset="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 2" pitchFamily="18" charset="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 2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/>
                <a:ea typeface="隶书"/>
                <a:cs typeface="+mj-cs"/>
                <a:sym typeface="Wingdings 2" pitchFamily="18" charset="2"/>
              </a:rPr>
              <a:t>第三章  流 程 控 制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476375" y="1952625"/>
            <a:ext cx="7740650" cy="30495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．掌握顺序结构程序设计</a:t>
            </a:r>
            <a:b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</a:b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．理解五种类型的 </a:t>
            </a: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C 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语言语句</a:t>
            </a:r>
            <a:b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</a:b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3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．学会使用 </a:t>
            </a: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if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～</a:t>
            </a: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else 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结构实现条件分支</a:t>
            </a:r>
            <a:b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</a:b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．学会使用 </a:t>
            </a: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switch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～</a:t>
            </a: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case 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结构实现等值分支</a:t>
            </a:r>
            <a:b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</a:b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5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．理解选择结构的嵌套</a:t>
            </a:r>
            <a:b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</a:b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6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．学会使用 </a:t>
            </a: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while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、 </a:t>
            </a: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do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～</a:t>
            </a: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while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、 </a:t>
            </a: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for 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语句实现循环</a:t>
            </a:r>
            <a:b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</a:b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7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．学会使用循环嵌套和程序转移 </a:t>
            </a:r>
            <a:b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</a:br>
            <a:endParaRPr kumimoji="1" lang="zh-CN" altLang="en-US" sz="2400" b="1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84213" y="1844675"/>
            <a:ext cx="8651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5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ingdings 2" pitchFamily="18" charset="2"/>
              </a:rPr>
              <a:t>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84213" y="4941888"/>
            <a:ext cx="8651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5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ingdings 2" pitchFamily="18" charset="2"/>
              </a:rPr>
              <a:t>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476375" y="4652963"/>
            <a:ext cx="766762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．理解用嵌套 </a:t>
            </a: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if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～</a:t>
            </a: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else 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结构实现的多分支选择结构</a:t>
            </a:r>
            <a:b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</a:b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．学会使用 </a:t>
            </a:r>
            <a:r>
              <a:rPr kumimoji="1" lang="en-US" altLang="zh-CN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while</a:t>
            </a:r>
            <a:r>
              <a:rPr kumimoji="1" lang="zh-CN" altLang="en-US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、 </a:t>
            </a:r>
            <a:r>
              <a:rPr kumimoji="1" lang="en-US" altLang="zh-CN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do</a:t>
            </a:r>
            <a:r>
              <a:rPr kumimoji="1" lang="zh-CN" altLang="en-US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～ </a:t>
            </a:r>
            <a:r>
              <a:rPr kumimoji="1" lang="en-US" altLang="zh-CN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while</a:t>
            </a:r>
            <a:r>
              <a:rPr kumimoji="1" lang="zh-CN" altLang="en-US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、 </a:t>
            </a:r>
            <a:r>
              <a:rPr kumimoji="1" lang="en-US" altLang="zh-CN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for 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语句嵌套实现多重循环</a:t>
            </a:r>
            <a:b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</a:b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3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．理解程序转移对程序执行顺序的影响</a:t>
            </a:r>
            <a:b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</a:b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．掌握分支、循环结构设计常见算法</a:t>
            </a:r>
            <a:b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</a:b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5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．学会绘制 </a:t>
            </a:r>
            <a:r>
              <a:rPr kumimoji="1" lang="en-US" altLang="zh-CN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N-S </a:t>
            </a:r>
            <a:r>
              <a:rPr kumimoji="1" lang="zh-CN" alt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流程图描述算法 </a:t>
            </a:r>
          </a:p>
        </p:txBody>
      </p:sp>
    </p:spTree>
    <p:extLst>
      <p:ext uri="{BB962C8B-B14F-4D97-AF65-F5344CB8AC3E}">
        <p14:creationId xmlns:p14="http://schemas.microsoft.com/office/powerpoint/2010/main" val="177190868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55914" y="2133601"/>
            <a:ext cx="2027237" cy="2239963"/>
            <a:chOff x="1723" y="2928"/>
            <a:chExt cx="1277" cy="1411"/>
          </a:xfrm>
        </p:grpSpPr>
        <p:sp>
          <p:nvSpPr>
            <p:cNvPr id="13320" name="Text Box 9"/>
            <p:cNvSpPr txBox="1">
              <a:spLocks noChangeArrowheads="1"/>
            </p:cNvSpPr>
            <p:nvPr/>
          </p:nvSpPr>
          <p:spPr bwMode="auto">
            <a:xfrm>
              <a:off x="1789" y="2928"/>
              <a:ext cx="7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if(……)</a:t>
              </a:r>
            </a:p>
          </p:txBody>
        </p:sp>
        <p:sp>
          <p:nvSpPr>
            <p:cNvPr id="13321" name="Text Box 10"/>
            <p:cNvSpPr txBox="1">
              <a:spLocks noChangeArrowheads="1"/>
            </p:cNvSpPr>
            <p:nvPr/>
          </p:nvSpPr>
          <p:spPr bwMode="auto">
            <a:xfrm>
              <a:off x="2011" y="3149"/>
              <a:ext cx="7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if(……)</a:t>
              </a:r>
            </a:p>
          </p:txBody>
        </p:sp>
        <p:sp>
          <p:nvSpPr>
            <p:cNvPr id="13322" name="Text Box 11"/>
            <p:cNvSpPr txBox="1">
              <a:spLocks noChangeArrowheads="1"/>
            </p:cNvSpPr>
            <p:nvPr/>
          </p:nvSpPr>
          <p:spPr bwMode="auto">
            <a:xfrm>
              <a:off x="2251" y="3389"/>
              <a:ext cx="7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if(……)</a:t>
              </a:r>
            </a:p>
          </p:txBody>
        </p:sp>
        <p:sp>
          <p:nvSpPr>
            <p:cNvPr id="13323" name="Text Box 12"/>
            <p:cNvSpPr txBox="1">
              <a:spLocks noChangeArrowheads="1"/>
            </p:cNvSpPr>
            <p:nvPr/>
          </p:nvSpPr>
          <p:spPr bwMode="auto">
            <a:xfrm>
              <a:off x="2250" y="3629"/>
              <a:ext cx="7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else…...</a:t>
              </a:r>
            </a:p>
          </p:txBody>
        </p:sp>
        <p:sp>
          <p:nvSpPr>
            <p:cNvPr id="13324" name="Text Box 13"/>
            <p:cNvSpPr txBox="1">
              <a:spLocks noChangeArrowheads="1"/>
            </p:cNvSpPr>
            <p:nvPr/>
          </p:nvSpPr>
          <p:spPr bwMode="auto">
            <a:xfrm>
              <a:off x="1963" y="3773"/>
              <a:ext cx="7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else…...</a:t>
              </a:r>
            </a:p>
          </p:txBody>
        </p:sp>
        <p:sp>
          <p:nvSpPr>
            <p:cNvPr id="13325" name="Text Box 14"/>
            <p:cNvSpPr txBox="1">
              <a:spLocks noChangeArrowheads="1"/>
            </p:cNvSpPr>
            <p:nvPr/>
          </p:nvSpPr>
          <p:spPr bwMode="auto">
            <a:xfrm>
              <a:off x="1723" y="4051"/>
              <a:ext cx="7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else…...</a:t>
              </a:r>
            </a:p>
          </p:txBody>
        </p:sp>
        <p:sp>
          <p:nvSpPr>
            <p:cNvPr id="13326" name="AutoShape 15"/>
            <p:cNvSpPr>
              <a:spLocks/>
            </p:cNvSpPr>
            <p:nvPr/>
          </p:nvSpPr>
          <p:spPr bwMode="auto">
            <a:xfrm>
              <a:off x="2256" y="3504"/>
              <a:ext cx="48" cy="288"/>
            </a:xfrm>
            <a:prstGeom prst="leftBracke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楷体_GB2312" pitchFamily="49" charset="-122"/>
              </a:endParaRPr>
            </a:p>
          </p:txBody>
        </p:sp>
        <p:sp>
          <p:nvSpPr>
            <p:cNvPr id="13327" name="AutoShape 16"/>
            <p:cNvSpPr>
              <a:spLocks/>
            </p:cNvSpPr>
            <p:nvPr/>
          </p:nvSpPr>
          <p:spPr bwMode="auto">
            <a:xfrm>
              <a:off x="2016" y="3312"/>
              <a:ext cx="48" cy="624"/>
            </a:xfrm>
            <a:prstGeom prst="leftBracket">
              <a:avLst>
                <a:gd name="adj" fmla="val 10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楷体_GB2312" pitchFamily="49" charset="-122"/>
              </a:endParaRPr>
            </a:p>
          </p:txBody>
        </p:sp>
        <p:sp>
          <p:nvSpPr>
            <p:cNvPr id="13328" name="AutoShape 17"/>
            <p:cNvSpPr>
              <a:spLocks/>
            </p:cNvSpPr>
            <p:nvPr/>
          </p:nvSpPr>
          <p:spPr bwMode="auto">
            <a:xfrm>
              <a:off x="1728" y="3120"/>
              <a:ext cx="48" cy="1056"/>
            </a:xfrm>
            <a:prstGeom prst="leftBracket">
              <a:avLst>
                <a:gd name="adj" fmla="val 1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/>
            </a:p>
          </p:txBody>
        </p:sp>
      </p:grpSp>
      <p:sp>
        <p:nvSpPr>
          <p:cNvPr id="13315" name="Rectangle 19"/>
          <p:cNvSpPr>
            <a:spLocks noChangeArrowheads="1"/>
          </p:cNvSpPr>
          <p:nvPr/>
        </p:nvSpPr>
        <p:spPr bwMode="auto">
          <a:xfrm>
            <a:off x="2424114" y="1160464"/>
            <a:ext cx="7437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c. if  ~ else</a:t>
            </a:r>
            <a:r>
              <a:rPr lang="zh-CN" altLang="en-US" sz="2400"/>
              <a:t>缺省配对原则： </a:t>
            </a:r>
            <a:r>
              <a:rPr lang="en-US" altLang="zh-CN" sz="2400"/>
              <a:t>else</a:t>
            </a:r>
            <a:r>
              <a:rPr lang="zh-CN" altLang="en-US" sz="2400"/>
              <a:t>总是和它上面离它最近的未配对的</a:t>
            </a:r>
            <a:r>
              <a:rPr lang="en-US" altLang="zh-CN" sz="2400"/>
              <a:t>if</a:t>
            </a:r>
            <a:r>
              <a:rPr lang="zh-CN" altLang="en-US" sz="2400"/>
              <a:t>配对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5024438" y="2168526"/>
            <a:ext cx="5173662" cy="2227263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例：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if (a==b)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if(b==c)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printf(“a==b==c”);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printf(“a!=b”);</a:t>
            </a: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2818161" y="5047607"/>
            <a:ext cx="4655442" cy="461665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实现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if ~ else </a:t>
            </a:r>
            <a:r>
              <a:rPr kumimoji="1"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正确配对方法：加{ }</a:t>
            </a:r>
            <a:endParaRPr kumimoji="1"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9111" name="Freeform 23"/>
          <p:cNvSpPr>
            <a:spLocks/>
          </p:cNvSpPr>
          <p:nvPr/>
        </p:nvSpPr>
        <p:spPr bwMode="auto">
          <a:xfrm>
            <a:off x="5821364" y="2879726"/>
            <a:ext cx="719137" cy="811213"/>
          </a:xfrm>
          <a:custGeom>
            <a:avLst/>
            <a:gdLst>
              <a:gd name="T0" fmla="*/ 2147483646 w 453"/>
              <a:gd name="T1" fmla="*/ 2147483646 h 511"/>
              <a:gd name="T2" fmla="*/ 2147483646 w 453"/>
              <a:gd name="T3" fmla="*/ 2147483646 h 511"/>
              <a:gd name="T4" fmla="*/ 2147483646 w 453"/>
              <a:gd name="T5" fmla="*/ 0 h 511"/>
              <a:gd name="T6" fmla="*/ 0 60000 65536"/>
              <a:gd name="T7" fmla="*/ 0 60000 65536"/>
              <a:gd name="T8" fmla="*/ 0 60000 65536"/>
              <a:gd name="T9" fmla="*/ 0 w 453"/>
              <a:gd name="T10" fmla="*/ 0 h 511"/>
              <a:gd name="T11" fmla="*/ 453 w 453"/>
              <a:gd name="T12" fmla="*/ 511 h 5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511">
                <a:moveTo>
                  <a:pt x="20" y="511"/>
                </a:moveTo>
                <a:cubicBezTo>
                  <a:pt x="0" y="341"/>
                  <a:pt x="7" y="220"/>
                  <a:pt x="153" y="123"/>
                </a:cubicBezTo>
                <a:cubicBezTo>
                  <a:pt x="226" y="10"/>
                  <a:pt x="332" y="0"/>
                  <a:pt x="453" y="0"/>
                </a:cubicBezTo>
              </a:path>
            </a:pathLst>
          </a:custGeom>
          <a:solidFill>
            <a:srgbClr val="00FFCC"/>
          </a:solidFill>
          <a:ln w="38100">
            <a:solidFill>
              <a:srgbClr val="008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12" name="Text Box 24"/>
          <p:cNvSpPr txBox="1">
            <a:spLocks noChangeArrowheads="1"/>
          </p:cNvSpPr>
          <p:nvPr/>
        </p:nvSpPr>
        <p:spPr bwMode="auto">
          <a:xfrm>
            <a:off x="5772151" y="2565401"/>
            <a:ext cx="36036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FFFF00"/>
                </a:solidFill>
              </a:rPr>
              <a:t>{</a:t>
            </a:r>
          </a:p>
          <a:p>
            <a:pPr eaLnBrk="1" hangingPunct="1">
              <a:buFontTx/>
              <a:buNone/>
            </a:pPr>
            <a:endParaRPr lang="en-US" altLang="zh-CN" sz="200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19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8" grpId="0" animBg="1" autoUpdateAnimBg="0"/>
      <p:bldP spid="89110" grpId="0" animBg="1" autoUpdateAnimBg="0"/>
      <p:bldP spid="89111" grpId="0" animBg="1"/>
      <p:bldP spid="891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1992313" y="1233488"/>
            <a:ext cx="752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     d. </a:t>
            </a:r>
            <a:r>
              <a:rPr lang="zh-CN" altLang="en-US" sz="2800"/>
              <a:t>语句组必须加花括弧来明确配对关系：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2995614" y="1844676"/>
            <a:ext cx="4907903" cy="452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例 考虑下面程序的输出结果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: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void main(void)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     int x,y,z;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     scanf(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%d,%d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,&amp;x,&amp;y);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     if(x&gt;y)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         z=x;x=y;y=z;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         x=x;y=y;z=0;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     printf(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%d,%d\n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,x,y);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}</a:t>
            </a:r>
          </a:p>
        </p:txBody>
      </p:sp>
      <p:sp>
        <p:nvSpPr>
          <p:cNvPr id="88075" name="AutoShape 11"/>
          <p:cNvSpPr>
            <a:spLocks noChangeArrowheads="1"/>
          </p:cNvSpPr>
          <p:nvPr/>
        </p:nvSpPr>
        <p:spPr bwMode="auto">
          <a:xfrm>
            <a:off x="7158315" y="4011933"/>
            <a:ext cx="4170923" cy="904181"/>
          </a:xfrm>
          <a:prstGeom prst="irregularSeal2">
            <a:avLst/>
          </a:prstGeom>
          <a:solidFill>
            <a:schemeClr val="bg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FFFF00"/>
                </a:solidFill>
                <a:latin typeface="Times New Roman" panose="02020603050405020304" pitchFamily="18" charset="0"/>
              </a:rPr>
              <a:t>Compile Error!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91063" y="4464024"/>
            <a:ext cx="2467252" cy="1097009"/>
            <a:chOff x="1428" y="2913"/>
            <a:chExt cx="1191" cy="666"/>
          </a:xfrm>
        </p:grpSpPr>
        <p:sp>
          <p:nvSpPr>
            <p:cNvPr id="14342" name="AutoShape 13"/>
            <p:cNvSpPr>
              <a:spLocks/>
            </p:cNvSpPr>
            <p:nvPr/>
          </p:nvSpPr>
          <p:spPr bwMode="auto">
            <a:xfrm>
              <a:off x="1428" y="3309"/>
              <a:ext cx="123" cy="258"/>
            </a:xfrm>
            <a:prstGeom prst="leftBrace">
              <a:avLst>
                <a:gd name="adj1" fmla="val 3617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楷体_GB2312" pitchFamily="49" charset="-122"/>
              </a:endParaRPr>
            </a:p>
          </p:txBody>
        </p:sp>
        <p:sp>
          <p:nvSpPr>
            <p:cNvPr id="14343" name="AutoShape 14"/>
            <p:cNvSpPr>
              <a:spLocks/>
            </p:cNvSpPr>
            <p:nvPr/>
          </p:nvSpPr>
          <p:spPr bwMode="auto">
            <a:xfrm>
              <a:off x="1452" y="2913"/>
              <a:ext cx="123" cy="258"/>
            </a:xfrm>
            <a:prstGeom prst="leftBrace">
              <a:avLst>
                <a:gd name="adj1" fmla="val 3617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楷体_GB2312" pitchFamily="49" charset="-122"/>
              </a:endParaRPr>
            </a:p>
          </p:txBody>
        </p:sp>
        <p:sp>
          <p:nvSpPr>
            <p:cNvPr id="14344" name="AutoShape 15"/>
            <p:cNvSpPr>
              <a:spLocks/>
            </p:cNvSpPr>
            <p:nvPr/>
          </p:nvSpPr>
          <p:spPr bwMode="auto">
            <a:xfrm>
              <a:off x="2496" y="2913"/>
              <a:ext cx="123" cy="258"/>
            </a:xfrm>
            <a:prstGeom prst="rightBrace">
              <a:avLst>
                <a:gd name="adj1" fmla="val 3617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楷体_GB2312" pitchFamily="49" charset="-122"/>
              </a:endParaRPr>
            </a:p>
          </p:txBody>
        </p:sp>
        <p:sp>
          <p:nvSpPr>
            <p:cNvPr id="14345" name="AutoShape 16"/>
            <p:cNvSpPr>
              <a:spLocks/>
            </p:cNvSpPr>
            <p:nvPr/>
          </p:nvSpPr>
          <p:spPr bwMode="auto">
            <a:xfrm>
              <a:off x="2436" y="3321"/>
              <a:ext cx="123" cy="258"/>
            </a:xfrm>
            <a:prstGeom prst="rightBrace">
              <a:avLst>
                <a:gd name="adj1" fmla="val 3617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549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4" grpId="0"/>
      <p:bldP spid="8807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1955800" y="1052514"/>
            <a:ext cx="81724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【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例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3-4】  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用选择结构改进［例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3-2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］：输入一个五位正整数，要求顺序打印出各位数字。如果输入的数字不是五位正整数，则给出出错提示。</a:t>
            </a:r>
          </a:p>
        </p:txBody>
      </p:sp>
      <p:pic>
        <p:nvPicPr>
          <p:cNvPr id="15363" name="Picture 9" descr="3-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2097089"/>
            <a:ext cx="327025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3176589"/>
            <a:ext cx="5151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4437064"/>
            <a:ext cx="51435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95271"/>
      </p:ext>
    </p:extLst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12425" y="561854"/>
            <a:ext cx="868045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Program: EG0304.C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Description: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输入一个五位正整数，要求顺序打印出各位数字。</a:t>
            </a:r>
            <a:endParaRPr lang="zh-CN" altLang="en-US" sz="1800" dirty="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800" dirty="0">
              <a:ea typeface="楷体_GB2312" pitchFamily="49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void main( void )</a:t>
            </a:r>
            <a:endParaRPr lang="en-US" altLang="zh-CN" sz="1800" dirty="0"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{</a:t>
            </a:r>
            <a:endParaRPr lang="en-US" altLang="zh-CN" sz="1800" dirty="0"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int a, b, c, d, e;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printf("Input a integer number (10000 -99999):");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scanf("%d", &amp;num);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if( num &gt; 99999 || num &lt; 10000 )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("Error input!\n");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else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e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% 10; 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/= 10;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d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% 10; 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/= 10;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c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% 10; 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/= 10;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b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% 10; 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/= 10;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a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("Each digit is %2d%2d%2d%2d%2d\n",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a, b, c, d, e);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  <a:endParaRPr lang="en-US" altLang="zh-CN" sz="1800" dirty="0"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5412099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3"/>
          <p:cNvGrpSpPr>
            <a:grpSpLocks/>
          </p:cNvGrpSpPr>
          <p:nvPr/>
        </p:nvGrpSpPr>
        <p:grpSpPr bwMode="auto">
          <a:xfrm>
            <a:off x="1418472" y="2327225"/>
            <a:ext cx="5543550" cy="3960812"/>
            <a:chOff x="0" y="1503"/>
            <a:chExt cx="1818" cy="1314"/>
          </a:xfrm>
        </p:grpSpPr>
        <p:pic>
          <p:nvPicPr>
            <p:cNvPr id="17416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03"/>
              <a:ext cx="1818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7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41"/>
              <a:ext cx="1812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79"/>
              <a:ext cx="1812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1955800" y="1052514"/>
            <a:ext cx="81724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【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例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3-7】  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用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else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分支嵌套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if-else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结构实现下述功能，从键盘输入一个一元二次方程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ax</a:t>
            </a:r>
            <a:r>
              <a:rPr lang="en-US" altLang="zh-CN" sz="2400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2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+bx+c=0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的三个系数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a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、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b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、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c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，要求计算并打印出方程的实数根。</a:t>
            </a:r>
          </a:p>
        </p:txBody>
      </p:sp>
      <p:pic>
        <p:nvPicPr>
          <p:cNvPr id="1741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204" y="2274044"/>
            <a:ext cx="44100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15"/>
          <p:cNvSpPr txBox="1">
            <a:spLocks noChangeArrowheads="1"/>
          </p:cNvSpPr>
          <p:nvPr/>
        </p:nvSpPr>
        <p:spPr bwMode="auto">
          <a:xfrm>
            <a:off x="7716838" y="33210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ea typeface="楷体_GB2312" pitchFamily="49" charset="-122"/>
              </a:rPr>
              <a:t>？</a:t>
            </a:r>
          </a:p>
        </p:txBody>
      </p:sp>
      <p:sp>
        <p:nvSpPr>
          <p:cNvPr id="17414" name="Text Box 16"/>
          <p:cNvSpPr txBox="1">
            <a:spLocks noChangeArrowheads="1"/>
          </p:cNvSpPr>
          <p:nvPr/>
        </p:nvSpPr>
        <p:spPr bwMode="auto">
          <a:xfrm>
            <a:off x="8904288" y="37528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ea typeface="楷体_GB2312" pitchFamily="49" charset="-122"/>
              </a:rPr>
              <a:t>？</a:t>
            </a:r>
          </a:p>
        </p:txBody>
      </p:sp>
      <p:sp>
        <p:nvSpPr>
          <p:cNvPr id="157716" name="Rectangle 20"/>
          <p:cNvSpPr>
            <a:spLocks noChangeArrowheads="1"/>
          </p:cNvSpPr>
          <p:nvPr/>
        </p:nvSpPr>
        <p:spPr bwMode="auto">
          <a:xfrm>
            <a:off x="1524000" y="2032070"/>
            <a:ext cx="4154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28600">
              <a:defRPr/>
            </a:pPr>
            <a:endParaRPr lang="zh-CN" altLang="zh-CN" sz="400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1928987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235076" y="512764"/>
            <a:ext cx="9540875" cy="640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Program: EG0307.C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Description: </a:t>
            </a:r>
            <a:r>
              <a:rPr lang="zh-CN" altLang="en-US" sz="1800" dirty="0">
                <a:ea typeface="楷体_GB2312" pitchFamily="49" charset="-122"/>
              </a:rPr>
              <a:t>输入一元二次方程的三个系数</a:t>
            </a:r>
            <a:r>
              <a:rPr lang="en-US" altLang="zh-CN" sz="1800" dirty="0">
                <a:ea typeface="楷体_GB2312" pitchFamily="49" charset="-122"/>
              </a:rPr>
              <a:t>a</a:t>
            </a:r>
            <a:r>
              <a:rPr lang="zh-CN" altLang="en-US" sz="1800" dirty="0">
                <a:ea typeface="楷体_GB2312" pitchFamily="49" charset="-122"/>
              </a:rPr>
              <a:t>、</a:t>
            </a:r>
            <a:r>
              <a:rPr lang="en-US" altLang="zh-CN" sz="1800" dirty="0">
                <a:ea typeface="楷体_GB2312" pitchFamily="49" charset="-122"/>
              </a:rPr>
              <a:t>b</a:t>
            </a:r>
            <a:r>
              <a:rPr lang="zh-CN" altLang="en-US" sz="1800" dirty="0">
                <a:ea typeface="楷体_GB2312" pitchFamily="49" charset="-122"/>
              </a:rPr>
              <a:t>、</a:t>
            </a:r>
            <a:r>
              <a:rPr lang="en-US" altLang="zh-CN" sz="1800" dirty="0">
                <a:ea typeface="楷体_GB2312" pitchFamily="49" charset="-122"/>
              </a:rPr>
              <a:t>c,……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</a:rPr>
              <a:t>stdio.h</a:t>
            </a:r>
            <a:r>
              <a:rPr lang="en-US" altLang="zh-CN" sz="1800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#include &lt;</a:t>
            </a:r>
            <a:r>
              <a:rPr lang="en-US" altLang="zh-CN" sz="1800" dirty="0" err="1">
                <a:latin typeface="Courier New" panose="02070309020205020404" pitchFamily="49" charset="0"/>
              </a:rPr>
              <a:t>math.h</a:t>
            </a:r>
            <a:r>
              <a:rPr lang="en-US" altLang="zh-CN" sz="1800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void main( void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  double a, b, c, </a:t>
            </a:r>
            <a:r>
              <a:rPr lang="en-US" altLang="zh-CN" sz="1800" dirty="0" err="1">
                <a:latin typeface="Courier New" panose="02070309020205020404" pitchFamily="49" charset="0"/>
              </a:rPr>
              <a:t>deta</a:t>
            </a:r>
            <a:r>
              <a:rPr lang="en-US" altLang="zh-CN" sz="1800" dirty="0">
                <a:latin typeface="Courier New" panose="02070309020205020404" pitchFamily="49" charset="0"/>
              </a:rPr>
              <a:t>, deta2, root1, root2;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</a:rPr>
              <a:t>("</a:t>
            </a:r>
            <a:r>
              <a:rPr lang="zh-CN" altLang="en-US" sz="1800" dirty="0">
                <a:latin typeface="Courier New" panose="02070309020205020404" pitchFamily="49" charset="0"/>
              </a:rPr>
              <a:t>请输入一元二次方程的三个系数</a:t>
            </a:r>
            <a:r>
              <a:rPr lang="en-US" altLang="zh-CN" sz="1800" dirty="0">
                <a:latin typeface="Courier New" panose="02070309020205020404" pitchFamily="49" charset="0"/>
              </a:rPr>
              <a:t>a, b, c:");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</a:rPr>
              <a:t>scanf</a:t>
            </a:r>
            <a:r>
              <a:rPr lang="en-US" altLang="zh-CN" sz="1800" dirty="0">
                <a:latin typeface="Courier New" panose="02070309020205020404" pitchFamily="49" charset="0"/>
              </a:rPr>
              <a:t>("%</a:t>
            </a:r>
            <a:r>
              <a:rPr lang="en-US" altLang="zh-CN" sz="1800" dirty="0" err="1">
                <a:latin typeface="Courier New" panose="02070309020205020404" pitchFamily="49" charset="0"/>
              </a:rPr>
              <a:t>lf,%lf,%lf</a:t>
            </a:r>
            <a:r>
              <a:rPr lang="en-US" altLang="zh-CN" sz="1800" dirty="0">
                <a:latin typeface="Courier New" panose="02070309020205020404" pitchFamily="49" charset="0"/>
              </a:rPr>
              <a:t>", &amp;a, &amp;b, &amp;c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  </a:t>
            </a:r>
            <a:r>
              <a:rPr lang="en-US" altLang="zh-CN" sz="1800" dirty="0" err="1">
                <a:latin typeface="Courier New" panose="02070309020205020404" pitchFamily="49" charset="0"/>
              </a:rPr>
              <a:t>deta</a:t>
            </a:r>
            <a:r>
              <a:rPr lang="en-US" altLang="zh-CN" sz="1800" dirty="0">
                <a:latin typeface="Courier New" panose="02070309020205020404" pitchFamily="49" charset="0"/>
              </a:rPr>
              <a:t> = b * b </a:t>
            </a:r>
            <a:r>
              <a:rPr lang="en-US" altLang="zh-CN" sz="1800" dirty="0"/>
              <a:t>–</a:t>
            </a:r>
            <a:r>
              <a:rPr lang="en-US" altLang="zh-CN" sz="1800" dirty="0">
                <a:latin typeface="Courier New" panose="02070309020205020404" pitchFamily="49" charset="0"/>
              </a:rPr>
              <a:t> 4 * a *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  if(</a:t>
            </a:r>
            <a:r>
              <a:rPr lang="en-US" altLang="zh-CN" sz="1800" dirty="0" err="1">
                <a:latin typeface="Courier New" panose="02070309020205020404" pitchFamily="49" charset="0"/>
              </a:rPr>
              <a:t>deta</a:t>
            </a:r>
            <a:r>
              <a:rPr lang="en-US" altLang="zh-CN" sz="1800" dirty="0">
                <a:latin typeface="Courier New" panose="02070309020205020404" pitchFamily="49" charset="0"/>
              </a:rPr>
              <a:t>&lt;0)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       </a:t>
            </a:r>
            <a:r>
              <a:rPr lang="en-US" altLang="zh-CN" sz="1800" dirty="0" err="1">
                <a:latin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</a:rPr>
              <a:t>("</a:t>
            </a:r>
            <a:r>
              <a:rPr lang="zh-CN" altLang="en-US" sz="1800" dirty="0">
                <a:latin typeface="Courier New" panose="02070309020205020404" pitchFamily="49" charset="0"/>
              </a:rPr>
              <a:t>方程没有实数根。</a:t>
            </a:r>
            <a:r>
              <a:rPr lang="en-US" altLang="zh-CN" sz="1800" dirty="0">
                <a:latin typeface="Courier New" panose="02070309020205020404" pitchFamily="49" charset="0"/>
              </a:rPr>
              <a:t>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       if(</a:t>
            </a:r>
            <a:r>
              <a:rPr lang="en-US" altLang="zh-CN" sz="1800" dirty="0" err="1">
                <a:latin typeface="Courier New" panose="02070309020205020404" pitchFamily="49" charset="0"/>
              </a:rPr>
              <a:t>deta</a:t>
            </a:r>
            <a:r>
              <a:rPr lang="en-US" altLang="zh-CN" sz="1800" dirty="0">
                <a:latin typeface="Courier New" panose="02070309020205020404" pitchFamily="49" charset="0"/>
              </a:rPr>
              <a:t>==0)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              </a:t>
            </a:r>
            <a:r>
              <a:rPr lang="en-US" altLang="zh-CN" sz="1800" dirty="0" err="1">
                <a:latin typeface="Courier New" panose="02070309020205020404" pitchFamily="49" charset="0"/>
              </a:rPr>
              <a:t>printf</a:t>
            </a:r>
            <a:r>
              <a:rPr lang="en-US" altLang="zh-CN" sz="1800" dirty="0">
                <a:latin typeface="Courier New" panose="02070309020205020404" pitchFamily="49" charset="0"/>
              </a:rPr>
              <a:t>("</a:t>
            </a:r>
            <a:r>
              <a:rPr lang="zh-CN" altLang="en-US" sz="1800" dirty="0">
                <a:latin typeface="Courier New" panose="02070309020205020404" pitchFamily="49" charset="0"/>
              </a:rPr>
              <a:t>方程有两个相等的根： </a:t>
            </a:r>
            <a:r>
              <a:rPr lang="en-US" altLang="zh-CN" sz="1800" dirty="0">
                <a:latin typeface="Courier New" panose="02070309020205020404" pitchFamily="49" charset="0"/>
              </a:rPr>
              <a:t>%lf\n", -b/2/a );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      else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     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           deta2 =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sqrt</a:t>
            </a:r>
            <a:r>
              <a:rPr lang="en-US" altLang="zh-CN" sz="1800" b="1" dirty="0">
                <a:latin typeface="Courier New" panose="02070309020205020404" pitchFamily="49" charset="0"/>
              </a:rPr>
              <a:t>(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deta</a:t>
            </a:r>
            <a:r>
              <a:rPr lang="en-US" altLang="zh-CN" sz="1800" b="1" dirty="0">
                <a:latin typeface="Courier New" panose="02070309020205020404" pitchFamily="49" charset="0"/>
              </a:rPr>
              <a:t> );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           root1 = ( - b + deta2 ) / 2 / a;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           root2 = ( - b - deta2 ) / 2 / a;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          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800" b="1" dirty="0">
                <a:latin typeface="Courier New" panose="02070309020205020404" pitchFamily="49" charset="0"/>
              </a:rPr>
              <a:t>("Root1= %lf Root2=%lf\n", root1, root2 );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5347468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65188"/>
            <a:ext cx="7772400" cy="457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3.2.3  switch—case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结构</a:t>
            </a:r>
          </a:p>
        </p:txBody>
      </p:sp>
      <p:sp>
        <p:nvSpPr>
          <p:cNvPr id="19459" name="Text Box 20"/>
          <p:cNvSpPr txBox="1">
            <a:spLocks noChangeArrowheads="1"/>
          </p:cNvSpPr>
          <p:nvPr/>
        </p:nvSpPr>
        <p:spPr bwMode="auto">
          <a:xfrm>
            <a:off x="2819401" y="1341439"/>
            <a:ext cx="3954463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switch</a:t>
            </a:r>
            <a:r>
              <a:rPr kumimoji="1" lang="zh-CN" altLang="en-US" sz="2000">
                <a:latin typeface="Times New Roman" panose="02020603050405020304" pitchFamily="18" charset="0"/>
              </a:rPr>
              <a:t>（</a:t>
            </a:r>
            <a:r>
              <a:rPr kumimoji="1" lang="en-US" altLang="zh-CN" sz="2000">
                <a:latin typeface="Times New Roman" panose="02020603050405020304" pitchFamily="18" charset="0"/>
              </a:rPr>
              <a:t>expN</a:t>
            </a:r>
            <a:r>
              <a:rPr kumimoji="1" lang="zh-CN" altLang="en-US" sz="2000">
                <a:latin typeface="Times New Roman" panose="02020603050405020304" pitchFamily="18" charset="0"/>
              </a:rPr>
              <a:t>）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     case  </a:t>
            </a:r>
            <a:r>
              <a:rPr kumimoji="1" lang="zh-CN" altLang="en-US" sz="2000">
                <a:latin typeface="Times New Roman" panose="02020603050405020304" pitchFamily="18" charset="0"/>
              </a:rPr>
              <a:t>常量表达式</a:t>
            </a: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  <a:r>
              <a:rPr kumimoji="1" lang="zh-CN" altLang="en-US" sz="2000">
                <a:latin typeface="Times New Roman" panose="02020603050405020304" pitchFamily="18" charset="0"/>
              </a:rPr>
              <a:t>：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    语句组</a:t>
            </a:r>
            <a:r>
              <a:rPr kumimoji="1" lang="en-US" altLang="zh-CN" sz="2000">
                <a:latin typeface="Times New Roman" panose="02020603050405020304" pitchFamily="18" charset="0"/>
              </a:rPr>
              <a:t>1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              [break;]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     case  </a:t>
            </a:r>
            <a:r>
              <a:rPr kumimoji="1" lang="zh-CN" altLang="en-US" sz="2000">
                <a:latin typeface="Times New Roman" panose="02020603050405020304" pitchFamily="18" charset="0"/>
              </a:rPr>
              <a:t>常量表达式</a:t>
            </a: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  <a:r>
              <a:rPr kumimoji="1" lang="zh-CN" altLang="en-US" sz="2000">
                <a:latin typeface="Times New Roman" panose="02020603050405020304" pitchFamily="18" charset="0"/>
              </a:rPr>
              <a:t>：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    语句组</a:t>
            </a:r>
            <a:r>
              <a:rPr kumimoji="1" lang="en-US" altLang="zh-CN" sz="2000">
                <a:latin typeface="Times New Roman" panose="02020603050405020304" pitchFamily="18" charset="0"/>
              </a:rPr>
              <a:t>2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              [break;]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         …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     case  </a:t>
            </a:r>
            <a:r>
              <a:rPr kumimoji="1" lang="zh-CN" altLang="en-US" sz="2000">
                <a:latin typeface="Times New Roman" panose="02020603050405020304" pitchFamily="18" charset="0"/>
              </a:rPr>
              <a:t>常量表达式</a:t>
            </a:r>
            <a:r>
              <a:rPr kumimoji="1" lang="en-US" altLang="zh-CN" sz="2000">
                <a:latin typeface="Times New Roman" panose="02020603050405020304" pitchFamily="18" charset="0"/>
              </a:rPr>
              <a:t>n</a:t>
            </a:r>
            <a:r>
              <a:rPr kumimoji="1" lang="zh-CN" altLang="en-US" sz="2000">
                <a:latin typeface="Times New Roman" panose="02020603050405020304" pitchFamily="18" charset="0"/>
              </a:rPr>
              <a:t>：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    语句组</a:t>
            </a:r>
            <a:r>
              <a:rPr kumimoji="1" lang="en-US" altLang="zh-CN" sz="2000">
                <a:latin typeface="Times New Roman" panose="02020603050405020304" pitchFamily="18" charset="0"/>
              </a:rPr>
              <a:t>n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              [break;]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[default </a:t>
            </a:r>
            <a:r>
              <a:rPr kumimoji="1" lang="zh-CN" altLang="en-US" sz="2000">
                <a:latin typeface="Times New Roman" panose="02020603050405020304" pitchFamily="18" charset="0"/>
              </a:rPr>
              <a:t>：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    语句组</a:t>
            </a:r>
            <a:r>
              <a:rPr kumimoji="1" lang="en-US" altLang="zh-CN" sz="2000">
                <a:latin typeface="Times New Roman" panose="02020603050405020304" pitchFamily="18" charset="0"/>
              </a:rPr>
              <a:t>n+1 ]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0" name="Rectangle 49"/>
          <p:cNvSpPr>
            <a:spLocks noChangeArrowheads="1"/>
          </p:cNvSpPr>
          <p:nvPr/>
        </p:nvSpPr>
        <p:spPr bwMode="auto">
          <a:xfrm>
            <a:off x="5916613" y="4508500"/>
            <a:ext cx="4183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说明：这里的语句组</a:t>
            </a:r>
            <a:r>
              <a:rPr lang="zh-CN" altLang="en-US" sz="2400"/>
              <a:t>不必加</a:t>
            </a:r>
            <a:r>
              <a:rPr lang="en-US" altLang="zh-CN" sz="2400"/>
              <a:t>{ }</a:t>
            </a:r>
          </a:p>
        </p:txBody>
      </p:sp>
      <p:sp>
        <p:nvSpPr>
          <p:cNvPr id="110642" name="AutoShape 50"/>
          <p:cNvSpPr>
            <a:spLocks noChangeArrowheads="1"/>
          </p:cNvSpPr>
          <p:nvPr/>
        </p:nvSpPr>
        <p:spPr bwMode="auto">
          <a:xfrm>
            <a:off x="5627689" y="4545013"/>
            <a:ext cx="325437" cy="360362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207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3"/>
          <p:cNvSpPr>
            <a:spLocks noChangeArrowheads="1"/>
          </p:cNvSpPr>
          <p:nvPr/>
        </p:nvSpPr>
        <p:spPr bwMode="auto">
          <a:xfrm>
            <a:off x="1992314" y="1016000"/>
            <a:ext cx="86795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/>
              <a:t>执行过程：</a:t>
            </a:r>
          </a:p>
          <a:p>
            <a:pPr>
              <a:spcBef>
                <a:spcPct val="0"/>
              </a:spcBef>
              <a:buNone/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）计算</a:t>
            </a:r>
            <a:r>
              <a:rPr kumimoji="1" lang="en-US" altLang="zh-CN" sz="2400" dirty="0" err="1"/>
              <a:t>expN</a:t>
            </a:r>
            <a:r>
              <a:rPr kumimoji="1" lang="zh-CN" altLang="en-US" sz="2400" dirty="0"/>
              <a:t>的值，与某个</a:t>
            </a:r>
            <a:r>
              <a:rPr kumimoji="1" lang="en-US" altLang="zh-CN" sz="2400" dirty="0"/>
              <a:t>case“</a:t>
            </a:r>
            <a:r>
              <a:rPr kumimoji="1" lang="zh-CN" altLang="en-US" sz="2400" dirty="0"/>
              <a:t>常量表达式”值相同时，执行该</a:t>
            </a:r>
            <a:r>
              <a:rPr kumimoji="1" lang="en-US" altLang="zh-CN" sz="2400" dirty="0"/>
              <a:t>case</a:t>
            </a:r>
            <a:r>
              <a:rPr kumimoji="1" lang="zh-CN" altLang="en-US" sz="2400" dirty="0"/>
              <a:t>分支；当执行到分支中</a:t>
            </a:r>
            <a:r>
              <a:rPr kumimoji="1" lang="en-US" altLang="zh-CN" sz="2400" dirty="0"/>
              <a:t>break</a:t>
            </a:r>
            <a:r>
              <a:rPr kumimoji="1" lang="zh-CN" altLang="en-US" sz="2400" dirty="0"/>
              <a:t>语句时，结束该分支，转去执行</a:t>
            </a:r>
            <a:r>
              <a:rPr kumimoji="1" lang="en-US" altLang="zh-CN" sz="2400" dirty="0"/>
              <a:t>switch</a:t>
            </a:r>
            <a:r>
              <a:rPr kumimoji="1" lang="zh-CN" altLang="en-US" sz="2400" dirty="0"/>
              <a:t>后的下一条语句。</a:t>
            </a:r>
          </a:p>
          <a:p>
            <a:pPr>
              <a:spcBef>
                <a:spcPct val="0"/>
              </a:spcBef>
              <a:buNone/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）如果没有一个 “常量表达式”的值与</a:t>
            </a:r>
            <a:r>
              <a:rPr kumimoji="1" lang="en-US" altLang="zh-CN" sz="2400" dirty="0" err="1"/>
              <a:t>expN</a:t>
            </a:r>
            <a:r>
              <a:rPr kumimoji="1" lang="zh-CN" altLang="en-US" sz="2400" dirty="0"/>
              <a:t>匹配，则执行</a:t>
            </a:r>
            <a:r>
              <a:rPr kumimoji="1" lang="en-US" altLang="zh-CN" sz="2400" dirty="0"/>
              <a:t>default </a:t>
            </a:r>
            <a:r>
              <a:rPr kumimoji="1" lang="zh-CN" altLang="en-US" sz="2400" dirty="0"/>
              <a:t>分支。然后再执行</a:t>
            </a:r>
            <a:r>
              <a:rPr kumimoji="1" lang="en-US" altLang="zh-CN" sz="2400" dirty="0"/>
              <a:t>switch</a:t>
            </a:r>
            <a:r>
              <a:rPr kumimoji="1" lang="zh-CN" altLang="en-US" sz="2400" dirty="0"/>
              <a:t>后的下一条语句。</a:t>
            </a:r>
          </a:p>
        </p:txBody>
      </p:sp>
      <p:sp>
        <p:nvSpPr>
          <p:cNvPr id="20483" name="Rectangle 34"/>
          <p:cNvSpPr>
            <a:spLocks noChangeArrowheads="1"/>
          </p:cNvSpPr>
          <p:nvPr/>
        </p:nvSpPr>
        <p:spPr bwMode="auto">
          <a:xfrm>
            <a:off x="1992314" y="3476626"/>
            <a:ext cx="850592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/>
              <a:t>说明：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）</a:t>
            </a:r>
            <a:r>
              <a:rPr kumimoji="1" lang="en-US" altLang="zh-CN" sz="2400" dirty="0" err="1"/>
              <a:t>expN</a:t>
            </a:r>
            <a:r>
              <a:rPr kumimoji="1" lang="zh-CN" altLang="en-US" sz="2400" dirty="0"/>
              <a:t>必须是</a:t>
            </a:r>
            <a:r>
              <a:rPr kumimoji="1" lang="en-US" altLang="zh-CN" sz="2400" dirty="0" err="1"/>
              <a:t>int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char</a:t>
            </a:r>
            <a:r>
              <a:rPr kumimoji="1" lang="zh-CN" altLang="en-US" sz="2400" dirty="0"/>
              <a:t>和枚举型中的一种。</a:t>
            </a:r>
          </a:p>
          <a:p>
            <a:pPr>
              <a:spcBef>
                <a:spcPct val="0"/>
              </a:spcBef>
              <a:buNone/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case</a:t>
            </a:r>
            <a:r>
              <a:rPr kumimoji="1" lang="zh-CN" altLang="en-US" sz="2400" dirty="0"/>
              <a:t>分支必须用</a:t>
            </a:r>
            <a:r>
              <a:rPr kumimoji="1" lang="en-US" altLang="zh-CN" sz="2400" dirty="0"/>
              <a:t>break</a:t>
            </a:r>
            <a:r>
              <a:rPr kumimoji="1" lang="zh-CN" altLang="en-US" sz="2400" dirty="0"/>
              <a:t>语句结束。</a:t>
            </a:r>
          </a:p>
          <a:p>
            <a:pPr>
              <a:spcBef>
                <a:spcPct val="0"/>
              </a:spcBef>
              <a:buNone/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）常量表达式</a:t>
            </a:r>
            <a:r>
              <a:rPr kumimoji="1" lang="zh-CN" altLang="en-US" sz="2400" dirty="0">
                <a:solidFill>
                  <a:srgbClr val="00B0F0"/>
                </a:solidFill>
              </a:rPr>
              <a:t>仅起语句标号作用，</a:t>
            </a:r>
            <a:r>
              <a:rPr kumimoji="1" lang="zh-CN" altLang="en-US" sz="2400" dirty="0"/>
              <a:t>必须各不相同</a:t>
            </a:r>
            <a:r>
              <a:rPr kumimoji="1" lang="zh-CN" altLang="en-US" sz="2400" dirty="0">
                <a:solidFill>
                  <a:srgbClr val="00B0F0"/>
                </a:solidFill>
              </a:rPr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21420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1905000" y="1089025"/>
            <a:ext cx="8763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>
                <a:latin typeface="Times New Roman" panose="02020603050405020304" pitchFamily="18" charset="0"/>
              </a:rPr>
              <a:t>例： </a:t>
            </a:r>
            <a:r>
              <a:rPr kumimoji="1" lang="en-US" altLang="zh-CN" sz="2600">
                <a:latin typeface="Times New Roman" panose="02020603050405020304" pitchFamily="18" charset="0"/>
              </a:rPr>
              <a:t>switch(grade)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600">
                <a:latin typeface="Times New Roman" panose="02020603050405020304" pitchFamily="18" charset="0"/>
              </a:rPr>
              <a:t>         { 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600">
                <a:latin typeface="Times New Roman" panose="02020603050405020304" pitchFamily="18" charset="0"/>
              </a:rPr>
              <a:t>                 case </a:t>
            </a:r>
            <a:r>
              <a:rPr kumimoji="1" lang="en-US" altLang="zh-CN" sz="1800">
                <a:ea typeface="楷体_GB2312" pitchFamily="49" charset="-122"/>
              </a:rPr>
              <a:t>'</a:t>
            </a:r>
            <a:r>
              <a:rPr kumimoji="1" lang="en-US" altLang="zh-CN" sz="2600">
                <a:latin typeface="Times New Roman" panose="02020603050405020304" pitchFamily="18" charset="0"/>
              </a:rPr>
              <a:t>A</a:t>
            </a:r>
            <a:r>
              <a:rPr kumimoji="1" lang="en-US" altLang="zh-CN" sz="1800">
                <a:ea typeface="楷体_GB2312" pitchFamily="49" charset="-122"/>
              </a:rPr>
              <a:t>'</a:t>
            </a:r>
            <a:r>
              <a:rPr kumimoji="1" lang="en-US" altLang="zh-CN" sz="2600">
                <a:latin typeface="Times New Roman" panose="02020603050405020304" pitchFamily="18" charset="0"/>
              </a:rPr>
              <a:t> :  printf(</a:t>
            </a:r>
            <a:r>
              <a:rPr kumimoji="1" lang="en-US" altLang="zh-CN" sz="1800">
                <a:ea typeface="楷体_GB2312" pitchFamily="49" charset="-122"/>
              </a:rPr>
              <a:t>"</a:t>
            </a:r>
            <a:r>
              <a:rPr kumimoji="1" lang="en-US" altLang="zh-CN" sz="2600">
                <a:latin typeface="Times New Roman" panose="02020603050405020304" pitchFamily="18" charset="0"/>
              </a:rPr>
              <a:t>85~100</a:t>
            </a:r>
            <a:r>
              <a:rPr kumimoji="1" lang="en-US" altLang="zh-CN" sz="1800">
                <a:ea typeface="楷体_GB2312" pitchFamily="49" charset="-122"/>
              </a:rPr>
              <a:t>"</a:t>
            </a:r>
            <a:r>
              <a:rPr kumimoji="1" lang="en-US" altLang="zh-CN" sz="26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600">
                <a:latin typeface="Times New Roman" panose="02020603050405020304" pitchFamily="18" charset="0"/>
              </a:rPr>
              <a:t>     	      case </a:t>
            </a:r>
            <a:r>
              <a:rPr kumimoji="1" lang="en-US" altLang="zh-CN" sz="1800">
                <a:ea typeface="楷体_GB2312" pitchFamily="49" charset="-122"/>
              </a:rPr>
              <a:t>'</a:t>
            </a:r>
            <a:r>
              <a:rPr kumimoji="1" lang="en-US" altLang="zh-CN" sz="2600">
                <a:latin typeface="Times New Roman" panose="02020603050405020304" pitchFamily="18" charset="0"/>
              </a:rPr>
              <a:t>B</a:t>
            </a:r>
            <a:r>
              <a:rPr kumimoji="1" lang="en-US" altLang="zh-CN" sz="1800">
                <a:ea typeface="楷体_GB2312" pitchFamily="49" charset="-122"/>
              </a:rPr>
              <a:t>'</a:t>
            </a:r>
            <a:r>
              <a:rPr kumimoji="1" lang="en-US" altLang="zh-CN" sz="2600">
                <a:latin typeface="Times New Roman" panose="02020603050405020304" pitchFamily="18" charset="0"/>
              </a:rPr>
              <a:t> : printf(</a:t>
            </a:r>
            <a:r>
              <a:rPr kumimoji="1" lang="en-US" altLang="zh-CN" sz="1800">
                <a:ea typeface="楷体_GB2312" pitchFamily="49" charset="-122"/>
              </a:rPr>
              <a:t>"</a:t>
            </a:r>
            <a:r>
              <a:rPr kumimoji="1" lang="en-US" altLang="zh-CN" sz="2600">
                <a:latin typeface="Times New Roman" panose="02020603050405020304" pitchFamily="18" charset="0"/>
              </a:rPr>
              <a:t>70~84</a:t>
            </a:r>
            <a:r>
              <a:rPr kumimoji="1" lang="en-US" altLang="zh-CN" sz="1800">
                <a:ea typeface="楷体_GB2312" pitchFamily="49" charset="-122"/>
              </a:rPr>
              <a:t>"</a:t>
            </a:r>
            <a:r>
              <a:rPr kumimoji="1" lang="en-US" altLang="zh-CN" sz="26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600">
                <a:latin typeface="Times New Roman" panose="02020603050405020304" pitchFamily="18" charset="0"/>
              </a:rPr>
              <a:t>	      case </a:t>
            </a:r>
            <a:r>
              <a:rPr kumimoji="1" lang="en-US" altLang="zh-CN" sz="1800">
                <a:ea typeface="楷体_GB2312" pitchFamily="49" charset="-122"/>
              </a:rPr>
              <a:t>'</a:t>
            </a:r>
            <a:r>
              <a:rPr kumimoji="1" lang="en-US" altLang="zh-CN" sz="2600">
                <a:latin typeface="Times New Roman" panose="02020603050405020304" pitchFamily="18" charset="0"/>
              </a:rPr>
              <a:t>C</a:t>
            </a:r>
            <a:r>
              <a:rPr kumimoji="1" lang="en-US" altLang="zh-CN" sz="1800">
                <a:ea typeface="楷体_GB2312" pitchFamily="49" charset="-122"/>
              </a:rPr>
              <a:t>'</a:t>
            </a:r>
            <a:r>
              <a:rPr kumimoji="1" lang="en-US" altLang="zh-CN" sz="2600">
                <a:latin typeface="Times New Roman" panose="02020603050405020304" pitchFamily="18" charset="0"/>
              </a:rPr>
              <a:t>:  printf(</a:t>
            </a:r>
            <a:r>
              <a:rPr kumimoji="1" lang="en-US" altLang="zh-CN" sz="1800">
                <a:ea typeface="楷体_GB2312" pitchFamily="49" charset="-122"/>
              </a:rPr>
              <a:t>"</a:t>
            </a:r>
            <a:r>
              <a:rPr kumimoji="1" lang="en-US" altLang="zh-CN" sz="2600">
                <a:latin typeface="Times New Roman" panose="02020603050405020304" pitchFamily="18" charset="0"/>
              </a:rPr>
              <a:t>60~69</a:t>
            </a:r>
            <a:r>
              <a:rPr kumimoji="1" lang="en-US" altLang="zh-CN" sz="1800">
                <a:ea typeface="楷体_GB2312" pitchFamily="49" charset="-122"/>
              </a:rPr>
              <a:t>"</a:t>
            </a:r>
            <a:r>
              <a:rPr kumimoji="1" lang="en-US" altLang="zh-CN" sz="26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600">
                <a:latin typeface="Times New Roman" panose="02020603050405020304" pitchFamily="18" charset="0"/>
              </a:rPr>
              <a:t>                 case </a:t>
            </a:r>
            <a:r>
              <a:rPr kumimoji="1" lang="en-US" altLang="zh-CN" sz="1800">
                <a:ea typeface="楷体_GB2312" pitchFamily="49" charset="-122"/>
              </a:rPr>
              <a:t>'</a:t>
            </a:r>
            <a:r>
              <a:rPr kumimoji="1" lang="en-US" altLang="zh-CN" sz="2600">
                <a:latin typeface="Times New Roman" panose="02020603050405020304" pitchFamily="18" charset="0"/>
              </a:rPr>
              <a:t>D</a:t>
            </a:r>
            <a:r>
              <a:rPr kumimoji="1" lang="en-US" altLang="zh-CN" sz="1800">
                <a:ea typeface="楷体_GB2312" pitchFamily="49" charset="-122"/>
              </a:rPr>
              <a:t>'</a:t>
            </a:r>
            <a:r>
              <a:rPr kumimoji="1" lang="en-US" altLang="zh-CN" sz="2600">
                <a:latin typeface="Times New Roman" panose="02020603050405020304" pitchFamily="18" charset="0"/>
              </a:rPr>
              <a:t> :  printf(</a:t>
            </a:r>
            <a:r>
              <a:rPr kumimoji="1" lang="en-US" altLang="zh-CN" sz="1800">
                <a:ea typeface="楷体_GB2312" pitchFamily="49" charset="-122"/>
              </a:rPr>
              <a:t>"</a:t>
            </a:r>
            <a:r>
              <a:rPr kumimoji="1" lang="en-US" altLang="zh-CN" sz="2600">
                <a:latin typeface="Times New Roman" panose="02020603050405020304" pitchFamily="18" charset="0"/>
              </a:rPr>
              <a:t>&lt;60</a:t>
            </a:r>
            <a:r>
              <a:rPr kumimoji="1" lang="en-US" altLang="zh-CN" sz="1800">
                <a:ea typeface="楷体_GB2312" pitchFamily="49" charset="-122"/>
              </a:rPr>
              <a:t>"</a:t>
            </a:r>
            <a:r>
              <a:rPr kumimoji="1" lang="en-US" altLang="zh-CN" sz="26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600">
                <a:latin typeface="Times New Roman" panose="02020603050405020304" pitchFamily="18" charset="0"/>
              </a:rPr>
              <a:t>	      default :    printf(</a:t>
            </a:r>
            <a:r>
              <a:rPr kumimoji="1" lang="en-US" altLang="zh-CN" sz="1800">
                <a:ea typeface="楷体_GB2312" pitchFamily="49" charset="-122"/>
              </a:rPr>
              <a:t>"</a:t>
            </a:r>
            <a:r>
              <a:rPr kumimoji="1" lang="en-US" altLang="zh-CN" sz="2600">
                <a:latin typeface="Times New Roman" panose="02020603050405020304" pitchFamily="18" charset="0"/>
              </a:rPr>
              <a:t>error </a:t>
            </a:r>
            <a:r>
              <a:rPr kumimoji="1" lang="en-US" altLang="zh-CN" sz="1800">
                <a:ea typeface="楷体_GB2312" pitchFamily="49" charset="-122"/>
              </a:rPr>
              <a:t>"</a:t>
            </a:r>
            <a:r>
              <a:rPr kumimoji="1" lang="en-US" altLang="zh-CN" sz="2600">
                <a:latin typeface="Times New Roman" panose="02020603050405020304" pitchFamily="18" charset="0"/>
              </a:rPr>
              <a:t>);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600">
                <a:latin typeface="Times New Roman" panose="02020603050405020304" pitchFamily="18" charset="0"/>
              </a:rPr>
              <a:t>         }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2100263" y="4616450"/>
            <a:ext cx="8001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若</a:t>
            </a:r>
            <a:r>
              <a:rPr kumimoji="1" lang="en-US" altLang="zh-CN" sz="2400">
                <a:latin typeface="Times New Roman" panose="02020603050405020304" pitchFamily="18" charset="0"/>
              </a:rPr>
              <a:t>grade</a:t>
            </a:r>
            <a:r>
              <a:rPr kumimoji="1" lang="zh-CN" altLang="en-US" sz="2400">
                <a:latin typeface="Times New Roman" panose="02020603050405020304" pitchFamily="18" charset="0"/>
              </a:rPr>
              <a:t>为 </a:t>
            </a:r>
            <a:r>
              <a:rPr kumimoji="1" lang="en-US" altLang="en-US" sz="1800">
                <a:ea typeface="楷体_GB2312" pitchFamily="49" charset="-122"/>
              </a:rPr>
              <a:t>'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en-US" altLang="en-US" sz="1800">
                <a:ea typeface="楷体_GB2312" pitchFamily="49" charset="-122"/>
              </a:rPr>
              <a:t>'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zh-CN" altLang="en-US" sz="2600">
                <a:latin typeface="Times New Roman" panose="02020603050405020304" pitchFamily="18" charset="0"/>
              </a:rPr>
              <a:t> </a:t>
            </a:r>
            <a:r>
              <a:rPr kumimoji="1" lang="en-US" altLang="zh-CN" sz="2600">
                <a:latin typeface="Times New Roman" panose="02020603050405020304" pitchFamily="18" charset="0"/>
              </a:rPr>
              <a:t>switch</a:t>
            </a:r>
            <a:r>
              <a:rPr kumimoji="1" lang="zh-CN" altLang="en-US" sz="2600">
                <a:latin typeface="Times New Roman" panose="02020603050405020304" pitchFamily="18" charset="0"/>
              </a:rPr>
              <a:t>结构</a:t>
            </a:r>
            <a:r>
              <a:rPr kumimoji="1" lang="zh-CN" altLang="en-US" sz="2400">
                <a:latin typeface="Times New Roman" panose="02020603050405020304" pitchFamily="18" charset="0"/>
              </a:rPr>
              <a:t>输出什么呢？</a:t>
            </a:r>
          </a:p>
        </p:txBody>
      </p:sp>
      <p:sp>
        <p:nvSpPr>
          <p:cNvPr id="112675" name="Text Box 35"/>
          <p:cNvSpPr txBox="1">
            <a:spLocks noChangeArrowheads="1"/>
          </p:cNvSpPr>
          <p:nvPr/>
        </p:nvSpPr>
        <p:spPr bwMode="auto">
          <a:xfrm>
            <a:off x="2532063" y="5373688"/>
            <a:ext cx="6858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600">
                <a:latin typeface="Times New Roman" panose="02020603050405020304" pitchFamily="18" charset="0"/>
              </a:rPr>
              <a:t>85~100    70~84    60~69    &lt;60    error </a:t>
            </a:r>
          </a:p>
        </p:txBody>
      </p:sp>
      <p:sp>
        <p:nvSpPr>
          <p:cNvPr id="112676" name="Text Box 36"/>
          <p:cNvSpPr txBox="1">
            <a:spLocks noChangeArrowheads="1"/>
          </p:cNvSpPr>
          <p:nvPr/>
        </p:nvSpPr>
        <p:spPr bwMode="auto">
          <a:xfrm>
            <a:off x="6741229" y="1945995"/>
            <a:ext cx="2916237" cy="182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buFontTx/>
              <a:buNone/>
            </a:pPr>
            <a:r>
              <a:rPr lang="en-US" altLang="zh-CN" sz="2400" dirty="0"/>
              <a:t>      break;</a:t>
            </a:r>
          </a:p>
          <a:p>
            <a:pPr eaLnBrk="1" hangingPunct="1">
              <a:lnSpc>
                <a:spcPts val="3000"/>
              </a:lnSpc>
              <a:buFontTx/>
              <a:buNone/>
            </a:pPr>
            <a:r>
              <a:rPr lang="en-US" altLang="zh-CN" sz="2400" dirty="0"/>
              <a:t>      break;</a:t>
            </a:r>
          </a:p>
          <a:p>
            <a:pPr eaLnBrk="1" hangingPunct="1">
              <a:lnSpc>
                <a:spcPts val="3000"/>
              </a:lnSpc>
              <a:buFontTx/>
              <a:buNone/>
            </a:pPr>
            <a:r>
              <a:rPr lang="en-US" altLang="zh-CN" sz="2400" dirty="0"/>
              <a:t>      break;</a:t>
            </a:r>
          </a:p>
          <a:p>
            <a:pPr eaLnBrk="1" hangingPunct="1">
              <a:lnSpc>
                <a:spcPts val="3000"/>
              </a:lnSpc>
              <a:buFontTx/>
              <a:buNone/>
            </a:pPr>
            <a:r>
              <a:rPr lang="en-US" altLang="zh-CN" sz="2400" dirty="0"/>
              <a:t>      break;</a:t>
            </a:r>
          </a:p>
        </p:txBody>
      </p:sp>
    </p:spTree>
    <p:extLst>
      <p:ext uri="{BB962C8B-B14F-4D97-AF65-F5344CB8AC3E}">
        <p14:creationId xmlns:p14="http://schemas.microsoft.com/office/powerpoint/2010/main" val="1898839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3" grpId="0" autoUpdateAnimBg="0"/>
      <p:bldP spid="112674" grpId="0" autoUpdateAnimBg="0"/>
      <p:bldP spid="112675" grpId="0" autoUpdateAnimBg="0"/>
      <p:bldP spid="1126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4"/>
          <p:cNvSpPr>
            <a:spLocks noChangeArrowheads="1"/>
          </p:cNvSpPr>
          <p:nvPr/>
        </p:nvSpPr>
        <p:spPr bwMode="auto">
          <a:xfrm>
            <a:off x="2049464" y="1089025"/>
            <a:ext cx="6084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注：可以重叠多个</a:t>
            </a:r>
            <a:r>
              <a:rPr lang="en-US" altLang="zh-CN" sz="2400"/>
              <a:t>case</a:t>
            </a:r>
            <a:r>
              <a:rPr lang="zh-CN" altLang="en-US" sz="2400"/>
              <a:t>共用一组执行语句。</a:t>
            </a:r>
          </a:p>
        </p:txBody>
      </p:sp>
      <p:sp>
        <p:nvSpPr>
          <p:cNvPr id="113760" name="Rectangle 96"/>
          <p:cNvSpPr>
            <a:spLocks noChangeArrowheads="1"/>
          </p:cNvSpPr>
          <p:nvPr/>
        </p:nvSpPr>
        <p:spPr bwMode="auto">
          <a:xfrm>
            <a:off x="1992313" y="2024063"/>
            <a:ext cx="8172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【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例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3-9】  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用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switch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～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case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结构编程实现输入一个百分制成绩，将其转换成五级记分制成绩并输出结果。具体转换标准为：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100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～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90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分→等级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A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80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～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89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分→等级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B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70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～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79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分→等级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C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60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～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69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分→等级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D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60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分以下→等级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E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  <a:cs typeface="Times New Roman" pitchFamily="18" charset="0"/>
                <a:sym typeface="Wingdings 2" pitchFamily="18" charset="2"/>
              </a:rPr>
              <a:t>。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 </a:t>
            </a:r>
          </a:p>
        </p:txBody>
      </p:sp>
      <p:pic>
        <p:nvPicPr>
          <p:cNvPr id="22532" name="Picture 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4" y="4113213"/>
            <a:ext cx="7215187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5475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981075"/>
            <a:ext cx="899795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812800" indent="-812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1168400" indent="-711200" algn="l" rtl="0" eaLnBrk="0" fontAlgn="base" hangingPunct="0">
              <a:spcBef>
                <a:spcPct val="20000"/>
              </a:spcBef>
              <a:spcAft>
                <a:spcPct val="0"/>
              </a:spcAft>
              <a:buAutoNum type="ea1JpnChsDbPeriod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524000" indent="-609600" algn="l" rtl="0" eaLnBrk="0" fontAlgn="base" hangingPunct="0">
              <a:spcBef>
                <a:spcPct val="20000"/>
              </a:spcBef>
              <a:spcAft>
                <a:spcPct val="0"/>
              </a:spcAft>
              <a:buAutoNum type="alphaLcPeriod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508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336800" indent="-508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794000" indent="-5080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251200" indent="-5080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708400" indent="-5080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165600" indent="-5080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168400" marR="0" lvl="1" indent="-711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3.1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顺序结构 </a:t>
            </a:r>
          </a:p>
          <a:p>
            <a:pPr marL="1524000" marR="0" lvl="2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顺序结构按照语句出现的先后顺序依次执行程序。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652752" y="2461680"/>
            <a:ext cx="599743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3-2】  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用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语言编程实现输入一个五位正整数，要求顺序打印出各位的数字，具体格式为：假设输入的数是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51268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，则打印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 2" pitchFamily="18" charset="2"/>
              </a:rPr>
              <a:t>。</a:t>
            </a:r>
          </a:p>
        </p:txBody>
      </p:sp>
      <p:pic>
        <p:nvPicPr>
          <p:cNvPr id="16" name="Picture 19" descr="3-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03" y="2030413"/>
            <a:ext cx="327501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4" y="4462607"/>
            <a:ext cx="505777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98464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2171700" y="765176"/>
            <a:ext cx="74168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// Program: EG0309.C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// Description: </a:t>
            </a:r>
            <a:r>
              <a:rPr kumimoji="1" lang="zh-CN" altLang="en-US" sz="2000">
                <a:ea typeface="楷体_GB2312" pitchFamily="49" charset="-122"/>
              </a:rPr>
              <a:t>从键盘输入一个百分制成绩</a:t>
            </a:r>
            <a:r>
              <a:rPr kumimoji="1" lang="en-US" altLang="zh-CN" sz="2000">
                <a:ea typeface="楷体_GB2312" pitchFamily="49" charset="-122"/>
              </a:rPr>
              <a:t>, </a:t>
            </a:r>
            <a:r>
              <a:rPr kumimoji="1" lang="zh-CN" altLang="en-US" sz="2000">
                <a:ea typeface="楷体_GB2312" pitchFamily="49" charset="-122"/>
              </a:rPr>
              <a:t>输出五分制等级。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void main( 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int score;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printf("</a:t>
            </a:r>
            <a:r>
              <a:rPr kumimoji="1" lang="zh-CN" altLang="en-US" sz="2000">
                <a:ea typeface="楷体_GB2312" pitchFamily="49" charset="-122"/>
              </a:rPr>
              <a:t>请输入一个百分制成绩</a:t>
            </a:r>
            <a:r>
              <a:rPr kumimoji="1" lang="en-US" altLang="zh-CN" sz="2000">
                <a:ea typeface="楷体_GB2312" pitchFamily="49" charset="-122"/>
              </a:rPr>
              <a:t>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scanf("%d ", &amp;score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switch(score / 10 )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case 10: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case 9: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          printf("A\n");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case 8: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          printf("B\n");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8049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603501" y="873126"/>
            <a:ext cx="6291263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case 7: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          printf("C\n");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case 6: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          printf("D\n");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case 5: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case 4: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case 3: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case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case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case 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          printf("E\n");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default: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                  printf("</a:t>
            </a:r>
            <a:r>
              <a:rPr kumimoji="1" lang="zh-CN" altLang="en-US" sz="2000">
                <a:ea typeface="楷体_GB2312" pitchFamily="49" charset="-122"/>
              </a:rPr>
              <a:t>输入的成绩错误！</a:t>
            </a:r>
            <a:r>
              <a:rPr kumimoji="1" lang="en-US" altLang="zh-CN" sz="2000">
                <a:ea typeface="楷体_GB2312" pitchFamily="49" charset="-122"/>
              </a:rPr>
              <a:t>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81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2282" y="213935"/>
            <a:ext cx="7772400" cy="123386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循环</a:t>
            </a:r>
            <a:b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</a:b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3.3.1 </a:t>
            </a:r>
            <a:r>
              <a:rPr lang="en-US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while语句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5334000" y="5091113"/>
            <a:ext cx="11430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_GB2312" pitchFamily="49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943600" y="52435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_GB2312" pitchFamily="49" charset="-122"/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2495550" y="1527175"/>
            <a:ext cx="289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语法：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3827464" y="1984803"/>
            <a:ext cx="21611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while(expL)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    statement</a:t>
            </a:r>
            <a:r>
              <a:rPr kumimoji="1" lang="zh-CN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  <a:endParaRPr kumimoji="1"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2855914" y="2960688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执行流程：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3071814" y="3676650"/>
            <a:ext cx="51133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/>
              <a:t>S1 </a:t>
            </a:r>
            <a:r>
              <a:rPr kumimoji="1" lang="zh-CN" altLang="en-US" sz="2400"/>
              <a:t>求解循环条件表达式。如果其值非</a:t>
            </a:r>
            <a:r>
              <a:rPr kumimoji="1" lang="en-US" altLang="zh-CN" sz="2400"/>
              <a:t>0</a:t>
            </a:r>
            <a:r>
              <a:rPr kumimoji="1" lang="zh-CN" altLang="en-US" sz="2400"/>
              <a:t>，转</a:t>
            </a:r>
            <a:r>
              <a:rPr kumimoji="1" lang="en-US" altLang="zh-CN" sz="2400"/>
              <a:t>S2</a:t>
            </a:r>
            <a:r>
              <a:rPr kumimoji="1" lang="zh-CN" altLang="en-US" sz="2400"/>
              <a:t>；否则转</a:t>
            </a:r>
            <a:r>
              <a:rPr kumimoji="1" lang="en-US" altLang="zh-CN" sz="2400"/>
              <a:t>S3</a:t>
            </a:r>
            <a:r>
              <a:rPr kumimoji="1" lang="zh-CN" altLang="en-US" sz="2400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/>
              <a:t>S2 </a:t>
            </a:r>
            <a:r>
              <a:rPr kumimoji="1" lang="zh-CN" altLang="en-US" sz="2400"/>
              <a:t>执行循环体语句，然后转</a:t>
            </a:r>
            <a:r>
              <a:rPr kumimoji="1" lang="en-US" altLang="zh-CN" sz="2400"/>
              <a:t>S1</a:t>
            </a:r>
            <a:r>
              <a:rPr kumimoji="1" lang="zh-CN" altLang="en-US" sz="2400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/>
              <a:t>S3 </a:t>
            </a:r>
            <a:r>
              <a:rPr kumimoji="1" lang="zh-CN" altLang="en-US" sz="2400"/>
              <a:t>执行</a:t>
            </a:r>
            <a:r>
              <a:rPr kumimoji="1" lang="en-US" altLang="zh-CN" sz="2400"/>
              <a:t>while</a:t>
            </a:r>
            <a:r>
              <a:rPr kumimoji="1" lang="zh-CN" altLang="en-US" sz="2400"/>
              <a:t>语句的后继语句。</a:t>
            </a:r>
          </a:p>
        </p:txBody>
      </p:sp>
      <p:grpSp>
        <p:nvGrpSpPr>
          <p:cNvPr id="26633" name="Group 22"/>
          <p:cNvGrpSpPr>
            <a:grpSpLocks/>
          </p:cNvGrpSpPr>
          <p:nvPr/>
        </p:nvGrpSpPr>
        <p:grpSpPr bwMode="auto">
          <a:xfrm>
            <a:off x="7391401" y="1125538"/>
            <a:ext cx="3025775" cy="2303462"/>
            <a:chOff x="3696" y="709"/>
            <a:chExt cx="1747" cy="1451"/>
          </a:xfrm>
        </p:grpSpPr>
        <p:sp>
          <p:nvSpPr>
            <p:cNvPr id="26634" name="Rectangle 11"/>
            <p:cNvSpPr>
              <a:spLocks noChangeArrowheads="1"/>
            </p:cNvSpPr>
            <p:nvPr/>
          </p:nvSpPr>
          <p:spPr bwMode="auto">
            <a:xfrm>
              <a:off x="3696" y="709"/>
              <a:ext cx="1747" cy="14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楷体_GB2312" pitchFamily="49" charset="-122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3765" y="777"/>
              <a:ext cx="1609" cy="12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>
              <a:off x="3774" y="1079"/>
              <a:ext cx="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4422" y="822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26638" name="Text Box 16"/>
            <p:cNvSpPr txBox="1">
              <a:spLocks noChangeArrowheads="1"/>
            </p:cNvSpPr>
            <p:nvPr/>
          </p:nvSpPr>
          <p:spPr bwMode="auto">
            <a:xfrm>
              <a:off x="3787" y="1094"/>
              <a:ext cx="7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expL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为真</a:t>
              </a:r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>
              <a:off x="4178" y="1390"/>
              <a:ext cx="1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18"/>
            <p:cNvSpPr>
              <a:spLocks noChangeShapeType="1"/>
            </p:cNvSpPr>
            <p:nvPr/>
          </p:nvSpPr>
          <p:spPr bwMode="auto">
            <a:xfrm>
              <a:off x="4178" y="1390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 flipV="1">
              <a:off x="3764" y="1684"/>
              <a:ext cx="1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Text Box 20"/>
            <p:cNvSpPr txBox="1">
              <a:spLocks noChangeArrowheads="1"/>
            </p:cNvSpPr>
            <p:nvPr/>
          </p:nvSpPr>
          <p:spPr bwMode="auto">
            <a:xfrm>
              <a:off x="4481" y="1434"/>
              <a:ext cx="5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循环体</a:t>
              </a:r>
            </a:p>
          </p:txBody>
        </p:sp>
        <p:sp>
          <p:nvSpPr>
            <p:cNvPr id="26643" name="Text Box 21"/>
            <p:cNvSpPr txBox="1">
              <a:spLocks noChangeArrowheads="1"/>
            </p:cNvSpPr>
            <p:nvPr/>
          </p:nvSpPr>
          <p:spPr bwMode="auto">
            <a:xfrm>
              <a:off x="4422" y="1730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02363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9" y="3644901"/>
            <a:ext cx="744537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39" name="内容占位符 2"/>
          <p:cNvSpPr>
            <a:spLocks noGrp="1"/>
          </p:cNvSpPr>
          <p:nvPr>
            <p:ph idx="4294967295"/>
          </p:nvPr>
        </p:nvSpPr>
        <p:spPr>
          <a:xfrm>
            <a:off x="1809750" y="1143001"/>
            <a:ext cx="8572500" cy="49831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/>
              <a:t>    </a:t>
            </a:r>
            <a:r>
              <a:rPr lang="en-US" altLang="zh-CN"/>
              <a:t>【</a:t>
            </a:r>
            <a:r>
              <a:rPr lang="zh-CN" altLang="en-US"/>
              <a:t>例 </a:t>
            </a:r>
            <a:r>
              <a:rPr lang="en-US" altLang="zh-CN"/>
              <a:t>3-10】</a:t>
            </a:r>
            <a:r>
              <a:rPr lang="zh-CN" altLang="en-US"/>
              <a:t>用</a:t>
            </a:r>
            <a:r>
              <a:rPr lang="en-US" altLang="zh-CN"/>
              <a:t>while </a:t>
            </a:r>
            <a:r>
              <a:rPr lang="zh-CN" altLang="en-US"/>
              <a:t>循环结构编程求</a:t>
            </a:r>
            <a:r>
              <a:rPr lang="en-US" altLang="zh-CN"/>
              <a:t>1+2+…+n </a:t>
            </a:r>
            <a:r>
              <a:rPr lang="zh-CN" altLang="en-US"/>
              <a:t>的和，</a:t>
            </a:r>
            <a:r>
              <a:rPr lang="en-US" altLang="zh-CN"/>
              <a:t>n </a:t>
            </a:r>
            <a:r>
              <a:rPr lang="zh-CN" altLang="en-US"/>
              <a:t>从键盘输入。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/>
              <a:t>     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843" y="2317751"/>
            <a:ext cx="36099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68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>
          <a:xfrm>
            <a:off x="1308100" y="1143001"/>
            <a:ext cx="8401050" cy="5286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600" b="1" dirty="0"/>
              <a:t>#include &lt;</a:t>
            </a:r>
            <a:r>
              <a:rPr lang="en-US" altLang="zh-CN" sz="2600" b="1" dirty="0" err="1"/>
              <a:t>stdio.h</a:t>
            </a:r>
            <a:r>
              <a:rPr lang="en-US" altLang="zh-CN" sz="2600" b="1" dirty="0"/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600" b="1" dirty="0"/>
              <a:t>void main( void 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600" b="1" dirty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600" b="1" dirty="0"/>
              <a:t>    short n,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, sum;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600" b="1" dirty="0"/>
              <a:t>   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=sum=0;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600" b="1" dirty="0"/>
              <a:t>    </a:t>
            </a:r>
            <a:r>
              <a:rPr lang="en-US" altLang="zh-CN" sz="2600" b="1" dirty="0" err="1"/>
              <a:t>printf</a:t>
            </a:r>
            <a:r>
              <a:rPr lang="en-US" altLang="zh-CN" sz="2600" b="1" dirty="0"/>
              <a:t>("Input n:");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600" b="1" dirty="0"/>
              <a:t>    </a:t>
            </a:r>
            <a:r>
              <a:rPr lang="en-US" altLang="zh-CN" sz="2600" b="1" dirty="0" err="1"/>
              <a:t>scanf</a:t>
            </a:r>
            <a:r>
              <a:rPr lang="en-US" altLang="zh-CN" sz="2600" b="1" dirty="0"/>
              <a:t>("%d", &amp;n 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600" b="1" dirty="0"/>
              <a:t>    while(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 &lt; n )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600" b="1" dirty="0"/>
              <a:t>         sum += ++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;</a:t>
            </a:r>
            <a:r>
              <a:rPr lang="pt-BR" altLang="zh-CN" sz="2600" b="1" dirty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pt-BR" altLang="zh-CN" sz="2600" b="1" dirty="0"/>
              <a:t>    printf("1+2+…+%d=%d\n", n, sum);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600" b="1" dirty="0"/>
              <a:t>}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35" y="2500313"/>
            <a:ext cx="53562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39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955800" y="1052513"/>
            <a:ext cx="81724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【</a:t>
            </a:r>
            <a:r>
              <a:rPr lang="zh-CN" altLang="en-US" sz="2400">
                <a:ea typeface="楷体_GB2312" pitchFamily="49" charset="-122"/>
              </a:rPr>
              <a:t>例</a:t>
            </a:r>
            <a:r>
              <a:rPr lang="en-US" altLang="zh-CN" sz="2400">
                <a:ea typeface="楷体_GB2312" pitchFamily="49" charset="-122"/>
              </a:rPr>
              <a:t>3-11】  </a:t>
            </a:r>
            <a:r>
              <a:rPr lang="zh-CN" altLang="en-US" sz="2400">
                <a:ea typeface="楷体_GB2312" pitchFamily="49" charset="-122"/>
              </a:rPr>
              <a:t>利用格里高利公式编程求</a:t>
            </a:r>
            <a:r>
              <a:rPr lang="en-US" altLang="zh-CN" sz="2400">
                <a:ea typeface="楷体_GB2312" pitchFamily="49" charset="-122"/>
              </a:rPr>
              <a:t>π</a:t>
            </a:r>
            <a:r>
              <a:rPr lang="zh-CN" altLang="en-US" sz="2400">
                <a:ea typeface="楷体_GB2312" pitchFamily="49" charset="-122"/>
              </a:rPr>
              <a:t>的近似值，直到最后一项的绝对值小于</a:t>
            </a:r>
            <a:r>
              <a:rPr lang="en-US" altLang="zh-CN" sz="2400">
                <a:ea typeface="楷体_GB2312" pitchFamily="49" charset="-122"/>
              </a:rPr>
              <a:t>10</a:t>
            </a:r>
            <a:r>
              <a:rPr lang="en-US" altLang="zh-CN" sz="2400" baseline="30000">
                <a:ea typeface="楷体_GB2312" pitchFamily="49" charset="-122"/>
              </a:rPr>
              <a:t>-6</a:t>
            </a:r>
            <a:r>
              <a:rPr lang="zh-CN" altLang="en-US" sz="2400">
                <a:ea typeface="楷体_GB2312" pitchFamily="49" charset="-122"/>
              </a:rPr>
              <a:t>为止。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524001" y="30681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_GB2312" pitchFamily="49" charset="-122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900488" y="2060576"/>
          <a:ext cx="352901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218671" imgH="355446" progId="Equation.DSMT4">
                  <p:embed/>
                </p:oleObj>
              </mc:Choice>
              <mc:Fallback>
                <p:oleObj name="Equation" r:id="rId3" imgW="121867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2060576"/>
                        <a:ext cx="352901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536950"/>
            <a:ext cx="42830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7" descr="3-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6" y="3284538"/>
            <a:ext cx="2951163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9228138" y="38909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ea typeface="楷体_GB2312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968266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919288" y="974726"/>
            <a:ext cx="6805612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// Program: EG0311.C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// Description: </a:t>
            </a:r>
            <a:r>
              <a:rPr lang="zh-CN" altLang="en-US" sz="2000">
                <a:ea typeface="楷体_GB2312" pitchFamily="49" charset="-122"/>
              </a:rPr>
              <a:t>利用格里高利公式编程求</a:t>
            </a:r>
            <a:r>
              <a:rPr lang="en-US" altLang="zh-CN" sz="2000">
                <a:ea typeface="楷体_GB2312" pitchFamily="49" charset="-122"/>
              </a:rPr>
              <a:t>π</a:t>
            </a:r>
            <a:r>
              <a:rPr lang="zh-CN" altLang="en-US" sz="2000">
                <a:ea typeface="楷体_GB2312" pitchFamily="49" charset="-122"/>
              </a:rPr>
              <a:t>的近似值。</a:t>
            </a:r>
            <a:r>
              <a:rPr lang="en-US" altLang="zh-CN" sz="2000">
                <a:ea typeface="楷体_GB2312" pitchFamily="49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void main( 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	</a:t>
            </a:r>
            <a:r>
              <a:rPr lang="en-US" altLang="zh-CN" sz="1800">
                <a:ea typeface="楷体_GB2312" pitchFamily="49" charset="-122"/>
              </a:rPr>
              <a:t>double pi = 0, t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	</a:t>
            </a:r>
            <a:r>
              <a:rPr lang="en-US" altLang="zh-CN" sz="1800">
                <a:ea typeface="楷体_GB2312" pitchFamily="49" charset="-122"/>
              </a:rPr>
              <a:t>short i = 1, flag =1;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	</a:t>
            </a:r>
            <a:r>
              <a:rPr lang="en-US" altLang="zh-CN" sz="1800">
                <a:ea typeface="楷体_GB2312" pitchFamily="49" charset="-122"/>
              </a:rPr>
              <a:t>while( t &gt;1e-6)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	</a:t>
            </a:r>
            <a:r>
              <a:rPr lang="en-US" altLang="zh-CN" sz="1800"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2000">
                <a:ea typeface="楷体_GB2312" pitchFamily="49" charset="-122"/>
              </a:rPr>
              <a:t>	</a:t>
            </a:r>
            <a:r>
              <a:rPr lang="en-US" altLang="zh-CN" sz="1800">
                <a:ea typeface="楷体_GB2312" pitchFamily="49" charset="-122"/>
              </a:rPr>
              <a:t>     pi += flag * 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	</a:t>
            </a:r>
            <a:r>
              <a:rPr lang="en-US" altLang="zh-CN" sz="1800">
                <a:ea typeface="楷体_GB2312" pitchFamily="49" charset="-122"/>
              </a:rPr>
              <a:t>     flag = - flag;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	</a:t>
            </a:r>
            <a:r>
              <a:rPr lang="en-US" altLang="zh-CN" sz="1800">
                <a:ea typeface="楷体_GB2312" pitchFamily="49" charset="-122"/>
              </a:rPr>
              <a:t>     i +=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2000">
                <a:ea typeface="楷体_GB2312" pitchFamily="49" charset="-122"/>
              </a:rPr>
              <a:t>	</a:t>
            </a:r>
            <a:r>
              <a:rPr lang="en-US" altLang="zh-CN" sz="1800">
                <a:ea typeface="楷体_GB2312" pitchFamily="49" charset="-122"/>
              </a:rPr>
              <a:t>     t = 1 / i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	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楷体_GB2312" pitchFamily="49" charset="-122"/>
              </a:rPr>
              <a:t>// 	pi += flag * 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	printf(" pi = %lf\n", pi * 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}</a:t>
            </a:r>
          </a:p>
        </p:txBody>
      </p:sp>
      <p:sp>
        <p:nvSpPr>
          <p:cNvPr id="31747" name="AutoShape 6"/>
          <p:cNvSpPr>
            <a:spLocks noChangeArrowheads="1"/>
          </p:cNvSpPr>
          <p:nvPr/>
        </p:nvSpPr>
        <p:spPr bwMode="auto">
          <a:xfrm>
            <a:off x="4151314" y="4329113"/>
            <a:ext cx="1692275" cy="4318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楷体_GB2312" pitchFamily="49" charset="-122"/>
              </a:rPr>
              <a:t>想一想 </a:t>
            </a:r>
            <a:r>
              <a:rPr lang="en-US" altLang="zh-CN" sz="1800">
                <a:ea typeface="楷体_GB2312" pitchFamily="49" charset="-122"/>
              </a:rPr>
              <a:t>?</a:t>
            </a:r>
          </a:p>
        </p:txBody>
      </p:sp>
      <p:pic>
        <p:nvPicPr>
          <p:cNvPr id="317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1" y="3033714"/>
            <a:ext cx="14954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6" y="3644901"/>
            <a:ext cx="14954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4" y="4184651"/>
            <a:ext cx="14954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874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rrowheads="1"/>
          </p:cNvSpPr>
          <p:nvPr/>
        </p:nvSpPr>
        <p:spPr bwMode="auto">
          <a:xfrm>
            <a:off x="5297488" y="4616450"/>
            <a:ext cx="11430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_GB2312" pitchFamily="49" charset="-12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907088" y="47688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_GB2312" pitchFamily="49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711450" y="2636839"/>
            <a:ext cx="741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/>
              <a:t>while (1) </a:t>
            </a:r>
            <a:r>
              <a:rPr kumimoji="1" lang="zh-CN" altLang="en-US" sz="2400"/>
              <a:t>表示无限循环</a:t>
            </a:r>
            <a:r>
              <a:rPr kumimoji="1" lang="en-US" altLang="zh-CN" sz="2400"/>
              <a:t>,</a:t>
            </a:r>
            <a:r>
              <a:rPr kumimoji="1" lang="zh-CN" altLang="en-US" sz="2400"/>
              <a:t>循环体内遇</a:t>
            </a:r>
            <a:r>
              <a:rPr kumimoji="1" lang="en-US" altLang="zh-CN" sz="2400"/>
              <a:t>break</a:t>
            </a:r>
            <a:r>
              <a:rPr kumimoji="1" lang="zh-CN" altLang="en-US" sz="2400"/>
              <a:t>等</a:t>
            </a:r>
            <a:r>
              <a:rPr kumimoji="1" lang="zh-CN" altLang="zh-CN" sz="2400"/>
              <a:t>退出循环</a:t>
            </a:r>
            <a:endParaRPr kumimoji="1" lang="zh-CN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/>
              <a:t>while (0) </a:t>
            </a:r>
            <a:r>
              <a:rPr kumimoji="1" lang="zh-CN" altLang="en-US" sz="2400"/>
              <a:t>表示不进入循环</a:t>
            </a:r>
            <a:r>
              <a:rPr kumimoji="1" lang="en-US" altLang="zh-CN" sz="2400"/>
              <a:t>,</a:t>
            </a:r>
            <a:r>
              <a:rPr kumimoji="1" lang="zh-CN" altLang="zh-CN" sz="2400"/>
              <a:t>循环体一次也不执行</a:t>
            </a:r>
            <a:r>
              <a:rPr kumimoji="1" lang="zh-CN" altLang="en-US" sz="2400"/>
              <a:t>	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314576" y="3536951"/>
            <a:ext cx="7705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(2)</a:t>
            </a:r>
            <a:r>
              <a:rPr lang="zh-CN" altLang="en-US" sz="2400"/>
              <a:t>循环体在每个循环周期均要执行一次句。循环体可为任意类型语句</a:t>
            </a:r>
            <a:r>
              <a:rPr lang="en-US" altLang="zh-CN" sz="2400"/>
              <a:t>:</a:t>
            </a:r>
            <a:r>
              <a:rPr lang="zh-CN" altLang="en-US" sz="2400"/>
              <a:t>简单语句、复合语句、空语句均可以。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027239" y="944563"/>
            <a:ext cx="77041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1200" indent="-711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说明：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    ⑴循环条件中的表达式一般是逻辑表达式、关系表达式、算术表达式（非</a:t>
            </a:r>
            <a:r>
              <a:rPr lang="en-US" altLang="zh-CN" sz="2400"/>
              <a:t>0</a:t>
            </a:r>
            <a:r>
              <a:rPr lang="zh-CN" altLang="en-US" sz="2400"/>
              <a:t>为真，</a:t>
            </a:r>
            <a:r>
              <a:rPr lang="en-US" altLang="zh-CN" sz="2400"/>
              <a:t>0</a:t>
            </a:r>
            <a:r>
              <a:rPr lang="zh-CN" altLang="en-US" sz="2400"/>
              <a:t>为假）</a:t>
            </a:r>
            <a:r>
              <a:rPr lang="en-US" altLang="zh-CN" sz="2400"/>
              <a:t>,</a:t>
            </a:r>
            <a:r>
              <a:rPr lang="zh-CN" altLang="en-US" sz="2400"/>
              <a:t>一般应含有循环控制变量。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314576" y="4400550"/>
            <a:ext cx="7343775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/>
              <a:t>(3)</a:t>
            </a:r>
            <a:r>
              <a:rPr lang="zh-CN" altLang="en-US" sz="2400"/>
              <a:t>循环控制变量是控制循环条件真假的变量。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/>
              <a:t>    ①循环控制变量必须赋初值</a:t>
            </a:r>
            <a:r>
              <a:rPr lang="en-US" altLang="zh-CN" sz="2400"/>
              <a:t>;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/>
              <a:t>    ②</a:t>
            </a:r>
            <a:r>
              <a:rPr lang="zh-CN" altLang="en-US" sz="2400"/>
              <a:t>必须把循环控制变量写入正确的循环条件；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/>
              <a:t>    ③必须在循环体内更新、调整循环控制变量。</a:t>
            </a:r>
          </a:p>
        </p:txBody>
      </p:sp>
    </p:spTree>
    <p:extLst>
      <p:ext uri="{BB962C8B-B14F-4D97-AF65-F5344CB8AC3E}">
        <p14:creationId xmlns:p14="http://schemas.microsoft.com/office/powerpoint/2010/main" val="28695929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259264" y="1430339"/>
          <a:ext cx="5048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241300" imgH="228600" progId="Equation.DSMT4">
                  <p:embed/>
                </p:oleObj>
              </mc:Choice>
              <mc:Fallback>
                <p:oleObj name="Equation" r:id="rId3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4" y="1430339"/>
                        <a:ext cx="5048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595438" y="981076"/>
            <a:ext cx="8172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【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3-12】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已知求平方根的迭代公式为</a:t>
            </a:r>
            <a:r>
              <a:rPr lang="zh-CN" altLang="en-US" sz="2400">
                <a:ea typeface="楷体_GB2312" pitchFamily="49" charset="-122"/>
              </a:rPr>
              <a:t>编程从键盘输入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，利用迭代法求</a:t>
            </a:r>
            <a:r>
              <a:rPr lang="en-US" altLang="zh-CN" sz="2400" i="1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＝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727576" y="1412876"/>
            <a:ext cx="594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直到前后两次求出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差的绝对值小于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000" baseline="30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-6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为止。 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_GB2312" pitchFamily="49" charset="-122"/>
            </a:endParaRPr>
          </a:p>
        </p:txBody>
      </p:sp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2208213" y="3176589"/>
            <a:ext cx="7993062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6088" indent="-446088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用迭代法求平方根的算法如下：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S1: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设定一个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的初值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a/2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（也可以是其他值）；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S2: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用迭代公式求出下一个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的初值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S3: </a:t>
            </a:r>
            <a:r>
              <a:rPr lang="zh-CN" altLang="en-US" sz="2000">
                <a:latin typeface="Times New Roman" panose="02020603050405020304" pitchFamily="18" charset="0"/>
              </a:rPr>
              <a:t>检测前后两次求出的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</a:rPr>
              <a:t>差值的绝对值是否小于</a:t>
            </a:r>
            <a:r>
              <a:rPr lang="en-US" altLang="zh-CN" sz="2000">
                <a:latin typeface="Times New Roman" panose="02020603050405020304" pitchFamily="18" charset="0"/>
              </a:rPr>
              <a:t>10</a:t>
            </a:r>
            <a:r>
              <a:rPr lang="en-US" altLang="zh-CN" sz="2000" baseline="30000">
                <a:latin typeface="Symbol" panose="05050102010706020507" pitchFamily="18" charset="2"/>
              </a:rPr>
              <a:t>-</a:t>
            </a:r>
            <a:r>
              <a:rPr lang="en-US" altLang="zh-CN" sz="2000" baseline="30000">
                <a:latin typeface="Times New Roman" panose="02020603050405020304" pitchFamily="18" charset="0"/>
              </a:rPr>
              <a:t>6</a:t>
            </a:r>
            <a:r>
              <a:rPr lang="zh-CN" altLang="en-US" sz="2000">
                <a:latin typeface="Times New Roman" panose="02020603050405020304" pitchFamily="18" charset="0"/>
              </a:rPr>
              <a:t>；如精度不够，执行</a:t>
            </a:r>
            <a:r>
              <a:rPr lang="en-US" altLang="zh-CN" sz="2000">
                <a:latin typeface="Times New Roman" panose="02020603050405020304" pitchFamily="18" charset="0"/>
              </a:rPr>
              <a:t>S4</a:t>
            </a:r>
            <a:r>
              <a:rPr lang="zh-CN" altLang="en-US" sz="2000">
                <a:latin typeface="Times New Roman" panose="02020603050405020304" pitchFamily="18" charset="0"/>
              </a:rPr>
              <a:t>；如果精度已经达到要求，转到</a:t>
            </a:r>
            <a:r>
              <a:rPr lang="en-US" altLang="zh-CN" sz="2000">
                <a:latin typeface="Times New Roman" panose="02020603050405020304" pitchFamily="18" charset="0"/>
              </a:rPr>
              <a:t>S6</a:t>
            </a:r>
            <a:r>
              <a:rPr lang="zh-CN" altLang="en-US" sz="2000">
                <a:latin typeface="Times New Roman" panose="02020603050405020304" pitchFamily="18" charset="0"/>
              </a:rPr>
              <a:t>执行；</a:t>
            </a:r>
            <a:endParaRPr lang="zh-CN" altLang="en-US" sz="2000"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S4: </a:t>
            </a:r>
            <a:r>
              <a:rPr lang="zh-CN" altLang="en-US" sz="2000">
                <a:latin typeface="Times New Roman" panose="02020603050405020304" pitchFamily="18" charset="0"/>
              </a:rPr>
              <a:t>将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en-US" altLang="zh-CN" sz="2000" baseline="-30000">
                <a:latin typeface="Times New Roman" panose="02020603050405020304" pitchFamily="18" charset="0"/>
              </a:rPr>
              <a:t>l</a:t>
            </a:r>
            <a:r>
              <a:rPr lang="zh-CN" altLang="en-US" sz="2000">
                <a:latin typeface="Times New Roman" panose="02020603050405020304" pitchFamily="18" charset="0"/>
              </a:rPr>
              <a:t>的值赋给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en-US" altLang="zh-CN" sz="2000" baseline="-30000">
                <a:latin typeface="Times New Roman" panose="02020603050405020304" pitchFamily="18" charset="0"/>
              </a:rPr>
              <a:t>0</a:t>
            </a:r>
            <a:r>
              <a:rPr lang="zh-CN" altLang="en-US" sz="2000">
                <a:latin typeface="Times New Roman" panose="02020603050405020304" pitchFamily="18" charset="0"/>
              </a:rPr>
              <a:t>，</a:t>
            </a:r>
            <a:endParaRPr lang="zh-CN" altLang="en-US" sz="2000"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S5: </a:t>
            </a:r>
            <a:r>
              <a:rPr lang="zh-CN" altLang="en-US" sz="2000">
                <a:latin typeface="Times New Roman" panose="02020603050405020304" pitchFamily="18" charset="0"/>
              </a:rPr>
              <a:t>将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en-US" altLang="zh-CN" sz="2000" baseline="-30000">
                <a:latin typeface="Times New Roman" panose="02020603050405020304" pitchFamily="18" charset="0"/>
              </a:rPr>
              <a:t>0</a:t>
            </a:r>
            <a:r>
              <a:rPr lang="zh-CN" altLang="en-US" sz="2000">
                <a:latin typeface="Times New Roman" panose="02020603050405020304" pitchFamily="18" charset="0"/>
              </a:rPr>
              <a:t>代入迭代公式，求出新的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en-US" altLang="zh-CN" sz="2000" baseline="-30000">
                <a:latin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</a:rPr>
              <a:t>；转到</a:t>
            </a:r>
            <a:r>
              <a:rPr lang="en-US" altLang="zh-CN" sz="2000">
                <a:latin typeface="Times New Roman" panose="02020603050405020304" pitchFamily="18" charset="0"/>
              </a:rPr>
              <a:t>S3</a:t>
            </a:r>
            <a:r>
              <a:rPr lang="zh-CN" altLang="en-US" sz="2000">
                <a:latin typeface="Times New Roman" panose="02020603050405020304" pitchFamily="18" charset="0"/>
              </a:rPr>
              <a:t>执行；</a:t>
            </a:r>
            <a:endParaRPr lang="zh-CN" altLang="en-US" sz="2000"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S6: </a:t>
            </a:r>
            <a:r>
              <a:rPr lang="zh-CN" altLang="en-US" sz="2000">
                <a:latin typeface="Times New Roman" panose="02020603050405020304" pitchFamily="18" charset="0"/>
              </a:rPr>
              <a:t>打印求出的平方根。</a:t>
            </a:r>
          </a:p>
        </p:txBody>
      </p:sp>
      <p:pic>
        <p:nvPicPr>
          <p:cNvPr id="3482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1916114"/>
            <a:ext cx="26289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6745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1882776" y="908051"/>
            <a:ext cx="7597775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/* Program: EG0312.C                  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/* Description: </a:t>
            </a:r>
            <a:r>
              <a:rPr lang="zh-CN" altLang="en-US" sz="2000">
                <a:ea typeface="楷体_GB2312" pitchFamily="49" charset="-122"/>
              </a:rPr>
              <a:t>利用迭代法求</a:t>
            </a:r>
            <a:r>
              <a:rPr lang="en-US" altLang="zh-CN" sz="2000">
                <a:ea typeface="楷体_GB2312" pitchFamily="49" charset="-122"/>
              </a:rPr>
              <a:t>a</a:t>
            </a:r>
            <a:r>
              <a:rPr lang="zh-CN" altLang="en-US" sz="2000">
                <a:ea typeface="楷体_GB2312" pitchFamily="49" charset="-122"/>
              </a:rPr>
              <a:t>的平方根。 *</a:t>
            </a:r>
            <a:r>
              <a:rPr lang="en-US" altLang="zh-CN" sz="2000"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void main( 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double a, x0, x1;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printf("Enter a positive  number:");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scanf("%lf", &amp;a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x0=a/2;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x1=(x0+a/x0)/2;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while( fabs(x0-x1)&gt;=1e-6 )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     x0=x1;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     x1=(x0+a/x0)/2;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printf("The square root of %8.3lf is%6.3f\n", a, x1);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45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809999" y="4652963"/>
            <a:ext cx="1403109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1168400" indent="-71120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2pPr>
            <a:lvl3pPr marL="1524000" indent="-609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3pPr>
            <a:lvl4pPr marL="1879600" indent="-508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4pPr>
            <a:lvl5pPr marL="2336800" indent="-508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5pPr>
            <a:lvl6pPr marL="2794000" indent="-508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6pPr>
            <a:lvl7pPr marL="3251200" indent="-508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7pPr>
            <a:lvl8pPr marL="3708400" indent="-508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8pPr>
            <a:lvl9pPr marL="4165600" indent="-508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872883" y="960293"/>
            <a:ext cx="868045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Program: EG0302.C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Description: 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输入一个五位正整数，要求顺序打印出各位数字。</a:t>
            </a:r>
            <a:endParaRPr lang="zh-CN" altLang="en-US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 void )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a, b, c, d, e;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("Input a integer number (10000-99999):");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("%d", &amp;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e =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% 10; 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/= 10; 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d =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% 10; 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/= 10;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c =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% 10; 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/= 10;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b =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% 10; 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/= 10;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a =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("Each digit is %2d,%2d,%2d,%2d,%2d\n",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a, b, c, d, e);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65513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7464425" y="1881188"/>
            <a:ext cx="2916238" cy="2303462"/>
            <a:chOff x="3742" y="1185"/>
            <a:chExt cx="1747" cy="1451"/>
          </a:xfrm>
        </p:grpSpPr>
        <p:sp>
          <p:nvSpPr>
            <p:cNvPr id="37902" name="Rectangle 3"/>
            <p:cNvSpPr>
              <a:spLocks noChangeArrowheads="1"/>
            </p:cNvSpPr>
            <p:nvPr/>
          </p:nvSpPr>
          <p:spPr bwMode="auto">
            <a:xfrm>
              <a:off x="3742" y="1185"/>
              <a:ext cx="1747" cy="14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ea typeface="楷体_GB2312" pitchFamily="49" charset="-122"/>
              </a:endParaRPr>
            </a:p>
          </p:txBody>
        </p:sp>
        <p:grpSp>
          <p:nvGrpSpPr>
            <p:cNvPr id="37903" name="Group 4"/>
            <p:cNvGrpSpPr>
              <a:grpSpLocks/>
            </p:cNvGrpSpPr>
            <p:nvPr/>
          </p:nvGrpSpPr>
          <p:grpSpPr bwMode="auto">
            <a:xfrm>
              <a:off x="3810" y="1253"/>
              <a:ext cx="1633" cy="1293"/>
              <a:chOff x="3810" y="1253"/>
              <a:chExt cx="1633" cy="1293"/>
            </a:xfrm>
          </p:grpSpPr>
          <p:sp>
            <p:nvSpPr>
              <p:cNvPr id="37904" name="Rectangle 5"/>
              <p:cNvSpPr>
                <a:spLocks noChangeArrowheads="1"/>
              </p:cNvSpPr>
              <p:nvPr/>
            </p:nvSpPr>
            <p:spPr bwMode="auto">
              <a:xfrm>
                <a:off x="3811" y="1253"/>
                <a:ext cx="1609" cy="1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05" name="Line 6"/>
              <p:cNvSpPr>
                <a:spLocks noChangeShapeType="1"/>
              </p:cNvSpPr>
              <p:nvPr/>
            </p:nvSpPr>
            <p:spPr bwMode="auto">
              <a:xfrm>
                <a:off x="3820" y="1555"/>
                <a:ext cx="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7"/>
              <p:cNvSpPr txBox="1">
                <a:spLocks noChangeArrowheads="1"/>
              </p:cNvSpPr>
              <p:nvPr/>
            </p:nvSpPr>
            <p:spPr bwMode="auto">
              <a:xfrm>
                <a:off x="4468" y="1298"/>
                <a:ext cx="4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</a:rPr>
                  <a:t>……</a:t>
                </a:r>
              </a:p>
            </p:txBody>
          </p:sp>
          <p:sp>
            <p:nvSpPr>
              <p:cNvPr id="37907" name="Text Box 8"/>
              <p:cNvSpPr txBox="1">
                <a:spLocks noChangeArrowheads="1"/>
              </p:cNvSpPr>
              <p:nvPr/>
            </p:nvSpPr>
            <p:spPr bwMode="auto">
              <a:xfrm>
                <a:off x="3878" y="1911"/>
                <a:ext cx="7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</a:rPr>
                  <a:t>expL</a:t>
                </a:r>
                <a:r>
                  <a:rPr kumimoji="1" lang="zh-CN" altLang="en-US" sz="2000">
                    <a:latin typeface="Times New Roman" panose="02020603050405020304" pitchFamily="18" charset="0"/>
                  </a:rPr>
                  <a:t>为真</a:t>
                </a:r>
              </a:p>
            </p:txBody>
          </p:sp>
          <p:sp>
            <p:nvSpPr>
              <p:cNvPr id="37908" name="Line 9"/>
              <p:cNvSpPr>
                <a:spLocks noChangeShapeType="1"/>
              </p:cNvSpPr>
              <p:nvPr/>
            </p:nvSpPr>
            <p:spPr bwMode="auto">
              <a:xfrm>
                <a:off x="4224" y="1866"/>
                <a:ext cx="11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9" name="Line 10"/>
              <p:cNvSpPr>
                <a:spLocks noChangeShapeType="1"/>
              </p:cNvSpPr>
              <p:nvPr/>
            </p:nvSpPr>
            <p:spPr bwMode="auto">
              <a:xfrm>
                <a:off x="4218" y="1570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0" name="Line 11"/>
              <p:cNvSpPr>
                <a:spLocks noChangeShapeType="1"/>
              </p:cNvSpPr>
              <p:nvPr/>
            </p:nvSpPr>
            <p:spPr bwMode="auto">
              <a:xfrm flipV="1">
                <a:off x="3810" y="2160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1" name="Text Box 12"/>
              <p:cNvSpPr txBox="1">
                <a:spLocks noChangeArrowheads="1"/>
              </p:cNvSpPr>
              <p:nvPr/>
            </p:nvSpPr>
            <p:spPr bwMode="auto">
              <a:xfrm>
                <a:off x="4422" y="1570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latin typeface="Times New Roman" panose="02020603050405020304" pitchFamily="18" charset="0"/>
                  </a:rPr>
                  <a:t>循环体</a:t>
                </a:r>
              </a:p>
            </p:txBody>
          </p:sp>
          <p:sp>
            <p:nvSpPr>
              <p:cNvPr id="37912" name="Text Box 13"/>
              <p:cNvSpPr txBox="1">
                <a:spLocks noChangeArrowheads="1"/>
              </p:cNvSpPr>
              <p:nvPr/>
            </p:nvSpPr>
            <p:spPr bwMode="auto">
              <a:xfrm>
                <a:off x="4468" y="2206"/>
                <a:ext cx="4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</a:rPr>
                  <a:t>……</a:t>
                </a:r>
              </a:p>
            </p:txBody>
          </p:sp>
        </p:grpSp>
      </p:grpSp>
      <p:sp>
        <p:nvSpPr>
          <p:cNvPr id="168974" name="Rectangle 14"/>
          <p:cNvSpPr>
            <a:spLocks noGrp="1" noChangeArrowheads="1"/>
          </p:cNvSpPr>
          <p:nvPr>
            <p:ph type="title"/>
          </p:nvPr>
        </p:nvSpPr>
        <p:spPr>
          <a:xfrm>
            <a:off x="2209800" y="952500"/>
            <a:ext cx="7772400" cy="457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3.3.2 do - 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while</a:t>
            </a:r>
            <a:r>
              <a:rPr lang="en-US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语句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7892" name="Oval 15"/>
          <p:cNvSpPr>
            <a:spLocks noChangeArrowheads="1"/>
          </p:cNvSpPr>
          <p:nvPr/>
        </p:nvSpPr>
        <p:spPr bwMode="auto">
          <a:xfrm>
            <a:off x="5334000" y="5378450"/>
            <a:ext cx="11430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_GB2312" pitchFamily="49" charset="-122"/>
            </a:endParaRPr>
          </a:p>
        </p:txBody>
      </p:sp>
      <p:sp>
        <p:nvSpPr>
          <p:cNvPr id="37893" name="Rectangle 16"/>
          <p:cNvSpPr>
            <a:spLocks noChangeArrowheads="1"/>
          </p:cNvSpPr>
          <p:nvPr/>
        </p:nvSpPr>
        <p:spPr bwMode="auto">
          <a:xfrm>
            <a:off x="5943600" y="55308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_GB2312" pitchFamily="49" charset="-122"/>
            </a:endParaRPr>
          </a:p>
        </p:txBody>
      </p:sp>
      <p:grpSp>
        <p:nvGrpSpPr>
          <p:cNvPr id="37894" name="Group 17"/>
          <p:cNvGrpSpPr>
            <a:grpSpLocks/>
          </p:cNvGrpSpPr>
          <p:nvPr/>
        </p:nvGrpSpPr>
        <p:grpSpPr bwMode="auto">
          <a:xfrm>
            <a:off x="2279650" y="1773238"/>
            <a:ext cx="5715000" cy="1409700"/>
            <a:chOff x="336" y="624"/>
            <a:chExt cx="3600" cy="888"/>
          </a:xfrm>
        </p:grpSpPr>
        <p:sp>
          <p:nvSpPr>
            <p:cNvPr id="37900" name="Text Box 18"/>
            <p:cNvSpPr txBox="1">
              <a:spLocks noChangeArrowheads="1"/>
            </p:cNvSpPr>
            <p:nvPr/>
          </p:nvSpPr>
          <p:spPr bwMode="auto">
            <a:xfrm>
              <a:off x="336" y="624"/>
              <a:ext cx="163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3000" b="0"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3000">
                  <a:latin typeface="Times New Roman" panose="02020603050405020304" pitchFamily="18" charset="0"/>
                </a:rPr>
                <a:t>语法：</a:t>
              </a: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7901" name="Rectangle 19"/>
            <p:cNvSpPr>
              <a:spLocks noChangeArrowheads="1"/>
            </p:cNvSpPr>
            <p:nvPr/>
          </p:nvSpPr>
          <p:spPr bwMode="auto">
            <a:xfrm>
              <a:off x="1824" y="648"/>
              <a:ext cx="211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 b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000">
                  <a:latin typeface="Times New Roman" panose="02020603050405020304" pitchFamily="18" charset="0"/>
                </a:rPr>
                <a:t>do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>
                  <a:latin typeface="Times New Roman" panose="02020603050405020304" pitchFamily="18" charset="0"/>
                </a:rPr>
                <a:t>    statement;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>
                  <a:latin typeface="Times New Roman" panose="02020603050405020304" pitchFamily="18" charset="0"/>
                </a:rPr>
                <a:t> while(expL</a:t>
              </a:r>
              <a:r>
                <a:rPr kumimoji="1" lang="zh-CN" altLang="en-US" sz="3000">
                  <a:latin typeface="Times New Roman" panose="02020603050405020304" pitchFamily="18" charset="0"/>
                </a:rPr>
                <a:t>）；</a:t>
              </a: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37895" name="AutoShape 20"/>
          <p:cNvSpPr>
            <a:spLocks noChangeArrowheads="1"/>
          </p:cNvSpPr>
          <p:nvPr/>
        </p:nvSpPr>
        <p:spPr bwMode="auto">
          <a:xfrm>
            <a:off x="7680325" y="1016000"/>
            <a:ext cx="2268538" cy="685800"/>
          </a:xfrm>
          <a:prstGeom prst="wedgeRoundRectCallout">
            <a:avLst>
              <a:gd name="adj1" fmla="val -62736"/>
              <a:gd name="adj2" fmla="val 216898"/>
              <a:gd name="adj3" fmla="val 16667"/>
            </a:avLst>
          </a:prstGeom>
          <a:solidFill>
            <a:srgbClr val="66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分号不能少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7896" name="Text Box 21"/>
          <p:cNvSpPr txBox="1">
            <a:spLocks noChangeArrowheads="1"/>
          </p:cNvSpPr>
          <p:nvPr/>
        </p:nvSpPr>
        <p:spPr bwMode="auto">
          <a:xfrm>
            <a:off x="2057400" y="2940051"/>
            <a:ext cx="2590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000" b="0">
                <a:latin typeface="Times New Roman" panose="02020603050405020304" pitchFamily="18" charset="0"/>
              </a:rPr>
              <a:t>   </a:t>
            </a:r>
            <a:r>
              <a:rPr kumimoji="1" lang="zh-CN" altLang="en-US" sz="3000">
                <a:latin typeface="Times New Roman" panose="02020603050405020304" pitchFamily="18" charset="0"/>
              </a:rPr>
              <a:t>执行过程：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7897" name="Text Box 22"/>
          <p:cNvSpPr txBox="1">
            <a:spLocks noChangeArrowheads="1"/>
          </p:cNvSpPr>
          <p:nvPr/>
        </p:nvSpPr>
        <p:spPr bwMode="auto">
          <a:xfrm>
            <a:off x="2782888" y="3435351"/>
            <a:ext cx="441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000">
                <a:latin typeface="Times New Roman" panose="02020603050405020304" pitchFamily="18" charset="0"/>
              </a:rPr>
              <a:t>⑴</a:t>
            </a:r>
            <a:r>
              <a:rPr kumimoji="1" lang="zh-CN" altLang="en-US" sz="3000">
                <a:latin typeface="Times New Roman" panose="02020603050405020304" pitchFamily="18" charset="0"/>
              </a:rPr>
              <a:t>执行循环体语句；</a:t>
            </a:r>
          </a:p>
        </p:txBody>
      </p:sp>
      <p:sp>
        <p:nvSpPr>
          <p:cNvPr id="37898" name="Text Box 23"/>
          <p:cNvSpPr txBox="1">
            <a:spLocks noChangeArrowheads="1"/>
          </p:cNvSpPr>
          <p:nvPr/>
        </p:nvSpPr>
        <p:spPr bwMode="auto">
          <a:xfrm>
            <a:off x="2747963" y="3938588"/>
            <a:ext cx="4648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>
                <a:latin typeface="Times New Roman" panose="02020603050405020304" pitchFamily="18" charset="0"/>
              </a:rPr>
              <a:t>⑵</a:t>
            </a:r>
            <a:r>
              <a:rPr kumimoji="1" lang="zh-CN" altLang="en-US" sz="3000">
                <a:latin typeface="Times New Roman" panose="02020603050405020304" pitchFamily="18" charset="0"/>
              </a:rPr>
              <a:t>计算表达式，测试循环  条件，为真</a:t>
            </a:r>
            <a:r>
              <a:rPr kumimoji="1" lang="en-US" altLang="zh-CN" sz="3000">
                <a:latin typeface="Times New Roman" panose="02020603050405020304" pitchFamily="18" charset="0"/>
              </a:rPr>
              <a:t>(</a:t>
            </a:r>
            <a:r>
              <a:rPr kumimoji="1" lang="zh-CN" altLang="en-US" sz="3000">
                <a:latin typeface="Times New Roman" panose="02020603050405020304" pitchFamily="18" charset="0"/>
              </a:rPr>
              <a:t>非</a:t>
            </a:r>
            <a:r>
              <a:rPr kumimoji="1" lang="en-US" altLang="zh-CN" sz="3000">
                <a:latin typeface="Times New Roman" panose="02020603050405020304" pitchFamily="18" charset="0"/>
              </a:rPr>
              <a:t>0) </a:t>
            </a:r>
            <a:r>
              <a:rPr kumimoji="1" lang="zh-CN" altLang="en-US" sz="3000">
                <a:latin typeface="Times New Roman" panose="02020603050405020304" pitchFamily="18" charset="0"/>
              </a:rPr>
              <a:t>转 </a:t>
            </a:r>
            <a:r>
              <a:rPr kumimoji="1" lang="en-US" altLang="zh-CN" sz="3000">
                <a:latin typeface="Times New Roman" panose="02020603050405020304" pitchFamily="18" charset="0"/>
              </a:rPr>
              <a:t>(1)</a:t>
            </a:r>
            <a:r>
              <a:rPr kumimoji="1" lang="zh-CN" altLang="en-US" sz="3000">
                <a:latin typeface="Times New Roman" panose="02020603050405020304" pitchFamily="18" charset="0"/>
              </a:rPr>
              <a:t>，为假</a:t>
            </a:r>
            <a:r>
              <a:rPr kumimoji="1" lang="en-US" altLang="zh-CN" sz="3000">
                <a:latin typeface="Times New Roman" panose="02020603050405020304" pitchFamily="18" charset="0"/>
              </a:rPr>
              <a:t>(0)</a:t>
            </a:r>
            <a:r>
              <a:rPr kumimoji="1" lang="zh-CN" altLang="en-US" sz="2400"/>
              <a:t>则</a:t>
            </a:r>
            <a:r>
              <a:rPr kumimoji="1" lang="zh-CN" altLang="en-US" sz="3000">
                <a:latin typeface="Times New Roman" panose="02020603050405020304" pitchFamily="18" charset="0"/>
              </a:rPr>
              <a:t>结束循环。</a:t>
            </a:r>
          </a:p>
        </p:txBody>
      </p:sp>
      <p:sp>
        <p:nvSpPr>
          <p:cNvPr id="37899" name="Oval 24"/>
          <p:cNvSpPr>
            <a:spLocks noChangeArrowheads="1"/>
          </p:cNvSpPr>
          <p:nvPr/>
        </p:nvSpPr>
        <p:spPr bwMode="auto">
          <a:xfrm>
            <a:off x="6924675" y="2751138"/>
            <a:ext cx="457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20719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2083594"/>
            <a:ext cx="7883525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1955800" y="1052514"/>
            <a:ext cx="8172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3-13】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循环结构编程求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以内所有能被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整除的数。程序的输出格式如下：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9940" name="Picture 4" descr="3-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76" y="2203449"/>
            <a:ext cx="31337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480550" y="3824288"/>
            <a:ext cx="611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ea typeface="楷体_GB2312" pitchFamily="49" charset="-122"/>
              </a:rPr>
              <a:t>？</a:t>
            </a:r>
          </a:p>
        </p:txBody>
      </p: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9913939" y="2522538"/>
            <a:ext cx="611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ea typeface="楷体_GB2312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32889378"/>
      </p:ext>
    </p:extLst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919288" y="908051"/>
            <a:ext cx="80645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/* Program: EG0313.C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/* Description: </a:t>
            </a:r>
            <a:r>
              <a:rPr lang="zh-CN" altLang="en-US" sz="2000" dirty="0">
                <a:ea typeface="楷体_GB2312" pitchFamily="49" charset="-122"/>
              </a:rPr>
              <a:t>输出</a:t>
            </a:r>
            <a:r>
              <a:rPr lang="en-US" altLang="zh-CN" sz="2000" dirty="0">
                <a:ea typeface="楷体_GB2312" pitchFamily="49" charset="-122"/>
              </a:rPr>
              <a:t>300</a:t>
            </a:r>
            <a:r>
              <a:rPr lang="zh-CN" altLang="en-US" sz="2000" dirty="0">
                <a:ea typeface="楷体_GB2312" pitchFamily="49" charset="-122"/>
              </a:rPr>
              <a:t>以内所有能被</a:t>
            </a:r>
            <a:r>
              <a:rPr lang="en-US" altLang="zh-CN" sz="2000" dirty="0">
                <a:ea typeface="楷体_GB2312" pitchFamily="49" charset="-122"/>
              </a:rPr>
              <a:t>9</a:t>
            </a:r>
            <a:r>
              <a:rPr lang="zh-CN" altLang="en-US" sz="2000" dirty="0">
                <a:ea typeface="楷体_GB2312" pitchFamily="49" charset="-122"/>
              </a:rPr>
              <a:t>整除的数。*</a:t>
            </a:r>
            <a:r>
              <a:rPr lang="en-US" altLang="zh-CN" sz="2000" dirty="0"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#include &lt;</a:t>
            </a:r>
            <a:r>
              <a:rPr lang="en-US" altLang="zh-CN" sz="2000" dirty="0" err="1">
                <a:ea typeface="楷体_GB2312" pitchFamily="49" charset="-122"/>
              </a:rPr>
              <a:t>stdio.h</a:t>
            </a:r>
            <a:r>
              <a:rPr lang="en-US" altLang="zh-CN" sz="2000" dirty="0">
                <a:ea typeface="楷体_GB2312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void main( 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int 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=1, j=0;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</a:t>
            </a:r>
            <a:r>
              <a:rPr lang="en-US" altLang="zh-CN" sz="2000" dirty="0" err="1">
                <a:ea typeface="楷体_GB2312" pitchFamily="49" charset="-122"/>
              </a:rPr>
              <a:t>printf</a:t>
            </a:r>
            <a:r>
              <a:rPr lang="en-US" altLang="zh-CN" sz="2000" dirty="0">
                <a:ea typeface="楷体_GB2312" pitchFamily="49" charset="-122"/>
              </a:rPr>
              <a:t>(" 300</a:t>
            </a:r>
            <a:r>
              <a:rPr lang="zh-CN" altLang="en-US" sz="2000" dirty="0">
                <a:ea typeface="楷体_GB2312" pitchFamily="49" charset="-122"/>
              </a:rPr>
              <a:t>以内能被</a:t>
            </a:r>
            <a:r>
              <a:rPr lang="en-US" altLang="zh-CN" sz="2000" dirty="0">
                <a:ea typeface="楷体_GB2312" pitchFamily="49" charset="-122"/>
              </a:rPr>
              <a:t>9</a:t>
            </a:r>
            <a:r>
              <a:rPr lang="zh-CN" altLang="en-US" sz="2000" dirty="0">
                <a:ea typeface="楷体_GB2312" pitchFamily="49" charset="-122"/>
              </a:rPr>
              <a:t>整除的数有</a:t>
            </a:r>
            <a:r>
              <a:rPr lang="en-US" altLang="zh-CN" sz="2000" dirty="0">
                <a:ea typeface="楷体_GB2312" pitchFamily="49" charset="-122"/>
              </a:rPr>
              <a:t>:\n");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  if( !(i%9) ) 	// if( i%9==0 )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         </a:t>
            </a:r>
            <a:r>
              <a:rPr lang="en-US" altLang="zh-CN" sz="2000" dirty="0" err="1">
                <a:ea typeface="楷体_GB2312" pitchFamily="49" charset="-122"/>
              </a:rPr>
              <a:t>printf</a:t>
            </a:r>
            <a:r>
              <a:rPr lang="en-US" altLang="zh-CN" sz="2000" dirty="0">
                <a:ea typeface="楷体_GB2312" pitchFamily="49" charset="-122"/>
              </a:rPr>
              <a:t>("%5d,", 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         </a:t>
            </a:r>
            <a:r>
              <a:rPr lang="en-US" altLang="zh-CN" sz="2000" dirty="0" err="1">
                <a:ea typeface="楷体_GB2312" pitchFamily="49" charset="-122"/>
              </a:rPr>
              <a:t>j++</a:t>
            </a:r>
            <a:r>
              <a:rPr lang="en-US" altLang="zh-CN" sz="2000" dirty="0"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         if( !(j%6)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                </a:t>
            </a:r>
            <a:r>
              <a:rPr lang="en-US" altLang="zh-CN" sz="2000" dirty="0" err="1">
                <a:ea typeface="楷体_GB2312" pitchFamily="49" charset="-122"/>
              </a:rPr>
              <a:t>printf</a:t>
            </a:r>
            <a:r>
              <a:rPr lang="en-US" altLang="zh-CN" sz="2000" dirty="0">
                <a:ea typeface="楷体_GB2312" pitchFamily="49" charset="-122"/>
              </a:rPr>
              <a:t>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}while( ++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&lt;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=</a:t>
            </a:r>
            <a:r>
              <a:rPr lang="en-US" altLang="zh-CN" sz="2000" dirty="0">
                <a:ea typeface="楷体_GB2312" pitchFamily="49" charset="-122"/>
              </a:rPr>
              <a:t>300 );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</a:t>
            </a:r>
            <a:r>
              <a:rPr lang="en-US" altLang="zh-CN" sz="2000" dirty="0" err="1">
                <a:ea typeface="楷体_GB2312" pitchFamily="49" charset="-122"/>
              </a:rPr>
              <a:t>printf</a:t>
            </a:r>
            <a:r>
              <a:rPr lang="en-US" altLang="zh-CN" sz="2000" dirty="0">
                <a:ea typeface="楷体_GB2312" pitchFamily="49" charset="-122"/>
              </a:rPr>
              <a:t>("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\b </a:t>
            </a:r>
            <a:r>
              <a:rPr lang="en-US" altLang="zh-CN" sz="2000" dirty="0">
                <a:ea typeface="楷体_GB2312" pitchFamily="49" charset="-122"/>
              </a:rPr>
              <a:t>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9824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955800" y="1052513"/>
            <a:ext cx="81724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3-15】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用二分法求一元三次方程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3x</a:t>
            </a:r>
            <a:r>
              <a:rPr lang="en-US" altLang="zh-CN" sz="2400" baseline="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-2x</a:t>
            </a:r>
            <a:r>
              <a:rPr lang="en-US" altLang="zh-CN" sz="2400" baseline="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+5x- 16=0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(-2,4)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之间的根，要求精度为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-6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1987" name="Picture 5" descr="3-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1665288"/>
            <a:ext cx="36369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1703389" y="2565401"/>
            <a:ext cx="500538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S1: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初值；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S2: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计算对应函数值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y1=f(x1)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y2=f(x2)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S3: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y1,y2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异号，转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；否则转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S4:</a:t>
            </a:r>
            <a:r>
              <a:rPr lang="en-US" altLang="zh-CN" sz="2000" baseline="-30000"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latin typeface="Times New Roman" panose="02020603050405020304" pitchFamily="18" charset="0"/>
              </a:rPr>
              <a:t>x0=(x1+x2)/2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S5: </a:t>
            </a:r>
            <a:r>
              <a:rPr lang="zh-CN" altLang="en-US" sz="2000">
                <a:latin typeface="Times New Roman" panose="02020603050405020304" pitchFamily="18" charset="0"/>
              </a:rPr>
              <a:t>计算</a:t>
            </a:r>
            <a:r>
              <a:rPr lang="en-US" altLang="zh-CN" sz="2000">
                <a:latin typeface="Times New Roman" panose="02020603050405020304" pitchFamily="18" charset="0"/>
              </a:rPr>
              <a:t>x0</a:t>
            </a:r>
            <a:r>
              <a:rPr lang="zh-CN" altLang="en-US" sz="2000">
                <a:latin typeface="Times New Roman" panose="02020603050405020304" pitchFamily="18" charset="0"/>
              </a:rPr>
              <a:t>对应函数值</a:t>
            </a:r>
            <a:r>
              <a:rPr lang="en-US" altLang="zh-CN" sz="2000">
                <a:latin typeface="Times New Roman" panose="02020603050405020304" pitchFamily="18" charset="0"/>
              </a:rPr>
              <a:t>y0=f(x0)</a:t>
            </a:r>
            <a:r>
              <a:rPr lang="zh-CN" altLang="en-US" sz="2000">
                <a:latin typeface="Times New Roman" panose="02020603050405020304" pitchFamily="18" charset="0"/>
              </a:rPr>
              <a:t>；</a:t>
            </a:r>
            <a:endParaRPr lang="zh-CN" altLang="en-US" sz="2000"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S6: </a:t>
            </a:r>
            <a:r>
              <a:rPr lang="zh-CN" altLang="en-US" sz="2000">
                <a:latin typeface="Times New Roman" panose="02020603050405020304" pitchFamily="18" charset="0"/>
              </a:rPr>
              <a:t>若</a:t>
            </a:r>
            <a:r>
              <a:rPr lang="en-US" altLang="zh-CN" sz="2000">
                <a:latin typeface="Times New Roman" panose="02020603050405020304" pitchFamily="18" charset="0"/>
              </a:rPr>
              <a:t>y0,y1</a:t>
            </a:r>
            <a:r>
              <a:rPr lang="zh-CN" altLang="en-US" sz="2000">
                <a:latin typeface="Times New Roman" panose="02020603050405020304" pitchFamily="18" charset="0"/>
              </a:rPr>
              <a:t>异号，</a:t>
            </a:r>
            <a:r>
              <a:rPr lang="en-US" altLang="zh-CN" sz="2000">
                <a:latin typeface="Times New Roman" panose="02020603050405020304" pitchFamily="18" charset="0"/>
              </a:rPr>
              <a:t>x2=x0</a:t>
            </a:r>
            <a:r>
              <a:rPr lang="zh-CN" altLang="en-US" sz="2000">
                <a:latin typeface="Times New Roman" panose="02020603050405020304" pitchFamily="18" charset="0"/>
              </a:rPr>
              <a:t>；否则</a:t>
            </a:r>
            <a:r>
              <a:rPr lang="en-US" altLang="zh-CN" sz="2000">
                <a:latin typeface="Times New Roman" panose="02020603050405020304" pitchFamily="18" charset="0"/>
              </a:rPr>
              <a:t>x1=x0</a:t>
            </a:r>
            <a:r>
              <a:rPr lang="zh-CN" altLang="en-US" sz="2000">
                <a:latin typeface="Times New Roman" panose="02020603050405020304" pitchFamily="18" charset="0"/>
              </a:rPr>
              <a:t>；</a:t>
            </a:r>
            <a:endParaRPr lang="zh-CN" altLang="en-US" sz="2000"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S7: </a:t>
            </a:r>
            <a:r>
              <a:rPr lang="zh-CN" altLang="en-US" sz="2000">
                <a:latin typeface="Times New Roman" panose="02020603050405020304" pitchFamily="18" charset="0"/>
              </a:rPr>
              <a:t>若</a:t>
            </a:r>
            <a:r>
              <a:rPr lang="en-US" altLang="zh-CN" sz="2000">
                <a:latin typeface="Times New Roman" panose="02020603050405020304" pitchFamily="18" charset="0"/>
              </a:rPr>
              <a:t>y0</a:t>
            </a:r>
            <a:r>
              <a:rPr lang="en-US" altLang="zh-CN" sz="2000">
                <a:latin typeface="宋体" panose="02010600030101010101" pitchFamily="2" charset="-122"/>
              </a:rPr>
              <a:t>≤</a:t>
            </a:r>
            <a:r>
              <a:rPr lang="en-US" altLang="zh-CN" sz="2000">
                <a:latin typeface="Times New Roman" panose="02020603050405020304" pitchFamily="18" charset="0"/>
              </a:rPr>
              <a:t>10</a:t>
            </a:r>
            <a:r>
              <a:rPr lang="en-US" altLang="zh-CN" sz="2000" baseline="30000">
                <a:latin typeface="Symbol" panose="05050102010706020507" pitchFamily="18" charset="2"/>
              </a:rPr>
              <a:t>-</a:t>
            </a:r>
            <a:r>
              <a:rPr lang="en-US" altLang="zh-CN" sz="2000" baseline="30000">
                <a:latin typeface="Times New Roman" panose="02020603050405020304" pitchFamily="18" charset="0"/>
              </a:rPr>
              <a:t>6</a:t>
            </a:r>
            <a:r>
              <a:rPr lang="zh-CN" altLang="en-US" sz="2000">
                <a:latin typeface="Times New Roman" panose="02020603050405020304" pitchFamily="18" charset="0"/>
              </a:rPr>
              <a:t>转</a:t>
            </a:r>
            <a:r>
              <a:rPr lang="en-US" altLang="zh-CN" sz="2000">
                <a:latin typeface="Times New Roman" panose="02020603050405020304" pitchFamily="18" charset="0"/>
              </a:rPr>
              <a:t>S8</a:t>
            </a:r>
            <a:r>
              <a:rPr lang="zh-CN" altLang="en-US" sz="2000">
                <a:latin typeface="Times New Roman" panose="02020603050405020304" pitchFamily="18" charset="0"/>
              </a:rPr>
              <a:t>，否则转</a:t>
            </a:r>
            <a:r>
              <a:rPr lang="en-US" altLang="zh-CN" sz="2000">
                <a:latin typeface="Times New Roman" panose="02020603050405020304" pitchFamily="18" charset="0"/>
              </a:rPr>
              <a:t>S4</a:t>
            </a:r>
            <a:r>
              <a:rPr lang="zh-CN" altLang="en-US" sz="2000">
                <a:latin typeface="Times New Roman" panose="02020603050405020304" pitchFamily="18" charset="0"/>
              </a:rPr>
              <a:t>；</a:t>
            </a:r>
            <a:endParaRPr lang="zh-CN" altLang="en-US" sz="2000"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S8: </a:t>
            </a:r>
            <a:r>
              <a:rPr lang="zh-CN" altLang="en-US" sz="2000">
                <a:latin typeface="Times New Roman" panose="02020603050405020304" pitchFamily="18" charset="0"/>
              </a:rPr>
              <a:t>打印方程的根</a:t>
            </a:r>
            <a:r>
              <a:rPr lang="en-US" altLang="zh-CN" sz="2000">
                <a:latin typeface="Times New Roman" panose="02020603050405020304" pitchFamily="18" charset="0"/>
              </a:rPr>
              <a:t>x0</a:t>
            </a:r>
            <a:r>
              <a:rPr lang="zh-CN" altLang="en-US" sz="200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4198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5661025"/>
            <a:ext cx="4932362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077151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1487487" y="709614"/>
            <a:ext cx="8353426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/* Program: EG0315.C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/* Description: </a:t>
            </a:r>
            <a:r>
              <a:rPr lang="zh-CN" altLang="en-US" sz="2000">
                <a:ea typeface="楷体_GB2312" pitchFamily="49" charset="-122"/>
              </a:rPr>
              <a:t>用二分法求一元二次方程</a:t>
            </a:r>
            <a:r>
              <a:rPr lang="en-US" altLang="zh-CN" sz="2000">
                <a:ea typeface="楷体_GB2312" pitchFamily="49" charset="-122"/>
              </a:rPr>
              <a:t>f(x)=0</a:t>
            </a:r>
            <a:r>
              <a:rPr lang="zh-CN" altLang="en-US" sz="2000">
                <a:ea typeface="楷体_GB2312" pitchFamily="49" charset="-122"/>
              </a:rPr>
              <a:t>的根*</a:t>
            </a:r>
            <a:r>
              <a:rPr lang="en-US" altLang="zh-CN" sz="2000"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void main( 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double x0, x1, x2, y0, y1, y2;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   printf("please input x1,x2 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   scanf("%lf,%lf", &amp;x1, &amp;x2);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   y1=3*x1*x1*x1-2*x1*x1 +5*x1-16;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   y2=3*x2*x2*x2-2*x2*x2 +5*x2-16;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}while(y1*y2&gt;0);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096001" y="3403600"/>
            <a:ext cx="4608513" cy="345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/>
              <a:t>do</a:t>
            </a:r>
          </a:p>
          <a:p>
            <a:pPr eaLnBrk="1" hangingPunct="1"/>
            <a:r>
              <a:rPr lang="en-US" altLang="zh-CN" sz="2000"/>
              <a:t>    {</a:t>
            </a:r>
          </a:p>
          <a:p>
            <a:pPr eaLnBrk="1" hangingPunct="1"/>
            <a:r>
              <a:rPr lang="en-US" altLang="zh-CN" sz="2000"/>
              <a:t>       x0=(x1+x2)/2 ;</a:t>
            </a:r>
          </a:p>
          <a:p>
            <a:pPr eaLnBrk="1" hangingPunct="1"/>
            <a:r>
              <a:rPr lang="en-US" altLang="zh-CN" sz="2000"/>
              <a:t>       y0=3*x0*x0*x0-2*x0*x0 +5*x0-16;</a:t>
            </a:r>
          </a:p>
          <a:p>
            <a:pPr eaLnBrk="1" hangingPunct="1"/>
            <a:r>
              <a:rPr lang="en-US" altLang="zh-CN" sz="2000"/>
              <a:t>       if( y0 *y1 &lt;0 )</a:t>
            </a:r>
          </a:p>
          <a:p>
            <a:pPr eaLnBrk="1" hangingPunct="1"/>
            <a:r>
              <a:rPr lang="en-US" altLang="zh-CN" sz="2000"/>
              <a:t>            x2 = x0;</a:t>
            </a:r>
          </a:p>
          <a:p>
            <a:pPr eaLnBrk="1" hangingPunct="1"/>
            <a:r>
              <a:rPr lang="en-US" altLang="zh-CN" sz="2000"/>
              <a:t>       else</a:t>
            </a:r>
          </a:p>
          <a:p>
            <a:pPr eaLnBrk="1" hangingPunct="1"/>
            <a:r>
              <a:rPr lang="en-US" altLang="zh-CN" sz="2000"/>
              <a:t>            x1=x0;</a:t>
            </a:r>
          </a:p>
          <a:p>
            <a:pPr eaLnBrk="1" hangingPunct="1"/>
            <a:r>
              <a:rPr lang="en-US" altLang="zh-CN" sz="2000"/>
              <a:t>    } while ( fabs(y0) &gt;= 1e-6 );</a:t>
            </a:r>
          </a:p>
          <a:p>
            <a:pPr eaLnBrk="1" hangingPunct="1"/>
            <a:r>
              <a:rPr lang="en-US" altLang="zh-CN" sz="2000"/>
              <a:t>    printf("The root is %lf\n", x0 );</a:t>
            </a:r>
          </a:p>
          <a:p>
            <a:pPr eaLnBrk="1" hangingPunct="1"/>
            <a:r>
              <a:rPr lang="en-US" altLang="zh-CN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5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765175"/>
            <a:ext cx="3024188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3.3.3 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for</a:t>
            </a:r>
            <a:r>
              <a:rPr lang="en-US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语句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2316164" y="1268413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语法：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2316163" y="2781300"/>
            <a:ext cx="183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执行流程：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2459038" y="3357563"/>
            <a:ext cx="4419600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⑴ </a:t>
            </a:r>
            <a:r>
              <a:rPr kumimoji="1" lang="zh-CN" altLang="en-US" sz="2400">
                <a:latin typeface="Times New Roman" panose="02020603050405020304" pitchFamily="18" charset="0"/>
              </a:rPr>
              <a:t>求出</a:t>
            </a:r>
            <a:r>
              <a:rPr kumimoji="1" lang="en-US" altLang="zh-CN" sz="2400">
                <a:latin typeface="Times New Roman" panose="02020603050405020304" pitchFamily="18" charset="0"/>
              </a:rPr>
              <a:t>initialize</a:t>
            </a:r>
            <a:r>
              <a:rPr kumimoji="1" lang="zh-CN" altLang="en-US" sz="2400">
                <a:latin typeface="Times New Roman" panose="02020603050405020304" pitchFamily="18" charset="0"/>
              </a:rPr>
              <a:t>的值；</a:t>
            </a:r>
          </a:p>
          <a:p>
            <a:pPr eaLnBrk="1" hangingPunct="1">
              <a:buFontTx/>
              <a:buNone/>
            </a:pPr>
            <a:r>
              <a:rPr kumimoji="1" lang="zh-CN" altLang="en-US" sz="2400"/>
              <a:t>⑵ 对</a:t>
            </a:r>
            <a:r>
              <a:rPr kumimoji="1" lang="en-US" altLang="zh-CN" sz="2400"/>
              <a:t>condition</a:t>
            </a:r>
            <a:r>
              <a:rPr kumimoji="1" lang="zh-CN" altLang="en-US" sz="2400"/>
              <a:t>进行判断，为假退出循环，否则转⑶；</a:t>
            </a:r>
          </a:p>
          <a:p>
            <a:pPr eaLnBrk="1" hangingPunct="1">
              <a:buFontTx/>
              <a:buNone/>
            </a:pPr>
            <a:r>
              <a:rPr kumimoji="1" lang="zh-CN" altLang="en-US" sz="2400"/>
              <a:t>⑶ 执行</a:t>
            </a:r>
            <a:r>
              <a:rPr kumimoji="1" lang="en-US" altLang="zh-CN" sz="2400"/>
              <a:t>statement</a:t>
            </a:r>
            <a:r>
              <a:rPr kumimoji="1" lang="zh-CN" altLang="en-US" sz="2400"/>
              <a:t>； </a:t>
            </a:r>
          </a:p>
          <a:p>
            <a:pPr eaLnBrk="1" hangingPunct="1">
              <a:buFontTx/>
              <a:buNone/>
            </a:pPr>
            <a:r>
              <a:rPr kumimoji="1" lang="zh-CN" altLang="en-US" sz="2400"/>
              <a:t>⑷ 执行</a:t>
            </a:r>
            <a:r>
              <a:rPr kumimoji="1" lang="en-US" altLang="zh-CN" sz="2400"/>
              <a:t>increment</a:t>
            </a:r>
            <a:r>
              <a:rPr kumimoji="1" lang="zh-CN" altLang="en-US" sz="2400"/>
              <a:t>，</a:t>
            </a:r>
          </a:p>
          <a:p>
            <a:pPr eaLnBrk="1" hangingPunct="1">
              <a:buFontTx/>
              <a:buNone/>
            </a:pPr>
            <a:r>
              <a:rPr kumimoji="1" lang="zh-CN" altLang="en-US" sz="2400"/>
              <a:t>⑸ 转向⑵。</a:t>
            </a:r>
          </a:p>
        </p:txBody>
      </p:sp>
      <p:grpSp>
        <p:nvGrpSpPr>
          <p:cNvPr id="45062" name="Group 7"/>
          <p:cNvGrpSpPr>
            <a:grpSpLocks/>
          </p:cNvGrpSpPr>
          <p:nvPr/>
        </p:nvGrpSpPr>
        <p:grpSpPr bwMode="auto">
          <a:xfrm>
            <a:off x="6888163" y="2276476"/>
            <a:ext cx="3370262" cy="2124075"/>
            <a:chOff x="3492" y="1457"/>
            <a:chExt cx="2123" cy="1338"/>
          </a:xfrm>
        </p:grpSpPr>
        <p:sp>
          <p:nvSpPr>
            <p:cNvPr id="45068" name="Rectangle 8"/>
            <p:cNvSpPr>
              <a:spLocks noChangeArrowheads="1"/>
            </p:cNvSpPr>
            <p:nvPr/>
          </p:nvSpPr>
          <p:spPr bwMode="auto">
            <a:xfrm>
              <a:off x="3493" y="1457"/>
              <a:ext cx="2119" cy="1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069" name="Line 9"/>
            <p:cNvSpPr>
              <a:spLocks noChangeShapeType="1"/>
            </p:cNvSpPr>
            <p:nvPr/>
          </p:nvSpPr>
          <p:spPr bwMode="auto">
            <a:xfrm>
              <a:off x="3492" y="181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Text Box 10"/>
            <p:cNvSpPr txBox="1">
              <a:spLocks noChangeArrowheads="1"/>
            </p:cNvSpPr>
            <p:nvPr/>
          </p:nvSpPr>
          <p:spPr bwMode="auto">
            <a:xfrm>
              <a:off x="4079" y="1523"/>
              <a:ext cx="68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initialize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071" name="Text Box 11"/>
            <p:cNvSpPr txBox="1">
              <a:spLocks noChangeArrowheads="1"/>
            </p:cNvSpPr>
            <p:nvPr/>
          </p:nvSpPr>
          <p:spPr bwMode="auto">
            <a:xfrm>
              <a:off x="3560" y="1842"/>
              <a:ext cx="1157" cy="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Condition</a:t>
              </a:r>
              <a:r>
                <a:rPr kumimoji="1" lang="zh-CN" altLang="en-US" sz="1800">
                  <a:ea typeface="楷体_GB2312" pitchFamily="49" charset="-122"/>
                </a:rPr>
                <a:t>为真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1800">
                <a:ea typeface="楷体_GB2312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072" name="Line 12"/>
            <p:cNvSpPr>
              <a:spLocks noChangeShapeType="1"/>
            </p:cNvSpPr>
            <p:nvPr/>
          </p:nvSpPr>
          <p:spPr bwMode="auto">
            <a:xfrm>
              <a:off x="3937" y="2092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13"/>
            <p:cNvSpPr>
              <a:spLocks noChangeShapeType="1"/>
            </p:cNvSpPr>
            <p:nvPr/>
          </p:nvSpPr>
          <p:spPr bwMode="auto">
            <a:xfrm>
              <a:off x="3937" y="2103"/>
              <a:ext cx="0" cy="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Line 14"/>
            <p:cNvSpPr>
              <a:spLocks noChangeShapeType="1"/>
            </p:cNvSpPr>
            <p:nvPr/>
          </p:nvSpPr>
          <p:spPr bwMode="auto">
            <a:xfrm>
              <a:off x="3937" y="2459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Text Box 15"/>
            <p:cNvSpPr txBox="1">
              <a:spLocks noChangeArrowheads="1"/>
            </p:cNvSpPr>
            <p:nvPr/>
          </p:nvSpPr>
          <p:spPr bwMode="auto">
            <a:xfrm>
              <a:off x="4223" y="2167"/>
              <a:ext cx="79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statement</a:t>
              </a:r>
            </a:p>
          </p:txBody>
        </p:sp>
        <p:sp>
          <p:nvSpPr>
            <p:cNvPr id="45076" name="Text Box 16"/>
            <p:cNvSpPr txBox="1">
              <a:spLocks noChangeArrowheads="1"/>
            </p:cNvSpPr>
            <p:nvPr/>
          </p:nvSpPr>
          <p:spPr bwMode="auto">
            <a:xfrm>
              <a:off x="4223" y="2534"/>
              <a:ext cx="10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increment       </a:t>
              </a:r>
            </a:p>
          </p:txBody>
        </p:sp>
      </p:grpSp>
      <p:sp>
        <p:nvSpPr>
          <p:cNvPr id="174097" name="Text Box 17"/>
          <p:cNvSpPr txBox="1">
            <a:spLocks noChangeArrowheads="1"/>
          </p:cNvSpPr>
          <p:nvPr/>
        </p:nvSpPr>
        <p:spPr bwMode="auto">
          <a:xfrm>
            <a:off x="2279650" y="1695878"/>
            <a:ext cx="5517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for([initialize] ;[condition] ;[ increment])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      statement</a:t>
            </a:r>
            <a:r>
              <a:rPr kumimoji="1" lang="zh-CN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  <a:endParaRPr kumimoji="1"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5064" name="Line 18"/>
          <p:cNvSpPr>
            <a:spLocks noChangeShapeType="1"/>
          </p:cNvSpPr>
          <p:nvPr/>
        </p:nvSpPr>
        <p:spPr bwMode="auto">
          <a:xfrm>
            <a:off x="2927350" y="1736725"/>
            <a:ext cx="1873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Freeform 19"/>
          <p:cNvSpPr>
            <a:spLocks/>
          </p:cNvSpPr>
          <p:nvPr/>
        </p:nvSpPr>
        <p:spPr bwMode="auto">
          <a:xfrm>
            <a:off x="4367214" y="2097089"/>
            <a:ext cx="649287" cy="287337"/>
          </a:xfrm>
          <a:custGeom>
            <a:avLst/>
            <a:gdLst>
              <a:gd name="T0" fmla="*/ 2147483646 w 454"/>
              <a:gd name="T1" fmla="*/ 0 h 408"/>
              <a:gd name="T2" fmla="*/ 0 w 454"/>
              <a:gd name="T3" fmla="*/ 2147483646 h 408"/>
              <a:gd name="T4" fmla="*/ 0 60000 65536"/>
              <a:gd name="T5" fmla="*/ 0 60000 65536"/>
              <a:gd name="T6" fmla="*/ 0 w 454"/>
              <a:gd name="T7" fmla="*/ 0 h 408"/>
              <a:gd name="T8" fmla="*/ 454 w 454"/>
              <a:gd name="T9" fmla="*/ 408 h 4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4" h="408">
                <a:moveTo>
                  <a:pt x="454" y="0"/>
                </a:moveTo>
                <a:cubicBezTo>
                  <a:pt x="266" y="168"/>
                  <a:pt x="79" y="336"/>
                  <a:pt x="0" y="4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Freeform 20"/>
          <p:cNvSpPr>
            <a:spLocks/>
          </p:cNvSpPr>
          <p:nvPr/>
        </p:nvSpPr>
        <p:spPr bwMode="auto">
          <a:xfrm>
            <a:off x="4441826" y="2090739"/>
            <a:ext cx="2176463" cy="623887"/>
          </a:xfrm>
          <a:custGeom>
            <a:avLst/>
            <a:gdLst>
              <a:gd name="T0" fmla="*/ 0 w 1371"/>
              <a:gd name="T1" fmla="*/ 2147483646 h 393"/>
              <a:gd name="T2" fmla="*/ 2147483646 w 1371"/>
              <a:gd name="T3" fmla="*/ 2147483646 h 393"/>
              <a:gd name="T4" fmla="*/ 2147483646 w 1371"/>
              <a:gd name="T5" fmla="*/ 0 h 393"/>
              <a:gd name="T6" fmla="*/ 0 60000 65536"/>
              <a:gd name="T7" fmla="*/ 0 60000 65536"/>
              <a:gd name="T8" fmla="*/ 0 60000 65536"/>
              <a:gd name="T9" fmla="*/ 0 w 1371"/>
              <a:gd name="T10" fmla="*/ 0 h 393"/>
              <a:gd name="T11" fmla="*/ 1371 w 1371"/>
              <a:gd name="T12" fmla="*/ 393 h 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71" h="393">
                <a:moveTo>
                  <a:pt x="0" y="246"/>
                </a:moveTo>
                <a:lnTo>
                  <a:pt x="795" y="393"/>
                </a:lnTo>
                <a:lnTo>
                  <a:pt x="1371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Freeform 21"/>
          <p:cNvSpPr>
            <a:spLocks/>
          </p:cNvSpPr>
          <p:nvPr/>
        </p:nvSpPr>
        <p:spPr bwMode="auto">
          <a:xfrm>
            <a:off x="5254625" y="1306513"/>
            <a:ext cx="1377950" cy="463550"/>
          </a:xfrm>
          <a:custGeom>
            <a:avLst/>
            <a:gdLst>
              <a:gd name="T0" fmla="*/ 2147483646 w 868"/>
              <a:gd name="T1" fmla="*/ 2147483646 h 292"/>
              <a:gd name="T2" fmla="*/ 2147483646 w 868"/>
              <a:gd name="T3" fmla="*/ 0 h 292"/>
              <a:gd name="T4" fmla="*/ 0 w 868"/>
              <a:gd name="T5" fmla="*/ 2147483646 h 292"/>
              <a:gd name="T6" fmla="*/ 0 60000 65536"/>
              <a:gd name="T7" fmla="*/ 0 60000 65536"/>
              <a:gd name="T8" fmla="*/ 0 60000 65536"/>
              <a:gd name="T9" fmla="*/ 0 w 868"/>
              <a:gd name="T10" fmla="*/ 0 h 292"/>
              <a:gd name="T11" fmla="*/ 868 w 868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8" h="292">
                <a:moveTo>
                  <a:pt x="868" y="292"/>
                </a:moveTo>
                <a:lnTo>
                  <a:pt x="484" y="0"/>
                </a:lnTo>
                <a:lnTo>
                  <a:pt x="0" y="283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9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2027239" y="723901"/>
            <a:ext cx="8281987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3-16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打印出所有的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水仙花数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水仙花数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是指一个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位数，其各位数字的立方和等于该数本身，如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153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是一个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水仙花数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，因为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153=1*1*1+5*5*5+3*3*3 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pt-BR" altLang="zh-CN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void main( 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    int a,b,c,n;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    for(n=100;n&lt;=999;n++)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       a=n%10;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       b=n%100/10;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       c=n/100;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       if(n==a*a*a+b*b*b+c*c*c)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           printf("%5d\n",n);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6" y="3933825"/>
            <a:ext cx="5064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9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955800" y="1052514"/>
            <a:ext cx="8172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3-17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循环结构编程求输入的两个自然数的最大公约数。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7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1592263"/>
            <a:ext cx="3671888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4437064"/>
            <a:ext cx="69723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455680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2208213" y="981076"/>
            <a:ext cx="810101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/* Program: EG0316.c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/* Description: </a:t>
            </a:r>
            <a:r>
              <a:rPr lang="zh-CN" altLang="en-US" sz="2400">
                <a:ea typeface="楷体_GB2312" pitchFamily="49" charset="-122"/>
              </a:rPr>
              <a:t>编程求输入的两个自然数的最大公约数 *</a:t>
            </a:r>
            <a:r>
              <a:rPr lang="en-US" altLang="zh-CN" sz="2400"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void main( 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short num1, num2, gcd;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printf("Input num1,num2:");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scanf("%d,%d",&amp;num1,&amp;num2);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gcd= num1&lt;num2 ? num1: num2;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for(; num1%gcd || num2%gcd;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       gcd--;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printf("The greatest common divisor of %d &amp; %d is:      	%d\n", num1, num2, gcd);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65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2316163" y="1052514"/>
            <a:ext cx="774065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说明：</a:t>
            </a:r>
          </a:p>
          <a:p>
            <a:pPr eaLnBrk="1" hangingPunct="1"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⑴ </a:t>
            </a:r>
            <a:r>
              <a:rPr kumimoji="1" lang="en-US" altLang="zh-CN" sz="2400">
                <a:latin typeface="Times New Roman" panose="02020603050405020304" pitchFamily="18" charset="0"/>
              </a:rPr>
              <a:t>for</a:t>
            </a:r>
            <a:r>
              <a:rPr kumimoji="1" lang="zh-CN" altLang="en-US" sz="2400">
                <a:latin typeface="Times New Roman" panose="02020603050405020304" pitchFamily="18" charset="0"/>
              </a:rPr>
              <a:t>语句中三个表达式类型任意，都可省略，但分号；不可省：</a:t>
            </a:r>
          </a:p>
          <a:p>
            <a:pPr eaLnBrk="1" hangingPunct="1">
              <a:buFontTx/>
              <a:buNone/>
            </a:pPr>
            <a:r>
              <a:rPr kumimoji="1" lang="zh-CN" altLang="en-US" sz="2400"/>
              <a:t>	省略</a:t>
            </a:r>
            <a:r>
              <a:rPr kumimoji="1" lang="en-US" altLang="zh-CN" sz="2400"/>
              <a:t>condition</a:t>
            </a:r>
            <a:r>
              <a:rPr kumimoji="1" lang="zh-CN" altLang="en-US" sz="2400"/>
              <a:t>后，应避免无限循环；</a:t>
            </a:r>
          </a:p>
          <a:p>
            <a:pPr eaLnBrk="1" hangingPunct="1">
              <a:buFontTx/>
              <a:buNone/>
            </a:pPr>
            <a:r>
              <a:rPr kumimoji="1" lang="zh-CN" altLang="en-US" sz="2400"/>
              <a:t>            </a:t>
            </a:r>
            <a:r>
              <a:rPr kumimoji="1" lang="en-US" altLang="zh-CN" sz="2400"/>
              <a:t>for(;;);</a:t>
            </a:r>
          </a:p>
          <a:p>
            <a:pPr eaLnBrk="1" hangingPunct="1">
              <a:buFontTx/>
              <a:buNone/>
            </a:pPr>
            <a:r>
              <a:rPr kumimoji="1" lang="en-US" altLang="zh-CN" sz="2400"/>
              <a:t>	</a:t>
            </a:r>
            <a:r>
              <a:rPr kumimoji="1" lang="zh-CN" altLang="en-US" sz="2400"/>
              <a:t>省略</a:t>
            </a:r>
            <a:r>
              <a:rPr kumimoji="1" lang="en-US" altLang="zh-CN" sz="2400">
                <a:latin typeface="Times New Roman" panose="02020603050405020304" pitchFamily="18" charset="0"/>
              </a:rPr>
              <a:t>initialize</a:t>
            </a:r>
            <a:r>
              <a:rPr kumimoji="1" lang="zh-CN" altLang="en-US" sz="2400"/>
              <a:t>和</a:t>
            </a:r>
            <a:r>
              <a:rPr kumimoji="1" lang="en-US" altLang="zh-CN" sz="2400"/>
              <a:t>increment</a:t>
            </a:r>
            <a:r>
              <a:rPr kumimoji="1" lang="zh-CN" altLang="en-US" sz="2400"/>
              <a:t>的</a:t>
            </a:r>
            <a:r>
              <a:rPr kumimoji="1" lang="en-US" altLang="zh-CN" sz="2400"/>
              <a:t>for</a:t>
            </a:r>
            <a:r>
              <a:rPr kumimoji="1" lang="zh-CN" altLang="en-US" sz="2400"/>
              <a:t>循环等效</a:t>
            </a:r>
            <a:r>
              <a:rPr kumimoji="1" lang="en-US" altLang="zh-CN" sz="2400"/>
              <a:t>while</a:t>
            </a:r>
            <a:r>
              <a:rPr kumimoji="1" lang="zh-CN" altLang="en-US" sz="2400"/>
              <a:t>循环。</a:t>
            </a:r>
          </a:p>
          <a:p>
            <a:pPr eaLnBrk="1" hangingPunct="1">
              <a:buFontTx/>
              <a:buNone/>
            </a:pPr>
            <a:r>
              <a:rPr kumimoji="1" lang="zh-CN" altLang="en-US" sz="2400"/>
              <a:t>           </a:t>
            </a:r>
            <a:r>
              <a:rPr kumimoji="1" lang="en-US" altLang="zh-CN" sz="2400"/>
              <a:t>i=1,sum=0;for(;i&lt;=100;)  sum+=i++;</a:t>
            </a:r>
          </a:p>
          <a:p>
            <a:pPr eaLnBrk="1" hangingPunct="1">
              <a:buFontTx/>
              <a:buNone/>
            </a:pPr>
            <a:r>
              <a:rPr kumimoji="1" lang="en-US" altLang="zh-CN" sz="2400"/>
              <a:t>          </a:t>
            </a:r>
            <a:r>
              <a:rPr kumimoji="1" lang="en-US" altLang="zh-CN" sz="2400">
                <a:sym typeface="Wingdings" panose="05000000000000000000" pitchFamily="2" charset="2"/>
              </a:rPr>
              <a:t></a:t>
            </a:r>
            <a:r>
              <a:rPr kumimoji="1" lang="en-US" altLang="zh-CN" sz="2400"/>
              <a:t>i=1,sum=0;while(i&lt;=100)  sum+=i++;</a:t>
            </a:r>
          </a:p>
          <a:p>
            <a:pPr eaLnBrk="1" hangingPunct="1">
              <a:buFontTx/>
              <a:buNone/>
            </a:pPr>
            <a:r>
              <a:rPr kumimoji="1" lang="en-US" altLang="zh-CN" sz="2400"/>
              <a:t>	</a:t>
            </a:r>
            <a:r>
              <a:rPr kumimoji="1" lang="zh-CN" altLang="en-US" sz="2400"/>
              <a:t>省略</a:t>
            </a:r>
            <a:r>
              <a:rPr kumimoji="1" lang="en-US" altLang="zh-CN" sz="2400"/>
              <a:t>statement</a:t>
            </a:r>
            <a:r>
              <a:rPr kumimoji="1" lang="en-US" altLang="zh-CN" sz="2400" b="0"/>
              <a:t> </a:t>
            </a:r>
            <a:r>
              <a:rPr kumimoji="1" lang="zh-CN" altLang="en-US" sz="2400"/>
              <a:t>为一延迟程序。</a:t>
            </a:r>
          </a:p>
          <a:p>
            <a:pPr eaLnBrk="1" hangingPunct="1">
              <a:buFontTx/>
              <a:buNone/>
            </a:pPr>
            <a:r>
              <a:rPr kumimoji="1" lang="zh-CN" altLang="en-US" sz="2400"/>
              <a:t>          </a:t>
            </a:r>
            <a:r>
              <a:rPr kumimoji="1" lang="en-US" altLang="zh-CN" sz="2400"/>
              <a:t>for(i=1;i&lt;10000;i++); </a:t>
            </a:r>
          </a:p>
          <a:p>
            <a:pPr eaLnBrk="1" hangingPunct="1">
              <a:buFontTx/>
              <a:buNone/>
            </a:pPr>
            <a:r>
              <a:rPr kumimoji="1" lang="en-US" altLang="zh-CN" sz="2400"/>
              <a:t>⑵ increment</a:t>
            </a:r>
            <a:r>
              <a:rPr kumimoji="1" lang="zh-CN" altLang="en-US" sz="2400"/>
              <a:t>的变化将引导</a:t>
            </a:r>
            <a:r>
              <a:rPr kumimoji="1" lang="en-US" altLang="zh-CN" sz="2400"/>
              <a:t>condition</a:t>
            </a:r>
            <a:r>
              <a:rPr kumimoji="1" lang="zh-CN" altLang="en-US" sz="2400"/>
              <a:t>趋向</a:t>
            </a:r>
            <a:r>
              <a:rPr kumimoji="1" lang="en-US" altLang="zh-CN" sz="2400"/>
              <a:t>false</a:t>
            </a:r>
            <a:r>
              <a:rPr kumimoji="1" lang="zh-CN" altLang="en-US"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39613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889250"/>
            <a:ext cx="73818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1955800" y="1052514"/>
            <a:ext cx="81724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【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例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3-3】  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用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C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语言编程实现下述功能，从键盘输入一个一元二次方程</a:t>
            </a:r>
            <a:r>
              <a:rPr lang="en-US" altLang="zh-CN" sz="24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ax</a:t>
            </a:r>
            <a:r>
              <a:rPr lang="en-US" altLang="zh-CN" sz="2400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2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+</a:t>
            </a:r>
            <a:r>
              <a:rPr lang="en-US" altLang="zh-CN" sz="24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bx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+</a:t>
            </a:r>
            <a:r>
              <a:rPr lang="en-US" altLang="zh-CN" sz="24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c</a:t>
            </a:r>
            <a:r>
              <a:rPr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=0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的三个系数</a:t>
            </a:r>
            <a:r>
              <a:rPr lang="en-US" altLang="zh-CN" sz="24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a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、</a:t>
            </a:r>
            <a:r>
              <a:rPr lang="en-US" altLang="zh-CN" sz="24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b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、</a:t>
            </a:r>
            <a:r>
              <a:rPr lang="en-US" altLang="zh-CN" sz="24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c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 2" pitchFamily="18" charset="2"/>
              </a:rPr>
              <a:t>，要求计算并打印出方程的两个实数根。 </a:t>
            </a:r>
          </a:p>
        </p:txBody>
      </p:sp>
      <p:pic>
        <p:nvPicPr>
          <p:cNvPr id="71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4"/>
          <a:stretch>
            <a:fillRect/>
          </a:stretch>
        </p:blipFill>
        <p:spPr bwMode="auto">
          <a:xfrm>
            <a:off x="5519739" y="2097089"/>
            <a:ext cx="4649787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49357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2135188" y="800100"/>
            <a:ext cx="5365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 2" pitchFamily="18" charset="2"/>
              </a:rPr>
              <a:t>三种循环语句的总结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 2" pitchFamily="18" charset="2"/>
              </a:rPr>
              <a:t>: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隶书" pitchFamily="49" charset="-122"/>
                <a:cs typeface="Times New Roman" pitchFamily="18" charset="0"/>
                <a:sym typeface="Wingdings 2" pitchFamily="18" charset="2"/>
              </a:rPr>
              <a:t>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133600" y="155733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⑴</a:t>
            </a:r>
            <a:r>
              <a:rPr kumimoji="1" lang="zh-CN" altLang="en-US" sz="2400"/>
              <a:t>循环体基本相同，并允许嵌套；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133601" y="2097089"/>
            <a:ext cx="83169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⑵</a:t>
            </a:r>
            <a:r>
              <a:rPr kumimoji="1" lang="zh-CN" altLang="en-US" sz="2400"/>
              <a:t>循环变量的初始化： </a:t>
            </a:r>
            <a:r>
              <a:rPr kumimoji="1" lang="en-US" altLang="zh-CN" sz="2400"/>
              <a:t>while</a:t>
            </a:r>
            <a:r>
              <a:rPr kumimoji="1" lang="zh-CN" altLang="en-US" sz="2400"/>
              <a:t>和</a:t>
            </a:r>
            <a:r>
              <a:rPr kumimoji="1" lang="en-US" altLang="zh-CN" sz="2400"/>
              <a:t>do~while</a:t>
            </a:r>
            <a:r>
              <a:rPr kumimoji="1" lang="zh-CN" altLang="en-US" sz="2400"/>
              <a:t>在循环体外进行，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                                     </a:t>
            </a:r>
            <a:r>
              <a:rPr kumimoji="1" lang="en-US" altLang="zh-CN" sz="2400"/>
              <a:t>for</a:t>
            </a:r>
            <a:r>
              <a:rPr kumimoji="1" lang="zh-CN" altLang="en-US" sz="2400"/>
              <a:t>循环在（）中进行；                                    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133600" y="3068639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⑶</a:t>
            </a:r>
            <a:r>
              <a:rPr kumimoji="1" lang="zh-CN" altLang="en-US" sz="2400"/>
              <a:t>循环体的执行过程：</a:t>
            </a:r>
            <a:r>
              <a:rPr kumimoji="1" lang="en-US" altLang="zh-CN" sz="2400">
                <a:latin typeface="Times New Roman" panose="02020603050405020304" pitchFamily="18" charset="0"/>
              </a:rPr>
              <a:t>while</a:t>
            </a:r>
            <a:r>
              <a:rPr kumimoji="1" lang="zh-CN" altLang="en-US" sz="2400">
                <a:latin typeface="Times New Roman" panose="02020603050405020304" pitchFamily="18" charset="0"/>
              </a:rPr>
              <a:t>和</a:t>
            </a:r>
            <a:r>
              <a:rPr kumimoji="1" lang="en-US" altLang="zh-CN" sz="2400">
                <a:latin typeface="Times New Roman" panose="02020603050405020304" pitchFamily="18" charset="0"/>
              </a:rPr>
              <a:t>for</a:t>
            </a:r>
            <a:r>
              <a:rPr kumimoji="1" lang="zh-CN" altLang="en-US" sz="2400">
                <a:latin typeface="Times New Roman" panose="02020603050405020304" pitchFamily="18" charset="0"/>
              </a:rPr>
              <a:t>先判断后执行，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              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do-while</a:t>
            </a:r>
            <a:r>
              <a:rPr kumimoji="1" lang="zh-CN" altLang="en-US" sz="2400">
                <a:latin typeface="Times New Roman" panose="02020603050405020304" pitchFamily="18" charset="0"/>
              </a:rPr>
              <a:t>语句先执行后判断；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133600" y="4005264"/>
            <a:ext cx="8066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⑷</a:t>
            </a:r>
            <a:r>
              <a:rPr kumimoji="1" lang="zh-CN" altLang="en-US" sz="2400">
                <a:latin typeface="Times New Roman" panose="02020603050405020304" pitchFamily="18" charset="0"/>
              </a:rPr>
              <a:t>循环体最少执行次数：</a:t>
            </a:r>
            <a:r>
              <a:rPr kumimoji="1" lang="en-US" altLang="zh-CN" sz="2400"/>
              <a:t>while</a:t>
            </a:r>
            <a:r>
              <a:rPr kumimoji="1" lang="zh-CN" altLang="en-US" sz="2400"/>
              <a:t>和</a:t>
            </a:r>
            <a:r>
              <a:rPr kumimoji="1" lang="en-US" altLang="zh-CN" sz="2400"/>
              <a:t>for</a:t>
            </a:r>
            <a:r>
              <a:rPr kumimoji="1" lang="zh-CN" altLang="en-US" sz="2400"/>
              <a:t>语句一次也不执行，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                                        </a:t>
            </a:r>
            <a:r>
              <a:rPr kumimoji="1" lang="en-US" altLang="zh-CN" sz="2400"/>
              <a:t>do-while</a:t>
            </a:r>
            <a:r>
              <a:rPr kumimoji="1" lang="zh-CN" altLang="en-US" sz="2400"/>
              <a:t>循环至少要执行一次。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133601" y="4868864"/>
            <a:ext cx="6302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/>
              <a:t>⑸</a:t>
            </a:r>
            <a:r>
              <a:rPr kumimoji="1" lang="zh-CN" altLang="en-US" sz="2400"/>
              <a:t>循环变量的增减：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         </a:t>
            </a:r>
            <a:r>
              <a:rPr kumimoji="1" lang="en-US" altLang="zh-CN" sz="2400"/>
              <a:t>while</a:t>
            </a:r>
            <a:r>
              <a:rPr kumimoji="1" lang="zh-CN" altLang="en-US" sz="2400"/>
              <a:t>和</a:t>
            </a:r>
            <a:r>
              <a:rPr kumimoji="1" lang="en-US" altLang="zh-CN" sz="2400"/>
              <a:t>do~while</a:t>
            </a:r>
            <a:r>
              <a:rPr kumimoji="1" lang="zh-CN" altLang="en-US" sz="2400"/>
              <a:t>在循环体内进行，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         </a:t>
            </a:r>
            <a:r>
              <a:rPr kumimoji="1" lang="en-US" altLang="zh-CN" sz="2400"/>
              <a:t>for</a:t>
            </a:r>
            <a:r>
              <a:rPr kumimoji="1" lang="zh-CN" altLang="en-US" sz="2400"/>
              <a:t>循环在（）中进行；</a:t>
            </a:r>
            <a:r>
              <a:rPr kumimoji="1" lang="zh-CN" altLang="en-US" sz="2400" b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079807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2135188" y="800100"/>
            <a:ext cx="5365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3.3.5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 2" pitchFamily="18" charset="2"/>
              </a:rPr>
              <a:t>循环嵌套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 2" pitchFamily="18" charset="2"/>
              </a:rPr>
              <a:t>: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隶书" pitchFamily="49" charset="-122"/>
                <a:cs typeface="Times New Roman" pitchFamily="18" charset="0"/>
                <a:sym typeface="Wingdings 2" pitchFamily="18" charset="2"/>
              </a:rPr>
              <a:t>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208213" y="1700214"/>
            <a:ext cx="784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9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当一个循环的循环体中出现了另一个循环结构，称其为循环嵌套。内嵌的循环还可以再次嵌套循环结构，这种嵌套过程被称为多重循环。</a:t>
            </a:r>
          </a:p>
        </p:txBody>
      </p:sp>
      <p:sp>
        <p:nvSpPr>
          <p:cNvPr id="56324" name="Rectangle 9"/>
          <p:cNvSpPr>
            <a:spLocks noChangeArrowheads="1"/>
          </p:cNvSpPr>
          <p:nvPr/>
        </p:nvSpPr>
        <p:spPr bwMode="auto">
          <a:xfrm>
            <a:off x="2316164" y="2941628"/>
            <a:ext cx="73437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三种循环结构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语句可以互相嵌套自由组合。但不能违反以下原则：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）内循环必须完整地嵌套在外循环内，相互之间不能出现交叉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）内外循环各自使用自己的循环变量，不能共用同一个循环变量。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）多重循环的执行顺序：外层循环每执行一次循环体，内层循环要完整地遍历一次，再开始下一轮外循环。</a:t>
            </a:r>
          </a:p>
        </p:txBody>
      </p:sp>
    </p:spTree>
    <p:extLst>
      <p:ext uri="{BB962C8B-B14F-4D97-AF65-F5344CB8AC3E}">
        <p14:creationId xmlns:p14="http://schemas.microsoft.com/office/powerpoint/2010/main" val="260148728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41" y="1710040"/>
            <a:ext cx="27717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1593851" y="781051"/>
            <a:ext cx="5165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/>
              <a:t>【</a:t>
            </a:r>
            <a:r>
              <a:rPr lang="zh-CN" altLang="en-US" sz="2800"/>
              <a:t>例 </a:t>
            </a:r>
            <a:r>
              <a:rPr lang="en-US" altLang="zh-CN" sz="2800"/>
              <a:t>3-18】</a:t>
            </a:r>
            <a:r>
              <a:rPr lang="zh-CN" altLang="en-US" b="0">
                <a:latin typeface="黑体" panose="02010609060101010101" pitchFamily="49" charset="-122"/>
                <a:ea typeface="黑体" panose="02010609060101010101" pitchFamily="49" charset="-122"/>
              </a:rPr>
              <a:t>编程显示图形：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5246206" y="1365839"/>
            <a:ext cx="568801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2400" dirty="0">
                <a:latin typeface="宋体" panose="02010600030101010101" pitchFamily="2" charset="-122"/>
              </a:rPr>
              <a:t>通过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sz="2400" dirty="0">
                <a:latin typeface="宋体" panose="02010600030101010101" pitchFamily="2" charset="-122"/>
              </a:rPr>
              <a:t>，找出每行空格、* 与行号</a:t>
            </a:r>
            <a:r>
              <a:rPr lang="en-US" altLang="zh-CN" sz="2400" dirty="0" err="1">
                <a:latin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、列号</a:t>
            </a:r>
            <a:r>
              <a:rPr lang="en-US" altLang="zh-CN" sz="2400" dirty="0">
                <a:latin typeface="宋体" panose="02010600030101010101" pitchFamily="2" charset="-122"/>
              </a:rPr>
              <a:t>j</a:t>
            </a:r>
            <a:r>
              <a:rPr lang="zh-CN" altLang="en-US" sz="2400" dirty="0">
                <a:latin typeface="宋体" panose="02010600030101010101" pitchFamily="2" charset="-122"/>
              </a:rPr>
              <a:t>及总行数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的关系。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ea typeface="楷体_GB2312" pitchFamily="49" charset="-122"/>
              </a:rPr>
              <a:t>行号</a:t>
            </a:r>
            <a:r>
              <a:rPr lang="en-US" altLang="zh-CN" sz="1800" dirty="0" err="1">
                <a:ea typeface="楷体_GB2312" pitchFamily="49" charset="-122"/>
              </a:rPr>
              <a:t>i</a:t>
            </a:r>
            <a:r>
              <a:rPr lang="en-US" altLang="zh-CN" sz="1800" dirty="0">
                <a:ea typeface="楷体_GB2312" pitchFamily="49" charset="-122"/>
              </a:rPr>
              <a:t>             </a:t>
            </a:r>
            <a:r>
              <a:rPr lang="zh-CN" altLang="en-US" sz="1800" dirty="0">
                <a:ea typeface="楷体_GB2312" pitchFamily="49" charset="-122"/>
              </a:rPr>
              <a:t>每行空格数              每行星号数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楷体_GB2312" pitchFamily="49" charset="-122"/>
              </a:rPr>
              <a:t>第</a:t>
            </a:r>
            <a:r>
              <a:rPr lang="en-US" altLang="zh-CN" sz="1800" dirty="0">
                <a:ea typeface="楷体_GB2312" pitchFamily="49" charset="-122"/>
              </a:rPr>
              <a:t>0</a:t>
            </a:r>
            <a:r>
              <a:rPr lang="zh-CN" altLang="en-US" sz="1800" dirty="0">
                <a:ea typeface="楷体_GB2312" pitchFamily="49" charset="-122"/>
              </a:rPr>
              <a:t>行   	</a:t>
            </a:r>
            <a:r>
              <a:rPr lang="en-US" altLang="zh-CN" sz="1800" dirty="0">
                <a:ea typeface="楷体_GB2312" pitchFamily="49" charset="-122"/>
              </a:rPr>
              <a:t>3</a:t>
            </a:r>
            <a:r>
              <a:rPr lang="zh-CN" altLang="en-US" sz="1800" dirty="0">
                <a:ea typeface="楷体_GB2312" pitchFamily="49" charset="-122"/>
              </a:rPr>
              <a:t>个空格</a:t>
            </a:r>
            <a:r>
              <a:rPr lang="en-US" altLang="zh-CN" sz="1800" dirty="0">
                <a:ea typeface="楷体_GB2312" pitchFamily="49" charset="-122"/>
              </a:rPr>
              <a:t>= 3+0= 3+i	7</a:t>
            </a:r>
            <a:r>
              <a:rPr lang="zh-CN" altLang="en-US" sz="1800" dirty="0">
                <a:ea typeface="楷体_GB2312" pitchFamily="49" charset="-122"/>
              </a:rPr>
              <a:t>个*</a:t>
            </a:r>
            <a:r>
              <a:rPr lang="en-US" altLang="zh-CN" sz="1800" dirty="0">
                <a:ea typeface="楷体_GB2312" pitchFamily="49" charset="-122"/>
              </a:rPr>
              <a:t>=7-2*0=7-2*</a:t>
            </a:r>
            <a:r>
              <a:rPr lang="en-US" altLang="zh-CN" sz="1800" dirty="0" err="1">
                <a:ea typeface="楷体_GB2312" pitchFamily="49" charset="-122"/>
              </a:rPr>
              <a:t>i</a:t>
            </a:r>
            <a:endParaRPr lang="en-US" altLang="zh-CN" sz="1800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楷体_GB2312" pitchFamily="49" charset="-122"/>
              </a:rPr>
              <a:t>第</a:t>
            </a:r>
            <a:r>
              <a:rPr lang="en-US" altLang="zh-CN" sz="1800" dirty="0">
                <a:ea typeface="楷体_GB2312" pitchFamily="49" charset="-122"/>
              </a:rPr>
              <a:t>1</a:t>
            </a:r>
            <a:r>
              <a:rPr lang="zh-CN" altLang="en-US" sz="1800" dirty="0">
                <a:ea typeface="楷体_GB2312" pitchFamily="49" charset="-122"/>
              </a:rPr>
              <a:t>行   	</a:t>
            </a:r>
            <a:r>
              <a:rPr lang="en-US" altLang="zh-CN" sz="1800" dirty="0">
                <a:ea typeface="楷体_GB2312" pitchFamily="49" charset="-122"/>
              </a:rPr>
              <a:t>4</a:t>
            </a:r>
            <a:r>
              <a:rPr lang="zh-CN" altLang="en-US" sz="1800" dirty="0">
                <a:ea typeface="楷体_GB2312" pitchFamily="49" charset="-122"/>
              </a:rPr>
              <a:t>个空格</a:t>
            </a:r>
            <a:r>
              <a:rPr lang="en-US" altLang="zh-CN" sz="1800" dirty="0">
                <a:ea typeface="楷体_GB2312" pitchFamily="49" charset="-122"/>
              </a:rPr>
              <a:t>= 3+1= 3+i	5</a:t>
            </a:r>
            <a:r>
              <a:rPr lang="zh-CN" altLang="en-US" sz="1800" dirty="0">
                <a:ea typeface="楷体_GB2312" pitchFamily="49" charset="-122"/>
              </a:rPr>
              <a:t>个*</a:t>
            </a:r>
            <a:r>
              <a:rPr lang="en-US" altLang="zh-CN" sz="1800" dirty="0">
                <a:ea typeface="楷体_GB2312" pitchFamily="49" charset="-122"/>
              </a:rPr>
              <a:t>=7-2*1=7-2*</a:t>
            </a:r>
            <a:r>
              <a:rPr lang="en-US" altLang="zh-CN" sz="1800" dirty="0" err="1">
                <a:ea typeface="楷体_GB2312" pitchFamily="49" charset="-122"/>
              </a:rPr>
              <a:t>i</a:t>
            </a:r>
            <a:endParaRPr lang="en-US" altLang="zh-CN" sz="1800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楷体_GB2312" pitchFamily="49" charset="-122"/>
              </a:rPr>
              <a:t>第</a:t>
            </a:r>
            <a:r>
              <a:rPr lang="en-US" altLang="zh-CN" sz="1800" dirty="0">
                <a:ea typeface="楷体_GB2312" pitchFamily="49" charset="-122"/>
              </a:rPr>
              <a:t>2</a:t>
            </a:r>
            <a:r>
              <a:rPr lang="zh-CN" altLang="en-US" sz="1800" dirty="0">
                <a:ea typeface="楷体_GB2312" pitchFamily="49" charset="-122"/>
              </a:rPr>
              <a:t>行   	</a:t>
            </a:r>
            <a:r>
              <a:rPr lang="en-US" altLang="zh-CN" sz="1800" dirty="0">
                <a:ea typeface="楷体_GB2312" pitchFamily="49" charset="-122"/>
              </a:rPr>
              <a:t>5</a:t>
            </a:r>
            <a:r>
              <a:rPr lang="zh-CN" altLang="en-US" sz="1800" dirty="0">
                <a:ea typeface="楷体_GB2312" pitchFamily="49" charset="-122"/>
              </a:rPr>
              <a:t>个空格</a:t>
            </a:r>
            <a:r>
              <a:rPr lang="en-US" altLang="zh-CN" sz="1800" dirty="0">
                <a:ea typeface="楷体_GB2312" pitchFamily="49" charset="-122"/>
              </a:rPr>
              <a:t>= 3+2= 3+i 	3</a:t>
            </a:r>
            <a:r>
              <a:rPr lang="zh-CN" altLang="en-US" sz="1800" dirty="0">
                <a:ea typeface="楷体_GB2312" pitchFamily="49" charset="-122"/>
              </a:rPr>
              <a:t>个*</a:t>
            </a:r>
            <a:r>
              <a:rPr lang="en-US" altLang="zh-CN" sz="1800" dirty="0">
                <a:ea typeface="楷体_GB2312" pitchFamily="49" charset="-122"/>
              </a:rPr>
              <a:t>=7-2*2=7-2*</a:t>
            </a:r>
            <a:r>
              <a:rPr lang="en-US" altLang="zh-CN" sz="1800" dirty="0" err="1">
                <a:ea typeface="楷体_GB2312" pitchFamily="49" charset="-122"/>
              </a:rPr>
              <a:t>i</a:t>
            </a:r>
            <a:endParaRPr lang="en-US" altLang="zh-CN" sz="1800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楷体_GB2312" pitchFamily="49" charset="-122"/>
              </a:rPr>
              <a:t>第</a:t>
            </a:r>
            <a:r>
              <a:rPr lang="en-US" altLang="zh-CN" sz="1800" dirty="0">
                <a:ea typeface="楷体_GB2312" pitchFamily="49" charset="-122"/>
              </a:rPr>
              <a:t>3</a:t>
            </a:r>
            <a:r>
              <a:rPr lang="zh-CN" altLang="en-US" sz="1800" dirty="0">
                <a:ea typeface="楷体_GB2312" pitchFamily="49" charset="-122"/>
              </a:rPr>
              <a:t>行   	</a:t>
            </a:r>
            <a:r>
              <a:rPr lang="en-US" altLang="zh-CN" sz="1800" dirty="0">
                <a:ea typeface="楷体_GB2312" pitchFamily="49" charset="-122"/>
              </a:rPr>
              <a:t>6</a:t>
            </a:r>
            <a:r>
              <a:rPr lang="zh-CN" altLang="en-US" sz="1800" dirty="0">
                <a:ea typeface="楷体_GB2312" pitchFamily="49" charset="-122"/>
              </a:rPr>
              <a:t>个空格</a:t>
            </a:r>
            <a:r>
              <a:rPr lang="en-US" altLang="zh-CN" sz="1800" dirty="0">
                <a:ea typeface="楷体_GB2312" pitchFamily="49" charset="-122"/>
              </a:rPr>
              <a:t>= 3+3= 3+i  	1</a:t>
            </a:r>
            <a:r>
              <a:rPr lang="zh-CN" altLang="en-US" sz="1800" dirty="0">
                <a:ea typeface="楷体_GB2312" pitchFamily="49" charset="-122"/>
              </a:rPr>
              <a:t>个*</a:t>
            </a:r>
            <a:r>
              <a:rPr lang="en-US" altLang="zh-CN" sz="1800" dirty="0">
                <a:ea typeface="楷体_GB2312" pitchFamily="49" charset="-122"/>
              </a:rPr>
              <a:t>=7-2*3=7-2*</a:t>
            </a:r>
            <a:r>
              <a:rPr lang="en-US" altLang="zh-CN" sz="1800" dirty="0" err="1">
                <a:ea typeface="楷体_GB2312" pitchFamily="49" charset="-122"/>
              </a:rPr>
              <a:t>i</a:t>
            </a:r>
            <a:endParaRPr lang="en-US" altLang="zh-CN" sz="1800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楷体_GB2312" pitchFamily="49" charset="-122"/>
              </a:rPr>
              <a:t>第</a:t>
            </a:r>
            <a:r>
              <a:rPr lang="en-US" altLang="zh-CN" sz="1800" dirty="0">
                <a:ea typeface="楷体_GB2312" pitchFamily="49" charset="-122"/>
              </a:rPr>
              <a:t>4</a:t>
            </a:r>
            <a:r>
              <a:rPr lang="zh-CN" altLang="en-US" sz="1800" dirty="0">
                <a:ea typeface="楷体_GB2312" pitchFamily="49" charset="-122"/>
              </a:rPr>
              <a:t>行   	</a:t>
            </a:r>
            <a:r>
              <a:rPr lang="en-US" altLang="zh-CN" sz="1800" dirty="0">
                <a:ea typeface="楷体_GB2312" pitchFamily="49" charset="-122"/>
              </a:rPr>
              <a:t>5</a:t>
            </a:r>
            <a:r>
              <a:rPr lang="zh-CN" altLang="en-US" sz="1800" dirty="0">
                <a:ea typeface="楷体_GB2312" pitchFamily="49" charset="-122"/>
              </a:rPr>
              <a:t>个空格</a:t>
            </a:r>
            <a:r>
              <a:rPr lang="en-US" altLang="zh-CN" sz="1800" dirty="0">
                <a:ea typeface="楷体_GB2312" pitchFamily="49" charset="-122"/>
              </a:rPr>
              <a:t>= 9-4= 9-i  	3</a:t>
            </a:r>
            <a:r>
              <a:rPr lang="zh-CN" altLang="en-US" sz="1800" dirty="0">
                <a:ea typeface="楷体_GB2312" pitchFamily="49" charset="-122"/>
              </a:rPr>
              <a:t>个*</a:t>
            </a:r>
            <a:r>
              <a:rPr lang="en-US" altLang="zh-CN" sz="1800" dirty="0">
                <a:ea typeface="楷体_GB2312" pitchFamily="49" charset="-122"/>
              </a:rPr>
              <a:t>=2*4-5=2*i-5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楷体_GB2312" pitchFamily="49" charset="-122"/>
              </a:rPr>
              <a:t>第</a:t>
            </a:r>
            <a:r>
              <a:rPr lang="en-US" altLang="zh-CN" sz="1800" dirty="0">
                <a:ea typeface="楷体_GB2312" pitchFamily="49" charset="-122"/>
              </a:rPr>
              <a:t>5</a:t>
            </a:r>
            <a:r>
              <a:rPr lang="zh-CN" altLang="en-US" sz="1800" dirty="0">
                <a:ea typeface="楷体_GB2312" pitchFamily="49" charset="-122"/>
              </a:rPr>
              <a:t>行   	</a:t>
            </a:r>
            <a:r>
              <a:rPr lang="en-US" altLang="zh-CN" sz="1800" dirty="0">
                <a:ea typeface="楷体_GB2312" pitchFamily="49" charset="-122"/>
              </a:rPr>
              <a:t>4</a:t>
            </a:r>
            <a:r>
              <a:rPr lang="zh-CN" altLang="en-US" sz="1800" dirty="0">
                <a:ea typeface="楷体_GB2312" pitchFamily="49" charset="-122"/>
              </a:rPr>
              <a:t>个空格</a:t>
            </a:r>
            <a:r>
              <a:rPr lang="en-US" altLang="zh-CN" sz="1800" dirty="0">
                <a:ea typeface="楷体_GB2312" pitchFamily="49" charset="-122"/>
              </a:rPr>
              <a:t>= 9-5= 9-i    	5</a:t>
            </a:r>
            <a:r>
              <a:rPr lang="zh-CN" altLang="en-US" sz="1800" dirty="0">
                <a:ea typeface="楷体_GB2312" pitchFamily="49" charset="-122"/>
              </a:rPr>
              <a:t>个*</a:t>
            </a:r>
            <a:r>
              <a:rPr lang="en-US" altLang="zh-CN" sz="1800" dirty="0">
                <a:ea typeface="楷体_GB2312" pitchFamily="49" charset="-122"/>
              </a:rPr>
              <a:t>=2*5-5=2*i-5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楷体_GB2312" pitchFamily="49" charset="-122"/>
              </a:rPr>
              <a:t>第</a:t>
            </a:r>
            <a:r>
              <a:rPr lang="en-US" altLang="zh-CN" sz="1800" dirty="0">
                <a:ea typeface="楷体_GB2312" pitchFamily="49" charset="-122"/>
              </a:rPr>
              <a:t>6</a:t>
            </a:r>
            <a:r>
              <a:rPr lang="zh-CN" altLang="en-US" sz="1800" dirty="0">
                <a:ea typeface="楷体_GB2312" pitchFamily="49" charset="-122"/>
              </a:rPr>
              <a:t>行   	</a:t>
            </a:r>
            <a:r>
              <a:rPr lang="en-US" altLang="zh-CN" sz="1800" dirty="0">
                <a:ea typeface="楷体_GB2312" pitchFamily="49" charset="-122"/>
              </a:rPr>
              <a:t>3</a:t>
            </a:r>
            <a:r>
              <a:rPr lang="zh-CN" altLang="en-US" sz="1800" dirty="0">
                <a:ea typeface="楷体_GB2312" pitchFamily="49" charset="-122"/>
              </a:rPr>
              <a:t>个空格</a:t>
            </a:r>
            <a:r>
              <a:rPr lang="en-US" altLang="zh-CN" sz="1800" dirty="0">
                <a:ea typeface="楷体_GB2312" pitchFamily="49" charset="-122"/>
              </a:rPr>
              <a:t>= 9-6= 9-i  	7</a:t>
            </a:r>
            <a:r>
              <a:rPr lang="zh-CN" altLang="en-US" sz="1800" dirty="0">
                <a:ea typeface="楷体_GB2312" pitchFamily="49" charset="-122"/>
              </a:rPr>
              <a:t>个*</a:t>
            </a:r>
            <a:r>
              <a:rPr lang="en-US" altLang="zh-CN" sz="1800" dirty="0">
                <a:ea typeface="楷体_GB2312" pitchFamily="49" charset="-122"/>
              </a:rPr>
              <a:t>=2*6-5=2*i-5</a:t>
            </a: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1984164" y="5249522"/>
            <a:ext cx="703109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③总结规律：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当行号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时，每行空格数为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个，每行星号数为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当行号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时，每行空格数为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个，每行星号数为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2*i</a:t>
            </a:r>
            <a:r>
              <a:rPr lang="en-US" altLang="zh-CN" sz="2000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个；</a:t>
            </a:r>
          </a:p>
        </p:txBody>
      </p:sp>
      <p:pic>
        <p:nvPicPr>
          <p:cNvPr id="235528" name="Picture 8" descr="3-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15" y="1710040"/>
            <a:ext cx="25908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510793" y="171004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506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/>
      <p:bldP spid="235525" grpId="0"/>
      <p:bldP spid="2355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2243139" y="728664"/>
            <a:ext cx="7127875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/* Program: EG0318.c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/* Description: </a:t>
            </a:r>
            <a:r>
              <a:rPr lang="zh-CN" altLang="en-US" sz="2000">
                <a:ea typeface="楷体_GB2312" pitchFamily="49" charset="-122"/>
              </a:rPr>
              <a:t>编程打印指定的星形图案 *</a:t>
            </a:r>
            <a:r>
              <a:rPr lang="en-US" altLang="zh-CN" sz="2000"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void main( 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char star='*', space=' '; 		//</a:t>
            </a:r>
            <a:r>
              <a:rPr lang="zh-CN" altLang="en-US" sz="2000">
                <a:ea typeface="楷体_GB2312" pitchFamily="49" charset="-122"/>
              </a:rPr>
              <a:t>定义打印符号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    </a:t>
            </a:r>
            <a:r>
              <a:rPr lang="en-US" altLang="zh-CN" sz="2000">
                <a:ea typeface="楷体_GB2312" pitchFamily="49" charset="-122"/>
              </a:rPr>
              <a:t>int i, j, num1, num2; 			//</a:t>
            </a:r>
            <a:r>
              <a:rPr lang="zh-CN" altLang="en-US" sz="2000">
                <a:ea typeface="楷体_GB2312" pitchFamily="49" charset="-122"/>
              </a:rPr>
              <a:t>定义各控制变量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    </a:t>
            </a:r>
            <a:r>
              <a:rPr lang="en-US" altLang="zh-CN" sz="2000">
                <a:ea typeface="楷体_GB2312" pitchFamily="49" charset="-122"/>
              </a:rPr>
              <a:t>for(i=0;i&lt;7;i++)			//</a:t>
            </a:r>
            <a:r>
              <a:rPr lang="zh-CN" altLang="en-US" sz="2000">
                <a:ea typeface="楷体_GB2312" pitchFamily="49" charset="-122"/>
              </a:rPr>
              <a:t>行控制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    </a:t>
            </a:r>
            <a:r>
              <a:rPr lang="en-US" altLang="zh-CN" sz="2000"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     if(i&lt;4)  num1=3+i,  num2=7-i*2; 	// i&lt;4</a:t>
            </a:r>
            <a:r>
              <a:rPr lang="zh-CN" altLang="en-US" sz="2000">
                <a:ea typeface="楷体_GB2312" pitchFamily="49" charset="-122"/>
              </a:rPr>
              <a:t>的规律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         </a:t>
            </a:r>
            <a:r>
              <a:rPr lang="en-US" altLang="zh-CN" sz="2000">
                <a:ea typeface="楷体_GB2312" pitchFamily="49" charset="-122"/>
              </a:rPr>
              <a:t>else   num1=9-i,   num2=i*2-5; 	// i&gt;=4</a:t>
            </a:r>
            <a:r>
              <a:rPr lang="zh-CN" altLang="en-US" sz="2000">
                <a:ea typeface="楷体_GB2312" pitchFamily="49" charset="-122"/>
              </a:rPr>
              <a:t>的规律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         </a:t>
            </a:r>
            <a:r>
              <a:rPr lang="en-US" altLang="zh-CN" sz="2000">
                <a:ea typeface="楷体_GB2312" pitchFamily="49" charset="-122"/>
              </a:rPr>
              <a:t>for(j=0; j&lt; num1;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           putchar(space);		//</a:t>
            </a:r>
            <a:r>
              <a:rPr lang="zh-CN" altLang="en-US" sz="2000">
                <a:ea typeface="楷体_GB2312" pitchFamily="49" charset="-122"/>
              </a:rPr>
              <a:t>输出空格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         </a:t>
            </a:r>
            <a:r>
              <a:rPr lang="en-US" altLang="zh-CN" sz="2000">
                <a:ea typeface="楷体_GB2312" pitchFamily="49" charset="-122"/>
              </a:rPr>
              <a:t>for(j=0; j&lt; num2;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               putchar(star);			//</a:t>
            </a:r>
            <a:r>
              <a:rPr lang="zh-CN" altLang="en-US" sz="2000">
                <a:ea typeface="楷体_GB2312" pitchFamily="49" charset="-122"/>
              </a:rPr>
              <a:t>输出星号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        </a:t>
            </a:r>
            <a:r>
              <a:rPr lang="en-US" altLang="zh-CN" sz="2000">
                <a:ea typeface="楷体_GB2312" pitchFamily="49" charset="-122"/>
              </a:rPr>
              <a:t>printf("\n");			//</a:t>
            </a:r>
            <a:r>
              <a:rPr lang="zh-CN" altLang="en-US" sz="2000">
                <a:ea typeface="楷体_GB2312" pitchFamily="49" charset="-122"/>
              </a:rPr>
              <a:t>换行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    </a:t>
            </a:r>
            <a:r>
              <a:rPr lang="en-US" altLang="zh-CN" sz="2000"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}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16"/>
          <a:stretch>
            <a:fillRect/>
          </a:stretch>
        </p:blipFill>
        <p:spPr bwMode="auto">
          <a:xfrm>
            <a:off x="8688388" y="4473575"/>
            <a:ext cx="15621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49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1595439" y="17662"/>
            <a:ext cx="6758581" cy="684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Program: EG0319.c */</a:t>
            </a:r>
            <a:endParaRPr lang="en-US" altLang="zh-CN" sz="1400" dirty="0"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Description:  Print a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calander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  <a:endParaRPr lang="en-US" altLang="zh-CN" sz="1400" dirty="0"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1400" dirty="0"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 void )</a:t>
            </a:r>
            <a:endParaRPr lang="en-US" altLang="zh-CN" sz="1400" dirty="0"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400" dirty="0"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short month=0, week,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day;</a:t>
            </a:r>
            <a:endParaRPr lang="en-US" altLang="zh-CN" sz="1400" dirty="0"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请输入月份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  <a:endParaRPr lang="en-US" altLang="zh-CN" sz="1400" dirty="0"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d",&amp;month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dirty="0"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本月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号是周几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(1-7)?");</a:t>
            </a:r>
            <a:endParaRPr lang="en-US" altLang="zh-CN" sz="1400" dirty="0"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</a:rPr>
              <a:t>scanf</a:t>
            </a:r>
            <a:r>
              <a:rPr lang="en-US" altLang="zh-CN" sz="1400" dirty="0">
                <a:latin typeface="Courier New" panose="02070309020205020404" pitchFamily="49" charset="0"/>
              </a:rPr>
              <a:t>("%</a:t>
            </a:r>
            <a:r>
              <a:rPr lang="en-US" altLang="zh-CN" sz="1400" dirty="0" err="1">
                <a:latin typeface="Courier New" panose="02070309020205020404" pitchFamily="49" charset="0"/>
              </a:rPr>
              <a:t>d",&amp;week</a:t>
            </a: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ea typeface="楷体_GB2312" pitchFamily="49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本月一共有多少天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maxday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</a:rPr>
              <a:t>("\n━━━━━━━━━  %2d </a:t>
            </a:r>
            <a:r>
              <a:rPr lang="zh-CN" altLang="en-US" sz="1400" dirty="0">
                <a:latin typeface="Courier New" panose="02070309020205020404" pitchFamily="49" charset="0"/>
              </a:rPr>
              <a:t>月  ━━━━━━━━━</a:t>
            </a:r>
            <a:r>
              <a:rPr lang="en-US" altLang="zh-CN" sz="1400" dirty="0">
                <a:latin typeface="Courier New" panose="02070309020205020404" pitchFamily="49" charset="0"/>
              </a:rPr>
              <a:t>\</a:t>
            </a:r>
            <a:r>
              <a:rPr lang="en-US" altLang="zh-CN" sz="1400" dirty="0" err="1">
                <a:latin typeface="Courier New" panose="02070309020205020404" pitchFamily="49" charset="0"/>
              </a:rPr>
              <a:t>n",month</a:t>
            </a: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</a:rPr>
              <a:t>("\n    </a:t>
            </a:r>
            <a:r>
              <a:rPr lang="zh-CN" altLang="en-US" sz="1400" dirty="0">
                <a:latin typeface="Courier New" panose="02070309020205020404" pitchFamily="49" charset="0"/>
              </a:rPr>
              <a:t>日    一    二    三    四    五    六</a:t>
            </a:r>
            <a:r>
              <a:rPr lang="en-US" altLang="zh-CN" sz="1400" dirty="0">
                <a:latin typeface="Courier New" panose="02070309020205020404" pitchFamily="49" charset="0"/>
              </a:rPr>
              <a:t>\n");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++week;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if(week==8)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    day=week=1;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else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    day=week;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while(day--&gt;1)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      </a:t>
            </a:r>
            <a:r>
              <a:rPr lang="en-US" altLang="zh-CN" sz="1400" dirty="0" err="1">
                <a:latin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</a:rPr>
              <a:t>("      ");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day=1;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while(day&lt;=</a:t>
            </a:r>
            <a:r>
              <a:rPr lang="en-US" altLang="zh-CN" sz="1400" dirty="0" err="1">
                <a:latin typeface="Courier New" panose="02070309020205020404" pitchFamily="49" charset="0"/>
              </a:rPr>
              <a:t>maxday</a:t>
            </a:r>
            <a:r>
              <a:rPr lang="en-US" altLang="zh-CN" sz="1400" dirty="0">
                <a:latin typeface="Courier New" panose="02070309020205020404" pitchFamily="49" charset="0"/>
              </a:rPr>
              <a:t>)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{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      </a:t>
            </a:r>
            <a:r>
              <a:rPr lang="en-US" altLang="zh-CN" sz="1400" dirty="0" err="1">
                <a:latin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</a:rPr>
              <a:t>("%6d", day++);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      if(++week==8)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      {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         </a:t>
            </a:r>
            <a:r>
              <a:rPr lang="en-US" altLang="zh-CN" sz="1400" dirty="0" err="1">
                <a:latin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</a:rPr>
              <a:t>("\n");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         week=1;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      }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}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</a:rPr>
              <a:t>("\n");</a:t>
            </a:r>
            <a:endParaRPr lang="en-US" altLang="zh-CN" sz="1400" dirty="0"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614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3573463"/>
            <a:ext cx="529272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294971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9638" y="1058863"/>
            <a:ext cx="7772400" cy="457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3.3.5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转移控制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195513" y="1751013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一、</a:t>
            </a:r>
            <a:r>
              <a:rPr kumimoji="1" lang="en-US" altLang="zh-CN" sz="2400">
                <a:ea typeface="黑体" panose="02010609060101010101" pitchFamily="49" charset="-122"/>
              </a:rPr>
              <a:t>break </a:t>
            </a:r>
            <a:r>
              <a:rPr kumimoji="1" lang="zh-CN" altLang="en-US" sz="2400">
                <a:ea typeface="黑体" panose="02010609060101010101" pitchFamily="49" charset="-122"/>
              </a:rPr>
              <a:t>语句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600325" y="2241550"/>
            <a:ext cx="4648200" cy="457200"/>
            <a:chOff x="672" y="1200"/>
            <a:chExt cx="2928" cy="288"/>
          </a:xfrm>
        </p:grpSpPr>
        <p:sp>
          <p:nvSpPr>
            <p:cNvPr id="62471" name="Text Box 5"/>
            <p:cNvSpPr txBox="1">
              <a:spLocks noChangeArrowheads="1"/>
            </p:cNvSpPr>
            <p:nvPr/>
          </p:nvSpPr>
          <p:spPr bwMode="auto">
            <a:xfrm>
              <a:off x="672" y="120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语法：</a:t>
              </a:r>
            </a:p>
          </p:txBody>
        </p:sp>
        <p:sp>
          <p:nvSpPr>
            <p:cNvPr id="62472" name="Text Box 6"/>
            <p:cNvSpPr txBox="1">
              <a:spLocks noChangeArrowheads="1"/>
            </p:cNvSpPr>
            <p:nvPr/>
          </p:nvSpPr>
          <p:spPr bwMode="auto">
            <a:xfrm>
              <a:off x="2112" y="120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break ;</a:t>
              </a:r>
            </a:p>
          </p:txBody>
        </p:sp>
      </p:grp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2566988" y="2781300"/>
            <a:ext cx="7739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功能：</a:t>
            </a:r>
            <a:r>
              <a:rPr lang="zh-CN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Symbol" pitchFamily="18" charset="2"/>
              </a:rPr>
              <a:t>终止并跳出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Symbol" pitchFamily="18" charset="2"/>
              </a:rPr>
              <a:t>当前的</a:t>
            </a:r>
            <a:r>
              <a:rPr lang="zh-CN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Symbol" pitchFamily="18" charset="2"/>
              </a:rPr>
              <a:t>循环体或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Symbol" pitchFamily="18" charset="2"/>
              </a:rPr>
              <a:t>switch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Symbol" pitchFamily="18" charset="2"/>
              </a:rPr>
              <a:t>分支</a:t>
            </a:r>
          </a:p>
        </p:txBody>
      </p:sp>
      <p:sp>
        <p:nvSpPr>
          <p:cNvPr id="62470" name="Text Box 8"/>
          <p:cNvSpPr txBox="1">
            <a:spLocks noChangeArrowheads="1"/>
          </p:cNvSpPr>
          <p:nvPr/>
        </p:nvSpPr>
        <p:spPr bwMode="auto">
          <a:xfrm>
            <a:off x="2595563" y="3321050"/>
            <a:ext cx="8001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说明：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    ●</a:t>
            </a:r>
            <a:r>
              <a:rPr kumimoji="1" lang="en-US" altLang="zh-CN" sz="2400">
                <a:latin typeface="Times New Roman" panose="02020603050405020304" pitchFamily="18" charset="0"/>
              </a:rPr>
              <a:t>break</a:t>
            </a:r>
            <a:r>
              <a:rPr kumimoji="1" lang="zh-CN" altLang="en-US" sz="2400">
                <a:latin typeface="Times New Roman" panose="02020603050405020304" pitchFamily="18" charset="0"/>
              </a:rPr>
              <a:t>只能终止并跳出最近一层的结构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    ●</a:t>
            </a:r>
            <a:r>
              <a:rPr kumimoji="1" lang="en-US" altLang="zh-CN" sz="2400">
                <a:latin typeface="Times New Roman" panose="02020603050405020304" pitchFamily="18" charset="0"/>
              </a:rPr>
              <a:t>break</a:t>
            </a:r>
            <a:r>
              <a:rPr kumimoji="1" lang="zh-CN" altLang="en-US" sz="2400">
                <a:latin typeface="Times New Roman" panose="02020603050405020304" pitchFamily="18" charset="0"/>
              </a:rPr>
              <a:t>只能用于循环语句和</a:t>
            </a:r>
            <a:r>
              <a:rPr kumimoji="1" lang="en-US" altLang="zh-CN" sz="2400">
                <a:latin typeface="Times New Roman" panose="02020603050405020304" pitchFamily="18" charset="0"/>
              </a:rPr>
              <a:t>switch</a:t>
            </a:r>
            <a:r>
              <a:rPr kumimoji="1" lang="zh-CN" altLang="en-US" sz="2400">
                <a:latin typeface="Times New Roman" panose="02020603050405020304" pitchFamily="18" charset="0"/>
              </a:rPr>
              <a:t>语句之中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    ●</a:t>
            </a:r>
            <a:r>
              <a:rPr kumimoji="1" lang="en-US" altLang="zh-CN" sz="2400">
                <a:latin typeface="Times New Roman" panose="02020603050405020304" pitchFamily="18" charset="0"/>
              </a:rPr>
              <a:t>break </a:t>
            </a:r>
            <a:r>
              <a:rPr kumimoji="1" lang="zh-CN" altLang="en-US" sz="2400">
                <a:latin typeface="Times New Roman" panose="02020603050405020304" pitchFamily="18" charset="0"/>
              </a:rPr>
              <a:t>多用在某条件成立时退出循环体</a:t>
            </a:r>
          </a:p>
        </p:txBody>
      </p:sp>
    </p:spTree>
    <p:extLst>
      <p:ext uri="{BB962C8B-B14F-4D97-AF65-F5344CB8AC3E}">
        <p14:creationId xmlns:p14="http://schemas.microsoft.com/office/powerpoint/2010/main" val="20294117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919288" y="1016001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注意：在嵌套循环中使用</a:t>
            </a:r>
            <a:r>
              <a:rPr kumimoji="1" lang="en-US" altLang="zh-CN" sz="2400">
                <a:latin typeface="Times New Roman" panose="02020603050405020304" pitchFamily="18" charset="0"/>
              </a:rPr>
              <a:t>break</a:t>
            </a:r>
            <a:r>
              <a:rPr kumimoji="1" lang="zh-CN" altLang="en-US" sz="2400">
                <a:latin typeface="Times New Roman" panose="02020603050405020304" pitchFamily="18" charset="0"/>
              </a:rPr>
              <a:t>语句，它只影响包含它的最内层循环，即程序仅跳出包围该</a:t>
            </a:r>
            <a:r>
              <a:rPr kumimoji="1" lang="en-US" altLang="zh-CN" sz="2400">
                <a:latin typeface="Times New Roman" panose="02020603050405020304" pitchFamily="18" charset="0"/>
              </a:rPr>
              <a:t>break</a:t>
            </a:r>
            <a:r>
              <a:rPr kumimoji="1" lang="zh-CN" altLang="en-US" sz="2400">
                <a:latin typeface="Times New Roman" panose="02020603050405020304" pitchFamily="18" charset="0"/>
              </a:rPr>
              <a:t>的那层循环。 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957388" y="2060576"/>
            <a:ext cx="82423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【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3-21】 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用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语言编写一个程序，将输入的一个正整数分解成质因子的连乘积。如输入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88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，打印出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88=2*2*2*11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 sz="2400">
                <a:latin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3771549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1631951" y="573088"/>
            <a:ext cx="7775575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/* Program: EG0321.c */</a:t>
            </a:r>
            <a:endParaRPr lang="en-US" altLang="zh-CN" sz="16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/* Description: 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编程将输入的正整数分解成质因子的连乘积 *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/</a:t>
            </a:r>
            <a:endParaRPr lang="en-US" altLang="zh-CN" sz="16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#include &lt;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stdio.h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void main( void )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     unsigned int n, 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=2;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("Please input a integer number:");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scanf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("%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u",&amp;n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("%u=",n);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do{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	if(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&gt;=n)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	{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("%u\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n",n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		break;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	}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	if(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n%i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==0)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	{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printf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("%u*",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		n=n/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	}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	else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++;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	}while(</a:t>
            </a:r>
            <a:r>
              <a:rPr lang="en-US" altLang="zh-CN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&lt;=n);</a:t>
            </a:r>
          </a:p>
          <a:p>
            <a:pPr indent="266700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2541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2387600" y="1808164"/>
            <a:ext cx="4648200" cy="549275"/>
            <a:chOff x="672" y="1200"/>
            <a:chExt cx="2928" cy="346"/>
          </a:xfrm>
        </p:grpSpPr>
        <p:sp>
          <p:nvSpPr>
            <p:cNvPr id="67590" name="Text Box 3"/>
            <p:cNvSpPr txBox="1">
              <a:spLocks noChangeArrowheads="1"/>
            </p:cNvSpPr>
            <p:nvPr/>
          </p:nvSpPr>
          <p:spPr bwMode="auto">
            <a:xfrm>
              <a:off x="672" y="1200"/>
              <a:ext cx="148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</a:rPr>
                <a:t>语法：</a:t>
              </a:r>
            </a:p>
          </p:txBody>
        </p:sp>
        <p:sp>
          <p:nvSpPr>
            <p:cNvPr id="67591" name="Text Box 4"/>
            <p:cNvSpPr txBox="1">
              <a:spLocks noChangeArrowheads="1"/>
            </p:cNvSpPr>
            <p:nvPr/>
          </p:nvSpPr>
          <p:spPr bwMode="auto">
            <a:xfrm>
              <a:off x="2112" y="1200"/>
              <a:ext cx="148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3000" dirty="0">
                  <a:latin typeface="Times New Roman" panose="02020603050405020304" pitchFamily="18" charset="0"/>
                </a:rPr>
                <a:t>continue ;</a:t>
              </a:r>
            </a:p>
          </p:txBody>
        </p:sp>
      </p:grpSp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2387601" y="2722564"/>
            <a:ext cx="78597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000">
                <a:latin typeface="Times New Roman" panose="02020603050405020304" pitchFamily="18" charset="0"/>
              </a:rPr>
              <a:t>功能：提前结束本次循环，跳过循环体中位于该语句后的所有语句，进入下一个循环周期。 </a:t>
            </a: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2387600" y="4222751"/>
            <a:ext cx="7620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60463" indent="-1160463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000">
                <a:latin typeface="Times New Roman" panose="02020603050405020304" pitchFamily="18" charset="0"/>
              </a:rPr>
              <a:t>说明：</a:t>
            </a:r>
            <a:r>
              <a:rPr kumimoji="1" lang="en-US" altLang="zh-CN" sz="3000">
                <a:latin typeface="Times New Roman" panose="02020603050405020304" pitchFamily="18" charset="0"/>
              </a:rPr>
              <a:t>continue</a:t>
            </a:r>
            <a:r>
              <a:rPr kumimoji="1" lang="zh-CN" altLang="en-US" sz="3000">
                <a:latin typeface="Times New Roman" panose="02020603050405020304" pitchFamily="18" charset="0"/>
              </a:rPr>
              <a:t>语句仅用于循环语句中。</a:t>
            </a:r>
          </a:p>
        </p:txBody>
      </p:sp>
      <p:sp>
        <p:nvSpPr>
          <p:cNvPr id="67589" name="Text Box 7"/>
          <p:cNvSpPr txBox="1">
            <a:spLocks noChangeArrowheads="1"/>
          </p:cNvSpPr>
          <p:nvPr/>
        </p:nvSpPr>
        <p:spPr bwMode="auto">
          <a:xfrm>
            <a:off x="2339975" y="1049339"/>
            <a:ext cx="609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0">
                <a:latin typeface="Times New Roman" panose="02020603050405020304" pitchFamily="18" charset="0"/>
              </a:rPr>
              <a:t>二、</a:t>
            </a:r>
            <a:r>
              <a:rPr kumimoji="1" lang="en-US" altLang="zh-CN"/>
              <a:t>continue</a:t>
            </a:r>
            <a:r>
              <a:rPr kumimoji="1" lang="zh-CN" altLang="en-US">
                <a:latin typeface="Times New Roman" panose="02020603050405020304" pitchFamily="18" charset="0"/>
              </a:rPr>
              <a:t>语句</a:t>
            </a:r>
            <a:r>
              <a:rPr kumimoji="1" lang="zh-CN" altLang="en-US"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322880"/>
      </p:ext>
    </p:extLst>
  </p:cSld>
  <p:clrMapOvr>
    <a:masterClrMapping/>
  </p:clrMapOvr>
  <p:transition>
    <p:random/>
    <p:sndAc>
      <p:stSnd>
        <p:snd r:embed="rId3" name="CAMERA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1955800" y="873126"/>
            <a:ext cx="8059407" cy="594226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/* Program: EG0322.c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/* Description: </a:t>
            </a:r>
            <a:r>
              <a:rPr kumimoji="1" lang="zh-CN" altLang="en-US" sz="2000" dirty="0">
                <a:ea typeface="楷体_GB2312" pitchFamily="49" charset="-122"/>
              </a:rPr>
              <a:t>统计输入的十个整数中正数的个数及其算术平均值 *</a:t>
            </a:r>
            <a:r>
              <a:rPr kumimoji="1" lang="en-US" altLang="zh-CN" sz="2000" dirty="0"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#include &lt;</a:t>
            </a:r>
            <a:r>
              <a:rPr kumimoji="1" lang="en-US" altLang="zh-CN" sz="2000" dirty="0" err="1">
                <a:ea typeface="楷体_GB2312" pitchFamily="49" charset="-122"/>
              </a:rPr>
              <a:t>stdio.h</a:t>
            </a:r>
            <a:r>
              <a:rPr kumimoji="1" lang="en-US" altLang="zh-CN" sz="2000" dirty="0">
                <a:ea typeface="楷体_GB2312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void main( 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    </a:t>
            </a:r>
            <a:r>
              <a:rPr kumimoji="1" lang="en-US" altLang="zh-CN" sz="2000" dirty="0" err="1">
                <a:ea typeface="楷体_GB2312" pitchFamily="49" charset="-122"/>
              </a:rPr>
              <a:t>int</a:t>
            </a:r>
            <a:r>
              <a:rPr kumimoji="1" lang="en-US" altLang="zh-CN" sz="2000" dirty="0"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ea typeface="楷体_GB2312" pitchFamily="49" charset="-122"/>
              </a:rPr>
              <a:t>i</a:t>
            </a:r>
            <a:r>
              <a:rPr kumimoji="1" lang="en-US" altLang="zh-CN" sz="2000" dirty="0">
                <a:ea typeface="楷体_GB2312" pitchFamily="49" charset="-122"/>
              </a:rPr>
              <a:t>, </a:t>
            </a:r>
            <a:r>
              <a:rPr kumimoji="1" lang="en-US" altLang="zh-CN" sz="2000" dirty="0" err="1">
                <a:ea typeface="楷体_GB2312" pitchFamily="49" charset="-122"/>
              </a:rPr>
              <a:t>num</a:t>
            </a:r>
            <a:r>
              <a:rPr kumimoji="1" lang="en-US" altLang="zh-CN" sz="2000" dirty="0">
                <a:ea typeface="楷体_GB2312" pitchFamily="49" charset="-122"/>
              </a:rPr>
              <a:t>, count=0, sum=0;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    </a:t>
            </a:r>
            <a:r>
              <a:rPr kumimoji="1" lang="en-US" altLang="zh-CN" sz="2000" dirty="0" err="1">
                <a:ea typeface="楷体_GB2312" pitchFamily="49" charset="-122"/>
              </a:rPr>
              <a:t>printf</a:t>
            </a:r>
            <a:r>
              <a:rPr kumimoji="1" lang="en-US" altLang="zh-CN" sz="2000" dirty="0">
                <a:ea typeface="楷体_GB2312" pitchFamily="49" charset="-122"/>
              </a:rPr>
              <a:t>("Please input ten numbers:\n");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    for(</a:t>
            </a:r>
            <a:r>
              <a:rPr kumimoji="1" lang="en-US" altLang="zh-CN" sz="2000" dirty="0" err="1">
                <a:ea typeface="楷体_GB2312" pitchFamily="49" charset="-122"/>
              </a:rPr>
              <a:t>i</a:t>
            </a:r>
            <a:r>
              <a:rPr kumimoji="1" lang="en-US" altLang="zh-CN" sz="2000" dirty="0">
                <a:ea typeface="楷体_GB2312" pitchFamily="49" charset="-122"/>
              </a:rPr>
              <a:t>=0;i&lt;10;i++)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         </a:t>
            </a:r>
            <a:r>
              <a:rPr kumimoji="1" lang="en-US" altLang="zh-CN" sz="2000" dirty="0" err="1">
                <a:ea typeface="楷体_GB2312" pitchFamily="49" charset="-122"/>
              </a:rPr>
              <a:t>scanf</a:t>
            </a:r>
            <a:r>
              <a:rPr kumimoji="1" lang="en-US" altLang="zh-CN" sz="2000" dirty="0">
                <a:ea typeface="楷体_GB2312" pitchFamily="49" charset="-122"/>
              </a:rPr>
              <a:t>("%d",&amp;</a:t>
            </a:r>
            <a:r>
              <a:rPr kumimoji="1" lang="en-US" altLang="zh-CN" sz="2000" dirty="0" err="1">
                <a:ea typeface="楷体_GB2312" pitchFamily="49" charset="-122"/>
              </a:rPr>
              <a:t>num</a:t>
            </a:r>
            <a:r>
              <a:rPr kumimoji="1" lang="en-US" altLang="zh-CN" sz="2000" dirty="0"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         if(</a:t>
            </a:r>
            <a:r>
              <a:rPr kumimoji="1" lang="en-US" altLang="zh-CN" sz="2000" dirty="0" err="1">
                <a:ea typeface="楷体_GB2312" pitchFamily="49" charset="-122"/>
              </a:rPr>
              <a:t>num</a:t>
            </a:r>
            <a:r>
              <a:rPr kumimoji="1" lang="en-US" altLang="zh-CN" sz="2000" dirty="0">
                <a:ea typeface="楷体_GB2312" pitchFamily="49" charset="-122"/>
              </a:rPr>
              <a:t>&lt;=0)</a:t>
            </a:r>
          </a:p>
          <a:p>
            <a:pPr>
              <a:spcBef>
                <a:spcPct val="0"/>
              </a:spcBef>
              <a:buNone/>
            </a:pPr>
            <a:r>
              <a:rPr kumimoji="1" lang="en-US" altLang="zh-CN" sz="2000" dirty="0">
                <a:ea typeface="楷体_GB2312" pitchFamily="49" charset="-122"/>
              </a:rPr>
              <a:t>             continue;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         count++;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         sum+=</a:t>
            </a:r>
            <a:r>
              <a:rPr kumimoji="1" lang="en-US" altLang="zh-CN" sz="2000" dirty="0" err="1">
                <a:ea typeface="楷体_GB2312" pitchFamily="49" charset="-122"/>
              </a:rPr>
              <a:t>num</a:t>
            </a:r>
            <a:r>
              <a:rPr kumimoji="1" lang="en-US" altLang="zh-CN" sz="2000" dirty="0"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    </a:t>
            </a:r>
            <a:r>
              <a:rPr kumimoji="1" lang="en-US" altLang="zh-CN" sz="2000" dirty="0" err="1">
                <a:ea typeface="楷体_GB2312" pitchFamily="49" charset="-122"/>
              </a:rPr>
              <a:t>printf</a:t>
            </a:r>
            <a:r>
              <a:rPr kumimoji="1" lang="en-US" altLang="zh-CN" sz="2000" dirty="0">
                <a:ea typeface="楷体_GB2312" pitchFamily="49" charset="-122"/>
              </a:rPr>
              <a:t>("You have input %d positive integers \n", count);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    </a:t>
            </a:r>
            <a:r>
              <a:rPr kumimoji="1" lang="en-US" altLang="zh-CN" sz="2000" dirty="0" err="1">
                <a:ea typeface="楷体_GB2312" pitchFamily="49" charset="-122"/>
              </a:rPr>
              <a:t>printf</a:t>
            </a:r>
            <a:r>
              <a:rPr kumimoji="1" lang="en-US" altLang="zh-CN" sz="2000" dirty="0">
                <a:ea typeface="楷体_GB2312" pitchFamily="49" charset="-122"/>
              </a:rPr>
              <a:t>("The average value of these positive integers is %6.2f\n",</a:t>
            </a:r>
            <a:br>
              <a:rPr kumimoji="1" lang="en-US" altLang="zh-CN" sz="2000" dirty="0">
                <a:ea typeface="楷体_GB2312" pitchFamily="49" charset="-122"/>
              </a:rPr>
            </a:br>
            <a:r>
              <a:rPr kumimoji="1" lang="en-US" altLang="zh-CN" sz="2000" dirty="0">
                <a:ea typeface="楷体_GB2312" pitchFamily="49" charset="-122"/>
              </a:rPr>
              <a:t>	(float) sum/count);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ea typeface="楷体_GB2312" pitchFamily="49" charset="-122"/>
              </a:rPr>
              <a:t>}</a:t>
            </a:r>
          </a:p>
        </p:txBody>
      </p:sp>
      <p:sp>
        <p:nvSpPr>
          <p:cNvPr id="192516" name="Oval 4"/>
          <p:cNvSpPr>
            <a:spLocks noChangeArrowheads="1"/>
          </p:cNvSpPr>
          <p:nvPr/>
        </p:nvSpPr>
        <p:spPr bwMode="auto">
          <a:xfrm>
            <a:off x="2763115" y="4305965"/>
            <a:ext cx="1295400" cy="287337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380871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animBg="1" autoUpdateAnimBg="0"/>
      <p:bldP spid="1925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0" y="979489"/>
            <a:ext cx="86804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// Program: EG0303.C</a:t>
            </a:r>
            <a:endParaRPr lang="en-US" altLang="zh-CN" sz="200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输入一元二次方程的三个系数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 </a:t>
            </a:r>
            <a:r>
              <a:rPr lang="zh-CN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计算并打印方程的两个实数根。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&lt;math.h&gt;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 void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a, b, c, deta, deta2, root1, root2;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printf("Input a, b, c:");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scanf("%lf,%lf,%lf", &amp;a, &amp;b, &amp;c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deta = b * b </a:t>
            </a:r>
            <a:r>
              <a:rPr lang="en-US" altLang="zh-CN" sz="2000">
                <a:solidFill>
                  <a:srgbClr val="000000"/>
                </a:solidFill>
                <a:cs typeface="Courier New" panose="02070309020205020404" pitchFamily="49" charset="0"/>
              </a:rPr>
              <a:t>–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* a *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deta2 = sqrt( deta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root1 = ( - b + deta2 ) / 2 /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root2 = ( - b - deta2 ) / 2 /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printf("Root1= %lf Root2=%lf\n", root1, root2 );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408192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26047" y="1461647"/>
            <a:ext cx="9773132" cy="5184775"/>
          </a:xfrm>
        </p:spPr>
        <p:txBody>
          <a:bodyPr>
            <a:noAutofit/>
          </a:bodyPr>
          <a:lstStyle/>
          <a:p>
            <a:pPr marL="400050" lvl="1" indent="0">
              <a:lnSpc>
                <a:spcPct val="100000"/>
              </a:lnSpc>
              <a:buNone/>
              <a:defRPr/>
            </a:pPr>
            <a:r>
              <a:rPr lang="zh-CN" altLang="en-US" sz="2000" dirty="0"/>
              <a:t>本章详细介绍了</a:t>
            </a:r>
            <a:r>
              <a:rPr lang="en-US" altLang="zh-CN" sz="2000" dirty="0"/>
              <a:t>C </a:t>
            </a:r>
            <a:r>
              <a:rPr lang="zh-CN" altLang="en-US" sz="2000" dirty="0"/>
              <a:t>语言程序设计的三种结构化程序控制结构：顺序、选择和循环语句，结合大量实例，重点描述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围绕问题如何组织数据，并结合 </a:t>
            </a:r>
            <a:r>
              <a:rPr lang="en-US" altLang="zh-CN" sz="2000" dirty="0">
                <a:solidFill>
                  <a:srgbClr val="000000"/>
                </a:solidFill>
                <a:latin typeface="TimesNewRomanPSMT"/>
              </a:rPr>
              <a:t>N-S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流程图介绍了累加、累乘、顺序查找等经典算法，还通过想一想进一步拓宽程序设计思维，培养运用</a:t>
            </a:r>
            <a:r>
              <a:rPr lang="en-US" altLang="zh-CN" sz="2000" dirty="0">
                <a:solidFill>
                  <a:srgbClr val="000000"/>
                </a:solidFill>
                <a:latin typeface="TimesNewRomanPSMT"/>
              </a:rPr>
              <a:t>C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语言编写一些小规模的应用程序解决实际问题的能力。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00050" lvl="1" indent="0">
              <a:lnSpc>
                <a:spcPct val="100000"/>
              </a:lnSpc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本章的主要知识点有：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17550" lvl="1" indent="-317500">
              <a:lnSpc>
                <a:spcPct val="10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顺序结构的特点和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语言语句的种类；</a:t>
            </a:r>
          </a:p>
          <a:p>
            <a:pPr marL="717550" lvl="1" indent="-317500">
              <a:lnSpc>
                <a:spcPct val="100000"/>
              </a:lnSpc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结构的语法、执行过程和嵌套；</a:t>
            </a:r>
          </a:p>
          <a:p>
            <a:pPr marL="717550" lvl="1" indent="-317500">
              <a:lnSpc>
                <a:spcPct val="100000"/>
              </a:lnSpc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switch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case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结构的等值选择特点、语法和分支共用、条件转换；</a:t>
            </a:r>
          </a:p>
          <a:p>
            <a:pPr marL="717550" lvl="1" indent="-317500">
              <a:lnSpc>
                <a:spcPct val="100000"/>
              </a:lnSpc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循环的先判断后执行特点、语法和“当型”循环控制结构的实现；</a:t>
            </a:r>
          </a:p>
          <a:p>
            <a:pPr marL="717550" lvl="1" indent="-317500">
              <a:lnSpc>
                <a:spcPct val="100000"/>
              </a:lnSpc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循环的先执行后判断特点、语法和“直到型”循环控制结构的区别；</a:t>
            </a:r>
          </a:p>
          <a:p>
            <a:pPr marL="717550" lvl="1" indent="-317500">
              <a:lnSpc>
                <a:spcPct val="100000"/>
              </a:lnSpc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循环的语法、执行顺序和各种变化；</a:t>
            </a:r>
          </a:p>
          <a:p>
            <a:pPr marL="717550" lvl="1" indent="-317500">
              <a:lnSpc>
                <a:spcPct val="10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循环嵌套和程序转移对循环程序执行顺序的影响。</a:t>
            </a:r>
          </a:p>
        </p:txBody>
      </p:sp>
    </p:spTree>
    <p:extLst>
      <p:ext uri="{BB962C8B-B14F-4D97-AF65-F5344CB8AC3E}">
        <p14:creationId xmlns:p14="http://schemas.microsoft.com/office/powerpoint/2010/main" val="3189880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852309-7566-44EB-A7FC-E9A150FCDB0C}"/>
              </a:ext>
            </a:extLst>
          </p:cNvPr>
          <p:cNvSpPr/>
          <p:nvPr/>
        </p:nvSpPr>
        <p:spPr>
          <a:xfrm>
            <a:off x="1397473" y="969162"/>
            <a:ext cx="9110186" cy="2318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6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endParaRPr lang="en-US" altLang="zh-CN" sz="36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en-US" altLang="zh-CN" sz="36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第三章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习题：一，二（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），三，四（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2,5,7, 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8,10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6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1"/>
          <p:cNvSpPr>
            <a:spLocks noChangeArrowheads="1"/>
          </p:cNvSpPr>
          <p:nvPr/>
        </p:nvSpPr>
        <p:spPr bwMode="auto">
          <a:xfrm>
            <a:off x="2112038" y="1055542"/>
            <a:ext cx="74168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tabLst>
                <a:tab pos="3971925" algn="l"/>
              </a:tabLs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tabLst>
                <a:tab pos="397192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tabLst>
                <a:tab pos="39719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971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971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71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71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71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719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表达式语句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合法的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语言表达式后面加“；”</a:t>
            </a:r>
            <a:endParaRPr lang="zh-CN" altLang="en-US" sz="2400" dirty="0"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Symbol" panose="05050102010706020507" pitchFamily="18" charset="2"/>
              <a:buChar char=""/>
            </a:pPr>
            <a:r>
              <a:rPr lang="zh-CN" altLang="en-US" sz="1600" b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赋值语句，如</a:t>
            </a:r>
            <a:r>
              <a:rPr lang="en-US" altLang="zh-CN" sz="1600" b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sum = sum + </a:t>
            </a:r>
            <a:r>
              <a:rPr lang="en-US" altLang="zh-CN" sz="1600" b="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600" b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1600" b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sum += </a:t>
            </a:r>
            <a:r>
              <a:rPr lang="en-US" altLang="zh-CN" sz="1600" b="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b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1600" b="0" dirty="0"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Symbol" panose="05050102010706020507" pitchFamily="18" charset="2"/>
              <a:buChar char=""/>
            </a:pPr>
            <a:r>
              <a:rPr lang="zh-CN" altLang="en-US" sz="1600" b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三元条件语句，如</a:t>
            </a:r>
            <a:r>
              <a:rPr lang="en-US" altLang="zh-CN" sz="1600" b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 &gt; b ? max = a : max = b;</a:t>
            </a:r>
            <a:endParaRPr lang="en-US" altLang="zh-CN" sz="1600" b="0" dirty="0"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Symbol" panose="05050102010706020507" pitchFamily="18" charset="2"/>
              <a:buChar char=""/>
            </a:pPr>
            <a:r>
              <a:rPr lang="zh-CN" altLang="en-US" sz="1600" b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逗号语句，如</a:t>
            </a:r>
            <a:r>
              <a:rPr lang="en-US" altLang="zh-CN" sz="1600" b="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b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= 0, sum = 0 ;</a:t>
            </a:r>
            <a:endParaRPr lang="en-US" altLang="zh-CN" sz="1600" b="0" dirty="0"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注意：有些表达式写成语句没有意义。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800" b="0" dirty="0"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函数调用语句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在函数调用的后面加“；”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1600" b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("%lf", &amp;radius);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800" b="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空语句 </a:t>
            </a: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  </a:t>
            </a:r>
            <a:r>
              <a:rPr lang="zh-CN" altLang="en-US" sz="2400" dirty="0">
                <a:ea typeface="仿宋_GB2312" pitchFamily="49" charset="-122"/>
                <a:cs typeface="Times New Roman" panose="02020603050405020304" pitchFamily="18" charset="0"/>
              </a:rPr>
              <a:t>常用于空的条件分支或空的循环体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复合语句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用一对花括号括起来的语句组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if( first &gt; second )    // </a:t>
            </a:r>
            <a:r>
              <a:rPr lang="zh-CN" altLang="en-US" sz="1600" dirty="0"/>
              <a:t>若</a:t>
            </a:r>
            <a:r>
              <a:rPr lang="en-US" altLang="zh-CN" sz="1600" dirty="0"/>
              <a:t>first &gt; second, </a:t>
            </a:r>
            <a:r>
              <a:rPr lang="zh-CN" altLang="en-US" sz="1600" dirty="0"/>
              <a:t>交换</a:t>
            </a:r>
            <a:r>
              <a:rPr lang="en-US" altLang="zh-CN" sz="1600" dirty="0"/>
              <a:t>first, second </a:t>
            </a:r>
            <a:r>
              <a:rPr lang="zh-CN" altLang="en-US" sz="1600" dirty="0"/>
              <a:t>的值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 = first;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    first = second;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     second = 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dirty="0"/>
              <a:t>} // C </a:t>
            </a:r>
            <a:r>
              <a:rPr lang="zh-CN" altLang="en-US" sz="1600" dirty="0"/>
              <a:t>语言中</a:t>
            </a:r>
            <a:r>
              <a:rPr lang="en-US" altLang="zh-CN" sz="1600" dirty="0"/>
              <a:t>, </a:t>
            </a:r>
            <a:r>
              <a:rPr lang="zh-CN" altLang="en-US" sz="1600" dirty="0"/>
              <a:t>此</a:t>
            </a:r>
            <a:r>
              <a:rPr lang="en-US" altLang="zh-CN" sz="1600" dirty="0"/>
              <a:t>if </a:t>
            </a:r>
            <a:r>
              <a:rPr lang="zh-CN" altLang="en-US" sz="1600" dirty="0"/>
              <a:t>结构算作一条控制语句。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 dirty="0">
                <a:latin typeface="Times New Roman" panose="02020603050405020304" pitchFamily="18" charset="0"/>
                <a:ea typeface="楷体_GB2312" pitchFamily="49" charset="-122"/>
              </a:rPr>
              <a:t>注意：复合语句后面不需要加</a:t>
            </a:r>
            <a:r>
              <a:rPr lang="zh-CN" altLang="en-US" sz="1600" b="0" dirty="0">
                <a:ea typeface="楷体_GB2312" pitchFamily="49" charset="-122"/>
              </a:rPr>
              <a:t>“</a:t>
            </a:r>
            <a:r>
              <a:rPr lang="zh-CN" altLang="en-US" sz="1600" b="0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zh-CN" altLang="en-US" sz="1600" b="0" dirty="0">
                <a:ea typeface="楷体_GB2312" pitchFamily="49" charset="-122"/>
              </a:rPr>
              <a:t>”</a:t>
            </a:r>
            <a:r>
              <a:rPr lang="zh-CN" altLang="en-US" sz="1600" b="0" dirty="0">
                <a:latin typeface="Times New Roman" panose="02020603050405020304" pitchFamily="18" charset="0"/>
                <a:ea typeface="楷体_GB2312" pitchFamily="49" charset="-122"/>
              </a:rPr>
              <a:t>作为结束符。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5.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控制语句：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else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switch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case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while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do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while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for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</a:rPr>
              <a:t>等</a:t>
            </a:r>
            <a:r>
              <a:rPr lang="zh-CN" altLang="en-US" sz="1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47509" name="Rectangle 53"/>
          <p:cNvSpPr>
            <a:spLocks noChangeArrowheads="1"/>
          </p:cNvSpPr>
          <p:nvPr/>
        </p:nvSpPr>
        <p:spPr bwMode="auto">
          <a:xfrm>
            <a:off x="2027238" y="476250"/>
            <a:ext cx="1014412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  <a:sym typeface="Wingdings 2" pitchFamily="18" charset="2"/>
              </a:rPr>
              <a:t>C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  <a:sym typeface="Wingdings 2" pitchFamily="18" charset="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864125465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42641" y="779939"/>
            <a:ext cx="7772400" cy="9655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3.2.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选择结构</a:t>
            </a:r>
            <a:b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3.2.1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if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－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else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条件分支</a:t>
            </a:r>
          </a:p>
        </p:txBody>
      </p: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2132013" y="1879601"/>
            <a:ext cx="4572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/>
              <a:t>if (</a:t>
            </a:r>
            <a:r>
              <a:rPr lang="en-US" altLang="zh-CN" sz="2400" dirty="0" err="1"/>
              <a:t>expL</a:t>
            </a:r>
            <a:r>
              <a:rPr lang="en-US" altLang="zh-CN" sz="2400" dirty="0"/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                     </a:t>
            </a:r>
            <a:r>
              <a:rPr lang="en-US" altLang="zh-CN" sz="2400" dirty="0" err="1"/>
              <a:t>statementT</a:t>
            </a:r>
            <a:r>
              <a:rPr lang="zh-CN" altLang="en-US" sz="2400" dirty="0"/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/>
              <a:t>else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                     </a:t>
            </a:r>
            <a:r>
              <a:rPr lang="en-US" altLang="zh-CN" sz="2400" dirty="0" err="1"/>
              <a:t>statementF</a:t>
            </a:r>
            <a:r>
              <a:rPr lang="zh-CN" altLang="en-US" sz="2400" dirty="0"/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执行过程：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说明：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a. else</a:t>
            </a:r>
            <a:r>
              <a:rPr lang="zh-CN" altLang="en-US" sz="2400" dirty="0"/>
              <a:t>分支可省略：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if (</a:t>
            </a:r>
            <a:r>
              <a:rPr lang="en-US" altLang="zh-CN" sz="2400" dirty="0" err="1"/>
              <a:t>expL</a:t>
            </a:r>
            <a:r>
              <a:rPr lang="en-US" altLang="zh-CN" sz="2400" dirty="0"/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                </a:t>
            </a:r>
            <a:r>
              <a:rPr lang="en-US" altLang="zh-CN" sz="2400" dirty="0" err="1"/>
              <a:t>statementT</a:t>
            </a:r>
            <a:r>
              <a:rPr lang="zh-CN" altLang="en-US" sz="2400" dirty="0"/>
              <a:t>；</a:t>
            </a:r>
          </a:p>
        </p:txBody>
      </p:sp>
      <p:sp>
        <p:nvSpPr>
          <p:cNvPr id="10244" name="Rectangle 40"/>
          <p:cNvSpPr>
            <a:spLocks noChangeArrowheads="1"/>
          </p:cNvSpPr>
          <p:nvPr/>
        </p:nvSpPr>
        <p:spPr bwMode="auto">
          <a:xfrm>
            <a:off x="6851650" y="1808163"/>
            <a:ext cx="2844800" cy="1573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10245" name="Line 41"/>
          <p:cNvSpPr>
            <a:spLocks noChangeShapeType="1"/>
          </p:cNvSpPr>
          <p:nvPr/>
        </p:nvSpPr>
        <p:spPr bwMode="auto">
          <a:xfrm>
            <a:off x="6851650" y="2609850"/>
            <a:ext cx="284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Text Box 42"/>
          <p:cNvSpPr txBox="1">
            <a:spLocks noChangeArrowheads="1"/>
          </p:cNvSpPr>
          <p:nvPr/>
        </p:nvSpPr>
        <p:spPr bwMode="auto">
          <a:xfrm>
            <a:off x="7716839" y="1801814"/>
            <a:ext cx="1501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expL</a:t>
            </a:r>
            <a:r>
              <a:rPr kumimoji="1" lang="zh-CN" altLang="en-US" sz="2000">
                <a:latin typeface="Times New Roman" panose="02020603050405020304" pitchFamily="18" charset="0"/>
              </a:rPr>
              <a:t>为真？</a:t>
            </a:r>
          </a:p>
        </p:txBody>
      </p:sp>
      <p:sp>
        <p:nvSpPr>
          <p:cNvPr id="10247" name="Text Box 43"/>
          <p:cNvSpPr txBox="1">
            <a:spLocks noChangeArrowheads="1"/>
          </p:cNvSpPr>
          <p:nvPr/>
        </p:nvSpPr>
        <p:spPr bwMode="auto">
          <a:xfrm>
            <a:off x="6851650" y="2809876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statementT</a:t>
            </a:r>
          </a:p>
        </p:txBody>
      </p:sp>
      <p:sp>
        <p:nvSpPr>
          <p:cNvPr id="10248" name="Text Box 44"/>
          <p:cNvSpPr txBox="1">
            <a:spLocks noChangeArrowheads="1"/>
          </p:cNvSpPr>
          <p:nvPr/>
        </p:nvSpPr>
        <p:spPr bwMode="auto">
          <a:xfrm>
            <a:off x="8372475" y="2809876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statementF</a:t>
            </a:r>
          </a:p>
        </p:txBody>
      </p:sp>
      <p:sp>
        <p:nvSpPr>
          <p:cNvPr id="10249" name="Line 45"/>
          <p:cNvSpPr>
            <a:spLocks noChangeShapeType="1"/>
          </p:cNvSpPr>
          <p:nvPr/>
        </p:nvSpPr>
        <p:spPr bwMode="auto">
          <a:xfrm>
            <a:off x="8328025" y="2595564"/>
            <a:ext cx="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46"/>
          <p:cNvSpPr>
            <a:spLocks noChangeShapeType="1"/>
          </p:cNvSpPr>
          <p:nvPr/>
        </p:nvSpPr>
        <p:spPr bwMode="auto">
          <a:xfrm>
            <a:off x="6851651" y="1801814"/>
            <a:ext cx="1476375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47"/>
          <p:cNvSpPr>
            <a:spLocks noChangeShapeType="1"/>
          </p:cNvSpPr>
          <p:nvPr/>
        </p:nvSpPr>
        <p:spPr bwMode="auto">
          <a:xfrm flipH="1">
            <a:off x="8328026" y="1808163"/>
            <a:ext cx="1368425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Text Box 48"/>
          <p:cNvSpPr txBox="1">
            <a:spLocks noChangeArrowheads="1"/>
          </p:cNvSpPr>
          <p:nvPr/>
        </p:nvSpPr>
        <p:spPr bwMode="auto">
          <a:xfrm>
            <a:off x="6996113" y="2162175"/>
            <a:ext cx="35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0253" name="Text Box 49"/>
          <p:cNvSpPr txBox="1">
            <a:spLocks noChangeArrowheads="1"/>
          </p:cNvSpPr>
          <p:nvPr/>
        </p:nvSpPr>
        <p:spPr bwMode="auto">
          <a:xfrm>
            <a:off x="9156700" y="2162175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0254" name="Text Box 26"/>
          <p:cNvSpPr txBox="1">
            <a:spLocks noChangeArrowheads="1"/>
          </p:cNvSpPr>
          <p:nvPr/>
        </p:nvSpPr>
        <p:spPr bwMode="auto">
          <a:xfrm>
            <a:off x="6272468" y="2166908"/>
            <a:ext cx="570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非</a:t>
            </a: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endParaRPr kumimoji="1" lang="en-US" altLang="zh-CN" sz="4000">
              <a:latin typeface="Times New Roman" panose="02020603050405020304" pitchFamily="18" charset="0"/>
            </a:endParaRPr>
          </a:p>
        </p:txBody>
      </p:sp>
      <p:sp>
        <p:nvSpPr>
          <p:cNvPr id="10255" name="Text Box 27"/>
          <p:cNvSpPr txBox="1">
            <a:spLocks noChangeArrowheads="1"/>
          </p:cNvSpPr>
          <p:nvPr/>
        </p:nvSpPr>
        <p:spPr bwMode="auto">
          <a:xfrm>
            <a:off x="9804400" y="22050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  <a:endParaRPr kumimoji="1" lang="en-US" altLang="zh-CN" sz="4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266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2460826" y="2382538"/>
            <a:ext cx="2964273" cy="17912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if ( expL1 ) </a:t>
            </a: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statementT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；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else</a:t>
            </a: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statementF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；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      </a:t>
            </a:r>
          </a:p>
        </p:txBody>
      </p:sp>
      <p:sp>
        <p:nvSpPr>
          <p:cNvPr id="11267" name="Rectangle 36"/>
          <p:cNvSpPr>
            <a:spLocks noChangeArrowheads="1"/>
          </p:cNvSpPr>
          <p:nvPr/>
        </p:nvSpPr>
        <p:spPr bwMode="auto">
          <a:xfrm>
            <a:off x="2384626" y="6486487"/>
            <a:ext cx="9094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_GB2312" pitchFamily="49" charset="-122"/>
            </a:endParaRPr>
          </a:p>
        </p:txBody>
      </p:sp>
      <p:sp>
        <p:nvSpPr>
          <p:cNvPr id="11268" name="Rectangle 38"/>
          <p:cNvSpPr>
            <a:spLocks noChangeArrowheads="1"/>
          </p:cNvSpPr>
          <p:nvPr/>
        </p:nvSpPr>
        <p:spPr bwMode="auto">
          <a:xfrm>
            <a:off x="1597226" y="1112818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b. </a:t>
            </a:r>
            <a:r>
              <a:rPr lang="zh-CN" altLang="en-US" sz="2400"/>
              <a:t>条件分支可嵌套：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72214" y="1112818"/>
            <a:ext cx="3708400" cy="1920875"/>
            <a:chOff x="1882" y="572"/>
            <a:chExt cx="2245" cy="1202"/>
          </a:xfrm>
        </p:grpSpPr>
        <p:sp>
          <p:nvSpPr>
            <p:cNvPr id="11273" name="Rectangle 44"/>
            <p:cNvSpPr>
              <a:spLocks noChangeArrowheads="1"/>
            </p:cNvSpPr>
            <p:nvPr/>
          </p:nvSpPr>
          <p:spPr bwMode="auto">
            <a:xfrm>
              <a:off x="2608" y="572"/>
              <a:ext cx="1519" cy="1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if (expL2 ) </a:t>
              </a:r>
            </a:p>
            <a:p>
              <a:pPr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       statementT1</a:t>
              </a:r>
            </a:p>
            <a:p>
              <a:pPr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else </a:t>
              </a:r>
            </a:p>
            <a:p>
              <a:pPr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      statementT2</a:t>
              </a:r>
            </a:p>
          </p:txBody>
        </p:sp>
        <p:sp>
          <p:nvSpPr>
            <p:cNvPr id="11274" name="Line 45"/>
            <p:cNvSpPr>
              <a:spLocks noChangeShapeType="1"/>
            </p:cNvSpPr>
            <p:nvPr/>
          </p:nvSpPr>
          <p:spPr bwMode="auto">
            <a:xfrm flipV="1">
              <a:off x="1882" y="1162"/>
              <a:ext cx="658" cy="6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525239" y="3033693"/>
            <a:ext cx="4176712" cy="1781175"/>
            <a:chOff x="1905" y="1865"/>
            <a:chExt cx="2631" cy="1122"/>
          </a:xfrm>
        </p:grpSpPr>
        <p:sp>
          <p:nvSpPr>
            <p:cNvPr id="11271" name="Rectangle 42"/>
            <p:cNvSpPr>
              <a:spLocks noChangeArrowheads="1"/>
            </p:cNvSpPr>
            <p:nvPr/>
          </p:nvSpPr>
          <p:spPr bwMode="auto">
            <a:xfrm>
              <a:off x="2767" y="1865"/>
              <a:ext cx="1769" cy="112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if (expL3 ) </a:t>
              </a:r>
            </a:p>
            <a:p>
              <a:pPr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    statementF1</a:t>
              </a:r>
            </a:p>
            <a:p>
              <a:pPr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else </a:t>
              </a:r>
            </a:p>
            <a:p>
              <a:pPr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    statementF2</a:t>
              </a:r>
            </a:p>
          </p:txBody>
        </p:sp>
        <p:sp>
          <p:nvSpPr>
            <p:cNvPr id="11272" name="Line 46"/>
            <p:cNvSpPr>
              <a:spLocks noChangeShapeType="1"/>
            </p:cNvSpPr>
            <p:nvPr/>
          </p:nvSpPr>
          <p:spPr bwMode="auto">
            <a:xfrm>
              <a:off x="1905" y="2364"/>
              <a:ext cx="816" cy="15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15947"/>
      </p:ext>
    </p:extLst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8436" y="964500"/>
            <a:ext cx="3722083" cy="3477875"/>
            <a:chOff x="6275388" y="3158502"/>
            <a:chExt cx="3722083" cy="3477875"/>
          </a:xfrm>
        </p:grpSpPr>
        <p:sp>
          <p:nvSpPr>
            <p:cNvPr id="12290" name="Text Box 4"/>
            <p:cNvSpPr txBox="1">
              <a:spLocks noChangeArrowheads="1"/>
            </p:cNvSpPr>
            <p:nvPr/>
          </p:nvSpPr>
          <p:spPr bwMode="auto">
            <a:xfrm>
              <a:off x="6275388" y="3158502"/>
              <a:ext cx="2443298" cy="3477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2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if (expL1)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2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if (expL2)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2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statement1;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2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else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2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statement2;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2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else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2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if(expL5)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2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statement3;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2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else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2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statement4;</a:t>
              </a:r>
            </a:p>
          </p:txBody>
        </p:sp>
        <p:sp>
          <p:nvSpPr>
            <p:cNvPr id="12291" name="Text Box 5"/>
            <p:cNvSpPr txBox="1">
              <a:spLocks noChangeArrowheads="1"/>
            </p:cNvSpPr>
            <p:nvPr/>
          </p:nvSpPr>
          <p:spPr bwMode="auto">
            <a:xfrm>
              <a:off x="8898544" y="3714107"/>
              <a:ext cx="9909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kumimoji="1" lang="en-US" altLang="zh-CN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</a:p>
          </p:txBody>
        </p:sp>
        <p:sp>
          <p:nvSpPr>
            <p:cNvPr id="12292" name="Text Box 6"/>
            <p:cNvSpPr txBox="1">
              <a:spLocks noChangeArrowheads="1"/>
            </p:cNvSpPr>
            <p:nvPr/>
          </p:nvSpPr>
          <p:spPr bwMode="auto">
            <a:xfrm>
              <a:off x="9006494" y="5406382"/>
              <a:ext cx="9909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kumimoji="1" lang="en-US" altLang="zh-CN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endPara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2293" name="AutoShape 7"/>
            <p:cNvSpPr>
              <a:spLocks/>
            </p:cNvSpPr>
            <p:nvPr/>
          </p:nvSpPr>
          <p:spPr bwMode="auto">
            <a:xfrm>
              <a:off x="8796338" y="3746500"/>
              <a:ext cx="80962" cy="977900"/>
            </a:xfrm>
            <a:prstGeom prst="rightBracket">
              <a:avLst>
                <a:gd name="adj" fmla="val 1006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楷体_GB2312" pitchFamily="49" charset="-122"/>
              </a:endParaRPr>
            </a:p>
          </p:txBody>
        </p:sp>
        <p:sp>
          <p:nvSpPr>
            <p:cNvPr id="12294" name="AutoShape 8"/>
            <p:cNvSpPr>
              <a:spLocks/>
            </p:cNvSpPr>
            <p:nvPr/>
          </p:nvSpPr>
          <p:spPr bwMode="auto">
            <a:xfrm>
              <a:off x="8759826" y="5408613"/>
              <a:ext cx="73025" cy="1008062"/>
            </a:xfrm>
            <a:prstGeom prst="rightBracket">
              <a:avLst>
                <a:gd name="adj" fmla="val 11503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楷体_GB2312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52343" y="4054979"/>
            <a:ext cx="3819524" cy="1938338"/>
            <a:chOff x="3481592" y="4442375"/>
            <a:chExt cx="3819524" cy="1938338"/>
          </a:xfrm>
        </p:grpSpPr>
        <p:sp>
          <p:nvSpPr>
            <p:cNvPr id="12303" name="Text Box 10"/>
            <p:cNvSpPr txBox="1">
              <a:spLocks noChangeArrowheads="1"/>
            </p:cNvSpPr>
            <p:nvPr/>
          </p:nvSpPr>
          <p:spPr bwMode="auto">
            <a:xfrm>
              <a:off x="3481592" y="4442375"/>
              <a:ext cx="2800349" cy="193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if (expL1)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if (expL2)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  statement1;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else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statement2;</a:t>
              </a:r>
            </a:p>
          </p:txBody>
        </p:sp>
        <p:sp>
          <p:nvSpPr>
            <p:cNvPr id="12304" name="Text Box 11"/>
            <p:cNvSpPr txBox="1">
              <a:spLocks noChangeArrowheads="1"/>
            </p:cNvSpPr>
            <p:nvPr/>
          </p:nvSpPr>
          <p:spPr bwMode="auto">
            <a:xfrm>
              <a:off x="6310516" y="5323438"/>
              <a:ext cx="990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</a:p>
          </p:txBody>
        </p:sp>
        <p:sp>
          <p:nvSpPr>
            <p:cNvPr id="12305" name="AutoShape 12"/>
            <p:cNvSpPr>
              <a:spLocks/>
            </p:cNvSpPr>
            <p:nvPr/>
          </p:nvSpPr>
          <p:spPr bwMode="auto">
            <a:xfrm>
              <a:off x="6193041" y="4993238"/>
              <a:ext cx="74612" cy="1219200"/>
            </a:xfrm>
            <a:prstGeom prst="rightBracket">
              <a:avLst>
                <a:gd name="adj" fmla="val 13617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楷体_GB2312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98336" y="4054979"/>
            <a:ext cx="3793520" cy="2677656"/>
            <a:chOff x="6132514" y="821760"/>
            <a:chExt cx="3793520" cy="2677656"/>
          </a:xfrm>
        </p:grpSpPr>
        <p:sp>
          <p:nvSpPr>
            <p:cNvPr id="12296" name="Text Box 14"/>
            <p:cNvSpPr txBox="1">
              <a:spLocks noChangeArrowheads="1"/>
            </p:cNvSpPr>
            <p:nvPr/>
          </p:nvSpPr>
          <p:spPr bwMode="auto">
            <a:xfrm>
              <a:off x="6132514" y="821760"/>
              <a:ext cx="2723823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if (exprL1)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{        if (exprL2)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 statement1;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}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else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statement2;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</a:t>
              </a:r>
            </a:p>
          </p:txBody>
        </p:sp>
        <p:sp>
          <p:nvSpPr>
            <p:cNvPr id="12297" name="Text Box 15"/>
            <p:cNvSpPr txBox="1">
              <a:spLocks noChangeArrowheads="1"/>
            </p:cNvSpPr>
            <p:nvPr/>
          </p:nvSpPr>
          <p:spPr bwMode="auto">
            <a:xfrm>
              <a:off x="8935057" y="1447157"/>
              <a:ext cx="9909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</a:p>
          </p:txBody>
        </p:sp>
        <p:sp>
          <p:nvSpPr>
            <p:cNvPr id="12298" name="AutoShape 16"/>
            <p:cNvSpPr>
              <a:spLocks/>
            </p:cNvSpPr>
            <p:nvPr/>
          </p:nvSpPr>
          <p:spPr bwMode="auto">
            <a:xfrm>
              <a:off x="8877300" y="1481138"/>
              <a:ext cx="76200" cy="457200"/>
            </a:xfrm>
            <a:prstGeom prst="rightBracke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楷体_GB2312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8327" y="995932"/>
            <a:ext cx="3789361" cy="2678113"/>
            <a:chOff x="4289173" y="3963814"/>
            <a:chExt cx="3789361" cy="2678113"/>
          </a:xfrm>
        </p:grpSpPr>
        <p:sp>
          <p:nvSpPr>
            <p:cNvPr id="12300" name="Text Box 18"/>
            <p:cNvSpPr txBox="1">
              <a:spLocks noChangeArrowheads="1"/>
            </p:cNvSpPr>
            <p:nvPr/>
          </p:nvSpPr>
          <p:spPr bwMode="auto">
            <a:xfrm>
              <a:off x="4289173" y="3963814"/>
              <a:ext cx="2800349" cy="267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if (expL1)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statement1;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else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if(expL3) 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  statement3;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else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 statement4;</a:t>
              </a:r>
            </a:p>
          </p:txBody>
        </p:sp>
        <p:sp>
          <p:nvSpPr>
            <p:cNvPr id="12301" name="Text Box 19"/>
            <p:cNvSpPr txBox="1">
              <a:spLocks noChangeArrowheads="1"/>
            </p:cNvSpPr>
            <p:nvPr/>
          </p:nvSpPr>
          <p:spPr bwMode="auto">
            <a:xfrm>
              <a:off x="7087934" y="5629894"/>
              <a:ext cx="990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endParaRPr kumimoji="1"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2302" name="AutoShape 20"/>
            <p:cNvSpPr>
              <a:spLocks/>
            </p:cNvSpPr>
            <p:nvPr/>
          </p:nvSpPr>
          <p:spPr bwMode="auto">
            <a:xfrm>
              <a:off x="7013322" y="5278264"/>
              <a:ext cx="74612" cy="1165225"/>
            </a:xfrm>
            <a:prstGeom prst="rightBracket">
              <a:avLst>
                <a:gd name="adj" fmla="val 13014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318264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2908</TotalTime>
  <Words>5793</Words>
  <Application>Microsoft Office PowerPoint</Application>
  <PresentationFormat>宽屏</PresentationFormat>
  <Paragraphs>676</Paragraphs>
  <Slides>51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9" baseType="lpstr">
      <vt:lpstr>TimesNewRomanPSMT</vt:lpstr>
      <vt:lpstr>等线</vt:lpstr>
      <vt:lpstr>等线 Light</vt:lpstr>
      <vt:lpstr>仿宋_GB2312</vt:lpstr>
      <vt:lpstr>黑体</vt:lpstr>
      <vt:lpstr>楷体_GB2312</vt:lpstr>
      <vt:lpstr>隶书</vt:lpstr>
      <vt:lpstr>SimSun</vt:lpstr>
      <vt:lpstr>SimSun</vt:lpstr>
      <vt:lpstr>Arial</vt:lpstr>
      <vt:lpstr>Calibri</vt:lpstr>
      <vt:lpstr>Courier New</vt:lpstr>
      <vt:lpstr>Symbol</vt:lpstr>
      <vt:lpstr>Times New Roman</vt:lpstr>
      <vt:lpstr>Wingdings</vt:lpstr>
      <vt:lpstr>Wingdings 2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3.2.选择结构  3.2.1 if－else条件分支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3.2.3  switch—case结构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循环 3.3.1 while语句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3.3.2 do - while语句</vt:lpstr>
      <vt:lpstr>PowerPoint 演示文稿</vt:lpstr>
      <vt:lpstr>PowerPoint 演示文稿</vt:lpstr>
      <vt:lpstr>PowerPoint 演示文稿</vt:lpstr>
      <vt:lpstr>PowerPoint 演示文稿</vt:lpstr>
      <vt:lpstr>3.3.3 for语句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3.3.5转移控制</vt:lpstr>
      <vt:lpstr>PowerPoint 演示文稿</vt:lpstr>
      <vt:lpstr>PowerPoint 演示文稿</vt:lpstr>
      <vt:lpstr>PowerPoint 演示文稿</vt:lpstr>
      <vt:lpstr>PowerPoint 演示文稿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User</cp:lastModifiedBy>
  <cp:revision>284</cp:revision>
  <dcterms:created xsi:type="dcterms:W3CDTF">2016-03-06T12:02:16Z</dcterms:created>
  <dcterms:modified xsi:type="dcterms:W3CDTF">2023-04-12T01:02:22Z</dcterms:modified>
</cp:coreProperties>
</file>