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369" r:id="rId2"/>
    <p:sldId id="292" r:id="rId3"/>
    <p:sldId id="370" r:id="rId4"/>
    <p:sldId id="345" r:id="rId5"/>
    <p:sldId id="293" r:id="rId6"/>
    <p:sldId id="346" r:id="rId7"/>
    <p:sldId id="294" r:id="rId8"/>
    <p:sldId id="295" r:id="rId9"/>
    <p:sldId id="296" r:id="rId10"/>
    <p:sldId id="297" r:id="rId11"/>
    <p:sldId id="298" r:id="rId12"/>
    <p:sldId id="299" r:id="rId13"/>
    <p:sldId id="300" r:id="rId14"/>
    <p:sldId id="301" r:id="rId15"/>
    <p:sldId id="302" r:id="rId16"/>
    <p:sldId id="361" r:id="rId17"/>
    <p:sldId id="303" r:id="rId18"/>
    <p:sldId id="453" r:id="rId19"/>
    <p:sldId id="362" r:id="rId20"/>
    <p:sldId id="444" r:id="rId21"/>
    <p:sldId id="446" r:id="rId22"/>
    <p:sldId id="443"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56" r:id="rId38"/>
    <p:sldId id="365" r:id="rId39"/>
    <p:sldId id="439" r:id="rId40"/>
    <p:sldId id="440" r:id="rId41"/>
    <p:sldId id="441" r:id="rId42"/>
    <p:sldId id="442" r:id="rId43"/>
    <p:sldId id="454" r:id="rId44"/>
    <p:sldId id="455" r:id="rId45"/>
    <p:sldId id="456" r:id="rId46"/>
    <p:sldId id="458" r:id="rId47"/>
    <p:sldId id="460" r:id="rId48"/>
    <p:sldId id="461" r:id="rId49"/>
    <p:sldId id="462" r:id="rId50"/>
    <p:sldId id="463" r:id="rId51"/>
    <p:sldId id="464" r:id="rId52"/>
    <p:sldId id="465" r:id="rId53"/>
    <p:sldId id="466" r:id="rId54"/>
    <p:sldId id="322" r:id="rId55"/>
    <p:sldId id="323" r:id="rId56"/>
    <p:sldId id="328" r:id="rId57"/>
    <p:sldId id="329" r:id="rId58"/>
    <p:sldId id="368" r:id="rId59"/>
    <p:sldId id="330" r:id="rId60"/>
    <p:sldId id="331" r:id="rId61"/>
    <p:sldId id="332" r:id="rId62"/>
    <p:sldId id="333" r:id="rId63"/>
    <p:sldId id="334" r:id="rId64"/>
    <p:sldId id="335" r:id="rId65"/>
    <p:sldId id="336" r:id="rId66"/>
    <p:sldId id="337" r:id="rId67"/>
    <p:sldId id="338" r:id="rId68"/>
    <p:sldId id="339" r:id="rId69"/>
    <p:sldId id="327" r:id="rId70"/>
    <p:sldId id="372" r:id="rId71"/>
  </p:sldIdLst>
  <p:sldSz cx="12192000" cy="6858000"/>
  <p:notesSz cx="6858000" cy="9144000"/>
  <p:custDataLst>
    <p:tags r:id="rId7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ABB4"/>
    <a:srgbClr val="E6E6E6"/>
    <a:srgbClr val="007076"/>
    <a:srgbClr val="00E3EE"/>
    <a:srgbClr val="3A8F94"/>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60" autoAdjust="0"/>
    <p:restoredTop sz="94660"/>
  </p:normalViewPr>
  <p:slideViewPr>
    <p:cSldViewPr snapToGrid="0">
      <p:cViewPr varScale="1">
        <p:scale>
          <a:sx n="106" d="100"/>
          <a:sy n="106" d="100"/>
        </p:scale>
        <p:origin x="23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2F023A-243A-423F-A271-2E2A4884FCDF}" type="datetimeFigureOut">
              <a:rPr lang="zh-CN" altLang="en-US" smtClean="0"/>
              <a:t>2024/5/18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97A0B1-CF24-4492-88FF-DB5D8173AF6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81924" name="灯片编号占位符 3"/>
          <p:cNvSpPr>
            <a:spLocks noGrp="1"/>
          </p:cNvSpPr>
          <p:nvPr>
            <p:ph type="sldNum" sz="quarter" idx="5"/>
          </p:nvPr>
        </p:nvSpPr>
        <p:spPr>
          <a:noFill/>
        </p:spPr>
        <p:txBody>
          <a:bodyPr/>
          <a:lstStyle/>
          <a:p>
            <a:fld id="{92876614-8185-40C9-99D0-0F027E4DC2AD}" type="slidenum">
              <a:rPr lang="en-US" altLang="zh-CN" smtClean="0">
                <a:ea typeface="宋体" panose="02010600030101010101" pitchFamily="2" charset="-122"/>
              </a:rPr>
              <a:t>19</a:t>
            </a:fld>
            <a:endParaRPr lang="en-US"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88068" name="灯片编号占位符 3"/>
          <p:cNvSpPr>
            <a:spLocks noGrp="1"/>
          </p:cNvSpPr>
          <p:nvPr>
            <p:ph type="sldNum" sz="quarter" idx="5"/>
          </p:nvPr>
        </p:nvSpPr>
        <p:spPr>
          <a:noFill/>
        </p:spPr>
        <p:txBody>
          <a:bodyPr/>
          <a:lstStyle/>
          <a:p>
            <a:fld id="{E3881775-58DE-478A-AF84-EF90AB669635}" type="slidenum">
              <a:rPr lang="en-US" altLang="zh-CN" smtClean="0">
                <a:ea typeface="宋体" panose="02010600030101010101" pitchFamily="2" charset="-122"/>
              </a:rPr>
              <a:t>45</a:t>
            </a:fld>
            <a:endParaRPr lang="en-US"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89092" name="灯片编号占位符 3"/>
          <p:cNvSpPr>
            <a:spLocks noGrp="1"/>
          </p:cNvSpPr>
          <p:nvPr>
            <p:ph type="sldNum" sz="quarter" idx="5"/>
          </p:nvPr>
        </p:nvSpPr>
        <p:spPr>
          <a:noFill/>
        </p:spPr>
        <p:txBody>
          <a:bodyPr/>
          <a:lstStyle/>
          <a:p>
            <a:fld id="{0929CF5B-516D-42BE-92CF-CE274DEF9F33}" type="slidenum">
              <a:rPr lang="en-US" altLang="zh-CN" smtClean="0">
                <a:ea typeface="宋体" panose="02010600030101010101" pitchFamily="2" charset="-122"/>
              </a:rPr>
              <a:t>46</a:t>
            </a:fld>
            <a:endParaRPr lang="en-US"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88068" name="灯片编号占位符 3"/>
          <p:cNvSpPr>
            <a:spLocks noGrp="1"/>
          </p:cNvSpPr>
          <p:nvPr>
            <p:ph type="sldNum" sz="quarter" idx="5"/>
          </p:nvPr>
        </p:nvSpPr>
        <p:spPr>
          <a:noFill/>
        </p:spPr>
        <p:txBody>
          <a:bodyPr/>
          <a:lstStyle/>
          <a:p>
            <a:fld id="{E3881775-58DE-478A-AF84-EF90AB669635}" type="slidenum">
              <a:rPr lang="en-US" altLang="zh-CN" smtClean="0">
                <a:ea typeface="宋体" panose="02010600030101010101" pitchFamily="2" charset="-122"/>
              </a:rPr>
              <a:t>53</a:t>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88068" name="灯片编号占位符 3"/>
          <p:cNvSpPr>
            <a:spLocks noGrp="1"/>
          </p:cNvSpPr>
          <p:nvPr>
            <p:ph type="sldNum" sz="quarter" idx="5"/>
          </p:nvPr>
        </p:nvSpPr>
        <p:spPr>
          <a:noFill/>
        </p:spPr>
        <p:txBody>
          <a:bodyPr/>
          <a:lstStyle/>
          <a:p>
            <a:fld id="{E3881775-58DE-478A-AF84-EF90AB669635}" type="slidenum">
              <a:rPr lang="en-US" altLang="zh-CN" smtClean="0">
                <a:ea typeface="宋体" panose="02010600030101010101" pitchFamily="2" charset="-122"/>
              </a:rPr>
              <a:t>20</a:t>
            </a:fld>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79873"/>
          <p:cNvSpPr>
            <a:spLocks noGrp="1" noRot="1" noChangeAspect="1" noChangeArrowheads="1" noTextEdit="1"/>
          </p:cNvSpPr>
          <p:nvPr>
            <p:ph type="sldImg" idx="4294967295"/>
          </p:nvPr>
        </p:nvSpPr>
        <p:spPr/>
      </p:sp>
      <p:sp>
        <p:nvSpPr>
          <p:cNvPr id="51203" name="文本占位符 79874"/>
          <p:cNvSpPr>
            <a:spLocks noGrp="1" noChangeArrowheads="1"/>
          </p:cNvSpPr>
          <p:nvPr>
            <p:ph type="body" idx="4294967295"/>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51204" name="灯片编号占位符 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fld id="{EDA28DA8-A191-4B9F-8DB3-AD51677EB045}" type="slidenum">
              <a:rPr lang="zh-CN" altLang="en-US" b="0">
                <a:ea typeface="宋体" panose="02010600030101010101" pitchFamily="2" charset="-122"/>
              </a:rPr>
              <a:t>26</a:t>
            </a:fld>
            <a:endParaRPr lang="en-US" altLang="zh-CN" b="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79873"/>
          <p:cNvSpPr>
            <a:spLocks noGrp="1" noRot="1" noChangeAspect="1" noChangeArrowheads="1" noTextEdit="1"/>
          </p:cNvSpPr>
          <p:nvPr>
            <p:ph type="sldImg" idx="4294967295"/>
          </p:nvPr>
        </p:nvSpPr>
        <p:spPr/>
      </p:sp>
      <p:sp>
        <p:nvSpPr>
          <p:cNvPr id="52227" name="文本占位符 79874"/>
          <p:cNvSpPr>
            <a:spLocks noGrp="1" noChangeArrowheads="1"/>
          </p:cNvSpPr>
          <p:nvPr>
            <p:ph type="body" idx="4294967295"/>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52228" name="灯片编号占位符 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fld id="{E2BB35F2-C23C-400E-8AA0-59A4FC70BC1A}" type="slidenum">
              <a:rPr lang="zh-CN" altLang="en-US" b="0">
                <a:ea typeface="宋体" panose="02010600030101010101" pitchFamily="2" charset="-122"/>
              </a:rPr>
              <a:t>27</a:t>
            </a:fld>
            <a:endParaRPr lang="en-US" altLang="zh-CN" b="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79873"/>
          <p:cNvSpPr>
            <a:spLocks noGrp="1" noRot="1" noChangeAspect="1" noChangeArrowheads="1" noTextEdit="1"/>
          </p:cNvSpPr>
          <p:nvPr>
            <p:ph type="sldImg" idx="4294967295"/>
          </p:nvPr>
        </p:nvSpPr>
        <p:spPr/>
      </p:sp>
      <p:sp>
        <p:nvSpPr>
          <p:cNvPr id="53251" name="文本占位符 79874"/>
          <p:cNvSpPr>
            <a:spLocks noGrp="1" noChangeArrowheads="1"/>
          </p:cNvSpPr>
          <p:nvPr>
            <p:ph type="body" idx="4294967295"/>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53252" name="灯片编号占位符 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fld id="{C176392B-232A-4DB8-B4E4-21903A8AEEB8}" type="slidenum">
              <a:rPr lang="zh-CN" altLang="en-US" b="0">
                <a:ea typeface="宋体" panose="02010600030101010101" pitchFamily="2" charset="-122"/>
              </a:rPr>
              <a:t>28</a:t>
            </a:fld>
            <a:endParaRPr lang="en-US" altLang="zh-CN" b="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79873"/>
          <p:cNvSpPr>
            <a:spLocks noGrp="1" noRot="1" noChangeAspect="1" noChangeArrowheads="1" noTextEdit="1"/>
          </p:cNvSpPr>
          <p:nvPr>
            <p:ph type="sldImg" idx="4294967295"/>
          </p:nvPr>
        </p:nvSpPr>
        <p:spPr/>
      </p:sp>
      <p:sp>
        <p:nvSpPr>
          <p:cNvPr id="54275" name="文本占位符 79874"/>
          <p:cNvSpPr>
            <a:spLocks noGrp="1" noChangeArrowheads="1"/>
          </p:cNvSpPr>
          <p:nvPr>
            <p:ph type="body" idx="4294967295"/>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54276" name="灯片编号占位符 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fld id="{E3947E95-F81F-4726-90A9-93A648EDBC9C}" type="slidenum">
              <a:rPr lang="zh-CN" altLang="en-US" b="0">
                <a:ea typeface="宋体" panose="02010600030101010101" pitchFamily="2" charset="-122"/>
              </a:rPr>
              <a:t>30</a:t>
            </a:fld>
            <a:endParaRPr lang="en-US" altLang="zh-CN" b="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79873"/>
          <p:cNvSpPr>
            <a:spLocks noGrp="1" noRot="1" noChangeAspect="1" noChangeArrowheads="1" noTextEdit="1"/>
          </p:cNvSpPr>
          <p:nvPr>
            <p:ph type="sldImg" idx="4294967295"/>
          </p:nvPr>
        </p:nvSpPr>
        <p:spPr/>
      </p:sp>
      <p:sp>
        <p:nvSpPr>
          <p:cNvPr id="55299" name="文本占位符 79874"/>
          <p:cNvSpPr>
            <a:spLocks noGrp="1" noChangeArrowheads="1"/>
          </p:cNvSpPr>
          <p:nvPr>
            <p:ph type="body" idx="4294967295"/>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55300" name="灯片编号占位符 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fld id="{86CFB706-38B2-4292-A505-AAAE8EA2A866}" type="slidenum">
              <a:rPr lang="zh-CN" altLang="en-US" b="0">
                <a:ea typeface="宋体" panose="02010600030101010101" pitchFamily="2" charset="-122"/>
              </a:rPr>
              <a:t>31</a:t>
            </a:fld>
            <a:endParaRPr lang="en-US" altLang="zh-CN" b="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81924" name="灯片编号占位符 3"/>
          <p:cNvSpPr>
            <a:spLocks noGrp="1"/>
          </p:cNvSpPr>
          <p:nvPr>
            <p:ph type="sldNum" sz="quarter" idx="5"/>
          </p:nvPr>
        </p:nvSpPr>
        <p:spPr>
          <a:noFill/>
        </p:spPr>
        <p:txBody>
          <a:bodyPr/>
          <a:lstStyle/>
          <a:p>
            <a:fld id="{92876614-8185-40C9-99D0-0F027E4DC2AD}" type="slidenum">
              <a:rPr lang="en-US" altLang="zh-CN" smtClean="0">
                <a:ea typeface="宋体" panose="02010600030101010101" pitchFamily="2" charset="-122"/>
              </a:rPr>
              <a:t>43</a:t>
            </a:fld>
            <a:endParaRPr lang="en-US"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88068" name="灯片编号占位符 3"/>
          <p:cNvSpPr>
            <a:spLocks noGrp="1"/>
          </p:cNvSpPr>
          <p:nvPr>
            <p:ph type="sldNum" sz="quarter" idx="5"/>
          </p:nvPr>
        </p:nvSpPr>
        <p:spPr>
          <a:noFill/>
        </p:spPr>
        <p:txBody>
          <a:bodyPr/>
          <a:lstStyle/>
          <a:p>
            <a:fld id="{E3881775-58DE-478A-AF84-EF90AB669635}" type="slidenum">
              <a:rPr lang="en-US" altLang="zh-CN" smtClean="0">
                <a:ea typeface="宋体" panose="02010600030101010101" pitchFamily="2" charset="-122"/>
              </a:rPr>
              <a:t>44</a:t>
            </a:fld>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100"/>
            </a:lvl2pPr>
            <a:lvl3pPr marL="914400" indent="0" algn="ctr">
              <a:buNone/>
              <a:defRPr sz="1800"/>
            </a:lvl3pPr>
            <a:lvl4pPr marL="1371600" indent="0" algn="ctr">
              <a:buNone/>
              <a:defRPr sz="1500"/>
            </a:lvl4pPr>
            <a:lvl5pPr marL="1828800" indent="0" algn="ctr">
              <a:buNone/>
              <a:defRPr sz="1500"/>
            </a:lvl5pPr>
            <a:lvl6pPr marL="2286000" indent="0" algn="ctr">
              <a:buNone/>
              <a:defRPr sz="1500"/>
            </a:lvl6pPr>
            <a:lvl7pPr marL="2743200" indent="0" algn="ctr">
              <a:buNone/>
              <a:defRPr sz="1500"/>
            </a:lvl7pPr>
            <a:lvl8pPr marL="3200400" indent="0" algn="ctr">
              <a:buNone/>
              <a:defRPr sz="1500"/>
            </a:lvl8pPr>
            <a:lvl9pPr marL="3657600" indent="0" algn="ctr">
              <a:buNone/>
              <a:defRPr sz="15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100">
                <a:solidFill>
                  <a:schemeClr val="tx1">
                    <a:tint val="75000"/>
                  </a:schemeClr>
                </a:solidFill>
              </a:defRPr>
            </a:lvl2pPr>
            <a:lvl3pPr marL="914400" indent="0">
              <a:buNone/>
              <a:defRPr sz="1800">
                <a:solidFill>
                  <a:schemeClr val="tx1">
                    <a:tint val="75000"/>
                  </a:schemeClr>
                </a:solidFill>
              </a:defRPr>
            </a:lvl3pPr>
            <a:lvl4pPr marL="1371600" indent="0">
              <a:buNone/>
              <a:defRPr sz="1500">
                <a:solidFill>
                  <a:schemeClr val="tx1">
                    <a:tint val="75000"/>
                  </a:schemeClr>
                </a:solidFill>
              </a:defRPr>
            </a:lvl4pPr>
            <a:lvl5pPr marL="1828800" indent="0">
              <a:buNone/>
              <a:defRPr sz="1500">
                <a:solidFill>
                  <a:schemeClr val="tx1">
                    <a:tint val="75000"/>
                  </a:schemeClr>
                </a:solidFill>
              </a:defRPr>
            </a:lvl5pPr>
            <a:lvl6pPr marL="2286000" indent="0">
              <a:buNone/>
              <a:defRPr sz="1500">
                <a:solidFill>
                  <a:schemeClr val="tx1">
                    <a:tint val="75000"/>
                  </a:schemeClr>
                </a:solidFill>
              </a:defRPr>
            </a:lvl6pPr>
            <a:lvl7pPr marL="2743200" indent="0">
              <a:buNone/>
              <a:defRPr sz="1500">
                <a:solidFill>
                  <a:schemeClr val="tx1">
                    <a:tint val="75000"/>
                  </a:schemeClr>
                </a:solidFill>
              </a:defRPr>
            </a:lvl7pPr>
            <a:lvl8pPr marL="3200400" indent="0">
              <a:buNone/>
              <a:defRPr sz="1500">
                <a:solidFill>
                  <a:schemeClr val="tx1">
                    <a:tint val="75000"/>
                  </a:schemeClr>
                </a:solidFill>
              </a:defRPr>
            </a:lvl8pPr>
            <a:lvl9pPr marL="3657600" indent="0">
              <a:buNone/>
              <a:defRPr sz="15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100" b="1"/>
            </a:lvl2pPr>
            <a:lvl3pPr marL="914400" indent="0">
              <a:buNone/>
              <a:defRPr sz="1800" b="1"/>
            </a:lvl3pPr>
            <a:lvl4pPr marL="1371600" indent="0">
              <a:buNone/>
              <a:defRPr sz="1500" b="1"/>
            </a:lvl4pPr>
            <a:lvl5pPr marL="1828800" indent="0">
              <a:buNone/>
              <a:defRPr sz="1500" b="1"/>
            </a:lvl5pPr>
            <a:lvl6pPr marL="2286000" indent="0">
              <a:buNone/>
              <a:defRPr sz="1500" b="1"/>
            </a:lvl6pPr>
            <a:lvl7pPr marL="2743200" indent="0">
              <a:buNone/>
              <a:defRPr sz="1500" b="1"/>
            </a:lvl7pPr>
            <a:lvl8pPr marL="3200400" indent="0">
              <a:buNone/>
              <a:defRPr sz="1500" b="1"/>
            </a:lvl8pPr>
            <a:lvl9pPr marL="3657600" indent="0">
              <a:buNone/>
              <a:defRPr sz="1500" b="1"/>
            </a:lvl9pPr>
          </a:lstStyle>
          <a:p>
            <a:pPr lvl="0"/>
            <a:r>
              <a:rPr lang="zh-CN" altLang="en-US"/>
              <a:t>编辑母版文本样式</a:t>
            </a:r>
          </a:p>
        </p:txBody>
      </p:sp>
      <p:sp>
        <p:nvSpPr>
          <p:cNvPr id="4" name="内容占位符 3"/>
          <p:cNvSpPr>
            <a:spLocks noGrp="1"/>
          </p:cNvSpPr>
          <p:nvPr>
            <p:ph sz="half" idx="2" hasCustomPrompt="1"/>
          </p:nvPr>
        </p:nvSpPr>
        <p:spPr>
          <a:xfrm>
            <a:off x="839789" y="2505076"/>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100" b="1"/>
            </a:lvl2pPr>
            <a:lvl3pPr marL="914400" indent="0">
              <a:buNone/>
              <a:defRPr sz="1800" b="1"/>
            </a:lvl3pPr>
            <a:lvl4pPr marL="1371600" indent="0">
              <a:buNone/>
              <a:defRPr sz="1500" b="1"/>
            </a:lvl4pPr>
            <a:lvl5pPr marL="1828800" indent="0">
              <a:buNone/>
              <a:defRPr sz="1500" b="1"/>
            </a:lvl5pPr>
            <a:lvl6pPr marL="2286000" indent="0">
              <a:buNone/>
              <a:defRPr sz="1500" b="1"/>
            </a:lvl6pPr>
            <a:lvl7pPr marL="2743200" indent="0">
              <a:buNone/>
              <a:defRPr sz="1500" b="1"/>
            </a:lvl7pPr>
            <a:lvl8pPr marL="3200400" indent="0">
              <a:buNone/>
              <a:defRPr sz="1500" b="1"/>
            </a:lvl8pPr>
            <a:lvl9pPr marL="3657600" indent="0">
              <a:buNone/>
              <a:defRPr sz="15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6"/>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100"/>
            </a:lvl4pPr>
            <a:lvl5pPr marL="1828800" indent="0">
              <a:buNone/>
              <a:defRPr sz="2100"/>
            </a:lvl5pPr>
            <a:lvl6pPr marL="2286000" indent="0">
              <a:buNone/>
              <a:defRPr sz="2100"/>
            </a:lvl6pPr>
            <a:lvl7pPr marL="2743200" indent="0">
              <a:buNone/>
              <a:defRPr sz="2100"/>
            </a:lvl7pPr>
            <a:lvl8pPr marL="3200400" indent="0">
              <a:buNone/>
              <a:defRPr sz="2100"/>
            </a:lvl8pPr>
            <a:lvl9pPr marL="3657600" indent="0">
              <a:buNone/>
              <a:defRPr sz="21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2024/5/18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9" rIns="91436" bIns="45719"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36" tIns="45719" rIns="91436" bIns="45719"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9" rIns="91436" bIns="45719" rtlCol="0" anchor="ctr"/>
          <a:lstStyle>
            <a:lvl1pPr algn="l">
              <a:defRPr sz="1200">
                <a:solidFill>
                  <a:schemeClr val="tx1">
                    <a:tint val="75000"/>
                  </a:schemeClr>
                </a:solidFill>
              </a:defRPr>
            </a:lvl1pPr>
          </a:lstStyle>
          <a:p>
            <a:fld id="{D7D8C689-48A4-48E7-8DC1-52CF9C1A4E1F}" type="datetimeFigureOut">
              <a:rPr lang="zh-CN" altLang="en-US" smtClean="0"/>
              <a:t>2024/5/18</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9" rIns="91436" bIns="45719"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9" rIns="91436" bIns="45719"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18"/>
          <p:cNvPicPr>
            <a:picLocks noChangeAspect="1" noChangeArrowheads="1"/>
          </p:cNvPicPr>
          <p:nvPr/>
        </p:nvPicPr>
        <p:blipFill>
          <a:blip r:embed="rId2" cstate="print"/>
          <a:srcRect/>
          <a:stretch>
            <a:fillRect/>
          </a:stretch>
        </p:blipFill>
        <p:spPr bwMode="auto">
          <a:xfrm>
            <a:off x="6767286" y="4425858"/>
            <a:ext cx="5410200" cy="2459038"/>
          </a:xfrm>
          <a:prstGeom prst="rect">
            <a:avLst/>
          </a:prstGeom>
          <a:noFill/>
          <a:ln w="9525">
            <a:noFill/>
            <a:miter lim="800000"/>
            <a:headEnd/>
            <a:tailEnd/>
          </a:ln>
        </p:spPr>
      </p:pic>
      <p:pic>
        <p:nvPicPr>
          <p:cNvPr id="14" name="Picture 2"/>
          <p:cNvPicPr>
            <a:picLocks noChangeAspect="1" noChangeArrowheads="1"/>
          </p:cNvPicPr>
          <p:nvPr/>
        </p:nvPicPr>
        <p:blipFill>
          <a:blip r:embed="rId3" cstate="print"/>
          <a:srcRect/>
          <a:stretch>
            <a:fillRect/>
          </a:stretch>
        </p:blipFill>
        <p:spPr bwMode="auto">
          <a:xfrm>
            <a:off x="2078266" y="1941060"/>
            <a:ext cx="8343900" cy="239077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
          <p:cNvSpPr txBox="1">
            <a:spLocks noChangeArrowheads="1"/>
          </p:cNvSpPr>
          <p:nvPr/>
        </p:nvSpPr>
        <p:spPr bwMode="auto">
          <a:xfrm>
            <a:off x="847272" y="928914"/>
            <a:ext cx="10974614" cy="5653088"/>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179705" marR="0" lvl="1" indent="0" algn="l" defTabSz="914400" rtl="0" eaLnBrk="1" fontAlgn="base" latinLnBrk="0" hangingPunct="1">
              <a:lnSpc>
                <a:spcPct val="14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二</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实型常量</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实数</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en-US" sz="2400" b="1" i="1"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a:ea typeface="宋体" panose="02010600030101010101" pitchFamily="2" charset="-122"/>
              </a:rPr>
              <a:t>只有十进制书写！</a:t>
            </a:r>
            <a:endPar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十进制数形式：由数字和小数点及正负号组成，如</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.68  23.</a:t>
            </a:r>
          </a:p>
          <a:p>
            <a:pPr marL="179705" lvl="1" indent="0" defTabSz="914400" eaLnBrk="1" hangingPunct="1">
              <a:lnSpc>
                <a:spcPct val="140000"/>
              </a:lnSpc>
              <a:spcBef>
                <a:spcPct val="0"/>
              </a:spcBef>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指数形式：</a:t>
            </a:r>
            <a:r>
              <a:rPr kumimoji="0" lang="en-US" altLang="zh-CN" sz="24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ne±m</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n×10</a:t>
            </a:r>
            <a:r>
              <a:rPr kumimoji="0" lang="en-US" altLang="zh-CN" sz="2400" b="1" i="0" u="none" strike="noStrike" kern="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，由尾数（不可省略）、字母“</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（大小写均可）、指数（</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必须为整数</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）组成</a:t>
            </a:r>
            <a:r>
              <a:rPr lang="zh-CN" altLang="en-US" sz="2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000000"/>
                </a:solidFill>
                <a:latin typeface="Arial" panose="020B0604020202020204"/>
                <a:ea typeface="宋体" panose="02010600030101010101" pitchFamily="2" charset="-122"/>
              </a:rPr>
              <a:t>如：</a:t>
            </a:r>
            <a:r>
              <a:rPr lang="en-US" altLang="zh-CN" sz="2400" b="1" kern="0" dirty="0">
                <a:solidFill>
                  <a:srgbClr val="000000"/>
                </a:solidFill>
                <a:latin typeface="Arial" panose="020B0604020202020204"/>
                <a:ea typeface="宋体" panose="02010600030101010101" pitchFamily="2" charset="-122"/>
              </a:rPr>
              <a:t>0.2E-3    2e-4</a:t>
            </a:r>
            <a:r>
              <a:rPr lang="zh-CN" altLang="en-US" sz="1600" b="1" kern="0" dirty="0">
                <a:solidFill>
                  <a:srgbClr val="FF0000"/>
                </a:solidFill>
                <a:latin typeface="Arial" panose="020B0604020202020204"/>
                <a:ea typeface="宋体" panose="02010600030101010101" pitchFamily="2" charset="-122"/>
              </a:rPr>
              <a:t>科学计数法</a:t>
            </a:r>
            <a:r>
              <a:rPr lang="zh-CN" altLang="en-US" sz="2400" b="1" kern="0" dirty="0">
                <a:solidFill>
                  <a:srgbClr val="000000"/>
                </a:solidFill>
                <a:latin typeface="Arial" panose="020B0604020202020204"/>
                <a:ea typeface="宋体" panose="02010600030101010101" pitchFamily="2" charset="-122"/>
              </a:rPr>
              <a:t> </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79705" marR="0" lvl="1" indent="0" algn="l"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错误：</a:t>
            </a:r>
            <a:r>
              <a:rPr kumimoji="0" lang="en-US" altLang="zh-CN" sz="2400" b="1" i="0" u="none" strike="noStrike" kern="0" cap="none" spc="0" normalizeH="0" baseline="0" noProof="0" dirty="0">
                <a:ln>
                  <a:noFill/>
                </a:ln>
                <a:solidFill>
                  <a:srgbClr val="3333CC"/>
                </a:solidFill>
                <a:effectLst/>
                <a:uLnTx/>
                <a:uFillTx/>
                <a:latin typeface="Arial" panose="020B0604020202020204"/>
                <a:ea typeface="宋体" panose="02010600030101010101" pitchFamily="2" charset="-122"/>
              </a:rPr>
              <a:t>E2  3.6e3.5   .e6  e</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p>
          <a:p>
            <a:pPr marL="179705" marR="0" lvl="1" indent="0" algn="l" defTabSz="914400" rtl="0" eaLnBrk="1" fontAlgn="base" latinLnBrk="0" hangingPunct="1">
              <a:lnSpc>
                <a:spcPct val="140000"/>
              </a:lnSpc>
              <a:spcBef>
                <a:spcPct val="0"/>
              </a:spcBef>
              <a:spcAft>
                <a:spcPct val="0"/>
              </a:spcAft>
              <a:buClrTx/>
              <a:buSzTx/>
              <a:buFontTx/>
              <a:buNone/>
              <a:defRPr/>
            </a:pP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Arial" panose="020B0604020202020204" pitchFamily="34" charset="0"/>
            </a:endParaRPr>
          </a:p>
          <a:p>
            <a:pPr marL="179705" marR="0" lvl="1" indent="0" algn="l" defTabSz="914400" rtl="0" eaLnBrk="1" fontAlgn="base" latinLnBrk="0" hangingPunct="1">
              <a:lnSpc>
                <a:spcPct val="14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三</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 </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字符常量：</a:t>
            </a:r>
            <a:r>
              <a:rPr kumimoji="0" lang="en-US" altLang="zh-CN" sz="2400" b="1" i="1"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a:ea typeface="宋体" panose="02010600030101010101" pitchFamily="2" charset="-122"/>
              </a:rPr>
              <a:t>P321 ASCII</a:t>
            </a:r>
            <a:r>
              <a:rPr kumimoji="0" lang="zh-CN" altLang="en-US" sz="2400" b="1" i="1"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a:ea typeface="宋体" panose="02010600030101010101" pitchFamily="2" charset="-122"/>
              </a:rPr>
              <a:t>表 </a:t>
            </a:r>
            <a:r>
              <a:rPr kumimoji="0" lang="en-US" altLang="zh-CN" sz="2400" b="1" i="1" u="none" strike="noStrike" kern="0" cap="none" spc="0" normalizeH="0" baseline="0" noProof="0" dirty="0">
                <a:ln>
                  <a:noFill/>
                </a:ln>
                <a:solidFill>
                  <a:srgbClr val="006699"/>
                </a:solidFill>
                <a:effectLst/>
                <a:uLnTx/>
                <a:uFillTx/>
                <a:latin typeface="Arial" panose="020B0604020202020204"/>
                <a:ea typeface="宋体" panose="02010600030101010101" pitchFamily="2" charset="-122"/>
              </a:rPr>
              <a:t>+</a:t>
            </a:r>
            <a:r>
              <a:rPr kumimoji="0" lang="zh-CN" altLang="en-US" sz="2400" b="1" i="1" u="none" strike="noStrike" kern="0" cap="none" spc="0" normalizeH="0" baseline="0" noProof="0" dirty="0">
                <a:ln>
                  <a:noFill/>
                </a:ln>
                <a:solidFill>
                  <a:srgbClr val="006699"/>
                </a:solidFill>
                <a:effectLst/>
                <a:uLnTx/>
                <a:uFillTx/>
                <a:latin typeface="Arial" panose="020B0604020202020204"/>
                <a:ea typeface="宋体" panose="02010600030101010101" pitchFamily="2" charset="-122"/>
              </a:rPr>
              <a:t>扩充</a:t>
            </a:r>
            <a:r>
              <a:rPr kumimoji="0" lang="en-US" altLang="zh-CN" sz="2400" b="1" i="1" u="none" strike="noStrike" kern="0" cap="none" spc="0" normalizeH="0" baseline="0" noProof="0" dirty="0">
                <a:ln>
                  <a:noFill/>
                </a:ln>
                <a:solidFill>
                  <a:srgbClr val="006699"/>
                </a:solidFill>
                <a:effectLst/>
                <a:uLnTx/>
                <a:uFillTx/>
                <a:latin typeface="Arial" panose="020B0604020202020204"/>
                <a:ea typeface="宋体" panose="02010600030101010101" pitchFamily="2" charset="-122"/>
              </a:rPr>
              <a:t>ASCII</a:t>
            </a:r>
            <a:r>
              <a:rPr kumimoji="0" lang="zh-CN" altLang="en-US" sz="2400" b="1" i="1" u="none" strike="noStrike" kern="0" cap="none" spc="0" normalizeH="0" baseline="0" noProof="0" dirty="0">
                <a:ln>
                  <a:noFill/>
                </a:ln>
                <a:solidFill>
                  <a:srgbClr val="006699"/>
                </a:solidFill>
                <a:effectLst/>
                <a:uLnTx/>
                <a:uFillTx/>
                <a:latin typeface="Arial" panose="020B0604020202020204"/>
                <a:ea typeface="宋体" panose="02010600030101010101" pitchFamily="2" charset="-122"/>
              </a:rPr>
              <a:t>（汉字）</a:t>
            </a:r>
          </a:p>
          <a:p>
            <a:pPr marL="179705" marR="0" lvl="1" indent="0" algn="l" defTabSz="914400" rtl="0" eaLnBrk="1" fontAlgn="base" latinLnBrk="0" hangingPunct="1">
              <a:lnSpc>
                <a:spcPct val="14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用一对单引号括起来的单个字符：</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8</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140000"/>
              </a:lnSpc>
              <a:spcBef>
                <a:spcPct val="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b.</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值：对应</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ASCII</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码值     </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1" lang="en-US" altLang="zh-CN" sz="24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65</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140000"/>
              </a:lnSpc>
              <a:spcBef>
                <a:spcPct val="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c.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可以参加各种运算       </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Z</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a</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 </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 </a:t>
            </a:r>
            <a:r>
              <a:rPr kumimoji="1" lang="en-US" altLang="zh-CN" sz="24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 </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z</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57199" y="1125538"/>
            <a:ext cx="8447315" cy="1421928"/>
          </a:xfrm>
          <a:prstGeom prst="rect">
            <a:avLst/>
          </a:prstGeom>
          <a:noFill/>
          <a:ln w="9525">
            <a:noFill/>
            <a:miter lim="800000"/>
          </a:ln>
          <a:effectLst/>
        </p:spPr>
        <p:txBody>
          <a:bodyPr vert="horz" wrap="square" lIns="91440" tIns="45720" rIns="91440" bIns="45720" numCol="1" anchor="t" anchorCtr="0" compatLnSpc="1">
            <a:spAutoFit/>
          </a:bodyPr>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457200" marR="0" lvl="1" indent="-27813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四</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 </a:t>
            </a:r>
            <a:r>
              <a:rPr kumimoji="0" lang="en-US" altLang="en-US"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转义</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字符</a:t>
            </a:r>
            <a:r>
              <a:rPr kumimoji="0" lang="zh-CN" altLang="en-US"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endParaRPr>
          </a:p>
          <a:p>
            <a:pPr marL="457200" lvl="1" indent="-278130" defTabSz="914400" eaLnBrk="1" hangingPunct="1">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反斜线后面跟一个字符或</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ASCII</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码：</a:t>
            </a:r>
            <a:r>
              <a:rPr kumimoji="0" lang="en-US"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\b</a:t>
            </a:r>
            <a:r>
              <a:rPr kumimoji="0" lang="en-US"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\n</a:t>
            </a:r>
            <a:r>
              <a:rPr kumimoji="0" lang="en-US"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\3</a:t>
            </a:r>
            <a:r>
              <a:rPr lang="en-US" altLang="en-US" sz="2400" b="1" kern="0" dirty="0">
                <a:solidFill>
                  <a:srgbClr val="000000"/>
                </a:solidFill>
                <a:latin typeface="Arial" panose="020B0604020202020204"/>
                <a:ea typeface="宋体" panose="02010600030101010101" pitchFamily="2" charset="-122"/>
              </a:rPr>
              <a:t>' '</a:t>
            </a:r>
            <a:r>
              <a:rPr lang="en-US" altLang="zh-CN" sz="2400" b="1" kern="0" dirty="0">
                <a:solidFill>
                  <a:srgbClr val="000000"/>
                </a:solidFill>
                <a:latin typeface="Arial" panose="020B0604020202020204"/>
                <a:ea typeface="宋体" panose="02010600030101010101" pitchFamily="2" charset="-122"/>
              </a:rPr>
              <a:t>\x03</a:t>
            </a:r>
            <a:r>
              <a:rPr lang="en-US" altLang="en-US" sz="2400" b="1" kern="0" dirty="0">
                <a:solidFill>
                  <a:srgbClr val="000000"/>
                </a:solidFill>
                <a:latin typeface="Arial" panose="020B0604020202020204"/>
                <a:ea typeface="宋体" panose="02010600030101010101" pitchFamily="2" charset="-122"/>
              </a:rPr>
              <a:t>' '\''</a:t>
            </a:r>
            <a:endParaRPr lang="en-US" altLang="zh-CN" sz="2400" b="1" kern="0" dirty="0">
              <a:solidFill>
                <a:srgbClr val="000000"/>
              </a:solidFill>
              <a:latin typeface="Arial" panose="020B0604020202020204"/>
              <a:ea typeface="宋体" panose="02010600030101010101" pitchFamily="2" charset="-122"/>
            </a:endParaRPr>
          </a:p>
          <a:p>
            <a:pPr marL="457200" marR="0" lvl="1" indent="-278130" algn="l" defTabSz="914400" rtl="0" eaLnBrk="1" fontAlgn="base" latinLnBrk="0" hangingPunct="1">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p:txBody>
      </p:sp>
      <p:sp>
        <p:nvSpPr>
          <p:cNvPr id="4" name="Rectangle 45"/>
          <p:cNvSpPr>
            <a:spLocks noChangeArrowheads="1"/>
          </p:cNvSpPr>
          <p:nvPr/>
        </p:nvSpPr>
        <p:spPr bwMode="auto">
          <a:xfrm>
            <a:off x="466725" y="5430611"/>
            <a:ext cx="9501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a:solidFill>
                  <a:schemeClr val="tx1"/>
                </a:solidFill>
                <a:latin typeface="Arial" panose="020B0604020202020204" pitchFamily="34" charset="0"/>
                <a:ea typeface="楷体_GB2312" pitchFamily="49" charset="-122"/>
              </a:defRPr>
            </a:lvl1pPr>
            <a:lvl2pPr indent="-27813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457200" lvl="1" defTabSz="914400" fontAlgn="base">
              <a:spcBef>
                <a:spcPct val="20000"/>
              </a:spcBef>
              <a:spcAft>
                <a:spcPct val="0"/>
              </a:spcAft>
            </a:pPr>
            <a:r>
              <a:rPr lang="en-US" altLang="en-US" sz="2000" kern="0" dirty="0" err="1">
                <a:solidFill>
                  <a:srgbClr val="FF0000"/>
                </a:solidFill>
                <a:effectLst>
                  <a:outerShdw blurRad="38100" dist="38100" dir="2700000" algn="tl">
                    <a:srgbClr val="C0C0C0"/>
                  </a:outerShdw>
                </a:effectLst>
                <a:latin typeface="Arial" panose="020B0604020202020204"/>
                <a:ea typeface="宋体" panose="02010600030101010101" pitchFamily="2" charset="-122"/>
              </a:rPr>
              <a:t>转义</a:t>
            </a:r>
            <a:r>
              <a:rPr lang="zh-CN" altLang="en-US" sz="2000" kern="0" dirty="0">
                <a:solidFill>
                  <a:srgbClr val="FF0000"/>
                </a:solidFill>
                <a:effectLst>
                  <a:outerShdw blurRad="38100" dist="38100" dir="2700000" algn="tl">
                    <a:srgbClr val="C0C0C0"/>
                  </a:outerShdw>
                </a:effectLst>
                <a:latin typeface="Arial" panose="020B0604020202020204"/>
                <a:ea typeface="宋体" panose="02010600030101010101" pitchFamily="2" charset="-122"/>
              </a:rPr>
              <a:t>字符</a:t>
            </a:r>
            <a:r>
              <a:rPr lang="zh-CN" altLang="en-US" sz="2000" dirty="0">
                <a:solidFill>
                  <a:srgbClr val="000000"/>
                </a:solidFill>
                <a:ea typeface="宋体" panose="02010600030101010101" pitchFamily="2" charset="-122"/>
              </a:rPr>
              <a:t>多用于不可见字符，比如驱动外设的控制代码，一般不可显示。</a:t>
            </a:r>
          </a:p>
        </p:txBody>
      </p:sp>
      <p:pic>
        <p:nvPicPr>
          <p:cNvPr id="2" name="图片 1"/>
          <p:cNvPicPr>
            <a:picLocks noChangeAspect="1"/>
          </p:cNvPicPr>
          <p:nvPr/>
        </p:nvPicPr>
        <p:blipFill>
          <a:blip r:embed="rId2" cstate="print"/>
          <a:stretch>
            <a:fillRect/>
          </a:stretch>
        </p:blipFill>
        <p:spPr>
          <a:xfrm>
            <a:off x="466725" y="2374444"/>
            <a:ext cx="10543020" cy="2785383"/>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p:cNvPicPr>
            <a:picLocks noChangeAspect="1"/>
          </p:cNvPicPr>
          <p:nvPr/>
        </p:nvPicPr>
        <p:blipFill rotWithShape="1">
          <a:blip r:embed="rId2" cstate="print">
            <a:extLst>
              <a:ext uri="{28A0092B-C50C-407E-A947-70E740481C1C}">
                <a14:useLocalDpi xmlns:a14="http://schemas.microsoft.com/office/drawing/2010/main" val="0"/>
              </a:ext>
            </a:extLst>
          </a:blip>
          <a:srcRect b="26166"/>
          <a:stretch>
            <a:fillRect/>
          </a:stretch>
        </p:blipFill>
        <p:spPr bwMode="auto">
          <a:xfrm>
            <a:off x="1338943" y="1024164"/>
            <a:ext cx="9250523" cy="518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txBox="1">
            <a:spLocks noChangeArrowheads="1"/>
          </p:cNvSpPr>
          <p:nvPr/>
        </p:nvSpPr>
        <p:spPr bwMode="auto">
          <a:xfrm>
            <a:off x="609146" y="1016000"/>
            <a:ext cx="10657567" cy="5842000"/>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五</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 </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字符串常量：</a:t>
            </a:r>
            <a:r>
              <a:rPr kumimoji="0" lang="en-US" altLang="zh-CN"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长度！</a:t>
            </a:r>
            <a:r>
              <a:rPr kumimoji="0" lang="en-US" altLang="zh-CN"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rPr>
              <a:t>)</a:t>
            </a:r>
          </a:p>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用一对双引号括起来的若干字符序列：</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  am  a  boy! </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b.</a:t>
            </a:r>
            <a:r>
              <a:rPr kumimoji="0" lang="zh-CN" altLang="en-US" sz="2400" b="1" i="1"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a:ea typeface="宋体" panose="02010600030101010101" pitchFamily="2" charset="-122"/>
              </a:rPr>
              <a:t>字符串长度</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：字符串中有效字符的个数。</a:t>
            </a:r>
          </a:p>
          <a:p>
            <a:pPr marL="713105" lvl="1" indent="-533400" algn="just" defTabSz="914400" eaLnBrk="1" hangingPunct="1">
              <a:lnSpc>
                <a:spcPct val="110000"/>
              </a:lnSpc>
              <a:spcBef>
                <a:spcPct val="0"/>
              </a:spcBef>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c.</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字符串常量在存储时自动在字符串的末尾加一个</a:t>
            </a:r>
            <a:r>
              <a:rPr kumimoji="0" lang="en-US" altLang="zh-CN" sz="2400" b="1" i="1"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a:ea typeface="宋体" panose="02010600030101010101" pitchFamily="2" charset="-122"/>
              </a:rPr>
              <a:t>NULL</a:t>
            </a:r>
            <a:r>
              <a:rPr lang="zh-CN" altLang="en-US" sz="2400" b="1" kern="0" dirty="0">
                <a:solidFill>
                  <a:srgbClr val="000000"/>
                </a:solidFill>
                <a:latin typeface="Arial" panose="020B0604020202020204"/>
                <a:ea typeface="宋体" panose="02010600030101010101" pitchFamily="2" charset="-122"/>
              </a:rPr>
              <a:t>作为</a:t>
            </a:r>
            <a:r>
              <a:rPr lang="zh-CN" altLang="en-US" sz="2400" b="1" i="1" kern="0" dirty="0">
                <a:solidFill>
                  <a:srgbClr val="FF0000"/>
                </a:solidFill>
                <a:effectLst>
                  <a:outerShdw blurRad="38100" dist="38100" dir="2700000" algn="tl">
                    <a:srgbClr val="000000">
                      <a:alpha val="43137"/>
                    </a:srgbClr>
                  </a:outerShdw>
                </a:effectLst>
                <a:latin typeface="Arial" panose="020B0604020202020204"/>
                <a:ea typeface="宋体" panose="02010600030101010101" pitchFamily="2" charset="-122"/>
              </a:rPr>
              <a:t>字符串结束符</a:t>
            </a:r>
            <a:r>
              <a:rPr lang="zh-CN" altLang="en-US" sz="2400" b="1" kern="0" dirty="0">
                <a:solidFill>
                  <a:srgbClr val="000000"/>
                </a:solidFill>
                <a:latin typeface="Arial" panose="020B0604020202020204"/>
                <a:ea typeface="宋体" panose="02010600030101010101" pitchFamily="2" charset="-122"/>
              </a:rPr>
              <a:t>。 </a:t>
            </a:r>
            <a:endPar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NULL </a:t>
            </a:r>
            <a:r>
              <a:rPr kumimoji="1" lang="en-US" altLang="zh-CN" sz="24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 </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a:t>
            </a:r>
            <a:r>
              <a:rPr kumimoji="0" lang="en-US"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en-US"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ASCII</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值为</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p>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d. </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表示空字符串，长度为</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lang="zh-CN" altLang="en-US" sz="2400" b="1" i="1" kern="0" dirty="0">
                <a:solidFill>
                  <a:srgbClr val="FF0000"/>
                </a:solidFill>
                <a:effectLst>
                  <a:outerShdw blurRad="38100" dist="38100" dir="2700000" algn="tl">
                    <a:srgbClr val="000000">
                      <a:alpha val="43137"/>
                    </a:srgbClr>
                  </a:outerShdw>
                </a:effectLst>
                <a:latin typeface="Arial" panose="020B0604020202020204"/>
                <a:ea typeface="宋体" panose="02010600030101010101" pitchFamily="2" charset="-122"/>
              </a:rPr>
              <a:t>占一个字节内存</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，即</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NULL</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p>
          <a:p>
            <a:pPr marL="713105" marR="0" lvl="1" indent="-533400" algn="just" defTabSz="914400" rtl="0" eaLnBrk="1" fontAlgn="base" latinLnBrk="0" hangingPunct="1">
              <a:lnSpc>
                <a:spcPct val="110000"/>
              </a:lnSpc>
              <a:spcBef>
                <a:spcPct val="0"/>
              </a:spcBef>
              <a:spcAft>
                <a:spcPct val="0"/>
              </a:spcAft>
              <a:buClrTx/>
              <a:buSzTx/>
              <a:buFontTx/>
              <a:buNone/>
              <a:defRPr/>
            </a:pPr>
            <a:endPar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p:txBody>
      </p:sp>
      <p:sp>
        <p:nvSpPr>
          <p:cNvPr id="6" name="Text Box 46"/>
          <p:cNvSpPr txBox="1">
            <a:spLocks noChangeArrowheads="1"/>
          </p:cNvSpPr>
          <p:nvPr/>
        </p:nvSpPr>
        <p:spPr bwMode="auto">
          <a:xfrm>
            <a:off x="1595660" y="4114038"/>
            <a:ext cx="1894972" cy="1557349"/>
          </a:xfrm>
          <a:prstGeom prst="rect">
            <a:avLst/>
          </a:prstGeom>
          <a:solidFill>
            <a:srgbClr val="000000"/>
          </a:solidFill>
          <a:ln w="38100" cmpd="dbl">
            <a:solidFill>
              <a:srgbClr val="FFFF00"/>
            </a:solidFill>
            <a:miter lim="800000"/>
          </a:ln>
          <a:scene3d>
            <a:camera prst="orthographicFront"/>
            <a:lightRig rig="threePt" dir="t"/>
          </a:scene3d>
          <a:sp3d>
            <a:bevelT/>
          </a:sp3d>
        </p:spPr>
        <p:txBody>
          <a:bodyPr wrap="squar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defTabSz="914400" fontAlgn="base">
              <a:spcAft>
                <a:spcPct val="0"/>
              </a:spcAft>
              <a:buNone/>
              <a:defRPr/>
            </a:pPr>
            <a:r>
              <a:rPr kumimoji="1" lang="en-US" altLang="zh-CN" sz="2800" b="0" kern="0" dirty="0">
                <a:solidFill>
                  <a:srgbClr val="FFFF00"/>
                </a:solidFill>
              </a:rPr>
              <a:t>"word</a:t>
            </a:r>
            <a:r>
              <a:rPr kumimoji="1" lang="en-US" altLang="zh-CN" sz="2800" b="0" i="0" u="none" strike="noStrike" kern="0" cap="none" spc="0" normalizeH="0" baseline="0" noProof="0" dirty="0">
                <a:ln>
                  <a:noFill/>
                </a:ln>
                <a:solidFill>
                  <a:srgbClr val="FFFF00"/>
                </a:solidFill>
                <a:effectLst/>
                <a:uLnTx/>
                <a:uFillTx/>
                <a:latin typeface="Arial" panose="020B0604020202020204" pitchFamily="34" charset="0"/>
                <a:ea typeface="宋体" panose="02010600030101010101" pitchFamily="2" charset="-122"/>
                <a:sym typeface="Wingdings 2" panose="05020102010507070707" pitchFamily="18" charset="2"/>
              </a:rPr>
              <a:t>"</a:t>
            </a:r>
          </a:p>
          <a:p>
            <a:pPr lvl="0" defTabSz="914400" fontAlgn="base">
              <a:spcAft>
                <a:spcPct val="0"/>
              </a:spcAft>
              <a:buNone/>
              <a:defRPr/>
            </a:pPr>
            <a:r>
              <a:rPr kumimoji="1" lang="en-US" altLang="zh-CN" sz="2800" b="0" kern="0" dirty="0">
                <a:solidFill>
                  <a:srgbClr val="FFFF00"/>
                </a:solidFill>
              </a:rPr>
              <a:t>"</a:t>
            </a:r>
            <a:r>
              <a:rPr kumimoji="1" lang="zh-CN" altLang="en-US" sz="2800" b="0" i="0" u="none" strike="noStrike" kern="0" cap="none" spc="0" normalizeH="0" baseline="0" noProof="0" dirty="0">
                <a:ln>
                  <a:noFill/>
                </a:ln>
                <a:solidFill>
                  <a:srgbClr val="FFFF00"/>
                </a:solidFill>
                <a:effectLst/>
                <a:uLnTx/>
                <a:uFillTx/>
                <a:latin typeface="Arial" panose="020B0604020202020204" pitchFamily="34" charset="0"/>
                <a:ea typeface="宋体" panose="02010600030101010101" pitchFamily="2" charset="-122"/>
                <a:sym typeface="Wingdings 2" panose="05020102010507070707" pitchFamily="18" charset="2"/>
              </a:rPr>
              <a:t>世界</a:t>
            </a:r>
            <a:r>
              <a:rPr kumimoji="1" lang="en-US" altLang="zh-CN" sz="2800" b="0" i="0" u="none" strike="noStrike" kern="0" cap="none" spc="0" normalizeH="0" baseline="0" noProof="0" dirty="0">
                <a:ln>
                  <a:noFill/>
                </a:ln>
                <a:solidFill>
                  <a:srgbClr val="FFFF00"/>
                </a:solidFill>
                <a:effectLst/>
                <a:uLnTx/>
                <a:uFillTx/>
                <a:latin typeface="Arial" panose="020B0604020202020204" pitchFamily="34" charset="0"/>
                <a:ea typeface="宋体" panose="02010600030101010101" pitchFamily="2" charset="-122"/>
                <a:sym typeface="Wingdings 2" panose="05020102010507070707" pitchFamily="18" charset="2"/>
              </a:rPr>
              <a:t>"</a:t>
            </a:r>
          </a:p>
          <a:p>
            <a:pPr defTabSz="914400" fontAlgn="base">
              <a:spcAft>
                <a:spcPct val="0"/>
              </a:spcAft>
              <a:buNone/>
              <a:defRPr/>
            </a:pPr>
            <a:r>
              <a:rPr kumimoji="1" lang="en-US" altLang="zh-CN" sz="2800" b="0" kern="0" dirty="0">
                <a:solidFill>
                  <a:srgbClr val="FFFF00"/>
                </a:solidFill>
              </a:rPr>
              <a:t>"w\0rld"</a:t>
            </a:r>
          </a:p>
        </p:txBody>
      </p:sp>
      <p:sp>
        <p:nvSpPr>
          <p:cNvPr id="7" name="Text Box 46"/>
          <p:cNvSpPr txBox="1">
            <a:spLocks noChangeArrowheads="1"/>
          </p:cNvSpPr>
          <p:nvPr/>
        </p:nvSpPr>
        <p:spPr bwMode="auto">
          <a:xfrm>
            <a:off x="4025799" y="4121243"/>
            <a:ext cx="4330867" cy="1557349"/>
          </a:xfrm>
          <a:prstGeom prst="rect">
            <a:avLst/>
          </a:prstGeom>
          <a:solidFill>
            <a:srgbClr val="000000"/>
          </a:solidFill>
          <a:ln w="38100" cmpd="dbl">
            <a:solidFill>
              <a:srgbClr val="FFFF00"/>
            </a:solidFill>
            <a:miter lim="800000"/>
          </a:ln>
          <a:scene3d>
            <a:camera prst="orthographicFront"/>
            <a:lightRig rig="threePt" dir="t"/>
          </a:scene3d>
          <a:sp3d>
            <a:bevelT/>
          </a:sp3d>
        </p:spPr>
        <p:txBody>
          <a:bodyPr wrap="squar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rgbClr val="FFFF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en-US" altLang="zh-CN" sz="2400" b="1" i="0" u="none" strike="noStrike" kern="0" cap="none" spc="0" normalizeH="0" baseline="0" noProof="0" dirty="0">
                <a:ln>
                  <a:noFill/>
                </a:ln>
                <a:solidFill>
                  <a:srgbClr val="FFFF00"/>
                </a:solidFill>
                <a:effectLst/>
                <a:uLnTx/>
                <a:uFillTx/>
                <a:latin typeface="Arial" panose="020B0604020202020204" pitchFamily="34" charset="0"/>
                <a:ea typeface="宋体" panose="02010600030101010101" pitchFamily="2" charset="-122"/>
                <a:sym typeface="Wingdings" panose="05000000000000000000" pitchFamily="2" charset="2"/>
              </a:rPr>
              <a:t>D:\\LXH\\EG1.C</a:t>
            </a:r>
            <a:r>
              <a:rPr kumimoji="1" lang="en-US" altLang="zh-CN" sz="2800" b="0" i="0" u="none" strike="noStrike" kern="0" cap="none" spc="0" normalizeH="0" baseline="0" noProof="0" dirty="0">
                <a:ln>
                  <a:noFill/>
                </a:ln>
                <a:solidFill>
                  <a:srgbClr val="FFFF00"/>
                </a:solidFill>
                <a:effectLst/>
                <a:uLnTx/>
                <a:uFillTx/>
                <a:latin typeface="Arial" panose="020B0604020202020204" pitchFamily="34" charset="0"/>
                <a:ea typeface="宋体" panose="02010600030101010101" pitchFamily="2" charset="-122"/>
                <a:sym typeface="Wingdings 2" panose="05020102010507070707" pitchFamily="18" charset="2"/>
              </a:rPr>
              <a:t>"</a:t>
            </a:r>
            <a:endParaRPr kumimoji="0" lang="en-US" altLang="zh-CN" sz="2400" b="1" i="0" u="none" strike="noStrike" kern="0" cap="none" spc="0" normalizeH="0" baseline="0" noProof="0" dirty="0">
              <a:ln>
                <a:noFill/>
              </a:ln>
              <a:solidFill>
                <a:srgbClr val="FFFF00"/>
              </a:solidFill>
              <a:effectLst/>
              <a:uLnTx/>
              <a:uFillTx/>
              <a:latin typeface="Arial" panose="020B0604020202020204" pitchFamily="34" charset="0"/>
              <a:ea typeface="宋体" panose="02010600030101010101" pitchFamily="2" charset="-122"/>
              <a:sym typeface="Wingdings" panose="05000000000000000000" pitchFamily="2" charset="2"/>
            </a:endParaRPr>
          </a:p>
          <a:p>
            <a:pPr marL="0" marR="0" lvl="0" indent="0" defTabSz="91440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a:ln>
                  <a:noFill/>
                </a:ln>
                <a:solidFill>
                  <a:srgbClr val="FFFF00"/>
                </a:solidFill>
                <a:effectLst/>
                <a:uLnTx/>
                <a:uFillTx/>
                <a:latin typeface="Arial" panose="020B0604020202020204" pitchFamily="34" charset="0"/>
                <a:ea typeface="宋体" panose="02010600030101010101" pitchFamily="2" charset="-122"/>
                <a:sym typeface="Wingdings 2" panose="05020102010507070707" pitchFamily="18" charset="2"/>
              </a:rPr>
              <a:t>"I say:\"Goodbye!\" "</a:t>
            </a:r>
          </a:p>
          <a:p>
            <a:pPr lvl="0" defTabSz="914400" fontAlgn="base">
              <a:spcAft>
                <a:spcPct val="0"/>
              </a:spcAft>
              <a:buNone/>
              <a:defRPr/>
            </a:pPr>
            <a:r>
              <a:rPr kumimoji="1" lang="en-US" altLang="zh-CN" sz="2800" b="0" kern="0" dirty="0">
                <a:solidFill>
                  <a:srgbClr val="FFFF00"/>
                </a:solidFill>
              </a:rPr>
              <a:t>"\</a:t>
            </a:r>
            <a:r>
              <a:rPr kumimoji="1" lang="en-US" altLang="zh-CN" sz="2800" b="0" i="0" u="none" strike="noStrike" kern="0" cap="none" spc="0" normalizeH="0" baseline="0" noProof="0" dirty="0">
                <a:ln>
                  <a:noFill/>
                </a:ln>
                <a:solidFill>
                  <a:srgbClr val="FFFF00"/>
                </a:solidFill>
                <a:effectLst/>
                <a:uLnTx/>
                <a:uFillTx/>
                <a:latin typeface="Arial" panose="020B0604020202020204" pitchFamily="34" charset="0"/>
                <a:ea typeface="宋体" panose="02010600030101010101" pitchFamily="2" charset="-122"/>
                <a:sym typeface="Wingdings 2" panose="05020102010507070707" pitchFamily="18" charset="2"/>
              </a:rPr>
              <a:t>18\777"</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txBox="1">
            <a:spLocks noChangeArrowheads="1"/>
          </p:cNvSpPr>
          <p:nvPr/>
        </p:nvSpPr>
        <p:spPr bwMode="auto">
          <a:xfrm>
            <a:off x="358775" y="908050"/>
            <a:ext cx="8426450" cy="5842000"/>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六</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符号常量：</a:t>
            </a:r>
          </a:p>
          <a:p>
            <a:pPr marL="713105" marR="0" lvl="1" indent="-533400" algn="just" defTabSz="914400" rtl="0" eaLnBrk="1" fontAlgn="base" latinLnBrk="0" hangingPunct="1">
              <a:lnSpc>
                <a:spcPct val="110000"/>
              </a:lnSpc>
              <a:spcBef>
                <a:spcPct val="0"/>
              </a:spcBef>
              <a:spcAft>
                <a:spcPct val="0"/>
              </a:spcAft>
              <a:buClrTx/>
              <a:buSzTx/>
              <a:buFontTx/>
              <a:buAutoNum type="alphaLcPeriod"/>
              <a:defRPr/>
            </a:pPr>
            <a:r>
              <a:rPr kumimoji="0" lang="zh-CN" altLang="en-US" sz="2400" b="1" i="0" u="none" strike="noStrike" kern="0" cap="none" spc="0" normalizeH="0" baseline="0" noProof="0">
                <a:ln>
                  <a:noFill/>
                </a:ln>
                <a:solidFill>
                  <a:srgbClr val="000000"/>
                </a:solidFill>
                <a:effectLst/>
                <a:uLnTx/>
                <a:uFillTx/>
                <a:latin typeface="Arial" panose="020B0604020202020204"/>
                <a:ea typeface="宋体" panose="02010600030101010101" pitchFamily="2" charset="-122"/>
              </a:rPr>
              <a:t>符号常量由</a:t>
            </a:r>
            <a:r>
              <a:rPr kumimoji="0" lang="en-US" altLang="zh-CN" sz="2400" b="1" i="0" u="none" strike="noStrike" kern="0" cap="none" spc="0" normalizeH="0" baseline="0" noProof="0">
                <a:ln>
                  <a:noFill/>
                </a:ln>
                <a:solidFill>
                  <a:srgbClr val="FF0000"/>
                </a:solidFill>
                <a:effectLst/>
                <a:uLnTx/>
                <a:uFillTx/>
                <a:latin typeface="Arial" panose="020B0604020202020204"/>
                <a:ea typeface="宋体" panose="02010600030101010101" pitchFamily="2" charset="-122"/>
              </a:rPr>
              <a:t>#define</a:t>
            </a:r>
            <a:r>
              <a:rPr kumimoji="0" lang="zh-CN" altLang="en-US" sz="2400" b="1" i="0" u="none" strike="noStrike" kern="0" cap="none" spc="0" normalizeH="0" baseline="0" noProof="0">
                <a:ln>
                  <a:noFill/>
                </a:ln>
                <a:solidFill>
                  <a:srgbClr val="000000"/>
                </a:solidFill>
                <a:effectLst/>
                <a:uLnTx/>
                <a:uFillTx/>
                <a:latin typeface="Arial" panose="020B0604020202020204"/>
                <a:ea typeface="宋体" panose="02010600030101010101" pitchFamily="2" charset="-122"/>
              </a:rPr>
              <a:t>语句定义：</a:t>
            </a:r>
          </a:p>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Arial" panose="020B0604020202020204"/>
                <a:ea typeface="宋体" panose="02010600030101010101" pitchFamily="2" charset="-122"/>
              </a:rPr>
              <a:t>#define PAI     3.14159</a:t>
            </a:r>
          </a:p>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Arial" panose="020B0604020202020204"/>
                <a:ea typeface="宋体" panose="02010600030101010101" pitchFamily="2" charset="-122"/>
              </a:rPr>
              <a:t>      #define SIZE   10</a:t>
            </a:r>
          </a:p>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Arial" panose="020B0604020202020204"/>
                <a:ea typeface="宋体" panose="02010600030101010101" pitchFamily="2" charset="-122"/>
              </a:rPr>
              <a:t>b.   </a:t>
            </a:r>
            <a:r>
              <a:rPr kumimoji="0" lang="zh-CN" altLang="en-US" sz="2400" b="1" i="0" u="none" strike="noStrike" kern="0" cap="none" spc="0" normalizeH="0" baseline="0" noProof="0">
                <a:ln>
                  <a:noFill/>
                </a:ln>
                <a:solidFill>
                  <a:srgbClr val="000000"/>
                </a:solidFill>
                <a:effectLst/>
                <a:uLnTx/>
                <a:uFillTx/>
                <a:latin typeface="Arial" panose="020B0604020202020204"/>
                <a:ea typeface="宋体" panose="02010600030101010101" pitchFamily="2" charset="-122"/>
              </a:rPr>
              <a:t>符号常量习惯上大写。</a:t>
            </a:r>
          </a:p>
          <a:p>
            <a:pPr marL="713105" marR="0" lvl="1" indent="-533400" algn="just"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Arial" panose="020B0604020202020204"/>
                <a:ea typeface="宋体" panose="02010600030101010101" pitchFamily="2" charset="-122"/>
              </a:rPr>
              <a:t>c.   </a:t>
            </a:r>
            <a:r>
              <a:rPr kumimoji="0" lang="zh-CN" altLang="en-US" sz="2400" b="1" i="0" u="none" strike="noStrike" kern="0" cap="none" spc="0" normalizeH="0" baseline="0" noProof="0">
                <a:ln>
                  <a:noFill/>
                </a:ln>
                <a:solidFill>
                  <a:srgbClr val="000000"/>
                </a:solidFill>
                <a:effectLst/>
                <a:uLnTx/>
                <a:uFillTx/>
                <a:latin typeface="Arial" panose="020B0604020202020204"/>
                <a:ea typeface="宋体" panose="02010600030101010101" pitchFamily="2" charset="-122"/>
              </a:rPr>
              <a:t>符号常量的值不可修改。</a:t>
            </a:r>
            <a:endPar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p:txBody>
      </p:sp>
      <p:pic>
        <p:nvPicPr>
          <p:cNvPr id="6" name="内容占位符 2"/>
          <p:cNvPicPr>
            <a:picLocks noChangeAspect="1"/>
          </p:cNvPicPr>
          <p:nvPr/>
        </p:nvPicPr>
        <p:blipFill>
          <a:blip r:embed="rId2" cstate="print">
            <a:extLst>
              <a:ext uri="{28A0092B-C50C-407E-A947-70E740481C1C}">
                <a14:useLocalDpi xmlns:a14="http://schemas.microsoft.com/office/drawing/2010/main" val="0"/>
              </a:ext>
            </a:extLst>
          </a:blip>
          <a:srcRect t="1131"/>
          <a:stretch>
            <a:fillRect/>
          </a:stretch>
        </p:blipFill>
        <p:spPr bwMode="auto">
          <a:xfrm>
            <a:off x="2051050" y="3536950"/>
            <a:ext cx="383857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7"/>
          <p:cNvSpPr>
            <a:spLocks noChangeArrowheads="1"/>
          </p:cNvSpPr>
          <p:nvPr/>
        </p:nvSpPr>
        <p:spPr bwMode="auto">
          <a:xfrm>
            <a:off x="5889625" y="3301340"/>
            <a:ext cx="4702539" cy="3116934"/>
          </a:xfrm>
          <a:prstGeom prst="irregularSeal2">
            <a:avLst/>
          </a:prstGeom>
          <a:solidFill>
            <a:srgbClr val="333399"/>
          </a:solidFill>
          <a:ln w="25400" cap="flat" cmpd="sng" algn="ctr">
            <a:solidFill>
              <a:srgbClr val="333399">
                <a:shade val="50000"/>
              </a:srgbClr>
            </a:solidFill>
            <a:prstDash val="solid"/>
          </a:ln>
          <a:effectLst/>
          <a:scene3d>
            <a:camera prst="orthographicFront"/>
            <a:lightRig rig="threePt" dir="t"/>
          </a:scene3d>
          <a:sp3d>
            <a:bevelT/>
          </a:sp3d>
        </p:spPr>
        <p:txBody>
          <a:bodyPr wrap="none" anchor="ctr"/>
          <a:lstStyle/>
          <a:p>
            <a:pPr marL="0" marR="0" lvl="0" indent="0" algn="ctr" defTabSz="914400" eaLnBrk="1" fontAlgn="base" latinLnBrk="0" hangingPunct="1">
              <a:lnSpc>
                <a:spcPct val="100000"/>
              </a:lnSpc>
              <a:spcBef>
                <a:spcPct val="30000"/>
              </a:spcBef>
              <a:spcAft>
                <a:spcPct val="0"/>
              </a:spcAft>
              <a:buClr>
                <a:srgbClr val="66FF33"/>
              </a:buClr>
              <a:buSzTx/>
              <a:buFontTx/>
              <a:buChar char="•"/>
              <a:defRPr/>
            </a:pPr>
            <a:r>
              <a:rPr kumimoji="1" lang="en-US" altLang="zh-CN" sz="2000" b="1" i="0" u="none" strike="noStrike" kern="0" cap="none" spc="0" normalizeH="0" baseline="0" noProof="0" dirty="0">
                <a:ln>
                  <a:noFill/>
                </a:ln>
                <a:solidFill>
                  <a:srgbClr val="FFFFFF"/>
                </a:solidFill>
                <a:effectLst>
                  <a:outerShdw blurRad="38100" dist="38100" dir="2700000" algn="tl">
                    <a:srgbClr val="FFFFFF"/>
                  </a:outerShdw>
                </a:effectLst>
                <a:uLnTx/>
                <a:uFillTx/>
                <a:latin typeface="Arial" panose="020B0604020202020204"/>
                <a:ea typeface="宋体" panose="02010600030101010101" pitchFamily="2" charset="-122"/>
                <a:cs typeface="+mn-cs"/>
              </a:rPr>
              <a:t>①</a:t>
            </a:r>
            <a:r>
              <a:rPr kumimoji="1" lang="zh-CN" altLang="en-US" sz="2000" b="1" i="0" u="none" strike="noStrike" kern="0" cap="none" spc="0" normalizeH="0" baseline="0" noProof="0" dirty="0">
                <a:ln>
                  <a:noFill/>
                </a:ln>
                <a:solidFill>
                  <a:srgbClr val="FFFFFF"/>
                </a:solidFill>
                <a:effectLst>
                  <a:outerShdw blurRad="38100" dist="38100" dir="2700000" algn="tl">
                    <a:srgbClr val="FFFFFF"/>
                  </a:outerShdw>
                </a:effectLst>
                <a:uLnTx/>
                <a:uFillTx/>
                <a:latin typeface="Arial" panose="020B0604020202020204"/>
                <a:ea typeface="宋体" panose="02010600030101010101" pitchFamily="2" charset="-122"/>
                <a:cs typeface="+mn-cs"/>
              </a:rPr>
              <a:t>符号常量含义清楚；</a:t>
            </a:r>
          </a:p>
          <a:p>
            <a:pPr marL="0" marR="0" lvl="0" indent="0" algn="ctr" defTabSz="914400" eaLnBrk="1" fontAlgn="base" latinLnBrk="0" hangingPunct="1">
              <a:lnSpc>
                <a:spcPct val="100000"/>
              </a:lnSpc>
              <a:spcBef>
                <a:spcPct val="30000"/>
              </a:spcBef>
              <a:spcAft>
                <a:spcPct val="0"/>
              </a:spcAft>
              <a:buClr>
                <a:srgbClr val="66FF33"/>
              </a:buClr>
              <a:buSzTx/>
              <a:buFontTx/>
              <a:buChar char="•"/>
              <a:defRPr/>
            </a:pPr>
            <a:r>
              <a:rPr kumimoji="1" lang="zh-CN" altLang="en-US" sz="2000" b="1" i="0" u="none" strike="noStrike" kern="0" cap="none" spc="0" normalizeH="0" baseline="0" noProof="0" dirty="0">
                <a:ln>
                  <a:noFill/>
                </a:ln>
                <a:solidFill>
                  <a:srgbClr val="FFFFFF"/>
                </a:solidFill>
                <a:effectLst>
                  <a:outerShdw blurRad="38100" dist="38100" dir="2700000" algn="tl">
                    <a:srgbClr val="FFFFFF"/>
                  </a:outerShdw>
                </a:effectLst>
                <a:uLnTx/>
                <a:uFillTx/>
                <a:latin typeface="Arial" panose="020B0604020202020204"/>
                <a:ea typeface="宋体" panose="02010600030101010101" pitchFamily="2" charset="-122"/>
                <a:cs typeface="+mn-cs"/>
              </a:rPr>
              <a:t>②容易做到“一改全改”。</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90375" y="1494044"/>
            <a:ext cx="8821738" cy="4105275"/>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1262380" marR="0" lvl="1" indent="-719455" algn="l" defTabSz="914400" rtl="0" eaLnBrk="1" fontAlgn="base" latinLnBrk="0" hangingPunct="1">
              <a:lnSpc>
                <a:spcPct val="80000"/>
              </a:lnSpc>
              <a:spcBef>
                <a:spcPct val="20000"/>
              </a:spcBef>
              <a:spcAft>
                <a:spcPct val="0"/>
              </a:spcAft>
              <a:buClrTx/>
              <a:buSzTx/>
              <a:buFontTx/>
              <a:buAutoNum type="ea1JpnChsDbPeriod"/>
              <a:defRPr/>
            </a:pPr>
            <a:r>
              <a:rPr kumimoji="0" lang="zh-CN"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rPr>
              <a:t>定义：</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在程序执行期间其值可变的量称为变量</a:t>
            </a:r>
          </a:p>
          <a:p>
            <a:pPr marL="1262380" marR="0" lvl="1" indent="-719455" algn="l" defTabSz="914400" rtl="0" eaLnBrk="1" fontAlgn="base" latinLnBrk="0" hangingPunct="1">
              <a:lnSpc>
                <a:spcPct val="80000"/>
              </a:lnSpc>
              <a:spcBef>
                <a:spcPct val="20000"/>
              </a:spcBef>
              <a:spcAft>
                <a:spcPct val="0"/>
              </a:spcAft>
              <a:buClrTx/>
              <a:buSzTx/>
              <a:buFontTx/>
              <a:buAutoNum type="ea1JpnChsDbPeriod"/>
              <a:defRPr/>
            </a:pPr>
            <a:r>
              <a:rPr kumimoji="0" lang="zh-CN"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rPr>
              <a:t>说明： </a:t>
            </a:r>
            <a:r>
              <a:rPr kumimoji="0" lang="en-US" altLang="en-US" sz="2400" b="1" i="0" u="none" strike="noStrike" kern="0" cap="none" spc="0" normalizeH="0" baseline="0" noProof="0" dirty="0" err="1">
                <a:ln>
                  <a:noFill/>
                </a:ln>
                <a:solidFill>
                  <a:srgbClr val="3333CC"/>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imes New Roman" panose="02020603050405020304" pitchFamily="18" charset="0"/>
              </a:rPr>
              <a:t>变量</a:t>
            </a:r>
            <a:r>
              <a:rPr kumimoji="0" lang="zh-CN" altLang="en-US" sz="2400" b="1" i="0" u="none" strike="noStrike" kern="0" cap="none" spc="0" normalizeH="0" baseline="0" noProof="0" dirty="0">
                <a:ln>
                  <a:noFill/>
                </a:ln>
                <a:solidFill>
                  <a:srgbClr val="3333CC"/>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imes New Roman" panose="02020603050405020304" pitchFamily="18" charset="0"/>
              </a:rPr>
              <a:t>定义→分配内存</a:t>
            </a:r>
            <a:endParaRPr kumimoji="0" lang="zh-CN" altLang="en-US" sz="2400" b="1" i="0" u="none" strike="noStrike" kern="0" cap="none" spc="0" normalizeH="0" baseline="0" noProof="0" dirty="0">
              <a:ln>
                <a:noFill/>
              </a:ln>
              <a:solidFill>
                <a:srgbClr val="3333CC"/>
              </a:solidFill>
              <a:effectLst>
                <a:outerShdw blurRad="38100" dist="38100" dir="2700000" algn="tl">
                  <a:srgbClr val="C0C0C0"/>
                </a:outerShdw>
              </a:effectLst>
              <a:uLnTx/>
              <a:uFillTx/>
              <a:latin typeface="宋体" panose="02010600030101010101" pitchFamily="2" charset="-122"/>
              <a:ea typeface="宋体" panose="02010600030101010101" pitchFamily="2" charset="-122"/>
            </a:endParaRPr>
          </a:p>
          <a:p>
            <a:pPr marL="1262380" marR="0" lvl="1" indent="-719455" algn="l" defTabSz="914400" rtl="0" eaLnBrk="1" fontAlgn="base" latinLnBrk="0" hangingPunct="1">
              <a:lnSpc>
                <a:spcPct val="8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 </a:t>
            </a: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变量在使用时，</a:t>
            </a:r>
            <a:r>
              <a:rPr kumimoji="0" lang="zh-CN" altLang="en-US" sz="20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必须先定义、后使用</a:t>
            </a: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endPar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262380" lvl="1" indent="-719455" defTabSz="914400" eaLnBrk="1" hangingPunct="1">
              <a:lnSpc>
                <a:spcPct val="80000"/>
              </a:lnSpc>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定义变量：</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     </a:t>
            </a:r>
            <a:r>
              <a:rPr kumimoji="0" lang="zh-CN" altLang="en-US" sz="2000" b="1" i="0" u="none" strike="noStrike" kern="0" cap="none" spc="0" normalizeH="0" baseline="0" noProof="0" dirty="0">
                <a:ln>
                  <a:noFill/>
                </a:ln>
                <a:solidFill>
                  <a:srgbClr val="3333CC"/>
                </a:solidFill>
                <a:effectLst>
                  <a:outerShdw blurRad="38100" dist="38100" dir="2700000" algn="tl">
                    <a:srgbClr val="C0C0C0"/>
                  </a:outerShdw>
                </a:effectLst>
                <a:uLnTx/>
                <a:uFillTx/>
                <a:latin typeface="Arial" panose="020B0604020202020204"/>
                <a:ea typeface="宋体" panose="02010600030101010101" pitchFamily="2" charset="-122"/>
              </a:rPr>
              <a:t>数据类型  变量名；</a:t>
            </a:r>
            <a:r>
              <a:rPr lang="zh-CN" altLang="en-US" sz="2000" b="1" kern="0" dirty="0">
                <a:solidFill>
                  <a:srgbClr val="FF0000"/>
                </a:solidFill>
                <a:effectLst>
                  <a:outerShdw blurRad="38100" dist="38100" dir="2700000" algn="tl">
                    <a:srgbClr val="C0C0C0"/>
                  </a:outerShdw>
                </a:effectLst>
                <a:latin typeface="Arial" panose="020B0604020202020204"/>
                <a:ea typeface="宋体" panose="02010600030101010101" pitchFamily="2" charset="-122"/>
              </a:rPr>
              <a:t>      </a:t>
            </a:r>
            <a:r>
              <a:rPr lang="en-US" altLang="zh-CN" sz="2000" b="1" kern="0" dirty="0">
                <a:solidFill>
                  <a:srgbClr val="FF0000"/>
                </a:solidFill>
                <a:effectLst>
                  <a:outerShdw blurRad="38100" dist="38100" dir="2700000" algn="tl">
                    <a:srgbClr val="C0C0C0"/>
                  </a:outerShdw>
                </a:effectLst>
                <a:latin typeface="Arial" panose="020B0604020202020204"/>
                <a:ea typeface="宋体" panose="02010600030101010101" pitchFamily="2" charset="-122"/>
              </a:rPr>
              <a:t>    </a:t>
            </a:r>
            <a:r>
              <a:rPr lang="zh-CN" altLang="en-US" sz="2000" b="1" kern="0" dirty="0">
                <a:solidFill>
                  <a:srgbClr val="3333CC"/>
                </a:solidFill>
                <a:effectLst>
                  <a:outerShdw blurRad="38100" dist="38100" dir="2700000" algn="tl">
                    <a:srgbClr val="C0C0C0"/>
                  </a:outerShdw>
                </a:effectLst>
                <a:latin typeface="Arial" panose="020B0604020202020204"/>
                <a:ea typeface="宋体" panose="02010600030101010101" pitchFamily="2" charset="-122"/>
              </a:rPr>
              <a:t>数据类型  变量</a:t>
            </a:r>
            <a:r>
              <a:rPr lang="en-US" altLang="zh-CN" sz="2000" b="1" kern="0" dirty="0">
                <a:solidFill>
                  <a:srgbClr val="3333CC"/>
                </a:solidFill>
                <a:effectLst>
                  <a:outerShdw blurRad="38100" dist="38100" dir="2700000" algn="tl">
                    <a:srgbClr val="C0C0C0"/>
                  </a:outerShdw>
                </a:effectLst>
                <a:latin typeface="Arial" panose="020B0604020202020204"/>
                <a:ea typeface="宋体" panose="02010600030101010101" pitchFamily="2" charset="-122"/>
              </a:rPr>
              <a:t>1,</a:t>
            </a:r>
            <a:r>
              <a:rPr lang="zh-CN" altLang="en-US" sz="2000" b="1" kern="0" dirty="0">
                <a:solidFill>
                  <a:srgbClr val="3333CC"/>
                </a:solidFill>
                <a:effectLst>
                  <a:outerShdw blurRad="38100" dist="38100" dir="2700000" algn="tl">
                    <a:srgbClr val="C0C0C0"/>
                  </a:outerShdw>
                </a:effectLst>
                <a:latin typeface="Arial" panose="020B0604020202020204"/>
                <a:ea typeface="宋体" panose="02010600030101010101" pitchFamily="2" charset="-122"/>
              </a:rPr>
              <a:t> 变量</a:t>
            </a:r>
            <a:r>
              <a:rPr lang="en-US" altLang="zh-CN" sz="2000" b="1" kern="0" dirty="0">
                <a:solidFill>
                  <a:srgbClr val="3333CC"/>
                </a:solidFill>
                <a:effectLst>
                  <a:outerShdw blurRad="38100" dist="38100" dir="2700000" algn="tl">
                    <a:srgbClr val="C0C0C0"/>
                  </a:outerShdw>
                </a:effectLst>
                <a:latin typeface="Arial" panose="020B0604020202020204"/>
                <a:ea typeface="宋体" panose="02010600030101010101" pitchFamily="2" charset="-122"/>
              </a:rPr>
              <a:t>2</a:t>
            </a:r>
            <a:r>
              <a:rPr lang="zh-CN" altLang="en-US" sz="2000" b="1" kern="0" dirty="0">
                <a:solidFill>
                  <a:srgbClr val="3333CC"/>
                </a:solidFill>
                <a:effectLst>
                  <a:outerShdw blurRad="38100" dist="38100" dir="2700000" algn="tl">
                    <a:srgbClr val="C0C0C0"/>
                  </a:outerShdw>
                </a:effectLst>
                <a:latin typeface="Arial" panose="020B0604020202020204"/>
                <a:ea typeface="宋体" panose="02010600030101010101" pitchFamily="2" charset="-122"/>
              </a:rPr>
              <a:t>；</a:t>
            </a:r>
            <a:endParaRPr kumimoji="0" lang="zh-CN" altLang="en-US" sz="2000" b="1" i="0" u="none" strike="noStrike" kern="0" cap="none" spc="0" normalizeH="0" baseline="0" noProof="0" dirty="0">
              <a:ln>
                <a:noFill/>
              </a:ln>
              <a:solidFill>
                <a:srgbClr val="3333CC"/>
              </a:solidFill>
              <a:effectLst>
                <a:outerShdw blurRad="38100" dist="38100" dir="2700000" algn="tl">
                  <a:srgbClr val="C0C0C0"/>
                </a:outerShdw>
              </a:effectLst>
              <a:uLnTx/>
              <a:uFillTx/>
              <a:latin typeface="Arial" panose="020B0604020202020204"/>
              <a:ea typeface="宋体" panose="02010600030101010101" pitchFamily="2" charset="-122"/>
            </a:endParaRPr>
          </a:p>
          <a:p>
            <a:pPr marL="1262380" marR="0" lvl="1" indent="-719455" algn="l" defTabSz="914400" rtl="0" eaLnBrk="1" fontAlgn="base" latinLnBrk="0" hangingPunct="1">
              <a:lnSpc>
                <a:spcPct val="8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rgbClr val="3333CC"/>
                </a:solidFill>
                <a:effectLst>
                  <a:outerShdw blurRad="38100" dist="38100" dir="2700000" algn="tl">
                    <a:srgbClr val="C0C0C0"/>
                  </a:outerShdw>
                </a:effectLst>
                <a:uLnTx/>
                <a:uFillTx/>
                <a:latin typeface="Arial" panose="020B0604020202020204"/>
                <a:ea typeface="宋体" panose="02010600030101010101" pitchFamily="2" charset="-122"/>
              </a:rPr>
              <a:t>          </a:t>
            </a:r>
            <a:r>
              <a:rPr kumimoji="0"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变量初始化：</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 </a:t>
            </a:r>
            <a:r>
              <a:rPr kumimoji="0" lang="zh-CN" altLang="en-US" sz="2000" b="1" i="0" u="none" strike="noStrike" kern="0" cap="none" spc="0" normalizeH="0" baseline="0" noProof="0" dirty="0">
                <a:ln>
                  <a:noFill/>
                </a:ln>
                <a:solidFill>
                  <a:srgbClr val="3333CC"/>
                </a:solidFill>
                <a:effectLst>
                  <a:outerShdw blurRad="38100" dist="38100" dir="2700000" algn="tl">
                    <a:srgbClr val="C0C0C0"/>
                  </a:outerShdw>
                </a:effectLst>
                <a:uLnTx/>
                <a:uFillTx/>
                <a:latin typeface="Arial" panose="020B0604020202020204"/>
                <a:ea typeface="宋体" panose="02010600030101010101" pitchFamily="2" charset="-122"/>
              </a:rPr>
              <a:t>数据类型  变量名＝初值；</a:t>
            </a:r>
          </a:p>
          <a:p>
            <a:pPr marL="1262380" marR="0" lvl="1" indent="-719455" algn="l" defTabSz="914400" rtl="0" eaLnBrk="1" fontAlgn="base" latinLnBrk="0" hangingPunct="1">
              <a:lnSpc>
                <a:spcPct val="8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b. </a:t>
            </a: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变量名大小写敏感！</a:t>
            </a:r>
            <a:endParaRPr kumimoji="0" lang="zh-CN"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262380" marR="0" lvl="1" indent="-719455" algn="l" defTabSz="914400" rtl="0" eaLnBrk="1" fontAlgn="base" latinLnBrk="0" hangingPunct="1">
              <a:lnSpc>
                <a:spcPct val="80000"/>
              </a:lnSpc>
              <a:spcBef>
                <a:spcPct val="20000"/>
              </a:spcBef>
              <a:spcAft>
                <a:spcPct val="0"/>
              </a:spcAft>
              <a:buClrTx/>
              <a:buSzTx/>
              <a:buFontTx/>
              <a:buAutoNum type="ea1JpnChsDbPeriod" startAt="3"/>
              <a:defRPr/>
            </a:pPr>
            <a:r>
              <a:rPr kumimoji="0" lang="zh-CN"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rPr>
              <a:t>数据类型</a:t>
            </a:r>
            <a:r>
              <a:rPr kumimoji="0" lang="zh-CN" altLang="zh-CN"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rPr>
              <a:t>：</a:t>
            </a:r>
            <a:endParaRPr kumimoji="0" lang="zh-CN"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endParaRPr>
          </a:p>
          <a:p>
            <a:pPr marL="1262380" marR="0" lvl="1" indent="-719455" algn="l" defTabSz="914400" rtl="0" eaLnBrk="1" fontAlgn="base" latinLnBrk="0" hangingPunct="1">
              <a:lnSpc>
                <a:spcPct val="80000"/>
              </a:lnSpc>
              <a:spcBef>
                <a:spcPct val="2000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262380" marR="0" lvl="1" indent="-719455" algn="l" defTabSz="914400" rtl="0" eaLnBrk="1" fontAlgn="base" latinLnBrk="0" hangingPunct="1">
              <a:lnSpc>
                <a:spcPct val="80000"/>
              </a:lnSpc>
              <a:spcBef>
                <a:spcPct val="20000"/>
              </a:spcBef>
              <a:spcAft>
                <a:spcPct val="0"/>
              </a:spcAft>
              <a:buClrTx/>
              <a:buSzTx/>
              <a:buFontTx/>
              <a:buNone/>
              <a:defRPr/>
            </a:pPr>
            <a:r>
              <a:rPr kumimoji="0" lang="zh-CN" altLang="en-US" sz="16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             无字符串变量！</a:t>
            </a:r>
          </a:p>
          <a:p>
            <a:pPr marL="1262380" marR="0" lvl="1" indent="-719455" algn="l" defTabSz="914400" rtl="0" eaLnBrk="1" fontAlgn="base" latinLnBrk="0" hangingPunct="1">
              <a:lnSpc>
                <a:spcPct val="80000"/>
              </a:lnSpc>
              <a:spcBef>
                <a:spcPct val="20000"/>
              </a:spcBef>
              <a:spcAft>
                <a:spcPct val="0"/>
              </a:spcAft>
              <a:buClrTx/>
              <a:buSzTx/>
              <a:buFontTx/>
              <a:buNone/>
              <a:defRPr/>
            </a:pPr>
            <a:endPar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262380" marR="0" lvl="1" indent="-719455" algn="l" defTabSz="914400" rtl="0" eaLnBrk="1" fontAlgn="base" latinLnBrk="0" hangingPunct="1">
              <a:lnSpc>
                <a:spcPct val="80000"/>
              </a:lnSpc>
              <a:spcBef>
                <a:spcPct val="20000"/>
              </a:spcBef>
              <a:spcAft>
                <a:spcPct val="0"/>
              </a:spcAft>
              <a:buClrTx/>
              <a:buSzTx/>
              <a:buFontTx/>
              <a:buNone/>
              <a:defRPr/>
            </a:pPr>
            <a:r>
              <a:rPr kumimoji="0" lang="en-US" altLang="zh-CN" sz="16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             &amp;</a:t>
            </a:r>
            <a:r>
              <a:rPr kumimoji="0" lang="zh-CN" altLang="en-US" sz="16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变量：取地址</a:t>
            </a:r>
          </a:p>
          <a:p>
            <a:pPr marL="1262380" marR="0" lvl="1" indent="-719455" algn="l" defTabSz="914400" rtl="0" eaLnBrk="1" fontAlgn="base" latinLnBrk="0" hangingPunct="1">
              <a:lnSpc>
                <a:spcPct val="80000"/>
              </a:lnSpc>
              <a:spcBef>
                <a:spcPct val="20000"/>
              </a:spcBef>
              <a:spcAft>
                <a:spcPct val="0"/>
              </a:spcAft>
              <a:buClrTx/>
              <a:buSzTx/>
              <a:buFontTx/>
              <a:buNone/>
              <a:defRPr/>
            </a:pPr>
            <a:endParaRPr kumimoji="0" lang="zh-CN" altLang="en-US" sz="16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endParaRPr>
          </a:p>
        </p:txBody>
      </p:sp>
      <p:graphicFrame>
        <p:nvGraphicFramePr>
          <p:cNvPr id="6" name="Group 4"/>
          <p:cNvGraphicFramePr>
            <a:graphicFrameLocks noGrp="1"/>
          </p:cNvGraphicFramePr>
          <p:nvPr/>
        </p:nvGraphicFramePr>
        <p:xfrm>
          <a:off x="3871707" y="3471388"/>
          <a:ext cx="6731000" cy="3107082"/>
        </p:xfrm>
        <a:graphic>
          <a:graphicData uri="http://schemas.openxmlformats.org/drawingml/2006/table">
            <a:tbl>
              <a:tblPr/>
              <a:tblGrid>
                <a:gridCol w="1868487">
                  <a:extLst>
                    <a:ext uri="{9D8B030D-6E8A-4147-A177-3AD203B41FA5}">
                      <a16:colId xmlns:a16="http://schemas.microsoft.com/office/drawing/2014/main" val="20000"/>
                    </a:ext>
                  </a:extLst>
                </a:gridCol>
                <a:gridCol w="1227063">
                  <a:extLst>
                    <a:ext uri="{9D8B030D-6E8A-4147-A177-3AD203B41FA5}">
                      <a16:colId xmlns:a16="http://schemas.microsoft.com/office/drawing/2014/main" val="20001"/>
                    </a:ext>
                  </a:extLst>
                </a:gridCol>
                <a:gridCol w="3635450">
                  <a:extLst>
                    <a:ext uri="{9D8B030D-6E8A-4147-A177-3AD203B41FA5}">
                      <a16:colId xmlns:a16="http://schemas.microsoft.com/office/drawing/2014/main" val="20002"/>
                    </a:ext>
                  </a:extLst>
                </a:gridCol>
              </a:tblGrid>
              <a:tr h="157161">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类型说明符</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占用字节数</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数的范围</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347624">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-128~127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1"/>
                  </a:ext>
                </a:extLst>
              </a:tr>
              <a:tr h="349211">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unsigned char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0~255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2"/>
                  </a:ext>
                </a:extLst>
              </a:tr>
              <a:tr h="335267">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short int</a:t>
                      </a: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-32768~32767</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3"/>
                  </a:ext>
                </a:extLst>
              </a:tr>
              <a:tr h="347624">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unsigned short int</a:t>
                      </a: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0~65535   </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347624">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int/long </a:t>
                      </a: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-2147483648 ~ 2147483647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r h="349211">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unsigned int/long </a:t>
                      </a: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0~4294967295</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6"/>
                  </a:ext>
                </a:extLst>
              </a:tr>
              <a:tr h="347624">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3.4∗10</a:t>
                      </a:r>
                      <a:r>
                        <a:rPr kumimoji="0" lang="en-US" altLang="zh-CN" sz="1600" b="1" i="0" u="none" strike="noStrike" kern="1200"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3.4∗10</a:t>
                      </a:r>
                      <a:r>
                        <a:rPr kumimoji="0" lang="en-US" altLang="zh-CN" sz="1600" b="1" i="0" u="none" strike="noStrike" kern="1200"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有效数字（</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6~7 </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347624">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double</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 10</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308</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 10</a:t>
                      </a:r>
                      <a:r>
                        <a:rPr kumimoji="0" lang="en-US" altLang="zh-CN" sz="16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308</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15~16 </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bl>
          </a:graphicData>
        </a:graphic>
      </p:graphicFrame>
      <p:sp>
        <p:nvSpPr>
          <p:cNvPr id="7" name="Rectangle 2"/>
          <p:cNvSpPr txBox="1">
            <a:spLocks noChangeArrowheads="1"/>
          </p:cNvSpPr>
          <p:nvPr/>
        </p:nvSpPr>
        <p:spPr bwMode="auto">
          <a:xfrm>
            <a:off x="479300" y="846344"/>
            <a:ext cx="3744913" cy="528637"/>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600" kern="0">
                <a:solidFill>
                  <a:srgbClr val="FF0000"/>
                </a:solidFill>
                <a:latin typeface="隶书" panose="02010509060101010101" pitchFamily="49" charset="-122"/>
                <a:ea typeface="隶书" panose="02010509060101010101" pitchFamily="49" charset="-122"/>
                <a:cs typeface="Times New Roman" panose="02020603050405020304" pitchFamily="18" charset="0"/>
              </a:rPr>
              <a:t>2.3  </a:t>
            </a:r>
            <a:r>
              <a:rPr lang="en-US" altLang="en-US" sz="3600" kern="0">
                <a:solidFill>
                  <a:srgbClr val="FF0000"/>
                </a:solidFill>
                <a:latin typeface="隶书" panose="02010509060101010101" pitchFamily="49" charset="-122"/>
                <a:ea typeface="隶书" panose="02010509060101010101" pitchFamily="49" charset="-122"/>
                <a:cs typeface="Times New Roman" panose="02020603050405020304" pitchFamily="18" charset="0"/>
              </a:rPr>
              <a:t>变</a:t>
            </a:r>
            <a:r>
              <a:rPr lang="zh-CN" altLang="en-US" sz="3600" kern="0">
                <a:solidFill>
                  <a:srgbClr val="FF0000"/>
                </a:solidFill>
                <a:latin typeface="隶书" panose="02010509060101010101" pitchFamily="49" charset="-122"/>
                <a:ea typeface="隶书" panose="02010509060101010101" pitchFamily="49" charset="-122"/>
                <a:cs typeface="Times New Roman" panose="02020603050405020304" pitchFamily="18" charset="0"/>
              </a:rPr>
              <a:t> </a:t>
            </a:r>
            <a:r>
              <a:rPr lang="en-US" altLang="en-US" sz="3600" kern="0">
                <a:solidFill>
                  <a:srgbClr val="FF0000"/>
                </a:solidFill>
                <a:latin typeface="隶书" panose="02010509060101010101" pitchFamily="49" charset="-122"/>
                <a:ea typeface="隶书" panose="02010509060101010101" pitchFamily="49" charset="-122"/>
                <a:cs typeface="Times New Roman" panose="02020603050405020304" pitchFamily="18" charset="0"/>
              </a:rPr>
              <a:t>量</a:t>
            </a:r>
            <a:endParaRPr lang="zh-CN" altLang="en-US" sz="36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8" name="圆角矩形标注 3"/>
          <p:cNvSpPr>
            <a:spLocks noChangeArrowheads="1"/>
          </p:cNvSpPr>
          <p:nvPr/>
        </p:nvSpPr>
        <p:spPr bwMode="auto">
          <a:xfrm>
            <a:off x="7128556" y="2061710"/>
            <a:ext cx="3074987" cy="391204"/>
          </a:xfrm>
          <a:prstGeom prst="wedgeRoundRectCallout">
            <a:avLst>
              <a:gd name="adj1" fmla="val -37694"/>
              <a:gd name="adj2" fmla="val -94384"/>
              <a:gd name="adj3" fmla="val 16667"/>
            </a:avLst>
          </a:prstGeom>
          <a:solidFill>
            <a:schemeClr val="accent1"/>
          </a:solidFill>
          <a:ln w="9525" algn="ctr">
            <a:solidFill>
              <a:schemeClr val="tx1"/>
            </a:solidFill>
            <a:round/>
          </a:ln>
        </p:spPr>
        <p:txBody>
          <a:bodyPr/>
          <a:lstStyle/>
          <a:p>
            <a:r>
              <a:rPr lang="zh-CN" altLang="en-US" dirty="0">
                <a:solidFill>
                  <a:srgbClr val="0000FF"/>
                </a:solidFill>
              </a:rPr>
              <a:t>和数学的变量概念有所区别</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4"/>
          <p:cNvSpPr>
            <a:spLocks noChangeArrowheads="1"/>
          </p:cNvSpPr>
          <p:nvPr/>
        </p:nvSpPr>
        <p:spPr bwMode="auto">
          <a:xfrm>
            <a:off x="1730355" y="981075"/>
            <a:ext cx="6354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en-US" altLang="zh-CN" dirty="0">
                <a:sym typeface="Wingdings 2" panose="05020102010507070707" pitchFamily="18" charset="2"/>
              </a:rPr>
              <a:t>【</a:t>
            </a:r>
            <a:r>
              <a:rPr lang="zh-CN" altLang="en-US" dirty="0">
                <a:sym typeface="Wingdings 2" panose="05020102010507070707" pitchFamily="18" charset="2"/>
              </a:rPr>
              <a:t>例</a:t>
            </a:r>
            <a:r>
              <a:rPr lang="en-US" altLang="zh-CN" dirty="0">
                <a:sym typeface="Wingdings 2" panose="05020102010507070707" pitchFamily="18" charset="2"/>
              </a:rPr>
              <a:t>1-3】 </a:t>
            </a:r>
            <a:r>
              <a:rPr lang="zh-CN" altLang="en-US" dirty="0">
                <a:sym typeface="Wingdings 2" panose="05020102010507070707" pitchFamily="18" charset="2"/>
              </a:rPr>
              <a:t>输入两个整数，然后输出其中最大的数。</a:t>
            </a:r>
          </a:p>
        </p:txBody>
      </p:sp>
      <p:pic>
        <p:nvPicPr>
          <p:cNvPr id="25604"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2125" y="1349375"/>
            <a:ext cx="91440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7896" y="1349375"/>
            <a:ext cx="47879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ppt_x"/>
                                          </p:val>
                                        </p:tav>
                                        <p:tav tm="100000">
                                          <p:val>
                                            <p:strVal val="#ppt_x"/>
                                          </p:val>
                                        </p:tav>
                                      </p:tavLst>
                                    </p:anim>
                                    <p:anim calcmode="lin" valueType="num">
                                      <p:cBhvr additive="base">
                                        <p:cTn id="8"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13913" y="800100"/>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2.4 </a:t>
            </a: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运算符和表达式</a:t>
            </a:r>
          </a:p>
        </p:txBody>
      </p:sp>
      <p:sp>
        <p:nvSpPr>
          <p:cNvPr id="5" name="Rectangle 3"/>
          <p:cNvSpPr txBox="1">
            <a:spLocks noChangeArrowheads="1"/>
          </p:cNvSpPr>
          <p:nvPr/>
        </p:nvSpPr>
        <p:spPr bwMode="auto">
          <a:xfrm>
            <a:off x="1204595" y="1538605"/>
            <a:ext cx="9629775" cy="3498215"/>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751205" marR="0" lvl="1" indent="-571500" algn="l" defTabSz="914400" rtl="0" eaLnBrk="1" latinLnBrk="0" hangingPunct="1">
              <a:lnSpc>
                <a:spcPct val="90000"/>
              </a:lnSpc>
              <a:spcBef>
                <a:spcPct val="20000"/>
              </a:spcBef>
              <a:buClrTx/>
              <a:buSzTx/>
              <a:buFontTx/>
              <a:buNone/>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a:ea typeface="宋体" panose="02010600030101010101" pitchFamily="2" charset="-122"/>
              </a:rPr>
              <a:t>2.4.1 C语言的运算符</a:t>
            </a:r>
          </a:p>
          <a:p>
            <a:pPr marL="87630" marR="0" lvl="1" indent="6350" algn="l" defTabSz="914400" rtl="0" eaLnBrk="1" fontAlgn="base" latinLnBrk="0" hangingPunct="1">
              <a:lnSpc>
                <a:spcPct val="110000"/>
              </a:lnSpc>
              <a:spcBef>
                <a:spcPct val="20000"/>
              </a:spcBef>
              <a:spcAft>
                <a:spcPct val="0"/>
              </a:spcAft>
              <a:buClrTx/>
              <a:buSzTx/>
              <a:buFontTx/>
              <a:buNone/>
              <a:defRPr/>
            </a:pPr>
            <a:endParaRPr kumimoji="0"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87630" marR="0" lvl="1" indent="6350" algn="l" defTabSz="914400" rtl="0" eaLnBrk="1" fontAlgn="base" latinLnBrk="0" hangingPunct="1">
              <a:lnSpc>
                <a:spcPct val="11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运算符：</a:t>
            </a:r>
            <a:r>
              <a:rPr kumimoji="0" lang="zh-CN" altLang="en-US" sz="200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用来表示各种运算的符号。</a:t>
            </a:r>
            <a:r>
              <a:rPr kumimoji="0" lang="en-US" altLang="zh-CN" sz="200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 - * / </a:t>
            </a:r>
            <a:r>
              <a:rPr kumimoji="0" lang="zh-CN" altLang="en-US" sz="200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等</a:t>
            </a:r>
          </a:p>
          <a:p>
            <a:pPr marL="87630" marR="0" lvl="1" indent="6350" algn="l" defTabSz="914400" rtl="0" eaLnBrk="1" fontAlgn="base" latinLnBrk="0" hangingPunct="1">
              <a:lnSpc>
                <a:spcPct val="110000"/>
              </a:lnSpc>
              <a:spcBef>
                <a:spcPct val="20000"/>
              </a:spcBef>
              <a:spcAft>
                <a:spcPct val="0"/>
              </a:spcAft>
              <a:buClrTx/>
              <a:buSzTx/>
              <a:buFontTx/>
              <a:buNone/>
              <a:defRPr/>
            </a:pPr>
            <a:endParaRPr kumimoji="0" lang="zh-CN" altLang="en-US" sz="200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87630" marR="0" lvl="1" indent="6350" algn="l" defTabSz="914400" rtl="0" eaLnBrk="1" fontAlgn="base" latinLnBrk="0" hangingPunct="1">
              <a:lnSpc>
                <a:spcPct val="11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表达式：</a:t>
            </a:r>
            <a:r>
              <a:rPr kumimoji="0" lang="zh-CN" altLang="en-US" sz="200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用运算符把运算对象连接起来构成的合法运算式。</a:t>
            </a:r>
            <a:r>
              <a:rPr lang="zh-CN" altLang="en-US" sz="2000" b="1" dirty="0">
                <a:solidFill>
                  <a:srgbClr val="FF0000"/>
                </a:solidFill>
                <a:effectLst>
                  <a:outerShdw blurRad="38100" dist="38100" dir="2700000" algn="tl">
                    <a:srgbClr val="C0C0C0"/>
                  </a:outerShdw>
                </a:effectLst>
                <a:latin typeface="宋体" panose="02010600030101010101" pitchFamily="2" charset="-122"/>
                <a:sym typeface="+mn-ea"/>
              </a:rPr>
              <a:t>（运算符不能省略）</a:t>
            </a:r>
            <a:endParaRPr kumimoji="0" lang="zh-CN" altLang="en-US" sz="200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87630" marR="0" lvl="1" indent="6350" algn="l" defTabSz="914400" rtl="0" eaLnBrk="1" fontAlgn="base" latinLnBrk="0" hangingPunct="1">
              <a:lnSpc>
                <a:spcPct val="110000"/>
              </a:lnSpc>
              <a:spcBef>
                <a:spcPct val="20000"/>
              </a:spcBef>
              <a:spcAft>
                <a:spcPct val="0"/>
              </a:spcAft>
              <a:buClrTx/>
              <a:buSzTx/>
              <a:buFontTx/>
              <a:buNone/>
              <a:defRPr/>
            </a:pPr>
            <a:endParaRPr kumimoji="0" lang="zh-CN" altLang="en-US" sz="200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87630" marR="0" lvl="1" indent="6350" algn="l" defTabSz="914400" rtl="0" eaLnBrk="1" fontAlgn="base" latinLnBrk="0" hangingPunct="1">
              <a:lnSpc>
                <a:spcPct val="11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表达式值：</a:t>
            </a:r>
            <a:r>
              <a:rPr kumimoji="0" lang="zh-CN" altLang="en-US" sz="200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每个表达式按运算规则进行运算，最终获得一个值。</a:t>
            </a:r>
          </a:p>
          <a:p>
            <a:pPr marL="992505" marR="0" lvl="1" indent="-449580" algn="l" defTabSz="914400" rtl="0" eaLnBrk="1" fontAlgn="base" latinLnBrk="0" hangingPunct="1">
              <a:lnSpc>
                <a:spcPct val="110000"/>
              </a:lnSpc>
              <a:spcBef>
                <a:spcPct val="20000"/>
              </a:spcBef>
              <a:spcAft>
                <a:spcPct val="0"/>
              </a:spcAft>
              <a:buClrTx/>
              <a:buSzTx/>
              <a:buFontTx/>
              <a:buNone/>
              <a:defRPr/>
            </a:pPr>
            <a:endParaRPr kumimoji="0"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13913" y="800100"/>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2.4 </a:t>
            </a: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运算符和表达式</a:t>
            </a:r>
          </a:p>
        </p:txBody>
      </p:sp>
      <p:pic>
        <p:nvPicPr>
          <p:cNvPr id="6"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9212" y="1251087"/>
            <a:ext cx="7270351" cy="560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1204685" y="1538514"/>
            <a:ext cx="8030915" cy="3497943"/>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7630" marR="0" lvl="1" indent="6350" algn="l" defTabSz="914400" rtl="0" eaLnBrk="1" fontAlgn="base" latinLnBrk="0" hangingPunct="1">
              <a:lnSpc>
                <a:spcPct val="11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C</a:t>
            </a:r>
            <a:r>
              <a:rPr kumimoji="0" lang="zh-CN" altLang="en-US" sz="20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语言中的运算符 </a:t>
            </a:r>
            <a:r>
              <a:rPr kumimoji="0" lang="zh-CN"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a:t>
            </a:r>
          </a:p>
          <a:p>
            <a:pPr marL="992505" marR="0" lvl="1" indent="-449580" algn="l" defTabSz="914400" rtl="0" eaLnBrk="1" fontAlgn="base" latinLnBrk="0" hangingPunct="1">
              <a:lnSpc>
                <a:spcPct val="110000"/>
              </a:lnSpc>
              <a:spcBef>
                <a:spcPct val="20000"/>
              </a:spcBef>
              <a:spcAft>
                <a:spcPct val="0"/>
              </a:spcAft>
              <a:buClrTx/>
              <a:buSzTx/>
              <a:buFontTx/>
              <a:buNone/>
              <a:defRPr/>
            </a:pPr>
            <a:endParaRPr kumimoji="0"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p:txBody>
      </p:sp>
      <p:sp>
        <p:nvSpPr>
          <p:cNvPr id="2" name="文本框 1"/>
          <p:cNvSpPr txBox="1"/>
          <p:nvPr/>
        </p:nvSpPr>
        <p:spPr>
          <a:xfrm>
            <a:off x="6759575" y="5580380"/>
            <a:ext cx="3968115" cy="902970"/>
          </a:xfrm>
          <a:prstGeom prst="rect">
            <a:avLst/>
          </a:prstGeom>
          <a:noFill/>
        </p:spPr>
        <p:txBody>
          <a:bodyPr wrap="square" rtlCol="0" anchor="t">
            <a:spAutoFit/>
          </a:bodyPr>
          <a:lstStyle/>
          <a:p>
            <a:pPr marL="535305" lvl="0" indent="-449580" eaLnBrk="1" hangingPunct="1">
              <a:lnSpc>
                <a:spcPct val="110000"/>
              </a:lnSpc>
              <a:buFontTx/>
              <a:buNone/>
              <a:defRPr/>
            </a:pPr>
            <a:r>
              <a:rPr lang="zh-CN" altLang="en-US" sz="2400" b="1" dirty="0">
                <a:solidFill>
                  <a:srgbClr val="3333CC"/>
                </a:solidFill>
                <a:latin typeface="宋体" panose="02010600030101010101" pitchFamily="2" charset="-122"/>
                <a:sym typeface="+mn-ea"/>
              </a:rPr>
              <a:t>注：有些运算符有多重含义（如</a:t>
            </a:r>
            <a:r>
              <a:rPr lang="en-US" altLang="zh-CN" sz="2400" b="1" dirty="0">
                <a:solidFill>
                  <a:srgbClr val="3333CC"/>
                </a:solidFill>
                <a:latin typeface="宋体" panose="02010600030101010101" pitchFamily="2" charset="-122"/>
                <a:sym typeface="+mn-ea"/>
              </a:rPr>
              <a:t>+</a:t>
            </a:r>
            <a:r>
              <a:rPr lang="zh-CN" altLang="en-US" sz="2400" b="1" dirty="0">
                <a:solidFill>
                  <a:srgbClr val="3333CC"/>
                </a:solidFill>
                <a:latin typeface="宋体" panose="02010600030101010101" pitchFamily="2" charset="-122"/>
                <a:sym typeface="+mn-ea"/>
              </a:rPr>
              <a:t>、</a:t>
            </a:r>
            <a:r>
              <a:rPr lang="en-US" altLang="zh-CN" sz="2400" b="1" dirty="0">
                <a:solidFill>
                  <a:srgbClr val="3333CC"/>
                </a:solidFill>
                <a:latin typeface="宋体" panose="02010600030101010101" pitchFamily="2" charset="-122"/>
                <a:sym typeface="+mn-ea"/>
              </a:rPr>
              <a:t>-</a:t>
            </a:r>
            <a:r>
              <a:rPr lang="zh-CN" altLang="en-US" sz="2400" b="1" dirty="0">
                <a:solidFill>
                  <a:srgbClr val="3333CC"/>
                </a:solidFill>
                <a:latin typeface="宋体" panose="02010600030101010101" pitchFamily="2" charset="-122"/>
                <a:sym typeface="+mn-ea"/>
              </a:rPr>
              <a:t>、</a:t>
            </a:r>
            <a:r>
              <a:rPr lang="en-US" altLang="zh-CN" sz="2400" b="1" dirty="0">
                <a:solidFill>
                  <a:srgbClr val="3333CC"/>
                </a:solidFill>
                <a:latin typeface="宋体" panose="02010600030101010101" pitchFamily="2" charset="-122"/>
                <a:sym typeface="+mn-ea"/>
              </a:rPr>
              <a:t>*</a:t>
            </a:r>
            <a:r>
              <a:rPr lang="zh-CN" altLang="en-US" sz="2400" b="1" dirty="0">
                <a:solidFill>
                  <a:srgbClr val="3333CC"/>
                </a:solidFill>
                <a:latin typeface="宋体" panose="02010600030101010101" pitchFamily="2" charset="-122"/>
                <a:sym typeface="+mn-ea"/>
              </a:rPr>
              <a:t>、</a:t>
            </a:r>
            <a:r>
              <a:rPr lang="en-US" altLang="zh-CN" sz="2400" b="1" dirty="0">
                <a:solidFill>
                  <a:srgbClr val="3333CC"/>
                </a:solidFill>
                <a:latin typeface="宋体" panose="02010600030101010101" pitchFamily="2" charset="-122"/>
                <a:sym typeface="+mn-ea"/>
              </a:rPr>
              <a:t>&amp;</a:t>
            </a:r>
            <a:r>
              <a:rPr lang="zh-CN" altLang="en-US" sz="2400" b="1" dirty="0">
                <a:solidFill>
                  <a:srgbClr val="3333CC"/>
                </a:solidFill>
                <a:latin typeface="宋体" panose="02010600030101010101" pitchFamily="2" charset="-122"/>
                <a:sym typeface="+mn-ea"/>
              </a:rPr>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885371" y="1773238"/>
            <a:ext cx="10779580" cy="5084762"/>
          </a:xfrm>
        </p:spPr>
        <p:txBody>
          <a:bodyPr>
            <a:normAutofit/>
          </a:bodyPr>
          <a:lstStyle/>
          <a:p>
            <a:pPr marL="542925" lvl="0" indent="-457200">
              <a:lnSpc>
                <a:spcPct val="110000"/>
              </a:lnSpc>
              <a:buFont typeface="Wingdings" panose="05000000000000000000" charset="0"/>
              <a:buChar char="Ø"/>
              <a:defRPr/>
            </a:pPr>
            <a:r>
              <a:rPr lang="zh-CN" altLang="en-US" b="1" dirty="0">
                <a:effectLst>
                  <a:outerShdw blurRad="38100" dist="38100" dir="2700000" algn="tl">
                    <a:srgbClr val="C0C0C0"/>
                  </a:outerShdw>
                </a:effectLst>
                <a:latin typeface="宋体" panose="02010600030101010101" pitchFamily="2" charset="-122"/>
                <a:sym typeface="+mn-ea"/>
              </a:rPr>
              <a:t>运算符和表达式的部分知识：</a:t>
            </a:r>
            <a:endParaRPr lang="zh-CN" altLang="en-US" b="1" dirty="0">
              <a:effectLst>
                <a:outerShdw blurRad="38100" dist="38100" dir="2700000" algn="tl">
                  <a:srgbClr val="C0C0C0"/>
                </a:outerShdw>
              </a:effectLst>
              <a:latin typeface="宋体" panose="02010600030101010101" pitchFamily="2" charset="-122"/>
            </a:endParaRPr>
          </a:p>
          <a:p>
            <a:pPr marL="542925" lvl="1" indent="0">
              <a:lnSpc>
                <a:spcPct val="110000"/>
              </a:lnSpc>
              <a:buFont typeface="Wingdings" panose="05000000000000000000" pitchFamily="2" charset="2"/>
              <a:buNone/>
              <a:defRPr/>
            </a:pPr>
            <a:endParaRPr lang="en-US" altLang="zh-CN" b="1" dirty="0">
              <a:effectLst>
                <a:outerShdw blurRad="38100" dist="38100" dir="2700000" algn="tl">
                  <a:srgbClr val="C0C0C0"/>
                </a:outerShdw>
              </a:effectLst>
              <a:latin typeface="宋体" panose="02010600030101010101" pitchFamily="2" charset="-122"/>
            </a:endParaRPr>
          </a:p>
          <a:p>
            <a:pPr marL="992505" lvl="1" indent="-449580" eaLnBrk="1" hangingPunct="1">
              <a:lnSpc>
                <a:spcPct val="110000"/>
              </a:lnSpc>
              <a:buFontTx/>
              <a:buNone/>
              <a:defRPr/>
            </a:pPr>
            <a:r>
              <a:rPr lang="en-US" altLang="zh-CN" sz="2400" b="1" dirty="0">
                <a:latin typeface="宋体" panose="02010600030101010101" pitchFamily="2" charset="-122"/>
              </a:rPr>
              <a:t>1</a:t>
            </a:r>
            <a:r>
              <a:rPr lang="zh-CN" altLang="en-US" sz="2400" b="1" dirty="0">
                <a:latin typeface="宋体" panose="02010600030101010101" pitchFamily="2" charset="-122"/>
              </a:rPr>
              <a:t>）运算对象的数目：单目、双目、三目</a:t>
            </a:r>
          </a:p>
          <a:p>
            <a:pPr marL="992505" lvl="1" indent="-449580" eaLnBrk="1" hangingPunct="1">
              <a:lnSpc>
                <a:spcPct val="110000"/>
              </a:lnSpc>
              <a:buFontTx/>
              <a:buNone/>
              <a:defRPr/>
            </a:pPr>
            <a:endParaRPr lang="zh-CN" altLang="en-US" sz="2400" b="1" dirty="0">
              <a:latin typeface="宋体" panose="02010600030101010101" pitchFamily="2" charset="-122"/>
            </a:endParaRPr>
          </a:p>
          <a:p>
            <a:pPr marL="992505" lvl="1" indent="-449580" eaLnBrk="1" hangingPunct="1">
              <a:lnSpc>
                <a:spcPct val="110000"/>
              </a:lnSpc>
              <a:buFontTx/>
              <a:buNone/>
              <a:defRPr/>
            </a:pPr>
            <a:r>
              <a:rPr lang="en-US" altLang="zh-CN" sz="2400" b="1" dirty="0">
                <a:latin typeface="宋体" panose="02010600030101010101" pitchFamily="2" charset="-122"/>
              </a:rPr>
              <a:t>2</a:t>
            </a:r>
            <a:r>
              <a:rPr lang="zh-CN" altLang="en-US" sz="2400" b="1" dirty="0">
                <a:latin typeface="宋体" panose="02010600030101010101" pitchFamily="2" charset="-122"/>
              </a:rPr>
              <a:t>）运算符的位置：前缀运算、后缀运算</a:t>
            </a:r>
            <a:endParaRPr lang="en-US" altLang="zh-CN" sz="2400" b="1" dirty="0">
              <a:latin typeface="宋体" panose="02010600030101010101" pitchFamily="2" charset="-122"/>
            </a:endParaRPr>
          </a:p>
          <a:p>
            <a:pPr marL="992505" lvl="1" indent="-449580" eaLnBrk="1" hangingPunct="1">
              <a:lnSpc>
                <a:spcPct val="110000"/>
              </a:lnSpc>
              <a:buFontTx/>
              <a:buNone/>
              <a:defRPr/>
            </a:pPr>
            <a:endParaRPr lang="en-US" altLang="zh-CN" sz="2400" b="1" dirty="0">
              <a:solidFill>
                <a:srgbClr val="3333CC"/>
              </a:solidFill>
              <a:latin typeface="宋体" panose="02010600030101010101" pitchFamily="2" charset="-122"/>
            </a:endParaRPr>
          </a:p>
        </p:txBody>
      </p:sp>
      <p:sp>
        <p:nvSpPr>
          <p:cNvPr id="6" name="Rectangle 3"/>
          <p:cNvSpPr txBox="1">
            <a:spLocks noChangeArrowheads="1"/>
          </p:cNvSpPr>
          <p:nvPr/>
        </p:nvSpPr>
        <p:spPr bwMode="auto">
          <a:xfrm>
            <a:off x="6925310" y="2755265"/>
            <a:ext cx="3994785" cy="1533525"/>
          </a:xfrm>
          <a:prstGeom prst="rect">
            <a:avLst/>
          </a:prstGeom>
          <a:noFill/>
          <a:ln w="9525">
            <a:noFill/>
            <a:miter lim="800000"/>
          </a:ln>
          <a:effectLst/>
        </p:spPr>
        <p:txBody>
          <a:bodyPr/>
          <a:lstStyle/>
          <a:p>
            <a:pPr marL="992505" lvl="1" indent="-449580">
              <a:spcBef>
                <a:spcPct val="20000"/>
              </a:spcBef>
              <a:defRPr/>
            </a:pPr>
            <a:r>
              <a:rPr lang="en-US" altLang="zh-CN" sz="2400" kern="0" dirty="0">
                <a:solidFill>
                  <a:srgbClr val="3333CC"/>
                </a:solidFill>
                <a:latin typeface="宋体" panose="02010600030101010101" pitchFamily="2" charset="-122"/>
                <a:ea typeface="+mn-ea"/>
              </a:rPr>
              <a:t>3 + 5</a:t>
            </a:r>
          </a:p>
          <a:p>
            <a:pPr marL="992505" lvl="1" indent="-449580">
              <a:spcBef>
                <a:spcPct val="20000"/>
              </a:spcBef>
              <a:defRPr/>
            </a:pPr>
            <a:endParaRPr lang="en-US" altLang="zh-CN" sz="2400" kern="0" dirty="0">
              <a:solidFill>
                <a:srgbClr val="3333CC"/>
              </a:solidFill>
              <a:latin typeface="宋体" panose="02010600030101010101" pitchFamily="2" charset="-122"/>
            </a:endParaRPr>
          </a:p>
          <a:p>
            <a:pPr marL="992505" lvl="1" indent="-449580">
              <a:spcBef>
                <a:spcPct val="20000"/>
              </a:spcBef>
              <a:defRPr/>
            </a:pPr>
            <a:r>
              <a:rPr lang="en-US" altLang="zh-CN" sz="2400" kern="0" dirty="0">
                <a:solidFill>
                  <a:srgbClr val="3333CC"/>
                </a:solidFill>
                <a:latin typeface="宋体" panose="02010600030101010101" pitchFamily="2" charset="-122"/>
              </a:rPr>
              <a:t>++</a:t>
            </a:r>
            <a:r>
              <a:rPr lang="en-US" altLang="zh-CN" sz="2400" kern="0" dirty="0">
                <a:solidFill>
                  <a:srgbClr val="3333CC"/>
                </a:solidFill>
                <a:latin typeface="宋体" panose="02010600030101010101" pitchFamily="2" charset="-122"/>
                <a:ea typeface="+mn-ea"/>
              </a:rPr>
              <a:t>a, a++</a:t>
            </a:r>
          </a:p>
          <a:p>
            <a:pPr marL="992505" lvl="1" indent="-449580">
              <a:lnSpc>
                <a:spcPct val="110000"/>
              </a:lnSpc>
              <a:spcBef>
                <a:spcPct val="20000"/>
              </a:spcBef>
              <a:defRPr/>
            </a:pPr>
            <a:endParaRPr lang="en-US" altLang="zh-CN" sz="2400" kern="0" dirty="0">
              <a:solidFill>
                <a:srgbClr val="3333CC"/>
              </a:solidFill>
              <a:latin typeface="宋体" panose="02010600030101010101" pitchFamily="2" charset="-122"/>
              <a:ea typeface="+mn-ea"/>
            </a:endParaRPr>
          </a:p>
        </p:txBody>
      </p:sp>
      <p:sp>
        <p:nvSpPr>
          <p:cNvPr id="5" name="Rectangle 2"/>
          <p:cNvSpPr txBox="1">
            <a:spLocks noChangeArrowheads="1"/>
          </p:cNvSpPr>
          <p:nvPr/>
        </p:nvSpPr>
        <p:spPr bwMode="auto">
          <a:xfrm>
            <a:off x="813913" y="800100"/>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2.4 </a:t>
            </a: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运算符和表达式</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8"/>
          <p:cNvSpPr txBox="1">
            <a:spLocks noChangeArrowheads="1"/>
          </p:cNvSpPr>
          <p:nvPr/>
        </p:nvSpPr>
        <p:spPr bwMode="auto">
          <a:xfrm>
            <a:off x="468313" y="1844675"/>
            <a:ext cx="865187" cy="914400"/>
          </a:xfrm>
          <a:prstGeom prst="rect">
            <a:avLst/>
          </a:prstGeom>
          <a:noFill/>
          <a:ln w="9525">
            <a:noFill/>
            <a:miter lim="800000"/>
          </a:ln>
          <a:effectLst/>
        </p:spPr>
        <p:txBody>
          <a:bodyPr>
            <a:spAutoFit/>
          </a:bodyPr>
          <a:lstStyle/>
          <a:p>
            <a:pPr eaLnBrk="1" hangingPunct="1">
              <a:spcBef>
                <a:spcPct val="50000"/>
              </a:spcBef>
              <a:defRPr/>
            </a:pPr>
            <a:r>
              <a:rPr lang="en-US" altLang="zh-CN" sz="5400"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a:t>
            </a:r>
          </a:p>
        </p:txBody>
      </p:sp>
      <p:sp>
        <p:nvSpPr>
          <p:cNvPr id="13" name="Text Box 29"/>
          <p:cNvSpPr txBox="1">
            <a:spLocks noChangeArrowheads="1"/>
          </p:cNvSpPr>
          <p:nvPr/>
        </p:nvSpPr>
        <p:spPr bwMode="auto">
          <a:xfrm>
            <a:off x="468313" y="4941888"/>
            <a:ext cx="865187" cy="914400"/>
          </a:xfrm>
          <a:prstGeom prst="rect">
            <a:avLst/>
          </a:prstGeom>
          <a:noFill/>
          <a:ln w="9525">
            <a:noFill/>
            <a:miter lim="800000"/>
          </a:ln>
          <a:effectLst/>
        </p:spPr>
        <p:txBody>
          <a:bodyPr>
            <a:spAutoFit/>
          </a:bodyPr>
          <a:lstStyle/>
          <a:p>
            <a:pPr eaLnBrk="1" hangingPunct="1">
              <a:spcBef>
                <a:spcPct val="50000"/>
              </a:spcBef>
              <a:defRPr/>
            </a:pPr>
            <a:r>
              <a:rPr lang="en-US" altLang="zh-CN" sz="540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a:t>
            </a:r>
          </a:p>
        </p:txBody>
      </p:sp>
      <p:sp>
        <p:nvSpPr>
          <p:cNvPr id="14" name="AutoShape 30"/>
          <p:cNvSpPr>
            <a:spLocks noChangeArrowheads="1"/>
          </p:cNvSpPr>
          <p:nvPr/>
        </p:nvSpPr>
        <p:spPr bwMode="auto">
          <a:xfrm>
            <a:off x="8936831" y="1477963"/>
            <a:ext cx="1296987" cy="576262"/>
          </a:xfrm>
          <a:prstGeom prst="cloudCallout">
            <a:avLst>
              <a:gd name="adj1" fmla="val -82560"/>
              <a:gd name="adj2" fmla="val 122176"/>
            </a:avLst>
          </a:prstGeom>
          <a:gradFill rotWithShape="1">
            <a:gsLst>
              <a:gs pos="0">
                <a:srgbClr val="FFFF00"/>
              </a:gs>
              <a:gs pos="100000">
                <a:srgbClr val="F3FCA2"/>
              </a:gs>
            </a:gsLst>
            <a:lin ang="5400000" scaled="1"/>
          </a:gradFill>
          <a:ln w="9525">
            <a:solidFill>
              <a:schemeClr val="tx1"/>
            </a:solidFill>
            <a:round/>
          </a:ln>
        </p:spPr>
        <p:txBody>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r>
              <a:rPr lang="zh-CN" altLang="en-US" sz="2400">
                <a:ea typeface="宋体" panose="02010600030101010101" pitchFamily="2" charset="-122"/>
                <a:sym typeface="Wingdings 2" panose="05020102010507070707" pitchFamily="18" charset="2"/>
              </a:rPr>
              <a:t>重点</a:t>
            </a:r>
          </a:p>
        </p:txBody>
      </p:sp>
      <p:sp>
        <p:nvSpPr>
          <p:cNvPr id="15" name="AutoShape 31"/>
          <p:cNvSpPr>
            <a:spLocks noChangeArrowheads="1"/>
          </p:cNvSpPr>
          <p:nvPr/>
        </p:nvSpPr>
        <p:spPr bwMode="auto">
          <a:xfrm>
            <a:off x="7235825" y="4400550"/>
            <a:ext cx="1333500" cy="612775"/>
          </a:xfrm>
          <a:prstGeom prst="cloudCallout">
            <a:avLst>
              <a:gd name="adj1" fmla="val -65833"/>
              <a:gd name="adj2" fmla="val 94042"/>
            </a:avLst>
          </a:prstGeom>
          <a:gradFill rotWithShape="1">
            <a:gsLst>
              <a:gs pos="0">
                <a:srgbClr val="FFFF00"/>
              </a:gs>
              <a:gs pos="100000">
                <a:srgbClr val="F3FCA2"/>
              </a:gs>
            </a:gsLst>
            <a:lin ang="5400000" scaled="1"/>
          </a:gradFill>
          <a:ln w="9525">
            <a:solidFill>
              <a:schemeClr val="tx1"/>
            </a:solidFill>
            <a:round/>
          </a:ln>
        </p:spPr>
        <p:txBody>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r>
              <a:rPr lang="zh-CN" altLang="en-US" sz="2400">
                <a:ea typeface="宋体" panose="02010600030101010101" pitchFamily="2" charset="-122"/>
                <a:sym typeface="Wingdings 2" panose="05020102010507070707" pitchFamily="18" charset="2"/>
              </a:rPr>
              <a:t>难点</a:t>
            </a:r>
          </a:p>
        </p:txBody>
      </p:sp>
      <p:sp>
        <p:nvSpPr>
          <p:cNvPr id="21" name="Rectangle 26"/>
          <p:cNvSpPr txBox="1">
            <a:spLocks noChangeArrowheads="1"/>
          </p:cNvSpPr>
          <p:nvPr/>
        </p:nvSpPr>
        <p:spPr bwMode="auto">
          <a:xfrm>
            <a:off x="503238" y="584200"/>
            <a:ext cx="7772400" cy="147002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rPr>
              <a:t>第二章  数 据 与 运 算</a:t>
            </a:r>
            <a:endParaRPr kumimoji="0" lang="zh-CN" altLang="en-US" sz="4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endParaRPr>
          </a:p>
        </p:txBody>
      </p:sp>
      <p:sp>
        <p:nvSpPr>
          <p:cNvPr id="22" name="Rectangle 27"/>
          <p:cNvSpPr>
            <a:spLocks noChangeArrowheads="1"/>
          </p:cNvSpPr>
          <p:nvPr/>
        </p:nvSpPr>
        <p:spPr bwMode="auto">
          <a:xfrm>
            <a:off x="1260475" y="2031433"/>
            <a:ext cx="8324850" cy="2309813"/>
          </a:xfrm>
          <a:prstGeom prst="rect">
            <a:avLst/>
          </a:prstGeom>
          <a:noFill/>
          <a:ln w="9525">
            <a:noFill/>
            <a:miter lim="800000"/>
          </a:ln>
          <a:effectLst/>
        </p:spPr>
        <p:txBody>
          <a:bodyPr>
            <a:spAutoFit/>
          </a:bodyPr>
          <a:lstStyle/>
          <a:p>
            <a:pPr defTabSz="914400" fontAlgn="base">
              <a:spcBef>
                <a:spcPct val="0"/>
              </a:spcBef>
              <a:spcAft>
                <a:spcPct val="0"/>
              </a:spcAft>
              <a:defRPr/>
            </a:pP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1</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．理解 </a:t>
            </a: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C </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语言的基本数据类型</a:t>
            </a:r>
            <a:b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b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2</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．学会正确书写整型常量、实型常量、字符型常量、字符串常量</a:t>
            </a:r>
            <a:b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b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3</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．学会正确定义及使用基本数据类型变量</a:t>
            </a:r>
            <a:b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b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4</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．学会正确使用算术、关系、逻辑、条件、赋值、逗号等运算符</a:t>
            </a:r>
            <a:b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b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5</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．理解 </a:t>
            </a: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C </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语言表达式的构成与计算</a:t>
            </a:r>
            <a:b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b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6</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．理解数据类型的自动转换</a:t>
            </a:r>
            <a:b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b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7</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．掌握基本数据类型数据的输入</a:t>
            </a: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输出 </a:t>
            </a:r>
          </a:p>
        </p:txBody>
      </p:sp>
      <p:sp>
        <p:nvSpPr>
          <p:cNvPr id="23" name="Rectangle 32"/>
          <p:cNvSpPr>
            <a:spLocks noChangeArrowheads="1"/>
          </p:cNvSpPr>
          <p:nvPr/>
        </p:nvSpPr>
        <p:spPr bwMode="auto">
          <a:xfrm>
            <a:off x="1260475" y="5091113"/>
            <a:ext cx="6589713" cy="1016000"/>
          </a:xfrm>
          <a:prstGeom prst="rect">
            <a:avLst/>
          </a:prstGeom>
          <a:noFill/>
          <a:ln w="9525">
            <a:noFill/>
            <a:miter lim="800000"/>
          </a:ln>
          <a:effectLst/>
        </p:spPr>
        <p:txBody>
          <a:bodyPr>
            <a:spAutoFit/>
          </a:bodyPr>
          <a:lstStyle/>
          <a:p>
            <a:pPr defTabSz="914400" fontAlgn="base">
              <a:spcBef>
                <a:spcPct val="0"/>
              </a:spcBef>
              <a:spcAft>
                <a:spcPct val="0"/>
              </a:spcAft>
              <a:defRPr/>
            </a:pP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1</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．学会正确书写 </a:t>
            </a: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C </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语言表达式解决常见的数学问题</a:t>
            </a:r>
          </a:p>
          <a:p>
            <a:pPr defTabSz="914400" fontAlgn="base">
              <a:spcBef>
                <a:spcPct val="0"/>
              </a:spcBef>
              <a:spcAft>
                <a:spcPct val="0"/>
              </a:spcAft>
              <a:defRPr/>
            </a:pP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2</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．正确理解含有多个运算的 </a:t>
            </a: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C </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语言表达式运算的优先级</a:t>
            </a:r>
          </a:p>
          <a:p>
            <a:pPr defTabSz="914400" fontAlgn="base">
              <a:spcBef>
                <a:spcPct val="0"/>
              </a:spcBef>
              <a:spcAft>
                <a:spcPct val="0"/>
              </a:spcAft>
              <a:defRPr/>
            </a:pP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3</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．正确理解格式输入</a:t>
            </a:r>
            <a:r>
              <a:rPr kumimoji="1" lang="en-US" altLang="zh-CN"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a:t>
            </a:r>
            <a:r>
              <a:rPr kumimoji="1" lang="zh-CN" altLang="en-US" sz="2000" b="1" i="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输出函数的“格式字符串”</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10205" y="1119414"/>
            <a:ext cx="8434917" cy="541338"/>
          </a:xfrm>
        </p:spPr>
        <p:txBody>
          <a:bodyPr>
            <a:normAutofit/>
          </a:bodyPr>
          <a:lstStyle/>
          <a:p>
            <a:pPr marL="751205" marR="0" lvl="1" indent="-571500" algn="l" defTabSz="914400" rtl="0" eaLnBrk="1" fontAlgn="base" latinLnBrk="0" hangingPunct="1">
              <a:lnSpc>
                <a:spcPct val="90000"/>
              </a:lnSpc>
              <a:buClrTx/>
              <a:buSzTx/>
              <a:buFontTx/>
              <a:buNone/>
              <a:defRPr/>
            </a:pPr>
            <a:r>
              <a:rPr lang="zh-CN" altLang="en-US" sz="2800" b="1" noProof="0" dirty="0">
                <a:ln>
                  <a:noFill/>
                </a:ln>
                <a:solidFill>
                  <a:srgbClr val="0000FF"/>
                </a:solidFill>
                <a:effectLst>
                  <a:outerShdw blurRad="38100" dist="38100" dir="2700000" algn="tl">
                    <a:srgbClr val="C0C0C0"/>
                  </a:outerShdw>
                </a:effectLst>
                <a:uLnTx/>
                <a:uFillTx/>
                <a:latin typeface="Arial" panose="020B0604020202020204"/>
                <a:ea typeface="宋体" panose="02010600030101010101" pitchFamily="2" charset="-122"/>
                <a:cs typeface="+mn-cs"/>
              </a:rPr>
              <a:t>2.4.2 运算符的优先级与结合性</a:t>
            </a:r>
          </a:p>
        </p:txBody>
      </p:sp>
      <p:sp>
        <p:nvSpPr>
          <p:cNvPr id="4" name="Rectangle 3"/>
          <p:cNvSpPr txBox="1">
            <a:spLocks noChangeArrowheads="1"/>
          </p:cNvSpPr>
          <p:nvPr/>
        </p:nvSpPr>
        <p:spPr>
          <a:xfrm>
            <a:off x="348343" y="1505146"/>
            <a:ext cx="11103428" cy="2931944"/>
          </a:xfrm>
          <a:prstGeom prst="rect">
            <a:avLst/>
          </a:prstGeom>
        </p:spPr>
        <p:txBody>
          <a:bodyPr vert="horz" lIns="91436" tIns="45719" rIns="91436" bIns="45719" rtlCol="0">
            <a:normAutofit lnSpcReduction="10000"/>
          </a:bodyPr>
          <a:lstStyle/>
          <a:p>
            <a:pPr marL="1348105" lvl="2" indent="-449580">
              <a:lnSpc>
                <a:spcPct val="110000"/>
              </a:lnSpc>
              <a:spcBef>
                <a:spcPts val="500"/>
              </a:spcBef>
              <a:defRPr/>
            </a:pP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r>
              <a:rPr lang="zh-CN" altLang="en-US" sz="2400" b="1" dirty="0">
                <a:effectLst>
                  <a:outerShdw blurRad="38100" dist="38100" dir="2700000" algn="tl">
                    <a:srgbClr val="C0C0C0"/>
                  </a:outerShdw>
                </a:effectLst>
                <a:latin typeface="宋体" panose="02010600030101010101" pitchFamily="2" charset="-122"/>
              </a:rPr>
              <a:t>复合表达式：表达式中的运算对象是另外一个表达式，或者说多个运算符对一批数据进行组合操作构成的表达式。</a:t>
            </a: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endParaRPr lang="en-US" altLang="zh-CN" sz="2400" b="1" dirty="0">
              <a:effectLst>
                <a:outerShdw blurRad="38100" dist="38100" dir="2700000" algn="tl">
                  <a:srgbClr val="C0C0C0"/>
                </a:outerShdw>
              </a:effectLst>
              <a:latin typeface="宋体" panose="02010600030101010101" pitchFamily="2" charset="-122"/>
            </a:endParaRPr>
          </a:p>
          <a:p>
            <a:pPr marL="992505" lvl="1" indent="-449580">
              <a:lnSpc>
                <a:spcPct val="110000"/>
              </a:lnSpc>
              <a:buFont typeface="Wingdings" panose="05000000000000000000" pitchFamily="2" charset="2"/>
              <a:buChar char="Ø"/>
              <a:defRPr/>
            </a:pPr>
            <a:r>
              <a:rPr lang="zh-CN" altLang="en-US" sz="2400" b="1" dirty="0">
                <a:effectLst>
                  <a:outerShdw blurRad="38100" dist="38100" dir="2700000" algn="tl">
                    <a:srgbClr val="C0C0C0"/>
                  </a:outerShdw>
                </a:effectLst>
                <a:latin typeface="宋体" panose="02010600030101010101" pitchFamily="2" charset="-122"/>
              </a:rPr>
              <a:t>运算对象： </a:t>
            </a:r>
            <a:endParaRPr lang="en-US" altLang="zh-CN" sz="2400" b="1" dirty="0">
              <a:effectLst>
                <a:outerShdw blurRad="38100" dist="38100" dir="2700000" algn="tl">
                  <a:srgbClr val="C0C0C0"/>
                </a:outerShdw>
              </a:effectLst>
              <a:latin typeface="宋体" panose="02010600030101010101" pitchFamily="2" charset="-122"/>
            </a:endParaRPr>
          </a:p>
          <a:p>
            <a:pPr marL="992505" lvl="1" indent="-449580">
              <a:lnSpc>
                <a:spcPct val="110000"/>
              </a:lnSpc>
              <a:defRPr/>
            </a:pPr>
            <a:r>
              <a:rPr lang="zh-CN" altLang="en-US" sz="2400" b="1" dirty="0">
                <a:effectLst>
                  <a:outerShdw blurRad="38100" dist="38100" dir="2700000" algn="tl">
                    <a:srgbClr val="C0C0C0"/>
                  </a:outerShdw>
                </a:effectLst>
                <a:latin typeface="宋体" panose="02010600030101010101" pitchFamily="2" charset="-122"/>
              </a:rPr>
              <a:t>（</a:t>
            </a:r>
            <a:r>
              <a:rPr lang="en-US" altLang="zh-CN" sz="2400" b="1" dirty="0">
                <a:effectLst>
                  <a:outerShdw blurRad="38100" dist="38100" dir="2700000" algn="tl">
                    <a:srgbClr val="C0C0C0"/>
                  </a:outerShdw>
                </a:effectLst>
                <a:latin typeface="宋体" panose="02010600030101010101" pitchFamily="2" charset="-122"/>
              </a:rPr>
              <a:t>1</a:t>
            </a:r>
            <a:r>
              <a:rPr lang="zh-CN" altLang="en-US" sz="2400" b="1" dirty="0">
                <a:effectLst>
                  <a:outerShdw blurRad="38100" dist="38100" dir="2700000" algn="tl">
                    <a:srgbClr val="C0C0C0"/>
                  </a:outerShdw>
                </a:effectLst>
                <a:latin typeface="宋体" panose="02010600030101010101" pitchFamily="2" charset="-122"/>
              </a:rPr>
              <a:t>）简单数据（常数、变量）</a:t>
            </a:r>
            <a:endParaRPr lang="en-US" altLang="zh-CN" sz="2400" b="1" dirty="0">
              <a:effectLst>
                <a:outerShdw blurRad="38100" dist="38100" dir="2700000" algn="tl">
                  <a:srgbClr val="C0C0C0"/>
                </a:outerShdw>
              </a:effectLst>
              <a:latin typeface="宋体" panose="02010600030101010101" pitchFamily="2" charset="-122"/>
            </a:endParaRPr>
          </a:p>
          <a:p>
            <a:pPr marL="992505" lvl="1" indent="-449580">
              <a:lnSpc>
                <a:spcPct val="110000"/>
              </a:lnSpc>
              <a:defRPr/>
            </a:pPr>
            <a:r>
              <a:rPr lang="zh-CN" altLang="en-US" sz="2400" b="1" dirty="0">
                <a:effectLst>
                  <a:outerShdw blurRad="38100" dist="38100" dir="2700000" algn="tl">
                    <a:srgbClr val="C0C0C0"/>
                  </a:outerShdw>
                </a:effectLst>
                <a:latin typeface="宋体" panose="02010600030101010101" pitchFamily="2" charset="-122"/>
              </a:rPr>
              <a:t>（</a:t>
            </a:r>
            <a:r>
              <a:rPr lang="en-US" altLang="zh-CN" sz="2400" b="1" dirty="0">
                <a:effectLst>
                  <a:outerShdw blurRad="38100" dist="38100" dir="2700000" algn="tl">
                    <a:srgbClr val="C0C0C0"/>
                  </a:outerShdw>
                </a:effectLst>
                <a:latin typeface="宋体" panose="02010600030101010101" pitchFamily="2" charset="-122"/>
              </a:rPr>
              <a:t>2</a:t>
            </a:r>
            <a:r>
              <a:rPr lang="zh-CN" altLang="en-US" sz="2400" b="1" dirty="0">
                <a:effectLst>
                  <a:outerShdw blurRad="38100" dist="38100" dir="2700000" algn="tl">
                    <a:srgbClr val="C0C0C0"/>
                  </a:outerShdw>
                </a:effectLst>
                <a:latin typeface="宋体" panose="02010600030101010101" pitchFamily="2" charset="-122"/>
              </a:rPr>
              <a:t>）复杂对象：表达式</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latin typeface="宋体" panose="02010600030101010101" pitchFamily="2" charset="-122"/>
              </a:rPr>
              <a:t>运算结果</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latin typeface="宋体" panose="02010600030101010101" pitchFamily="2" charset="-122"/>
              </a:rPr>
              <a:t>、函数调用</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latin typeface="宋体" panose="02010600030101010101" pitchFamily="2" charset="-122"/>
              </a:rPr>
              <a:t>返回值</a:t>
            </a:r>
            <a:r>
              <a:rPr lang="en-US" altLang="zh-CN" sz="2400" b="1" dirty="0">
                <a:effectLst>
                  <a:outerShdw blurRad="38100" dist="38100" dir="2700000" algn="tl">
                    <a:srgbClr val="C0C0C0"/>
                  </a:outerShdw>
                </a:effectLst>
                <a:latin typeface="宋体" panose="02010600030101010101" pitchFamily="2" charset="-122"/>
              </a:rPr>
              <a:t>)</a:t>
            </a:r>
            <a:endParaRPr kumimoji="0" lang="en-US" altLang="zh-CN" sz="21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endParaRPr>
          </a:p>
        </p:txBody>
      </p:sp>
      <p:graphicFrame>
        <p:nvGraphicFramePr>
          <p:cNvPr id="5" name="Object 4"/>
          <p:cNvGraphicFramePr>
            <a:graphicFrameLocks noChangeAspect="1"/>
          </p:cNvGraphicFramePr>
          <p:nvPr/>
        </p:nvGraphicFramePr>
        <p:xfrm>
          <a:off x="1969203" y="4727420"/>
          <a:ext cx="2519362" cy="1116013"/>
        </p:xfrm>
        <a:graphic>
          <a:graphicData uri="http://schemas.openxmlformats.org/presentationml/2006/ole">
            <mc:AlternateContent xmlns:mc="http://schemas.openxmlformats.org/markup-compatibility/2006">
              <mc:Choice xmlns:v="urn:schemas-microsoft-com:vml" Requires="v">
                <p:oleObj spid="_x0000_s2058" name="公式" r:id="rId4" imgW="24079200" imgH="10668000" progId="Equation.3">
                  <p:embed/>
                </p:oleObj>
              </mc:Choice>
              <mc:Fallback>
                <p:oleObj name="公式" r:id="rId4" imgW="24079200" imgH="10668000" progId="Equation.3">
                  <p:embed/>
                  <p:pic>
                    <p:nvPicPr>
                      <p:cNvPr id="0" name="Object 4"/>
                      <p:cNvPicPr>
                        <a:picLocks noChangeAspect="1"/>
                      </p:cNvPicPr>
                      <p:nvPr/>
                    </p:nvPicPr>
                    <p:blipFill>
                      <a:blip r:embed="rId5"/>
                      <a:stretch>
                        <a:fillRect/>
                      </a:stretch>
                    </p:blipFill>
                    <p:spPr>
                      <a:xfrm>
                        <a:off x="1969203" y="4727420"/>
                        <a:ext cx="2519362" cy="1116013"/>
                      </a:xfrm>
                      <a:prstGeom prst="rect">
                        <a:avLst/>
                      </a:prstGeom>
                      <a:noFill/>
                      <a:ln w="9525">
                        <a:noFill/>
                      </a:ln>
                    </p:spPr>
                  </p:pic>
                </p:oleObj>
              </mc:Fallback>
            </mc:AlternateContent>
          </a:graphicData>
        </a:graphic>
      </p:graphicFrame>
      <p:sp>
        <p:nvSpPr>
          <p:cNvPr id="6" name="右箭头 4"/>
          <p:cNvSpPr>
            <a:spLocks noChangeArrowheads="1"/>
          </p:cNvSpPr>
          <p:nvPr/>
        </p:nvSpPr>
        <p:spPr bwMode="auto">
          <a:xfrm>
            <a:off x="4525078" y="5165570"/>
            <a:ext cx="401637" cy="255588"/>
          </a:xfrm>
          <a:prstGeom prst="rightArrow">
            <a:avLst>
              <a:gd name="adj1" fmla="val 50000"/>
              <a:gd name="adj2" fmla="val 50002"/>
            </a:avLst>
          </a:prstGeom>
          <a:solidFill>
            <a:schemeClr val="accent1"/>
          </a:solidFill>
          <a:ln w="9525" algn="ctr">
            <a:solidFill>
              <a:schemeClr val="tx1"/>
            </a:solidFill>
            <a:round/>
          </a:ln>
        </p:spPr>
        <p:txBody>
          <a:bodyPr/>
          <a:lstStyle/>
          <a:p>
            <a:endParaRPr lang="zh-CN" altLang="en-US"/>
          </a:p>
        </p:txBody>
      </p:sp>
      <p:sp>
        <p:nvSpPr>
          <p:cNvPr id="7" name="Rectangle 3"/>
          <p:cNvSpPr txBox="1">
            <a:spLocks noChangeArrowheads="1"/>
          </p:cNvSpPr>
          <p:nvPr/>
        </p:nvSpPr>
        <p:spPr bwMode="auto">
          <a:xfrm>
            <a:off x="4963228" y="4511520"/>
            <a:ext cx="4892675" cy="2005013"/>
          </a:xfrm>
          <a:prstGeom prst="rect">
            <a:avLst/>
          </a:prstGeom>
          <a:noFill/>
          <a:ln w="9525">
            <a:noFill/>
            <a:miter lim="800000"/>
          </a:ln>
          <a:effectLst/>
        </p:spPr>
        <p:txBody>
          <a:bodyPr/>
          <a:lstStyle/>
          <a:p>
            <a:pPr marL="1170305" lvl="1" indent="-1167130">
              <a:lnSpc>
                <a:spcPct val="110000"/>
              </a:lnSpc>
              <a:spcBef>
                <a:spcPct val="20000"/>
              </a:spcBef>
              <a:defRPr/>
            </a:pPr>
            <a:r>
              <a:rPr lang="en-US" altLang="zh-CN" sz="2800" kern="0" dirty="0">
                <a:latin typeface="宋体" panose="02010600030101010101" pitchFamily="2" charset="-122"/>
                <a:ea typeface="+mn-ea"/>
              </a:rPr>
              <a:t>ans1 = (-b + </a:t>
            </a:r>
            <a:r>
              <a:rPr lang="en-US" altLang="zh-CN" sz="2800" kern="0" dirty="0" err="1">
                <a:latin typeface="宋体" panose="02010600030101010101" pitchFamily="2" charset="-122"/>
                <a:ea typeface="+mn-ea"/>
              </a:rPr>
              <a:t>sqrt</a:t>
            </a:r>
            <a:r>
              <a:rPr lang="en-US" altLang="zh-CN" sz="2800" kern="0" dirty="0">
                <a:latin typeface="宋体" panose="02010600030101010101" pitchFamily="2" charset="-122"/>
                <a:ea typeface="+mn-ea"/>
              </a:rPr>
              <a:t>(b * b - 4*a*c)) / (2*a);</a:t>
            </a:r>
          </a:p>
          <a:p>
            <a:pPr marL="1170305" lvl="1" indent="-1167130">
              <a:lnSpc>
                <a:spcPct val="110000"/>
              </a:lnSpc>
              <a:spcBef>
                <a:spcPct val="20000"/>
              </a:spcBef>
              <a:defRPr/>
            </a:pPr>
            <a:r>
              <a:rPr lang="en-US" altLang="zh-CN" sz="2800" kern="0" dirty="0">
                <a:latin typeface="宋体" panose="02010600030101010101" pitchFamily="2" charset="-122"/>
              </a:rPr>
              <a:t>ans2 = (-b - </a:t>
            </a:r>
            <a:r>
              <a:rPr lang="en-US" altLang="zh-CN" sz="2800" kern="0" dirty="0" err="1">
                <a:latin typeface="宋体" panose="02010600030101010101" pitchFamily="2" charset="-122"/>
                <a:ea typeface="+mn-ea"/>
              </a:rPr>
              <a:t>sqrt</a:t>
            </a:r>
            <a:r>
              <a:rPr lang="en-US" altLang="zh-CN" sz="2800" kern="0" dirty="0">
                <a:latin typeface="宋体" panose="02010600030101010101" pitchFamily="2" charset="-122"/>
                <a:ea typeface="+mn-ea"/>
              </a:rPr>
              <a:t>(b</a:t>
            </a:r>
            <a:r>
              <a:rPr lang="en-US" altLang="zh-CN" sz="2800" kern="0" dirty="0">
                <a:latin typeface="宋体" panose="02010600030101010101" pitchFamily="2" charset="-122"/>
              </a:rPr>
              <a:t> * b - 4*a*c)) / (2*a);</a:t>
            </a:r>
          </a:p>
        </p:txBody>
      </p:sp>
      <p:sp>
        <p:nvSpPr>
          <p:cNvPr id="8" name="Rectangle 2"/>
          <p:cNvSpPr txBox="1">
            <a:spLocks noChangeArrowheads="1"/>
          </p:cNvSpPr>
          <p:nvPr/>
        </p:nvSpPr>
        <p:spPr bwMode="auto">
          <a:xfrm>
            <a:off x="596198" y="466271"/>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2.4 </a:t>
            </a: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运算符和表达式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8895" y="1845945"/>
            <a:ext cx="11713845" cy="5012055"/>
          </a:xfrm>
        </p:spPr>
        <p:txBody>
          <a:bodyPr>
            <a:normAutofit/>
          </a:bodyPr>
          <a:lstStyle/>
          <a:p>
            <a:pPr marL="992505" lvl="1" indent="-449580" eaLnBrk="1" hangingPunct="1">
              <a:lnSpc>
                <a:spcPct val="150000"/>
              </a:lnSpc>
              <a:buFontTx/>
              <a:buNone/>
            </a:pPr>
            <a:r>
              <a:rPr lang="zh-CN" altLang="en-US" sz="2000" b="1" dirty="0">
                <a:latin typeface="宋体" panose="02010600030101010101" pitchFamily="2" charset="-122"/>
              </a:rPr>
              <a:t>复合表达式的计算，需要先确定计算顺序，即</a:t>
            </a:r>
            <a:r>
              <a:rPr lang="zh-CN" altLang="en-US" sz="2000" b="1" dirty="0">
                <a:latin typeface="宋体" panose="02010600030101010101" pitchFamily="2" charset="-122"/>
                <a:sym typeface="+mn-ea"/>
              </a:rPr>
              <a:t>运算</a:t>
            </a:r>
            <a:r>
              <a:rPr lang="zh-CN" altLang="en-US" sz="2000" b="1" dirty="0">
                <a:latin typeface="宋体" panose="02010600030101010101" pitchFamily="2" charset="-122"/>
              </a:rPr>
              <a:t>符与运算对象的组合方式。</a:t>
            </a:r>
            <a:endParaRPr lang="en-US" altLang="zh-CN" sz="2000" b="1" dirty="0">
              <a:latin typeface="宋体" panose="02010600030101010101" pitchFamily="2" charset="-122"/>
            </a:endParaRPr>
          </a:p>
          <a:p>
            <a:pPr marL="992505" lvl="1" indent="-449580" eaLnBrk="1" hangingPunct="1">
              <a:lnSpc>
                <a:spcPct val="150000"/>
              </a:lnSpc>
              <a:buFontTx/>
              <a:buNone/>
            </a:pPr>
            <a:endParaRPr lang="zh-CN" altLang="en-US" sz="2000" b="1" dirty="0">
              <a:solidFill>
                <a:srgbClr val="FF0000"/>
              </a:solidFill>
              <a:latin typeface="宋体" panose="02010600030101010101" pitchFamily="2" charset="-122"/>
            </a:endParaRPr>
          </a:p>
          <a:p>
            <a:pPr marL="992505" lvl="1" indent="-449580" eaLnBrk="1" hangingPunct="1">
              <a:lnSpc>
                <a:spcPct val="150000"/>
              </a:lnSpc>
              <a:buFontTx/>
              <a:buNone/>
            </a:pPr>
            <a:r>
              <a:rPr lang="zh-CN" altLang="en-US" sz="2000" b="1" dirty="0">
                <a:solidFill>
                  <a:srgbClr val="FF0000"/>
                </a:solidFill>
                <a:latin typeface="宋体" panose="02010600030101010101" pitchFamily="2" charset="-122"/>
              </a:rPr>
              <a:t>优先级</a:t>
            </a:r>
            <a:r>
              <a:rPr lang="zh-CN" altLang="en-US" sz="2000" b="1" dirty="0">
                <a:latin typeface="宋体" panose="02010600030101010101" pitchFamily="2" charset="-122"/>
              </a:rPr>
              <a:t>：用于确定运算符与运算对象组合的优先顺序。优先级高的运算符先组合。</a:t>
            </a:r>
            <a:r>
              <a:rPr lang="zh-CN" altLang="en-US" sz="2000" b="1" dirty="0">
                <a:solidFill>
                  <a:srgbClr val="3333CC"/>
                </a:solidFill>
                <a:latin typeface="宋体" panose="02010600030101010101" pitchFamily="2" charset="-122"/>
              </a:rPr>
              <a:t>如先乘除后加减</a:t>
            </a:r>
            <a:r>
              <a:rPr lang="zh-CN" altLang="en-US" sz="2000" b="1" dirty="0">
                <a:latin typeface="宋体" panose="02010600030101010101" pitchFamily="2" charset="-122"/>
              </a:rPr>
              <a:t>。</a:t>
            </a:r>
          </a:p>
          <a:p>
            <a:pPr marL="992505" lvl="1" indent="-449580" eaLnBrk="1" hangingPunct="1">
              <a:lnSpc>
                <a:spcPct val="150000"/>
              </a:lnSpc>
              <a:buFontTx/>
              <a:buNone/>
            </a:pPr>
            <a:endParaRPr lang="en-US" altLang="zh-CN" sz="2000" b="1" dirty="0">
              <a:latin typeface="宋体" panose="02010600030101010101" pitchFamily="2" charset="-122"/>
            </a:endParaRPr>
          </a:p>
          <a:p>
            <a:pPr marL="2060575" lvl="1" indent="-1517650" eaLnBrk="1" hangingPunct="1">
              <a:lnSpc>
                <a:spcPct val="150000"/>
              </a:lnSpc>
              <a:buFontTx/>
              <a:buNone/>
            </a:pPr>
            <a:r>
              <a:rPr lang="zh-CN" altLang="en-US" sz="2000" b="1" dirty="0">
                <a:solidFill>
                  <a:srgbClr val="FF0000"/>
                </a:solidFill>
                <a:latin typeface="宋体" panose="02010600030101010101" pitchFamily="2" charset="-122"/>
              </a:rPr>
              <a:t>结合性</a:t>
            </a:r>
            <a:r>
              <a:rPr lang="zh-CN" altLang="en-US" sz="2000" b="1" dirty="0">
                <a:latin typeface="宋体" panose="02010600030101010101" pitchFamily="2" charset="-122"/>
              </a:rPr>
              <a:t>：当一个操作数两侧的运算符具有相同的优先级时，该操作数是先与左边的运算符结合，还是先与右边的运算符结合。</a:t>
            </a:r>
            <a:endParaRPr lang="en-US" altLang="zh-CN" sz="2000" b="1" dirty="0">
              <a:latin typeface="宋体" panose="02010600030101010101" pitchFamily="2" charset="-122"/>
            </a:endParaRPr>
          </a:p>
          <a:p>
            <a:pPr marL="992505" lvl="1" indent="-449580" eaLnBrk="1" hangingPunct="1">
              <a:lnSpc>
                <a:spcPct val="150000"/>
              </a:lnSpc>
              <a:buFontTx/>
              <a:buNone/>
            </a:pPr>
            <a:endParaRPr lang="en-US" altLang="zh-CN" sz="2000" b="1" dirty="0">
              <a:latin typeface="宋体" panose="02010600030101010101" pitchFamily="2" charset="-122"/>
            </a:endParaRPr>
          </a:p>
          <a:p>
            <a:pPr marL="992505" lvl="1" indent="-449580">
              <a:lnSpc>
                <a:spcPct val="150000"/>
              </a:lnSpc>
              <a:buNone/>
            </a:pPr>
            <a:r>
              <a:rPr lang="zh-CN" altLang="en-US" sz="2000" b="1" dirty="0">
                <a:effectLst>
                  <a:outerShdw blurRad="38100" dist="38100" dir="2700000" algn="tl">
                    <a:srgbClr val="C0C0C0"/>
                  </a:outerShdw>
                </a:effectLst>
                <a:latin typeface="宋体" panose="02010600030101010101" pitchFamily="2" charset="-122"/>
              </a:rPr>
              <a:t>   例：</a:t>
            </a:r>
            <a:r>
              <a:rPr lang="en-US" altLang="zh-CN" sz="2000" b="1" dirty="0">
                <a:effectLst>
                  <a:outerShdw blurRad="38100" dist="38100" dir="2700000" algn="tl">
                    <a:srgbClr val="C0C0C0"/>
                  </a:outerShdw>
                </a:effectLst>
                <a:latin typeface="宋体" panose="02010600030101010101" pitchFamily="2" charset="-122"/>
              </a:rPr>
              <a:t>a = 23 - 4 * 5 + 1;  </a:t>
            </a:r>
            <a:r>
              <a:rPr lang="en-US" altLang="zh-CN" sz="2000" b="1" dirty="0">
                <a:effectLst>
                  <a:outerShdw blurRad="38100" dist="38100" dir="2700000" algn="tl">
                    <a:srgbClr val="C0C0C0"/>
                  </a:outerShdw>
                </a:effectLst>
                <a:latin typeface="宋体" panose="02010600030101010101" pitchFamily="2" charset="-122"/>
                <a:sym typeface="Wingdings" panose="05000000000000000000" pitchFamily="2" charset="2"/>
              </a:rPr>
              <a:t></a:t>
            </a:r>
            <a:r>
              <a:rPr lang="zh-CN" altLang="en-US" sz="2000" b="1" dirty="0">
                <a:effectLst>
                  <a:outerShdw blurRad="38100" dist="38100" dir="2700000" algn="tl">
                    <a:srgbClr val="C0C0C0"/>
                  </a:outerShdw>
                </a:effectLst>
                <a:latin typeface="宋体" panose="02010600030101010101" pitchFamily="2" charset="-122"/>
              </a:rPr>
              <a:t>    </a:t>
            </a:r>
            <a:r>
              <a:rPr lang="en-US" altLang="zh-CN" sz="2000" b="1" dirty="0">
                <a:effectLst>
                  <a:outerShdw blurRad="38100" dist="38100" dir="2700000" algn="tl">
                    <a:srgbClr val="C0C0C0"/>
                  </a:outerShdw>
                </a:effectLst>
                <a:latin typeface="宋体" panose="02010600030101010101" pitchFamily="2" charset="-122"/>
              </a:rPr>
              <a:t>a = ((23 – (4 * 5)) + 1);</a:t>
            </a:r>
            <a:endParaRPr lang="zh-CN" altLang="en-US" sz="2000" b="1" dirty="0">
              <a:effectLst>
                <a:outerShdw blurRad="38100" dist="38100" dir="2700000" algn="tl">
                  <a:srgbClr val="C0C0C0"/>
                </a:outerShdw>
              </a:effectLst>
              <a:latin typeface="宋体" panose="02010600030101010101" pitchFamily="2" charset="-122"/>
            </a:endParaRPr>
          </a:p>
        </p:txBody>
      </p:sp>
      <p:sp>
        <p:nvSpPr>
          <p:cNvPr id="3" name="Rectangle 2"/>
          <p:cNvSpPr>
            <a:spLocks noGrp="1" noChangeArrowheads="1"/>
          </p:cNvSpPr>
          <p:nvPr>
            <p:ph type="title"/>
          </p:nvPr>
        </p:nvSpPr>
        <p:spPr>
          <a:xfrm>
            <a:off x="610205" y="1119414"/>
            <a:ext cx="8434917" cy="541338"/>
          </a:xfrm>
        </p:spPr>
        <p:txBody>
          <a:bodyPr>
            <a:normAutofit/>
          </a:bodyPr>
          <a:lstStyle/>
          <a:p>
            <a:pPr marL="751205" marR="0" lvl="1" indent="-571500" algn="l" defTabSz="914400" rtl="0" eaLnBrk="1" fontAlgn="base" latinLnBrk="0" hangingPunct="1">
              <a:lnSpc>
                <a:spcPct val="90000"/>
              </a:lnSpc>
              <a:buClrTx/>
              <a:buSzTx/>
              <a:buFontTx/>
              <a:buNone/>
              <a:defRPr/>
            </a:pPr>
            <a:r>
              <a:rPr lang="zh-CN" altLang="en-US" sz="2800" b="1" noProof="0" dirty="0">
                <a:ln>
                  <a:noFill/>
                </a:ln>
                <a:solidFill>
                  <a:srgbClr val="0000FF"/>
                </a:solidFill>
                <a:effectLst>
                  <a:outerShdw blurRad="38100" dist="38100" dir="2700000" algn="tl">
                    <a:srgbClr val="C0C0C0"/>
                  </a:outerShdw>
                </a:effectLst>
                <a:uLnTx/>
                <a:uFillTx/>
                <a:latin typeface="Arial" panose="020B0604020202020204"/>
                <a:ea typeface="宋体" panose="02010600030101010101" pitchFamily="2" charset="-122"/>
                <a:cs typeface="+mn-cs"/>
              </a:rPr>
              <a:t>2.4.2 运算符的优先级与结合性</a:t>
            </a:r>
          </a:p>
        </p:txBody>
      </p:sp>
      <p:sp>
        <p:nvSpPr>
          <p:cNvPr id="8" name="Rectangle 2"/>
          <p:cNvSpPr txBox="1">
            <a:spLocks noChangeArrowheads="1"/>
          </p:cNvSpPr>
          <p:nvPr/>
        </p:nvSpPr>
        <p:spPr bwMode="auto">
          <a:xfrm>
            <a:off x="596198" y="466271"/>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2.4 </a:t>
            </a: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运算符和表达式</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309245" y="1658620"/>
            <a:ext cx="10343515" cy="4981575"/>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751205" marR="0" lvl="1" indent="-571500" algn="l" defTabSz="914400" rtl="0" eaLnBrk="1" fontAlgn="base" latinLnBrk="0" hangingPunct="1">
              <a:lnSpc>
                <a:spcPct val="90000"/>
              </a:lnSpc>
              <a:spcBef>
                <a:spcPct val="0"/>
              </a:spcBef>
              <a:spcAft>
                <a:spcPct val="0"/>
              </a:spcAft>
              <a:buClrTx/>
              <a:buSzTx/>
              <a:buNone/>
              <a:defRPr/>
            </a:pPr>
            <a:r>
              <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a:ea typeface="宋体" panose="02010600030101010101" pitchFamily="2" charset="-122"/>
              </a:rPr>
              <a:t>2.4.3 </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a:ea typeface="宋体" panose="02010600030101010101" pitchFamily="2" charset="-122"/>
              </a:rPr>
              <a:t>表达式计算中数据类型的自动转换</a:t>
            </a:r>
          </a:p>
          <a:p>
            <a:pPr marL="179705" marR="0" lvl="1" indent="0" algn="l" defTabSz="914400" rtl="0" eaLnBrk="1" fontAlgn="base" latinLnBrk="0" hangingPunct="1">
              <a:lnSpc>
                <a:spcPct val="90000"/>
              </a:lnSpc>
              <a:spcBef>
                <a:spcPct val="0"/>
              </a:spcBef>
              <a:spcAft>
                <a:spcPct val="0"/>
              </a:spcAft>
              <a:buClrTx/>
              <a:buSzTx/>
              <a:buFontTx/>
              <a:buNone/>
              <a:defRPr/>
            </a:pPr>
            <a:endParaRPr kumimoji="0" lang="zh-CN"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90000"/>
              </a:lnSpc>
              <a:spcBef>
                <a:spcPct val="0"/>
              </a:spcBef>
              <a:spcAft>
                <a:spcPct val="0"/>
              </a:spcAft>
              <a:buClrTx/>
              <a:buSzTx/>
              <a:buFontTx/>
              <a:buNone/>
              <a:defRPr/>
            </a:pPr>
            <a:r>
              <a:rPr lang="zh-CN" altLang="en-US" sz="2400" b="1" kern="0" dirty="0">
                <a:solidFill>
                  <a:srgbClr val="000000"/>
                </a:solidFill>
                <a:latin typeface="Arial" panose="020B0604020202020204"/>
                <a:ea typeface="宋体" panose="02010600030101010101" pitchFamily="2" charset="-122"/>
              </a:rPr>
              <a:t>自动转换（</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隐式转换）</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运算、赋值、</a:t>
            </a:r>
            <a:r>
              <a:rPr kumimoji="1"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I/O</a:t>
            </a:r>
            <a:r>
              <a:rPr kumimoji="1"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、函数调用</a:t>
            </a:r>
            <a:endParaRPr kumimoji="1"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9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9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运算转换：</a:t>
            </a:r>
            <a:r>
              <a:rPr kumimoji="0" lang="zh-CN" altLang="en-US" sz="20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参与运算的各变量均转换成最大长度类型进行运算。</a:t>
            </a:r>
          </a:p>
          <a:p>
            <a:pPr marL="179705" marR="0" lvl="1"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char</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 </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short</a:t>
            </a:r>
            <a:r>
              <a:rPr kumimoji="0" lang="en-US" altLang="zh-CN" sz="2400" b="1" i="0" u="none" strike="noStrike" kern="0" cap="none" spc="0" normalizeH="0" baseline="0" noProof="0" dirty="0" err="1">
                <a:ln>
                  <a:noFill/>
                </a:ln>
                <a:solidFill>
                  <a:srgbClr val="FF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unsigned</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int</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long</a:t>
            </a:r>
            <a:r>
              <a:rPr kumimoji="0" lang="en-US" altLang="zh-CN" sz="2400" b="1" i="0" u="none" strike="noStrike" kern="0" cap="none" spc="0" normalizeH="0" baseline="0" noProof="0" dirty="0" err="1">
                <a:ln>
                  <a:noFill/>
                </a:ln>
                <a:solidFill>
                  <a:srgbClr val="FF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float</a:t>
            </a:r>
            <a:r>
              <a:rPr kumimoji="0" lang="en-US" altLang="zh-CN" sz="2400" b="1" i="0" u="none" strike="noStrike" kern="0" cap="none" spc="0" normalizeH="0" baseline="0" noProof="0" dirty="0" err="1">
                <a:ln>
                  <a:noFill/>
                </a:ln>
                <a:solidFill>
                  <a:srgbClr val="FF0000"/>
                </a:solidFill>
                <a:effectLst/>
                <a:uLnTx/>
                <a:uFillTx/>
                <a:latin typeface="Arial" panose="020B0604020202020204"/>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double</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90000"/>
              </a:lnSpc>
              <a:spcBef>
                <a:spcPct val="0"/>
              </a:spcBef>
              <a:spcAft>
                <a:spcPct val="0"/>
              </a:spcAft>
              <a:buClrTx/>
              <a:buSzTx/>
              <a:buFontTx/>
              <a:buNone/>
              <a:defRPr/>
            </a:pP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b.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赋值转换：赋值号右边的类型将转换为左边的类型。</a:t>
            </a:r>
          </a:p>
          <a:p>
            <a:pPr marL="179705" marR="0" lvl="1"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p>
          <a:p>
            <a:pPr marL="179705" marR="0" lvl="1"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c.  </a:t>
            </a: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如果转换时数据类型长度变小，将丢失一部分数据，降低精度。</a:t>
            </a:r>
          </a:p>
          <a:p>
            <a:pPr marL="179705" marR="0" lvl="1" indent="0" algn="l" defTabSz="914400" rtl="0" eaLnBrk="1" fontAlgn="base" latinLnBrk="0" hangingPunct="1">
              <a:lnSpc>
                <a:spcPct val="90000"/>
              </a:lnSpc>
              <a:spcBef>
                <a:spcPct val="0"/>
              </a:spcBef>
              <a:spcAft>
                <a:spcPct val="0"/>
              </a:spcAft>
              <a:buClrTx/>
              <a:buSzTx/>
              <a:buFontTx/>
              <a:buNone/>
              <a:defRPr/>
            </a:pPr>
            <a:endParaRPr kumimoji="0" lang="zh-CN" altLang="en-US" sz="1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9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en-US" sz="2400" b="1" i="0" u="none" strike="noStrike" kern="0" cap="none" spc="0" normalizeH="0" baseline="0" noProof="0" dirty="0">
                <a:ln>
                  <a:noFill/>
                </a:ln>
                <a:solidFill>
                  <a:srgbClr val="3333CC"/>
                </a:solidFill>
                <a:effectLst>
                  <a:outerShdw blurRad="38100" dist="38100" dir="2700000" algn="tl">
                    <a:srgbClr val="C0C0C0"/>
                  </a:outerShdw>
                </a:effectLst>
                <a:uLnTx/>
                <a:uFillTx/>
                <a:latin typeface="Arial" panose="020B0604020202020204"/>
                <a:ea typeface="宋体" panose="02010600030101010101" pitchFamily="2" charset="-122"/>
              </a:rPr>
              <a:t>类型转换只是为了运算的需要而对变量的数据长度进行的临时性转换，不改变数据说明时对该变量定义的类型。</a:t>
            </a:r>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b="30180"/>
          <a:stretch>
            <a:fillRect/>
          </a:stretch>
        </p:blipFill>
        <p:spPr bwMode="auto">
          <a:xfrm>
            <a:off x="8816975" y="1494155"/>
            <a:ext cx="265112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552656" y="860879"/>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2.4 </a:t>
            </a: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运算符和表达式</a:t>
            </a:r>
          </a:p>
        </p:txBody>
      </p:sp>
      <p:sp>
        <p:nvSpPr>
          <p:cNvPr id="2" name="Text Box 3"/>
          <p:cNvSpPr txBox="1">
            <a:spLocks noChangeArrowheads="1"/>
          </p:cNvSpPr>
          <p:nvPr/>
        </p:nvSpPr>
        <p:spPr bwMode="auto">
          <a:xfrm>
            <a:off x="9310735" y="3627804"/>
            <a:ext cx="1917700" cy="1042988"/>
          </a:xfrm>
          <a:prstGeom prst="rect">
            <a:avLst/>
          </a:prstGeom>
          <a:solidFill>
            <a:srgbClr val="000000"/>
          </a:solidFill>
          <a:ln w="38100" cmpd="dbl">
            <a:solidFill>
              <a:srgbClr val="FFFF00"/>
            </a:solidFill>
            <a:miter lim="800000"/>
          </a:ln>
          <a:effectLst/>
        </p:spPr>
        <p:txBody>
          <a:bodyPr>
            <a:spAutoFit/>
          </a:bodyPr>
          <a:lstStyle/>
          <a:p>
            <a:pPr defTabSz="914400" fontAlgn="base">
              <a:spcBef>
                <a:spcPct val="50000"/>
              </a:spcBef>
              <a:spcAft>
                <a:spcPct val="0"/>
              </a:spcAft>
              <a:defRPr/>
            </a:pPr>
            <a:r>
              <a:rPr lang="en-US" altLang="zh-CN" sz="2400" b="1" dirty="0">
                <a:solidFill>
                  <a:srgbClr val="FFFFFF"/>
                </a:solidFill>
                <a:latin typeface="Arial" panose="020B0604020202020204" pitchFamily="34" charset="0"/>
                <a:ea typeface="宋体" panose="02010600030101010101" pitchFamily="2" charset="-122"/>
              </a:rPr>
              <a:t>1/2 </a:t>
            </a:r>
            <a:r>
              <a:rPr lang="en-US" altLang="zh-CN" sz="2400" b="1" dirty="0">
                <a:solidFill>
                  <a:srgbClr val="FFFFFF"/>
                </a:solidFill>
                <a:latin typeface="Arial" panose="020B0604020202020204" pitchFamily="34" charset="0"/>
                <a:ea typeface="宋体" panose="02010600030101010101" pitchFamily="2" charset="-122"/>
                <a:sym typeface="Wingdings" panose="05000000000000000000" pitchFamily="2" charset="2"/>
              </a:rPr>
              <a:t></a:t>
            </a:r>
            <a:r>
              <a:rPr lang="en-US" altLang="zh-CN" sz="2400" dirty="0">
                <a:solidFill>
                  <a:srgbClr val="FFFFFF"/>
                </a:solidFill>
                <a:latin typeface="Arial" panose="020B0604020202020204" pitchFamily="34" charset="0"/>
                <a:ea typeface="宋体" panose="02010600030101010101" pitchFamily="2" charset="-122"/>
                <a:sym typeface="Wingdings" panose="05000000000000000000" pitchFamily="2" charset="2"/>
              </a:rPr>
              <a:t> </a:t>
            </a:r>
            <a:r>
              <a:rPr lang="en-US" altLang="zh-CN" sz="2400" b="1" dirty="0">
                <a:solidFill>
                  <a:srgbClr val="FFFFFF"/>
                </a:solidFill>
                <a:latin typeface="Arial" panose="020B0604020202020204" pitchFamily="34" charset="0"/>
                <a:ea typeface="宋体" panose="02010600030101010101" pitchFamily="2" charset="-122"/>
                <a:sym typeface="Wingdings" panose="05000000000000000000" pitchFamily="2" charset="2"/>
              </a:rPr>
              <a:t>0</a:t>
            </a:r>
          </a:p>
          <a:p>
            <a:pPr defTabSz="914400" fontAlgn="base">
              <a:spcBef>
                <a:spcPct val="50000"/>
              </a:spcBef>
              <a:spcAft>
                <a:spcPct val="0"/>
              </a:spcAft>
              <a:defRPr/>
            </a:pPr>
            <a:r>
              <a:rPr lang="en-US" altLang="zh-CN" sz="2400" b="1" dirty="0">
                <a:solidFill>
                  <a:srgbClr val="FFFFFF"/>
                </a:solidFill>
                <a:latin typeface="Arial" panose="020B0604020202020204" pitchFamily="34" charset="0"/>
                <a:ea typeface="宋体" panose="02010600030101010101" pitchFamily="2" charset="-122"/>
                <a:sym typeface="Wingdings" panose="05000000000000000000" pitchFamily="2" charset="2"/>
              </a:rPr>
              <a:t>1.0/2  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00025" y="1016000"/>
            <a:ext cx="9713232" cy="4176713"/>
          </a:xfrm>
          <a:prstGeom prst="rect">
            <a:avLst/>
          </a:prstGeom>
          <a:noFill/>
          <a:ln w="9525">
            <a:solidFill>
              <a:srgbClr val="FFFFFF"/>
            </a:solidFill>
            <a:miter lim="800000"/>
          </a:ln>
          <a:effectLst/>
        </p:spPr>
        <p:txBody>
          <a:bodyPr/>
          <a:lstStyle/>
          <a:p>
            <a:pPr marL="1168400" marR="0" lvl="1" indent="-711200" defTabSz="914400" eaLnBrk="1" fontAlgn="base" latinLnBrk="0" hangingPunct="1">
              <a:lnSpc>
                <a:spcPct val="10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Times New Roman" panose="02020603050405020304" pitchFamily="18" charset="0"/>
              </a:rPr>
              <a:t>2.5</a:t>
            </a:r>
            <a:r>
              <a:rPr kumimoji="0" lang="en-US" altLang="zh-CN"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Times New Roman" panose="02020603050405020304" pitchFamily="18" charset="0"/>
              </a:rPr>
              <a:t> </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Times New Roman" panose="02020603050405020304" pitchFamily="18" charset="0"/>
              </a:rPr>
              <a:t>算术运算符和表达式</a:t>
            </a:r>
            <a:r>
              <a:rPr kumimoji="0" lang="zh-CN"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Times New Roman" panose="02020603050405020304" pitchFamily="18" charset="0"/>
              </a:rPr>
              <a:t>           </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Times New Roman" panose="02020603050405020304" pitchFamily="18" charset="0"/>
              </a:rPr>
              <a:t>表</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Times New Roman" panose="02020603050405020304" pitchFamily="18" charset="0"/>
              </a:rPr>
              <a:t>2-3</a:t>
            </a:r>
          </a:p>
          <a:p>
            <a:pPr marL="1524000" marR="0" lvl="2" indent="-609600" defTabSz="914400" eaLnBrk="1" fontAlgn="base" latinLnBrk="0" hangingPunct="1">
              <a:lnSpc>
                <a:spcPct val="100000"/>
              </a:lnSpc>
              <a:spcBef>
                <a:spcPct val="20000"/>
              </a:spcBef>
              <a:spcAft>
                <a:spcPct val="0"/>
              </a:spcAft>
              <a:buClrTx/>
              <a:buSzTx/>
              <a:buFont typeface="+mj-ea"/>
              <a:buAutoNum type="ea1JpnChsDbPeriod"/>
              <a:defRPr/>
            </a:pPr>
            <a:r>
              <a:rPr kumimoji="0" lang="zh-CN" altLang="en-US"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Times New Roman" panose="02020603050405020304" pitchFamily="18" charset="0"/>
              </a:rPr>
              <a:t>基本算术运算符： 单目：</a:t>
            </a:r>
            <a:r>
              <a:rPr kumimoji="0"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Times New Roman" panose="02020603050405020304" pitchFamily="18" charset="0"/>
              </a:rPr>
              <a:t>+</a:t>
            </a:r>
            <a:r>
              <a:rPr kumimoji="0" lang="zh-CN" altLang="en-US"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Times New Roman" panose="02020603050405020304" pitchFamily="18" charset="0"/>
              </a:rPr>
              <a:t> </a:t>
            </a:r>
            <a:r>
              <a:rPr kumimoji="0"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Times New Roman" panose="02020603050405020304" pitchFamily="18" charset="0"/>
              </a:rPr>
              <a:t>-</a:t>
            </a:r>
            <a:r>
              <a:rPr kumimoji="0" lang="zh-CN" altLang="en-US"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Times New Roman" panose="02020603050405020304" pitchFamily="18" charset="0"/>
              </a:rPr>
              <a:t>   双目：</a:t>
            </a:r>
            <a:r>
              <a:rPr kumimoji="0"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Times New Roman" panose="02020603050405020304" pitchFamily="18" charset="0"/>
              </a:rPr>
              <a:t>+ - * / %</a:t>
            </a:r>
          </a:p>
          <a:p>
            <a:pPr marL="1879600" marR="0" lvl="3" indent="-508000" defTabSz="914400" eaLnBrk="1" fontAlgn="base" latinLnBrk="0" hangingPunct="1">
              <a:lnSpc>
                <a:spcPct val="100000"/>
              </a:lnSpc>
              <a:spcBef>
                <a:spcPct val="20000"/>
              </a:spcBef>
              <a:spcAft>
                <a:spcPct val="0"/>
              </a:spcAft>
              <a:buClrTx/>
              <a:buSzTx/>
              <a:buFontTx/>
              <a:buNone/>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Times New Roman" panose="02020603050405020304" pitchFamily="18" charset="0"/>
              </a:rPr>
              <a:t>◆</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Times New Roman" panose="02020603050405020304" pitchFamily="18" charset="0"/>
              </a:rPr>
              <a:t>  </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结合性：从左向右</a:t>
            </a:r>
          </a:p>
          <a:p>
            <a:pPr marL="1879600" marR="0" lvl="3" indent="-508000" defTabSz="914400" eaLnBrk="1" fontAlgn="base" latinLnBrk="0" hangingPunct="1">
              <a:lnSpc>
                <a:spcPct val="100000"/>
              </a:lnSpc>
              <a:spcBef>
                <a:spcPct val="20000"/>
              </a:spcBef>
              <a:spcAft>
                <a:spcPct val="0"/>
              </a:spcAft>
              <a:buClrTx/>
              <a:buSzTx/>
              <a:buFontTx/>
              <a:buNone/>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  </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优先级：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 - </a:t>
            </a:r>
            <a:r>
              <a:rPr kumimoji="0" lang="en-US" altLang="zh-CN"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cs typeface="Times New Roman" panose="02020603050405020304" pitchFamily="18" charset="0"/>
              </a:rPr>
              <a:t>----&gt;</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 / % </a:t>
            </a:r>
            <a:r>
              <a:rPr kumimoji="0" lang="en-US" altLang="zh-CN"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cs typeface="Times New Roman" panose="02020603050405020304" pitchFamily="18" charset="0"/>
              </a:rPr>
              <a:t>-----&gt;</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 + -</a:t>
            </a:r>
          </a:p>
          <a:p>
            <a:pPr marL="1879600" marR="0" lvl="3" indent="-508000" defTabSz="914400" eaLnBrk="1" fontAlgn="base" latinLnBrk="0" hangingPunct="1">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             (2)       (3)         (4) 	</a:t>
            </a:r>
          </a:p>
          <a:p>
            <a:pPr marL="1524000" marR="0" lvl="2" indent="-609600" defTabSz="914400" eaLnBrk="1" fontAlgn="base" latinLnBrk="0" hangingPunct="1">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说明：</a:t>
            </a:r>
            <a:endPar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endParaRPr>
          </a:p>
          <a:p>
            <a:pPr marL="1879600" marR="0" lvl="3" indent="-508000" defTabSz="914400" eaLnBrk="1" fontAlgn="base" latinLnBrk="0" hangingPunct="1">
              <a:lnSpc>
                <a:spcPct val="100000"/>
              </a:lnSpc>
              <a:spcBef>
                <a:spcPct val="20000"/>
              </a:spcBef>
              <a:spcAft>
                <a:spcPct val="0"/>
              </a:spcAft>
              <a:buClrTx/>
              <a:buSzTx/>
              <a:buFontTx/>
              <a:buNone/>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  </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为单目运算符时,右结合性</a:t>
            </a:r>
          </a:p>
          <a:p>
            <a:pPr marL="1879600" marR="0" lvl="3" indent="-508000" defTabSz="914400" eaLnBrk="1" fontAlgn="base" latinLnBrk="0" hangingPunct="1">
              <a:lnSpc>
                <a:spcPct val="100000"/>
              </a:lnSpc>
              <a:spcBef>
                <a:spcPct val="20000"/>
              </a:spcBef>
              <a:spcAft>
                <a:spcPct val="0"/>
              </a:spcAft>
              <a:buClrTx/>
              <a:buSzTx/>
              <a:buFontTx/>
              <a:buNone/>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  </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两个整数相除，结果为整数</a:t>
            </a:r>
            <a:endPar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endParaRPr>
          </a:p>
          <a:p>
            <a:pPr marL="1879600" marR="0" lvl="3" indent="-508000" defTabSz="914400" eaLnBrk="1" fontAlgn="base" latinLnBrk="0" hangingPunct="1">
              <a:lnSpc>
                <a:spcPct val="100000"/>
              </a:lnSpc>
              <a:spcBef>
                <a:spcPct val="20000"/>
              </a:spcBef>
              <a:spcAft>
                <a:spcPct val="0"/>
              </a:spcAft>
              <a:buClrTx/>
              <a:buSzTx/>
              <a:buFontTx/>
              <a:buNone/>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  </a:t>
            </a:r>
            <a:r>
              <a:rPr kumimoji="0" lang="zh-CN" altLang="en-US"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cs typeface="Times New Roman" panose="02020603050405020304" pitchFamily="18" charset="0"/>
              </a:rPr>
              <a:t>仅针对</a:t>
            </a:r>
            <a:r>
              <a:rPr kumimoji="0" lang="zh-CN" altLang="zh-CN"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cs typeface="Times New Roman" panose="02020603050405020304" pitchFamily="18" charset="0"/>
              </a:rPr>
              <a:t>整型数据%</a:t>
            </a:r>
            <a:r>
              <a:rPr kumimoji="0" lang="zh-CN" altLang="en-US"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cs typeface="Times New Roman" panose="02020603050405020304" pitchFamily="18" charset="0"/>
              </a:rPr>
              <a:t>求余</a:t>
            </a:r>
            <a:r>
              <a:rPr lang="zh-CN" altLang="en-US" sz="2000" b="1" kern="0" dirty="0">
                <a:solidFill>
                  <a:srgbClr val="FF0000"/>
                </a:solidFill>
                <a:latin typeface="隶书" panose="02010509060101010101" pitchFamily="49" charset="-122"/>
                <a:ea typeface="宋体" panose="02010600030101010101" pitchFamily="2" charset="-122"/>
                <a:cs typeface="Times New Roman" panose="02020603050405020304" pitchFamily="18" charset="0"/>
              </a:rPr>
              <a:t>，</a:t>
            </a:r>
            <a:r>
              <a:rPr lang="zh-CN" altLang="en-US" sz="2000" b="1" kern="0" dirty="0">
                <a:solidFill>
                  <a:srgbClr val="0000FF"/>
                </a:solidFill>
                <a:latin typeface="隶书" panose="02010509060101010101" pitchFamily="49" charset="-122"/>
                <a:ea typeface="宋体" panose="02010600030101010101" pitchFamily="2" charset="-122"/>
                <a:cs typeface="Times New Roman" panose="02020603050405020304" pitchFamily="18" charset="0"/>
              </a:rPr>
              <a:t>结果和被除数符合相同。</a:t>
            </a:r>
            <a:endParaRPr kumimoji="0" lang="zh-CN" altLang="en-US" sz="2000" b="1" i="0" u="none" strike="noStrike" kern="0" cap="none" spc="0" normalizeH="0" baseline="0" noProof="0" dirty="0">
              <a:ln>
                <a:noFill/>
              </a:ln>
              <a:solidFill>
                <a:srgbClr val="0000FF"/>
              </a:solidFill>
              <a:effectLst/>
              <a:uLnTx/>
              <a:uFillTx/>
              <a:latin typeface="隶书" panose="02010509060101010101" pitchFamily="49" charset="-122"/>
              <a:ea typeface="宋体" panose="02010600030101010101" pitchFamily="2" charset="-122"/>
              <a:cs typeface="Times New Roman" panose="02020603050405020304" pitchFamily="18" charset="0"/>
            </a:endParaRPr>
          </a:p>
          <a:p>
            <a:pPr marL="1879600" marR="0" lvl="3" indent="-508000" defTabSz="914400" eaLnBrk="1" fontAlgn="base" latinLnBrk="0" hangingPunct="1">
              <a:lnSpc>
                <a:spcPct val="100000"/>
              </a:lnSpc>
              <a:spcBef>
                <a:spcPct val="20000"/>
              </a:spcBef>
              <a:spcAft>
                <a:spcPct val="0"/>
              </a:spcAft>
              <a:buClrTx/>
              <a:buSzTx/>
              <a:buFontTx/>
              <a:buNone/>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 </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要求分母不为</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0</a:t>
            </a:r>
          </a:p>
        </p:txBody>
      </p:sp>
      <p:sp>
        <p:nvSpPr>
          <p:cNvPr id="7" name="Text Box 3"/>
          <p:cNvSpPr txBox="1">
            <a:spLocks noChangeArrowheads="1"/>
          </p:cNvSpPr>
          <p:nvPr/>
        </p:nvSpPr>
        <p:spPr bwMode="auto">
          <a:xfrm>
            <a:off x="7707106" y="3953303"/>
            <a:ext cx="1874529" cy="2310505"/>
          </a:xfrm>
          <a:prstGeom prst="rect">
            <a:avLst/>
          </a:prstGeom>
          <a:solidFill>
            <a:srgbClr val="FFFFFF"/>
          </a:solidFill>
          <a:ln w="38100">
            <a:solidFill>
              <a:srgbClr val="99CC00"/>
            </a:solidFill>
            <a:miter lim="800000"/>
          </a:ln>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例 </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endParaRPr>
          </a:p>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kern="0" dirty="0">
                <a:solidFill>
                  <a:srgbClr val="000000"/>
                </a:solidFill>
                <a:latin typeface="Times New Roman" panose="02020603050405020304" pitchFamily="18" charset="0"/>
                <a:ea typeface="隶书" panose="02010509060101010101" pitchFamily="49" charset="-122"/>
                <a:sym typeface="Wingdings 2" panose="05020102010507070707" pitchFamily="18" charset="2"/>
              </a:rPr>
              <a:t>     </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    </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5/2     </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-5/2.0 </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endParaRP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        5%2      </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       -5%2   </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隶书" panose="02010509060101010101" pitchFamily="49" charset="-122"/>
                <a:sym typeface="Wingdings 2" panose="05020102010507070707" pitchFamily="18" charset="2"/>
              </a:rPr>
              <a:t>       5.5%2  </a:t>
            </a:r>
            <a:endPar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隶书" panose="02010509060101010101" pitchFamily="49" charset="-122"/>
              <a:sym typeface="Symbol" panose="05050102010706020507" pitchFamily="18" charset="2"/>
            </a:endParaRPr>
          </a:p>
        </p:txBody>
      </p:sp>
      <p:sp>
        <p:nvSpPr>
          <p:cNvPr id="5" name="Text Box 3"/>
          <p:cNvSpPr txBox="1">
            <a:spLocks noChangeArrowheads="1"/>
          </p:cNvSpPr>
          <p:nvPr/>
        </p:nvSpPr>
        <p:spPr bwMode="auto">
          <a:xfrm>
            <a:off x="9763672" y="3918133"/>
            <a:ext cx="1028143" cy="2310505"/>
          </a:xfrm>
          <a:prstGeom prst="rect">
            <a:avLst/>
          </a:prstGeom>
          <a:solidFill>
            <a:srgbClr val="FFFFFF"/>
          </a:solidFill>
          <a:ln w="38100">
            <a:solidFill>
              <a:srgbClr val="99CC00"/>
            </a:solidFill>
            <a:miter lim="800000"/>
          </a:ln>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kern="0" dirty="0">
                <a:solidFill>
                  <a:srgbClr val="000000"/>
                </a:solidFill>
                <a:latin typeface="Times New Roman" panose="02020603050405020304" pitchFamily="18" charset="0"/>
                <a:ea typeface="隶书" panose="02010509060101010101" pitchFamily="49" charset="-122"/>
                <a:sym typeface="Wingdings 2" panose="05020102010507070707" pitchFamily="18" charset="2"/>
              </a:rPr>
              <a:t>结果</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 </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endParaRPr>
          </a:p>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    </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  2</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-2.5</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endParaRPr>
          </a:p>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      </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1   </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sym typeface="Wingdings 2" panose="05020102010507070707" pitchFamily="18" charset="2"/>
              </a:rPr>
              <a:t>     -1</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隶书" panose="02010509060101010101" pitchFamily="49" charset="-122"/>
                <a:sym typeface="Wingdings 2" panose="05020102010507070707" pitchFamily="18" charset="2"/>
              </a:rPr>
              <a:t>     (</a:t>
            </a: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隶书" panose="02010509060101010101" pitchFamily="49" charset="-122"/>
                <a:sym typeface="Symbol" panose="05050102010706020507" pitchFamily="18" charset="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0" y="1016000"/>
            <a:ext cx="8388350" cy="356235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1428750" marR="0" lvl="2" indent="-514350" algn="l" defTabSz="914400" rtl="0" eaLnBrk="1" fontAlgn="base" latinLnBrk="0" hangingPunct="1">
              <a:lnSpc>
                <a:spcPct val="100000"/>
              </a:lnSpc>
              <a:spcBef>
                <a:spcPct val="20000"/>
              </a:spcBef>
              <a:spcAft>
                <a:spcPct val="0"/>
              </a:spcAft>
              <a:buClrTx/>
              <a:buSzTx/>
              <a:buFont typeface="隶书" panose="02010509060101010101" pitchFamily="49" charset="-122"/>
              <a:buAutoNum type="ea1JpnChsDbPeriod" startAt="2"/>
              <a:defRPr/>
            </a:pPr>
            <a:r>
              <a:rPr kumimoji="0" lang="zh-CN" altLang="en-US" sz="24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增一、减一运算：</a:t>
            </a:r>
            <a:r>
              <a:rPr kumimoji="0" lang="zh-CN" altLang="en-US" sz="24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rPr>
              <a:t>表</a:t>
            </a:r>
            <a:r>
              <a:rPr kumimoji="0" lang="en-US" altLang="zh-CN" sz="24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rPr>
              <a:t>2-4</a:t>
            </a:r>
          </a:p>
          <a:p>
            <a:pPr marL="1752600" marR="0" lvl="3" indent="-381000" algn="l" defTabSz="914400" rtl="0" eaLnBrk="1" fontAlgn="base" latinLnBrk="0" hangingPunct="1">
              <a:lnSpc>
                <a:spcPct val="10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可以前置，也可以</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后置</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endPar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endParaRPr>
          </a:p>
          <a:p>
            <a:pPr marL="2209800" marR="0" lvl="4" indent="-3810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前置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r>
              <a:rPr kumimoji="0" lang="en-US" altLang="zh-CN" sz="2000" b="1" i="0" u="none" strike="noStrike" kern="0" cap="none" spc="0" normalizeH="0" baseline="0" noProof="0" dirty="0" err="1">
                <a:ln>
                  <a:noFill/>
                </a:ln>
                <a:solidFill>
                  <a:srgbClr val="000000"/>
                </a:solidFill>
                <a:effectLst/>
                <a:uLnTx/>
                <a:uFillTx/>
                <a:latin typeface="隶书" panose="02010509060101010101" pitchFamily="49" charset="-122"/>
                <a:ea typeface="宋体" panose="02010600030101010101" pitchFamily="2" charset="-122"/>
              </a:rPr>
              <a:t>i</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en-US" altLang="zh-CN" sz="2000" b="1" i="0" u="none" strike="noStrike" kern="0" cap="none" spc="0" normalizeH="0" baseline="0" noProof="0" dirty="0" err="1">
                <a:ln>
                  <a:noFill/>
                </a:ln>
                <a:solidFill>
                  <a:srgbClr val="000000"/>
                </a:solidFill>
                <a:effectLst/>
                <a:uLnTx/>
                <a:uFillTx/>
                <a:latin typeface="隶书" panose="02010509060101010101" pitchFamily="49" charset="-122"/>
                <a:ea typeface="宋体" panose="02010600030101010101" pitchFamily="2" charset="-122"/>
              </a:rPr>
              <a:t>i</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zh-CN" altLang="zh-CN"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rPr>
              <a:t>先</a:t>
            </a:r>
            <a:r>
              <a:rPr kumimoji="0" lang="zh-CN" altLang="en-US"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rPr>
              <a:t>增减后引</a:t>
            </a:r>
            <a:r>
              <a:rPr kumimoji="0" lang="zh-CN" altLang="zh-CN"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rPr>
              <a:t>用</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p>
          <a:p>
            <a:pPr marL="2209800" marR="0" lvl="4" indent="-381000" algn="l" defTabSz="914400" rtl="0" eaLnBrk="1" fontAlgn="base" latinLnBrk="0" hangingPunct="1">
              <a:lnSpc>
                <a:spcPct val="100000"/>
              </a:lnSpc>
              <a:spcBef>
                <a:spcPct val="20000"/>
              </a:spcBef>
              <a:spcAft>
                <a:spcPct val="0"/>
              </a:spcAft>
              <a:buClrTx/>
              <a:buSzTx/>
              <a:buFontTx/>
              <a:buChar char="»"/>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后置  </a:t>
            </a:r>
            <a:r>
              <a:rPr kumimoji="0" lang="en-US" altLang="zh-CN" sz="2000" b="1" i="0" u="none" strike="noStrike" kern="0" cap="none" spc="0" normalizeH="0" baseline="0" noProof="0" dirty="0" err="1">
                <a:ln>
                  <a:noFill/>
                </a:ln>
                <a:solidFill>
                  <a:srgbClr val="000000"/>
                </a:solidFill>
                <a:effectLst/>
                <a:uLnTx/>
                <a:uFillTx/>
                <a:latin typeface="隶书" panose="02010509060101010101" pitchFamily="49" charset="-122"/>
                <a:ea typeface="宋体" panose="02010600030101010101" pitchFamily="2" charset="-122"/>
              </a:rPr>
              <a:t>i</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en-US" altLang="zh-CN" sz="2000" b="1" i="0" u="none" strike="noStrike" kern="0" cap="none" spc="0" normalizeH="0" baseline="0" noProof="0" dirty="0" err="1">
                <a:ln>
                  <a:noFill/>
                </a:ln>
                <a:solidFill>
                  <a:srgbClr val="000000"/>
                </a:solidFill>
                <a:effectLst/>
                <a:uLnTx/>
                <a:uFillTx/>
                <a:latin typeface="隶书" panose="02010509060101010101" pitchFamily="49" charset="-122"/>
                <a:ea typeface="宋体" panose="02010600030101010101" pitchFamily="2" charset="-122"/>
              </a:rPr>
              <a:t>i</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zh-CN" altLang="zh-CN"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rPr>
              <a:t>先</a:t>
            </a:r>
            <a:r>
              <a:rPr kumimoji="0" lang="zh-CN" altLang="en-US"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rPr>
              <a:t>引</a:t>
            </a:r>
            <a:r>
              <a:rPr kumimoji="0" lang="zh-CN" altLang="zh-CN"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rPr>
              <a:t>用</a:t>
            </a:r>
            <a:r>
              <a:rPr kumimoji="0" lang="zh-CN" altLang="en-US" sz="2000" b="1" i="0" u="none" strike="noStrike" kern="0" cap="none" spc="0" normalizeH="0" baseline="0" noProof="0" dirty="0">
                <a:ln>
                  <a:noFill/>
                </a:ln>
                <a:solidFill>
                  <a:srgbClr val="FF0000"/>
                </a:solidFill>
                <a:effectLst/>
                <a:uLnTx/>
                <a:uFillTx/>
                <a:latin typeface="隶书" panose="02010509060101010101" pitchFamily="49" charset="-122"/>
                <a:ea typeface="宋体" panose="02010600030101010101" pitchFamily="2" charset="-122"/>
              </a:rPr>
              <a:t>后增减</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p>
          <a:p>
            <a:pPr marL="2209800" marR="0" lvl="4" indent="-381000" algn="l" defTabSz="914400" rtl="0" eaLnBrk="1" fontAlgn="base" latinLnBrk="0" hangingPunct="1">
              <a:lnSpc>
                <a:spcPct val="100000"/>
              </a:lnSpc>
              <a:spcBef>
                <a:spcPct val="20000"/>
              </a:spcBef>
              <a:spcAft>
                <a:spcPct val="0"/>
              </a:spcAft>
              <a:buClrTx/>
              <a:buSzTx/>
              <a:buFontTx/>
              <a:buChar char="»"/>
              <a:defRPr/>
            </a:pPr>
            <a:r>
              <a:rPr kumimoji="0" lang="en-US" altLang="zh-CN" sz="2000" b="1" i="0" u="none" strike="noStrike" kern="0" cap="none" spc="0" normalizeH="0" baseline="0" noProof="0" dirty="0" err="1">
                <a:ln>
                  <a:noFill/>
                </a:ln>
                <a:solidFill>
                  <a:srgbClr val="000000"/>
                </a:solidFill>
                <a:effectLst/>
                <a:uLnTx/>
                <a:uFillTx/>
                <a:latin typeface="隶书" panose="02010509060101010101" pitchFamily="49" charset="-122"/>
                <a:ea typeface="宋体" panose="02010600030101010101" pitchFamily="2" charset="-122"/>
              </a:rPr>
              <a:t>i</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1"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r>
              <a:rPr kumimoji="0" lang="en-US" altLang="zh-CN" sz="2000" b="1" i="0" u="none" strike="noStrike" kern="0" cap="none" spc="0" normalizeH="0" baseline="0" noProof="0" dirty="0" err="1">
                <a:ln>
                  <a:noFill/>
                </a:ln>
                <a:solidFill>
                  <a:srgbClr val="000000"/>
                </a:solidFill>
                <a:effectLst/>
                <a:uLnTx/>
                <a:uFillTx/>
                <a:latin typeface="隶书" panose="02010509060101010101" pitchFamily="49" charset="-122"/>
                <a:ea typeface="宋体" panose="02010600030101010101" pitchFamily="2" charset="-122"/>
              </a:rPr>
              <a:t>i</a:t>
            </a:r>
            <a:endPar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endParaRPr>
          </a:p>
          <a:p>
            <a:pPr marL="1752600" marR="0" lvl="3" indent="-381000" algn="l" defTabSz="914400" rtl="0" eaLnBrk="1" fontAlgn="base" latinLnBrk="0" hangingPunct="1">
              <a:lnSpc>
                <a:spcPct val="100000"/>
              </a:lnSpc>
              <a:spcBef>
                <a:spcPct val="20000"/>
              </a:spcBef>
              <a:spcAft>
                <a:spcPct val="0"/>
              </a:spcAft>
              <a:buClrTx/>
              <a:buSzTx/>
              <a:buFontTx/>
              <a:buChar char="–"/>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说明：</a:t>
            </a:r>
          </a:p>
          <a:p>
            <a:pPr marL="2209800" marR="0" lvl="4" indent="-381000" algn="l" defTabSz="914400" rtl="0" eaLnBrk="1" fontAlgn="base" latinLnBrk="0" hangingPunct="1">
              <a:lnSpc>
                <a:spcPct val="100000"/>
              </a:lnSpc>
              <a:spcBef>
                <a:spcPct val="20000"/>
              </a:spcBef>
              <a:spcAft>
                <a:spcPct val="0"/>
              </a:spcAft>
              <a:buClrTx/>
              <a:buSzTx/>
              <a:buFontTx/>
              <a:buChar char="»"/>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 不能用于常量和表达式,如5++，(</a:t>
            </a:r>
            <a:r>
              <a:rPr kumimoji="0" lang="en-US" altLang="zh-CN" sz="2000" b="1" i="0" u="none" strike="noStrike" kern="0" cap="none" spc="0" normalizeH="0" baseline="0" noProof="0" dirty="0" err="1">
                <a:ln>
                  <a:noFill/>
                </a:ln>
                <a:solidFill>
                  <a:srgbClr val="000000"/>
                </a:solidFill>
                <a:effectLst/>
                <a:uLnTx/>
                <a:uFillTx/>
                <a:latin typeface="隶书" panose="02010509060101010101" pitchFamily="49" charset="-122"/>
                <a:ea typeface="宋体" panose="02010600030101010101" pitchFamily="2" charset="-122"/>
              </a:rPr>
              <a:t>a+b</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p>
          <a:p>
            <a:pPr marL="2209800" marR="0" lvl="4" indent="-381000" algn="l" defTabSz="914400" rtl="0" eaLnBrk="1" fontAlgn="base" latinLnBrk="0" hangingPunct="1">
              <a:lnSpc>
                <a:spcPct val="10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结合</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性</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右结合性（自右至左）</a:t>
            </a:r>
            <a:endPar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endParaRPr>
          </a:p>
          <a:p>
            <a:pPr marL="2209800" marR="0" lvl="4" indent="-381000" algn="l" defTabSz="914400" rtl="0" eaLnBrk="1" fontAlgn="base" latinLnBrk="0" hangingPunct="1">
              <a:lnSpc>
                <a:spcPct val="100000"/>
              </a:lnSpc>
              <a:spcBef>
                <a:spcPct val="20000"/>
              </a:spcBef>
              <a:spcAft>
                <a:spcPct val="0"/>
              </a:spcAft>
              <a:buClrTx/>
              <a:buSzTx/>
              <a:buFontTx/>
              <a:buChar char="»"/>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优先级：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 -- ------&gt;* / % -----&gt;+ -</a:t>
            </a:r>
          </a:p>
          <a:p>
            <a:pPr marL="2209800" marR="0" lvl="4" indent="-381000" algn="l" defTabSz="914400" rtl="0" eaLnBrk="1" fontAlgn="base" latinLnBrk="0" hangingPunct="1">
              <a:lnSpc>
                <a:spcPct val="100000"/>
              </a:lnSpc>
              <a:spcBef>
                <a:spcPct val="20000"/>
              </a:spcBef>
              <a:spcAft>
                <a:spcPct val="0"/>
              </a:spcAft>
              <a:buClrTx/>
              <a:buSzTx/>
              <a:buFontTx/>
              <a:buNone/>
              <a:defRPr/>
            </a:pP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2</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(3)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4</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endParaRPr kumimoji="0" lang="en-US"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endParaRPr>
          </a:p>
        </p:txBody>
      </p:sp>
      <p:sp>
        <p:nvSpPr>
          <p:cNvPr id="8" name="Text Box 3"/>
          <p:cNvSpPr txBox="1">
            <a:spLocks noChangeArrowheads="1"/>
          </p:cNvSpPr>
          <p:nvPr/>
        </p:nvSpPr>
        <p:spPr bwMode="auto">
          <a:xfrm>
            <a:off x="1908175" y="4868863"/>
            <a:ext cx="4498975" cy="1225550"/>
          </a:xfrm>
          <a:prstGeom prst="rect">
            <a:avLst/>
          </a:prstGeom>
          <a:solidFill>
            <a:srgbClr val="FFFFFF"/>
          </a:solidFill>
          <a:ln w="38100">
            <a:solidFill>
              <a:srgbClr val="99CC00"/>
            </a:solidFill>
            <a:miter lim="800000"/>
          </a:ln>
        </p:spPr>
        <p:txBody>
          <a:bodyPr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int a, i=1;</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a=i++; //</a:t>
            </a:r>
            <a:r>
              <a:rPr kumimoji="1" lang="zh-CN"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表达式值</a:t>
            </a:r>
            <a:r>
              <a:rPr kumimoji="1" lang="en-US"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1</a:t>
            </a:r>
            <a:r>
              <a:rPr kumimoji="1" lang="zh-CN"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a:t>
            </a:r>
            <a:r>
              <a:rPr kumimoji="1" lang="en-US"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a=1,i=2</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a=++i; //</a:t>
            </a:r>
            <a:r>
              <a:rPr kumimoji="1" lang="zh-CN"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表达式值</a:t>
            </a:r>
            <a:r>
              <a:rPr kumimoji="1" lang="en-US"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2</a:t>
            </a:r>
            <a:r>
              <a:rPr kumimoji="1" lang="zh-CN"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a:t>
            </a:r>
            <a:r>
              <a:rPr kumimoji="1" lang="en-US" altLang="zh-CN"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a=2,i=2</a:t>
            </a:r>
          </a:p>
        </p:txBody>
      </p:sp>
      <p:sp>
        <p:nvSpPr>
          <p:cNvPr id="9" name="AutoShape 7"/>
          <p:cNvSpPr>
            <a:spLocks noChangeArrowheads="1"/>
          </p:cNvSpPr>
          <p:nvPr/>
        </p:nvSpPr>
        <p:spPr bwMode="auto">
          <a:xfrm>
            <a:off x="7912616" y="1545834"/>
            <a:ext cx="3167062" cy="1368425"/>
          </a:xfrm>
          <a:prstGeom prst="irregularSeal2">
            <a:avLst/>
          </a:prstGeom>
          <a:solidFill>
            <a:srgbClr val="00FFFF"/>
          </a:solidFill>
          <a:ln w="9525">
            <a:solidFill>
              <a:srgbClr val="000000"/>
            </a:solidFill>
            <a:miter lim="800000"/>
          </a:ln>
          <a:effectLst/>
        </p:spPr>
        <p:txBody>
          <a:bodyPr wrap="none" anchor="ctr"/>
          <a:lstStyle/>
          <a:p>
            <a:pPr marL="0" marR="0" lvl="0" indent="0" algn="ctr" defTabSz="914400" eaLnBrk="1" fontAlgn="base" latinLnBrk="0" hangingPunct="1">
              <a:lnSpc>
                <a:spcPct val="100000"/>
              </a:lnSpc>
              <a:spcBef>
                <a:spcPct val="30000"/>
              </a:spcBef>
              <a:spcAft>
                <a:spcPct val="0"/>
              </a:spcAft>
              <a:buClr>
                <a:srgbClr val="66FF33"/>
              </a:buClr>
              <a:buSzTx/>
              <a:buFontTx/>
              <a:buNone/>
              <a:defRPr/>
            </a:pPr>
            <a:r>
              <a:rPr kumimoji="0" lang="zh-CN" altLang="en-US"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楷体_GB2312" pitchFamily="49" charset="-122"/>
              </a:rPr>
              <a:t>改变默认求解顺序</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endParaRPr>
          </a:p>
        </p:txBody>
      </p:sp>
      <p:sp>
        <p:nvSpPr>
          <p:cNvPr id="2" name="矩形 1"/>
          <p:cNvSpPr/>
          <p:nvPr/>
        </p:nvSpPr>
        <p:spPr>
          <a:xfrm>
            <a:off x="3914898" y="6113402"/>
            <a:ext cx="7164779" cy="769441"/>
          </a:xfrm>
          <a:prstGeom prst="rect">
            <a:avLst/>
          </a:prstGeom>
        </p:spPr>
        <p:txBody>
          <a:bodyPr wrap="square">
            <a:spAutoFit/>
          </a:bodyPr>
          <a:lstStyle/>
          <a:p>
            <a:pPr marL="630555" lvl="4" defTabSz="914400" fontAlgn="base">
              <a:spcBef>
                <a:spcPct val="20000"/>
              </a:spcBef>
              <a:spcAft>
                <a:spcPct val="0"/>
              </a:spcAft>
              <a:buFontTx/>
              <a:buChar char="»"/>
              <a:defRPr/>
            </a:pPr>
            <a:r>
              <a:rPr lang="zh-CN" altLang="en-US" sz="2000" b="1" kern="0" dirty="0">
                <a:solidFill>
                  <a:srgbClr val="0099CC"/>
                </a:solidFill>
                <a:latin typeface="隶书" panose="02010509060101010101" pitchFamily="49" charset="-122"/>
                <a:ea typeface="宋体" panose="02010600030101010101" pitchFamily="2" charset="-122"/>
              </a:rPr>
              <a:t>不提倡书写复杂的</a:t>
            </a:r>
            <a:r>
              <a:rPr lang="en-US" altLang="zh-CN" sz="1600" b="1" kern="0" dirty="0">
                <a:solidFill>
                  <a:srgbClr val="0099CC"/>
                </a:solidFill>
                <a:latin typeface="Arial" panose="020B0604020202020204" pitchFamily="34" charset="0"/>
                <a:ea typeface="楷体_GB2312" pitchFamily="49" charset="-122"/>
              </a:rPr>
              <a:t>++/ --</a:t>
            </a:r>
            <a:r>
              <a:rPr lang="zh-CN" altLang="en-US" sz="2000" b="1" kern="0" dirty="0">
                <a:solidFill>
                  <a:srgbClr val="0099CC"/>
                </a:solidFill>
                <a:latin typeface="隶书" panose="02010509060101010101" pitchFamily="49" charset="-122"/>
                <a:ea typeface="宋体" panose="02010600030101010101" pitchFamily="2" charset="-122"/>
              </a:rPr>
              <a:t>表达式</a:t>
            </a:r>
            <a:r>
              <a:rPr lang="zh-CN" altLang="en-US" sz="2000" b="1" kern="0" dirty="0">
                <a:solidFill>
                  <a:srgbClr val="0099CC"/>
                </a:solidFill>
                <a:latin typeface="Arial" panose="020B0604020202020204" pitchFamily="34" charset="0"/>
                <a:ea typeface="楷体_GB2312" pitchFamily="49" charset="-122"/>
                <a:sym typeface="Wingdings 2" panose="05020102010507070707" pitchFamily="18" charset="2"/>
              </a:rPr>
              <a:t>：</a:t>
            </a:r>
            <a:r>
              <a:rPr lang="es-ES" altLang="zh-CN" sz="2000" b="1" kern="0" dirty="0">
                <a:solidFill>
                  <a:srgbClr val="0099CC"/>
                </a:solidFill>
                <a:latin typeface="Arial" panose="020B0604020202020204" pitchFamily="34" charset="0"/>
                <a:ea typeface="楷体_GB2312" pitchFamily="49" charset="-122"/>
                <a:sym typeface="Wingdings 2" panose="05020102010507070707" pitchFamily="18" charset="2"/>
              </a:rPr>
              <a:t>(++a)+(++a)+(++a)</a:t>
            </a:r>
            <a:endParaRPr lang="zh-CN" altLang="en-US" sz="2000" b="1" kern="0" dirty="0">
              <a:solidFill>
                <a:srgbClr val="0099CC"/>
              </a:solidFill>
              <a:latin typeface="隶书" panose="02010509060101010101" pitchFamily="49" charset="-122"/>
              <a:ea typeface="宋体" panose="02010600030101010101" pitchFamily="2" charset="-122"/>
            </a:endParaRPr>
          </a:p>
          <a:p>
            <a:pPr marL="630555" lvl="4" defTabSz="914400" fontAlgn="base">
              <a:spcBef>
                <a:spcPct val="20000"/>
              </a:spcBef>
              <a:spcAft>
                <a:spcPct val="0"/>
              </a:spcAft>
              <a:buFontTx/>
              <a:buChar char="»"/>
              <a:defRPr/>
            </a:pPr>
            <a:r>
              <a:rPr lang="zh-CN" altLang="zh-CN" sz="2000" b="1" kern="0" dirty="0">
                <a:solidFill>
                  <a:srgbClr val="0099CC"/>
                </a:solidFill>
                <a:latin typeface="隶书" panose="02010509060101010101" pitchFamily="49" charset="-122"/>
                <a:ea typeface="宋体" panose="02010600030101010101" pitchFamily="2" charset="-122"/>
              </a:rPr>
              <a:t>不同的编译</a:t>
            </a:r>
            <a:r>
              <a:rPr lang="zh-CN" altLang="en-US" sz="2000" b="1" kern="0" dirty="0">
                <a:solidFill>
                  <a:srgbClr val="0099CC"/>
                </a:solidFill>
                <a:latin typeface="隶书" panose="02010509060101010101" pitchFamily="49" charset="-122"/>
                <a:ea typeface="宋体" panose="02010600030101010101" pitchFamily="2" charset="-122"/>
              </a:rPr>
              <a:t>系统</a:t>
            </a:r>
            <a:r>
              <a:rPr lang="zh-CN" altLang="zh-CN" sz="2000" b="1" kern="0" dirty="0">
                <a:solidFill>
                  <a:srgbClr val="0099CC"/>
                </a:solidFill>
                <a:latin typeface="隶书" panose="02010509060101010101" pitchFamily="49" charset="-122"/>
                <a:ea typeface="宋体" panose="02010600030101010101" pitchFamily="2" charset="-122"/>
              </a:rPr>
              <a:t>计算出来的结果</a:t>
            </a:r>
            <a:r>
              <a:rPr lang="zh-CN" altLang="en-US" sz="2000" b="1" kern="0" dirty="0">
                <a:solidFill>
                  <a:srgbClr val="0099CC"/>
                </a:solidFill>
                <a:latin typeface="隶书" panose="02010509060101010101" pitchFamily="49" charset="-122"/>
                <a:ea typeface="宋体" panose="02010600030101010101" pitchFamily="2" charset="-122"/>
              </a:rPr>
              <a:t>可能会</a:t>
            </a:r>
            <a:r>
              <a:rPr lang="zh-CN" altLang="zh-CN" sz="2000" b="1" kern="0" dirty="0">
                <a:solidFill>
                  <a:srgbClr val="0099CC"/>
                </a:solidFill>
                <a:latin typeface="隶书" panose="02010509060101010101" pitchFamily="49" charset="-122"/>
                <a:ea typeface="宋体" panose="02010600030101010101" pitchFamily="2" charset="-122"/>
              </a:rPr>
              <a:t>不一样</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矩形 124"/>
          <p:cNvSpPr/>
          <p:nvPr/>
        </p:nvSpPr>
        <p:spPr>
          <a:xfrm>
            <a:off x="719138" y="1052513"/>
            <a:ext cx="3800475" cy="461962"/>
          </a:xfrm>
          <a:prstGeom prst="rect">
            <a:avLst/>
          </a:prstGeom>
        </p:spPr>
        <p:txBody>
          <a:bodyPr wrap="none">
            <a:spAutoFit/>
          </a:bodyPr>
          <a:lstStyle/>
          <a:p>
            <a:pPr marL="532130" lvl="2" indent="-514350" defTabSz="914400" fontAlgn="base">
              <a:spcBef>
                <a:spcPct val="20000"/>
              </a:spcBef>
              <a:spcAft>
                <a:spcPct val="0"/>
              </a:spcAft>
              <a:buFont typeface="+mj-ea"/>
              <a:buAutoNum type="ea1JpnChsDbPeriod" startAt="3"/>
              <a:defRPr/>
            </a:pPr>
            <a:r>
              <a:rPr lang="zh-CN" altLang="en-US" sz="2400" b="1" kern="0" dirty="0">
                <a:solidFill>
                  <a:srgbClr val="000000"/>
                </a:solidFill>
                <a:latin typeface="隶书" panose="02010509060101010101" pitchFamily="49" charset="-122"/>
                <a:ea typeface="宋体" panose="02010600030101010101" pitchFamily="2" charset="-122"/>
              </a:rPr>
              <a:t>应用举例：</a:t>
            </a:r>
            <a:r>
              <a:rPr lang="en-US" altLang="zh-CN" sz="2400" b="1" kern="0" dirty="0">
                <a:solidFill>
                  <a:srgbClr val="000000"/>
                </a:solidFill>
                <a:latin typeface="隶书" panose="02010509060101010101" pitchFamily="49" charset="-122"/>
                <a:ea typeface="宋体" panose="02010600030101010101" pitchFamily="2" charset="-122"/>
              </a:rPr>
              <a:t>P30</a:t>
            </a:r>
            <a:r>
              <a:rPr lang="en-US" altLang="zh-CN" sz="2400" b="1" kern="0" dirty="0">
                <a:solidFill>
                  <a:srgbClr val="FF0000"/>
                </a:solidFill>
                <a:latin typeface="宋体" panose="02010600030101010101" pitchFamily="2" charset="-122"/>
                <a:ea typeface="宋体" panose="02010600030101010101" pitchFamily="2" charset="-122"/>
              </a:rPr>
              <a:t>★★★</a:t>
            </a:r>
            <a:endParaRPr lang="en-US" altLang="zh-CN" sz="2400" b="1" kern="0" dirty="0">
              <a:solidFill>
                <a:srgbClr val="FF0000"/>
              </a:solidFill>
              <a:latin typeface="隶书" panose="02010509060101010101" pitchFamily="49" charset="-122"/>
              <a:ea typeface="宋体" panose="02010600030101010101" pitchFamily="2" charset="-122"/>
            </a:endParaRPr>
          </a:p>
        </p:txBody>
      </p:sp>
      <p:pic>
        <p:nvPicPr>
          <p:cNvPr id="2" name="图片 1"/>
          <p:cNvPicPr>
            <a:picLocks noChangeAspect="1"/>
          </p:cNvPicPr>
          <p:nvPr/>
        </p:nvPicPr>
        <p:blipFill>
          <a:blip r:embed="rId2" cstate="print"/>
          <a:stretch>
            <a:fillRect/>
          </a:stretch>
        </p:blipFill>
        <p:spPr>
          <a:xfrm>
            <a:off x="2680622" y="1643173"/>
            <a:ext cx="5781675" cy="415290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Rectangle 16"/>
          <p:cNvSpPr>
            <a:spLocks noChangeArrowheads="1"/>
          </p:cNvSpPr>
          <p:nvPr/>
        </p:nvSpPr>
        <p:spPr bwMode="auto">
          <a:xfrm>
            <a:off x="3517768" y="3956051"/>
            <a:ext cx="514826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1371600" lvl="3" defTabSz="914400" fontAlgn="base">
              <a:spcBef>
                <a:spcPct val="0"/>
              </a:spcBef>
              <a:spcAft>
                <a:spcPct val="0"/>
              </a:spcAft>
            </a:pPr>
            <a:endParaRPr lang="en-US" altLang="zh-CN" sz="2400" dirty="0">
              <a:solidFill>
                <a:srgbClr val="000000"/>
              </a:solidFill>
              <a:ea typeface="宋体" panose="02010600030101010101" pitchFamily="2" charset="-122"/>
            </a:endParaRPr>
          </a:p>
          <a:p>
            <a:pPr marL="1371600" lvl="3" defTabSz="914400" fontAlgn="base">
              <a:spcBef>
                <a:spcPct val="0"/>
              </a:spcBef>
              <a:spcAft>
                <a:spcPct val="0"/>
              </a:spcAft>
            </a:pPr>
            <a:r>
              <a:rPr lang="en-US" altLang="zh-CN" sz="2400" dirty="0">
                <a:solidFill>
                  <a:srgbClr val="000000"/>
                </a:solidFill>
                <a:ea typeface="宋体" panose="02010600030101010101" pitchFamily="2" charset="-122"/>
              </a:rPr>
              <a:t>         a&gt;b </a:t>
            </a:r>
          </a:p>
          <a:p>
            <a:pPr marL="1371600" lvl="3" defTabSz="914400" fontAlgn="base">
              <a:spcBef>
                <a:spcPct val="0"/>
              </a:spcBef>
              <a:spcAft>
                <a:spcPct val="0"/>
              </a:spcAft>
            </a:pPr>
            <a:r>
              <a:rPr lang="en-US" altLang="zh-CN" sz="2400" dirty="0">
                <a:solidFill>
                  <a:srgbClr val="000000"/>
                </a:solidFill>
                <a:ea typeface="宋体" panose="02010600030101010101" pitchFamily="2" charset="-122"/>
              </a:rPr>
              <a:t>        (a&gt;b)==c</a:t>
            </a:r>
          </a:p>
          <a:p>
            <a:pPr marL="1371600" lvl="3" defTabSz="914400" fontAlgn="base">
              <a:spcBef>
                <a:spcPct val="0"/>
              </a:spcBef>
              <a:spcAft>
                <a:spcPct val="0"/>
              </a:spcAft>
            </a:pPr>
            <a:r>
              <a:rPr lang="en-US" altLang="zh-CN" sz="2400" dirty="0">
                <a:solidFill>
                  <a:srgbClr val="000000"/>
                </a:solidFill>
                <a:ea typeface="宋体" panose="02010600030101010101" pitchFamily="2" charset="-122"/>
              </a:rPr>
              <a:t>         </a:t>
            </a:r>
            <a:r>
              <a:rPr lang="en-US" altLang="zh-CN" sz="2400" dirty="0" err="1">
                <a:solidFill>
                  <a:srgbClr val="000000"/>
                </a:solidFill>
                <a:ea typeface="宋体" panose="02010600030101010101" pitchFamily="2" charset="-122"/>
              </a:rPr>
              <a:t>b+c</a:t>
            </a:r>
            <a:r>
              <a:rPr lang="en-US" altLang="zh-CN" sz="2400" dirty="0">
                <a:solidFill>
                  <a:srgbClr val="000000"/>
                </a:solidFill>
                <a:ea typeface="宋体" panose="02010600030101010101" pitchFamily="2" charset="-122"/>
              </a:rPr>
              <a:t>&lt;a</a:t>
            </a:r>
          </a:p>
          <a:p>
            <a:pPr marL="1371600" lvl="3" defTabSz="914400" fontAlgn="base">
              <a:spcBef>
                <a:spcPct val="0"/>
              </a:spcBef>
              <a:spcAft>
                <a:spcPct val="0"/>
              </a:spcAft>
            </a:pPr>
            <a:r>
              <a:rPr lang="en-US" altLang="zh-CN" sz="2400" dirty="0">
                <a:solidFill>
                  <a:srgbClr val="000000"/>
                </a:solidFill>
                <a:ea typeface="宋体" panose="02010600030101010101" pitchFamily="2" charset="-122"/>
              </a:rPr>
              <a:t>         a&gt;b&gt;c</a:t>
            </a:r>
          </a:p>
        </p:txBody>
      </p:sp>
      <p:sp>
        <p:nvSpPr>
          <p:cNvPr id="20" name="Rectangle 2"/>
          <p:cNvSpPr txBox="1">
            <a:spLocks noChangeArrowheads="1"/>
          </p:cNvSpPr>
          <p:nvPr/>
        </p:nvSpPr>
        <p:spPr bwMode="auto">
          <a:xfrm>
            <a:off x="343174" y="860425"/>
            <a:ext cx="8785225" cy="2020888"/>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12800" marR="0" lvl="0" indent="-81280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2.6</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、关系运算符及关系表达式  表</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2-5</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a:t>
            </a:r>
          </a:p>
          <a:p>
            <a:pPr marL="979805" marR="0" lvl="2" indent="-609600" algn="l" defTabSz="914400" rtl="0" eaLnBrk="1" fontAlgn="base" latinLnBrk="0" hangingPunct="1">
              <a:lnSpc>
                <a:spcPct val="100000"/>
              </a:lnSpc>
              <a:spcBef>
                <a:spcPct val="20000"/>
              </a:spcBef>
              <a:spcAft>
                <a:spcPct val="0"/>
              </a:spcAft>
              <a:buClrTx/>
              <a:buSzTx/>
              <a:buFont typeface="+mj-ea"/>
              <a:buAutoNum type="ea1JpnChsDbPeriod"/>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关系运算符：</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&lt;  &lt;=   </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&gt;=   &gt;    !=</a:t>
            </a:r>
            <a:endPar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981075" marR="0" lvl="3" indent="-5080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种类：</a:t>
            </a:r>
            <a:endPar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981075" marR="0" lvl="3" indent="-5080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结合</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性</a:t>
            </a:r>
            <a:r>
              <a:rPr kumimoji="0" lang="zh-CN" altLang="zh-CN"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左</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结合性（</a:t>
            </a: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自左至右</a:t>
            </a:r>
            <a:r>
              <a:rPr kumimoji="0" lang="zh-CN" altLang="en-US" sz="2000" b="1" i="0" u="none" strike="noStrike" kern="0" cap="none" spc="0" normalizeH="0" baseline="0" noProof="0" dirty="0">
                <a:ln>
                  <a:noFill/>
                </a:ln>
                <a:solidFill>
                  <a:srgbClr val="000000"/>
                </a:solidFill>
                <a:effectLst/>
                <a:uLnTx/>
                <a:uFillTx/>
                <a:latin typeface="隶书" panose="02010509060101010101" pitchFamily="49" charset="-122"/>
                <a:ea typeface="宋体" panose="02010600030101010101" pitchFamily="2" charset="-122"/>
              </a:rPr>
              <a:t>）</a:t>
            </a:r>
            <a:endPar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981075" marR="0" lvl="3" indent="-5080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优先级别：</a:t>
            </a:r>
          </a:p>
          <a:p>
            <a:pPr marL="981075" marR="0" lvl="3" indent="-5080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关系表达式的值：</a:t>
            </a:r>
            <a:endPar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438275" marR="0" lvl="4" indent="-5080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关系成立，    值为</a:t>
            </a:r>
            <a:r>
              <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1</a:t>
            </a:r>
          </a:p>
          <a:p>
            <a:pPr marL="1438275" marR="0" lvl="4" indent="-5080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关系不成立，值为</a:t>
            </a:r>
            <a:r>
              <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a:t>
            </a: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p:txBody>
      </p:sp>
      <p:grpSp>
        <p:nvGrpSpPr>
          <p:cNvPr id="21" name="Group 18"/>
          <p:cNvGrpSpPr/>
          <p:nvPr/>
        </p:nvGrpSpPr>
        <p:grpSpPr bwMode="auto">
          <a:xfrm>
            <a:off x="8161998" y="1128754"/>
            <a:ext cx="2728912" cy="2124075"/>
            <a:chOff x="3492" y="913"/>
            <a:chExt cx="1923" cy="1361"/>
          </a:xfrm>
        </p:grpSpPr>
        <p:sp>
          <p:nvSpPr>
            <p:cNvPr id="22" name="Rectangle 4"/>
            <p:cNvSpPr>
              <a:spLocks noChangeArrowheads="1"/>
            </p:cNvSpPr>
            <p:nvPr/>
          </p:nvSpPr>
          <p:spPr bwMode="auto">
            <a:xfrm>
              <a:off x="3492" y="913"/>
              <a:ext cx="1923" cy="1361"/>
            </a:xfrm>
            <a:prstGeom prst="rect">
              <a:avLst/>
            </a:prstGeom>
            <a:solidFill>
              <a:srgbClr val="00FFFF"/>
            </a:solidFill>
            <a:ln w="9525">
              <a:solidFill>
                <a:srgbClr val="000000"/>
              </a:solidFill>
              <a:miter lim="800000"/>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zh-CN" sz="4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p:txBody>
        </p:sp>
        <p:sp>
          <p:nvSpPr>
            <p:cNvPr id="23" name="Text Box 5"/>
            <p:cNvSpPr txBox="1">
              <a:spLocks noChangeArrowheads="1"/>
            </p:cNvSpPr>
            <p:nvPr/>
          </p:nvSpPr>
          <p:spPr bwMode="auto">
            <a:xfrm>
              <a:off x="3667" y="996"/>
              <a:ext cx="296" cy="121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&lt;</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&lt;=</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&gt;</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&gt;=</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endParaRPr kumimoji="1" lang="en-US" altLang="zh-CN" sz="4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p:txBody>
        </p:sp>
        <p:sp>
          <p:nvSpPr>
            <p:cNvPr id="24" name="AutoShape 6"/>
            <p:cNvSpPr/>
            <p:nvPr/>
          </p:nvSpPr>
          <p:spPr bwMode="auto">
            <a:xfrm>
              <a:off x="4120" y="1052"/>
              <a:ext cx="47" cy="600"/>
            </a:xfrm>
            <a:prstGeom prst="rightBrace">
              <a:avLst>
                <a:gd name="adj1" fmla="val 106383"/>
                <a:gd name="adj2" fmla="val 50000"/>
              </a:avLst>
            </a:prstGeom>
            <a:solidFill>
              <a:srgbClr val="00FFFF"/>
            </a:solidFill>
            <a:ln w="9525">
              <a:solidFill>
                <a:srgbClr val="000000"/>
              </a:solidFill>
              <a:rou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25" name="AutoShape 7"/>
            <p:cNvSpPr/>
            <p:nvPr/>
          </p:nvSpPr>
          <p:spPr bwMode="auto">
            <a:xfrm>
              <a:off x="4120" y="1884"/>
              <a:ext cx="53" cy="276"/>
            </a:xfrm>
            <a:prstGeom prst="rightBrace">
              <a:avLst>
                <a:gd name="adj1" fmla="val 43396"/>
                <a:gd name="adj2" fmla="val 50000"/>
              </a:avLst>
            </a:prstGeom>
            <a:solidFill>
              <a:srgbClr val="00FFFF"/>
            </a:solidFill>
            <a:ln w="9525">
              <a:solidFill>
                <a:srgbClr val="000000"/>
              </a:solidFill>
              <a:rou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26" name="Text Box 8"/>
            <p:cNvSpPr txBox="1">
              <a:spLocks noChangeArrowheads="1"/>
            </p:cNvSpPr>
            <p:nvPr/>
          </p:nvSpPr>
          <p:spPr bwMode="auto">
            <a:xfrm>
              <a:off x="4167" y="1202"/>
              <a:ext cx="1156"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优先级高（</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6</a:t>
              </a: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p>
          </p:txBody>
        </p:sp>
        <p:sp>
          <p:nvSpPr>
            <p:cNvPr id="27" name="Text Box 9"/>
            <p:cNvSpPr txBox="1">
              <a:spLocks noChangeArrowheads="1"/>
            </p:cNvSpPr>
            <p:nvPr/>
          </p:nvSpPr>
          <p:spPr bwMode="auto">
            <a:xfrm>
              <a:off x="4173" y="1842"/>
              <a:ext cx="1156"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优先级低（</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7</a:t>
              </a: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p>
          </p:txBody>
        </p:sp>
      </p:grpSp>
      <p:sp>
        <p:nvSpPr>
          <p:cNvPr id="28" name="Text Box 10"/>
          <p:cNvSpPr txBox="1">
            <a:spLocks noChangeArrowheads="1"/>
          </p:cNvSpPr>
          <p:nvPr/>
        </p:nvSpPr>
        <p:spPr bwMode="auto">
          <a:xfrm>
            <a:off x="7191265" y="4386263"/>
            <a:ext cx="44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a:t>
            </a:r>
            <a:r>
              <a:rPr kumimoji="1" lang="zh-CN"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1</a:t>
            </a:r>
            <a:endPar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29" name="Text Box 11"/>
          <p:cNvSpPr txBox="1">
            <a:spLocks noChangeArrowheads="1"/>
          </p:cNvSpPr>
          <p:nvPr/>
        </p:nvSpPr>
        <p:spPr bwMode="auto">
          <a:xfrm>
            <a:off x="7191265" y="4756150"/>
            <a:ext cx="44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a:t>
            </a:r>
            <a:r>
              <a:rPr kumimoji="1" lang="zh-CN"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1</a:t>
            </a:r>
            <a:endPar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30" name="Text Box 12"/>
          <p:cNvSpPr txBox="1">
            <a:spLocks noChangeArrowheads="1"/>
          </p:cNvSpPr>
          <p:nvPr/>
        </p:nvSpPr>
        <p:spPr bwMode="auto">
          <a:xfrm>
            <a:off x="7191265" y="5124450"/>
            <a:ext cx="44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a:t>
            </a:r>
            <a:r>
              <a:rPr kumimoji="1" lang="zh-CN"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0</a:t>
            </a:r>
            <a:endPar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31" name="Text Box 13"/>
          <p:cNvSpPr txBox="1">
            <a:spLocks noChangeArrowheads="1"/>
          </p:cNvSpPr>
          <p:nvPr/>
        </p:nvSpPr>
        <p:spPr bwMode="auto">
          <a:xfrm>
            <a:off x="7191265" y="5492750"/>
            <a:ext cx="4508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//0</a:t>
            </a:r>
          </a:p>
        </p:txBody>
      </p:sp>
      <p:sp>
        <p:nvSpPr>
          <p:cNvPr id="32" name="Rectangle 15"/>
          <p:cNvSpPr>
            <a:spLocks noChangeArrowheads="1"/>
          </p:cNvSpPr>
          <p:nvPr/>
        </p:nvSpPr>
        <p:spPr bwMode="auto">
          <a:xfrm>
            <a:off x="-442252" y="4006851"/>
            <a:ext cx="49307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1371600" lvl="3" defTabSz="914400" fontAlgn="base">
              <a:spcBef>
                <a:spcPct val="0"/>
              </a:spcBef>
              <a:spcAft>
                <a:spcPct val="0"/>
              </a:spcAft>
            </a:pPr>
            <a:r>
              <a:rPr kumimoji="1" lang="zh-CN" altLang="en-US" sz="2400" dirty="0">
                <a:solidFill>
                  <a:srgbClr val="000000"/>
                </a:solidFill>
                <a:ea typeface="宋体" panose="02010600030101010101" pitchFamily="2" charset="-122"/>
              </a:rPr>
              <a:t>例</a:t>
            </a:r>
            <a:r>
              <a:rPr kumimoji="1" lang="en-US" altLang="zh-CN" sz="2400" dirty="0">
                <a:solidFill>
                  <a:srgbClr val="000000"/>
                </a:solidFill>
                <a:ea typeface="宋体" panose="02010600030101010101" pitchFamily="2" charset="-122"/>
              </a:rPr>
              <a:t>:  </a:t>
            </a:r>
            <a:r>
              <a:rPr lang="en-US" altLang="zh-CN" sz="2400" dirty="0" err="1">
                <a:solidFill>
                  <a:srgbClr val="000000"/>
                </a:solidFill>
                <a:ea typeface="宋体" panose="02010600030101010101" pitchFamily="2" charset="-122"/>
              </a:rPr>
              <a:t>int</a:t>
            </a:r>
            <a:r>
              <a:rPr lang="en-US" altLang="zh-CN" sz="2400" dirty="0">
                <a:solidFill>
                  <a:srgbClr val="000000"/>
                </a:solidFill>
                <a:ea typeface="宋体" panose="02010600030101010101" pitchFamily="2" charset="-122"/>
              </a:rPr>
              <a:t> a=3, b=2, c=1;</a:t>
            </a:r>
            <a:endParaRPr kumimoji="1" lang="en-US" altLang="zh-CN" sz="2400" dirty="0">
              <a:solidFill>
                <a:srgbClr val="000000"/>
              </a:solidFill>
              <a:ea typeface="宋体" panose="02010600030101010101" pitchFamily="2" charset="-122"/>
            </a:endParaRPr>
          </a:p>
          <a:p>
            <a:pPr marL="1371600" lvl="3" defTabSz="914400" fontAlgn="base">
              <a:spcBef>
                <a:spcPct val="0"/>
              </a:spcBef>
              <a:spcAft>
                <a:spcPct val="0"/>
              </a:spcAft>
            </a:pPr>
            <a:r>
              <a:rPr kumimoji="1" lang="en-US" altLang="zh-CN" sz="2400" dirty="0">
                <a:solidFill>
                  <a:srgbClr val="000000"/>
                </a:solidFill>
                <a:ea typeface="宋体" panose="02010600030101010101" pitchFamily="2" charset="-122"/>
              </a:rPr>
              <a:t>       c&gt;</a:t>
            </a:r>
            <a:r>
              <a:rPr kumimoji="1" lang="en-US" altLang="zh-CN" sz="2400" dirty="0" err="1">
                <a:solidFill>
                  <a:srgbClr val="000000"/>
                </a:solidFill>
                <a:ea typeface="宋体" panose="02010600030101010101" pitchFamily="2" charset="-122"/>
              </a:rPr>
              <a:t>a+b</a:t>
            </a:r>
            <a:r>
              <a:rPr kumimoji="1" lang="en-US" altLang="zh-CN" sz="2400" dirty="0">
                <a:solidFill>
                  <a:srgbClr val="000000"/>
                </a:solidFill>
                <a:ea typeface="宋体" panose="02010600030101010101" pitchFamily="2" charset="-122"/>
              </a:rPr>
              <a:t>    //c&gt;(</a:t>
            </a:r>
            <a:r>
              <a:rPr kumimoji="1" lang="en-US" altLang="zh-CN" sz="2400" dirty="0" err="1">
                <a:solidFill>
                  <a:srgbClr val="000000"/>
                </a:solidFill>
                <a:ea typeface="宋体" panose="02010600030101010101" pitchFamily="2" charset="-122"/>
              </a:rPr>
              <a:t>a+b</a:t>
            </a:r>
            <a:r>
              <a:rPr kumimoji="1" lang="en-US" altLang="zh-CN" sz="2400" dirty="0">
                <a:solidFill>
                  <a:srgbClr val="000000"/>
                </a:solidFill>
                <a:ea typeface="宋体" panose="02010600030101010101" pitchFamily="2" charset="-122"/>
              </a:rPr>
              <a:t>)</a:t>
            </a:r>
          </a:p>
          <a:p>
            <a:pPr marL="1371600" lvl="3" defTabSz="914400" fontAlgn="base">
              <a:spcBef>
                <a:spcPct val="0"/>
              </a:spcBef>
              <a:spcAft>
                <a:spcPct val="0"/>
              </a:spcAft>
            </a:pPr>
            <a:r>
              <a:rPr kumimoji="1" lang="en-US" altLang="zh-CN" sz="2400" dirty="0">
                <a:solidFill>
                  <a:srgbClr val="000000"/>
                </a:solidFill>
                <a:ea typeface="宋体" panose="02010600030101010101" pitchFamily="2" charset="-122"/>
              </a:rPr>
              <a:t>       a&gt;b!=c   //(a&gt;b)!=c</a:t>
            </a:r>
          </a:p>
          <a:p>
            <a:pPr marL="1371600" lvl="3" defTabSz="914400" fontAlgn="base">
              <a:spcBef>
                <a:spcPct val="0"/>
              </a:spcBef>
              <a:spcAft>
                <a:spcPct val="0"/>
              </a:spcAft>
            </a:pPr>
            <a:r>
              <a:rPr kumimoji="1" lang="en-US" altLang="zh-CN" sz="2400" dirty="0">
                <a:solidFill>
                  <a:srgbClr val="000000"/>
                </a:solidFill>
                <a:ea typeface="宋体" panose="02010600030101010101" pitchFamily="2" charset="-122"/>
              </a:rPr>
              <a:t>       a==b&lt;c  //a==(b&lt;c)</a:t>
            </a:r>
          </a:p>
          <a:p>
            <a:pPr marL="1371600" lvl="3" defTabSz="914400" fontAlgn="base">
              <a:spcBef>
                <a:spcPct val="0"/>
              </a:spcBef>
              <a:spcAft>
                <a:spcPct val="0"/>
              </a:spcAft>
            </a:pPr>
            <a:r>
              <a:rPr kumimoji="1" lang="en-US" altLang="zh-CN" sz="2400" dirty="0">
                <a:solidFill>
                  <a:srgbClr val="000000"/>
                </a:solidFill>
                <a:ea typeface="宋体" panose="02010600030101010101" pitchFamily="2" charset="-122"/>
              </a:rPr>
              <a:t>       </a:t>
            </a:r>
          </a:p>
        </p:txBody>
      </p:sp>
      <p:sp>
        <p:nvSpPr>
          <p:cNvPr id="33" name="矩形 32"/>
          <p:cNvSpPr/>
          <p:nvPr/>
        </p:nvSpPr>
        <p:spPr>
          <a:xfrm>
            <a:off x="924586" y="5894388"/>
            <a:ext cx="3800475" cy="460375"/>
          </a:xfrm>
          <a:prstGeom prst="rect">
            <a:avLst/>
          </a:prstGeom>
        </p:spPr>
        <p:txBody>
          <a:bodyPr wrap="none">
            <a:spAutoFit/>
          </a:bodyPr>
          <a:lstStyle/>
          <a:p>
            <a:pPr marL="532130" lvl="2" indent="-514350" defTabSz="914400" fontAlgn="base">
              <a:spcBef>
                <a:spcPct val="20000"/>
              </a:spcBef>
              <a:spcAft>
                <a:spcPct val="0"/>
              </a:spcAft>
              <a:buFont typeface="+mj-ea"/>
              <a:buAutoNum type="ea1JpnChsDbPeriod" startAt="2"/>
              <a:defRPr/>
            </a:pPr>
            <a:r>
              <a:rPr lang="zh-CN" altLang="en-US" sz="2400" b="1" kern="0" dirty="0">
                <a:solidFill>
                  <a:srgbClr val="000000"/>
                </a:solidFill>
                <a:latin typeface="隶书" panose="02010509060101010101" pitchFamily="49" charset="-122"/>
                <a:ea typeface="宋体" panose="02010600030101010101" pitchFamily="2" charset="-122"/>
              </a:rPr>
              <a:t>应用举例：</a:t>
            </a:r>
            <a:r>
              <a:rPr lang="en-US" altLang="zh-CN" sz="2400" b="1" kern="0" dirty="0">
                <a:solidFill>
                  <a:srgbClr val="000000"/>
                </a:solidFill>
                <a:latin typeface="隶书" panose="02010509060101010101" pitchFamily="49" charset="-122"/>
                <a:ea typeface="宋体" panose="02010600030101010101" pitchFamily="2" charset="-122"/>
              </a:rPr>
              <a:t>P32</a:t>
            </a:r>
            <a:r>
              <a:rPr lang="en-US" altLang="zh-CN" sz="2400" b="1" kern="0" dirty="0">
                <a:solidFill>
                  <a:srgbClr val="FF0000"/>
                </a:solidFill>
                <a:latin typeface="宋体" panose="02010600030101010101" pitchFamily="2" charset="-122"/>
                <a:ea typeface="宋体" panose="02010600030101010101" pitchFamily="2" charset="-122"/>
              </a:rPr>
              <a:t>★★★</a:t>
            </a:r>
            <a:endParaRPr lang="en-US" altLang="zh-CN" sz="2400" b="1" kern="0" dirty="0">
              <a:solidFill>
                <a:srgbClr val="FF0000"/>
              </a:solidFill>
              <a:latin typeface="隶书" panose="02010509060101010101" pitchFamily="49"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ox(out)">
                                      <p:cBhvr>
                                        <p:cTn id="7" dur="500"/>
                                        <p:tgtEl>
                                          <p:spTgt spid="2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box(out)">
                                      <p:cBhvr>
                                        <p:cTn id="12" dur="500"/>
                                        <p:tgtEl>
                                          <p:spTgt spid="2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box(out)">
                                      <p:cBhvr>
                                        <p:cTn id="17" dur="500"/>
                                        <p:tgtEl>
                                          <p:spTgt spid="3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1">
                                            <p:txEl>
                                              <p:pRg st="0" end="0"/>
                                            </p:txEl>
                                          </p:spTgt>
                                        </p:tgtEl>
                                        <p:attrNameLst>
                                          <p:attrName>style.visibility</p:attrName>
                                        </p:attrNameLst>
                                      </p:cBhvr>
                                      <p:to>
                                        <p:strVal val="visible"/>
                                      </p:to>
                                    </p:set>
                                    <p:animEffect transition="in" filter="box(out)">
                                      <p:cBhvr>
                                        <p:cTn id="22" dur="500"/>
                                        <p:tgtEl>
                                          <p:spTgt spid="31">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autoUpdateAnimBg="0"/>
      <p:bldP spid="29" grpId="0" build="p" autoUpdateAnimBg="0"/>
      <p:bldP spid="30" grpId="0" build="p" autoUpdateAnimBg="0"/>
      <p:bldP spid="3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451985" y="1141867"/>
            <a:ext cx="6480175" cy="833437"/>
          </a:xfrm>
          <a:prstGeom prst="rect">
            <a:avLst/>
          </a:prstGeom>
          <a:solidFill>
            <a:srgbClr val="FFFFFF"/>
          </a:solidFill>
          <a:ln w="38100">
            <a:solidFill>
              <a:srgbClr val="99CC00"/>
            </a:solidFill>
            <a:miter lim="800000"/>
          </a:ln>
        </p:spPr>
        <p:txBody>
          <a:bodyPr lIns="90000" tIns="46800" rIns="90000" bIns="46800"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若</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a=8; b=3; x=6;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则 </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a&gt;x&gt;b</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值为 </a:t>
            </a:r>
          </a:p>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1"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Symbol" panose="05050102010706020507" pitchFamily="18" charset="2"/>
              </a:rPr>
              <a:t>                                       </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5" name="Text Box 3"/>
          <p:cNvSpPr txBox="1">
            <a:spLocks noChangeArrowheads="1"/>
          </p:cNvSpPr>
          <p:nvPr/>
        </p:nvSpPr>
        <p:spPr bwMode="auto">
          <a:xfrm>
            <a:off x="7419397" y="1183142"/>
            <a:ext cx="3238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00"/>
                </a:solidFill>
                <a:ea typeface="隶书" panose="02010509060101010101" pitchFamily="49" charset="-122"/>
                <a:sym typeface="Wingdings 2" panose="05020102010507070707" pitchFamily="18" charset="2"/>
              </a:rPr>
              <a:t>0</a:t>
            </a:r>
          </a:p>
        </p:txBody>
      </p:sp>
      <p:sp>
        <p:nvSpPr>
          <p:cNvPr id="6" name="Rectangle 4"/>
          <p:cNvSpPr>
            <a:spLocks noChangeArrowheads="1"/>
          </p:cNvSpPr>
          <p:nvPr/>
        </p:nvSpPr>
        <p:spPr bwMode="auto">
          <a:xfrm>
            <a:off x="1451985" y="2513467"/>
            <a:ext cx="6516687" cy="1225550"/>
          </a:xfrm>
          <a:prstGeom prst="rect">
            <a:avLst/>
          </a:prstGeom>
          <a:solidFill>
            <a:srgbClr val="FFFFFF"/>
          </a:solidFill>
          <a:ln w="38100">
            <a:solidFill>
              <a:srgbClr val="99CC00"/>
            </a:solidFill>
            <a:miter lim="800000"/>
          </a:ln>
        </p:spPr>
        <p:txBody>
          <a:bodyPr lIns="90000" tIns="46800" rIns="90000" bIns="46800"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对实数作</a:t>
            </a:r>
            <a:r>
              <a:rPr kumimoji="1"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精确相等</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的判断</a:t>
            </a:r>
          </a:p>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1.0/3.0*3.0==1.0</a:t>
            </a:r>
            <a:endPar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endParaRPr>
          </a:p>
          <a:p>
            <a:pPr marL="0" marR="0" lvl="0" indent="0"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p>
        </p:txBody>
      </p:sp>
      <p:sp>
        <p:nvSpPr>
          <p:cNvPr id="7" name="Rectangle 12"/>
          <p:cNvSpPr>
            <a:spLocks noChangeArrowheads="1"/>
          </p:cNvSpPr>
          <p:nvPr/>
        </p:nvSpPr>
        <p:spPr bwMode="auto">
          <a:xfrm>
            <a:off x="1451985" y="4243842"/>
            <a:ext cx="6516687" cy="1590675"/>
          </a:xfrm>
          <a:prstGeom prst="rect">
            <a:avLst/>
          </a:prstGeom>
          <a:solidFill>
            <a:srgbClr val="FFFFFF"/>
          </a:solidFill>
          <a:ln w="38100">
            <a:solidFill>
              <a:srgbClr val="99CC00"/>
            </a:solidFill>
            <a:miter lim="800000"/>
          </a:ln>
          <a:effectLst/>
        </p:spPr>
        <p:txBody>
          <a:bodyPr lIns="90000" tIns="46800" rIns="90000" bIns="46800" anchor="ctr">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0" lang="es-E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s-E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与</a:t>
            </a:r>
            <a:r>
              <a:rPr kumimoji="0" lang="es-E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s-E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Symbol" panose="05050102010706020507" pitchFamily="18" charset="2"/>
            </a:endParaRP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int</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a=0,b=1;</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if(a=b)         </a:t>
            </a:r>
            <a:r>
              <a:rPr kumimoji="1" lang="en-US" altLang="zh-CN" sz="24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printf</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s-E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  equal  to  b</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else              </a:t>
            </a:r>
            <a:r>
              <a:rPr kumimoji="1" lang="en-US" altLang="zh-CN" sz="24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printf</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s-E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  not  equal  to  b</a:t>
            </a:r>
            <a:r>
              <a:rPr kumimoji="0" lang="es-E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8" name="矩形 7"/>
          <p:cNvSpPr>
            <a:spLocks noChangeArrowheads="1"/>
          </p:cNvSpPr>
          <p:nvPr/>
        </p:nvSpPr>
        <p:spPr bwMode="auto">
          <a:xfrm>
            <a:off x="2018722" y="3272292"/>
            <a:ext cx="5086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应改写为：</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fabs(1.0/3.0*3.0-1.0)&lt;1e-6</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9" name="矩形 8"/>
          <p:cNvSpPr>
            <a:spLocks noChangeArrowheads="1"/>
          </p:cNvSpPr>
          <p:nvPr/>
        </p:nvSpPr>
        <p:spPr bwMode="auto">
          <a:xfrm>
            <a:off x="7382885" y="2623004"/>
            <a:ext cx="495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out)">
                                      <p:cBhvr>
                                        <p:cTn id="7" dur="1000"/>
                                        <p:tgtEl>
                                          <p:spTgt spid="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p:stCondLst>
                              <p:cond delay="1000"/>
                            </p:stCondLst>
                            <p:childTnLst>
                              <p:par>
                                <p:cTn id="9" presetID="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1+#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0-#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
          <p:cNvSpPr>
            <a:spLocks noChangeArrowheads="1"/>
          </p:cNvSpPr>
          <p:nvPr/>
        </p:nvSpPr>
        <p:spPr bwMode="auto">
          <a:xfrm>
            <a:off x="369393" y="1065275"/>
            <a:ext cx="8748712" cy="2376488"/>
          </a:xfrm>
          <a:prstGeom prst="rect">
            <a:avLst/>
          </a:prstGeom>
          <a:noFill/>
          <a:ln w="9525">
            <a:noFill/>
            <a:miter lim="800000"/>
          </a:ln>
        </p:spPr>
        <p:txBody>
          <a:bodyPr/>
          <a:lstStyle/>
          <a:p>
            <a:pPr marL="1168400" lvl="1" indent="-711200" defTabSz="914400" fontAlgn="base">
              <a:spcBef>
                <a:spcPct val="20000"/>
              </a:spcBef>
              <a:spcAft>
                <a:spcPct val="0"/>
              </a:spcAft>
              <a:defRPr/>
            </a:pPr>
            <a:r>
              <a:rPr lang="en-US" altLang="zh-CN" sz="2800" b="1"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2.7</a:t>
            </a:r>
            <a:r>
              <a:rPr lang="zh-CN" altLang="en-US" sz="2800" b="1"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、逻辑运算符及逻辑表达式    表</a:t>
            </a:r>
            <a:r>
              <a:rPr lang="en-US" altLang="zh-CN" sz="2800" b="1"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2-8</a:t>
            </a:r>
            <a:r>
              <a:rPr lang="zh-CN" altLang="en-US" sz="2800" b="1"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sz="2800" b="1"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9</a:t>
            </a:r>
            <a:r>
              <a:rPr lang="zh-CN" altLang="en-US" sz="2800" b="1"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sz="2800" b="1"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10</a:t>
            </a:r>
            <a:r>
              <a:rPr lang="zh-CN" altLang="en-US" sz="2800" b="1"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 </a:t>
            </a:r>
            <a:endParaRPr lang="zh-CN" altLang="en-US" sz="2800" b="1" dirty="0">
              <a:solidFill>
                <a:srgbClr val="000000"/>
              </a:solidFill>
              <a:latin typeface="Arial" panose="020B0604020202020204" pitchFamily="34" charset="0"/>
              <a:ea typeface="宋体" panose="02010600030101010101" pitchFamily="2" charset="-122"/>
            </a:endParaRPr>
          </a:p>
          <a:p>
            <a:pPr marL="1524000" lvl="2" indent="-609600" defTabSz="914400" fontAlgn="base">
              <a:spcBef>
                <a:spcPct val="20000"/>
              </a:spcBef>
              <a:spcAft>
                <a:spcPct val="0"/>
              </a:spcAft>
              <a:buFont typeface="+mj-ea"/>
              <a:buAutoNum type="ea1JpnChsDbPeriod"/>
              <a:defRPr/>
            </a:pPr>
            <a:r>
              <a:rPr lang="zh-CN" altLang="en-US" sz="2400" b="1" dirty="0">
                <a:solidFill>
                  <a:srgbClr val="000000"/>
                </a:solidFill>
                <a:latin typeface="Arial" panose="020B0604020202020204" pitchFamily="34" charset="0"/>
                <a:ea typeface="宋体" panose="02010600030101010101" pitchFamily="2" charset="-122"/>
              </a:rPr>
              <a:t>逻辑运算符：    </a:t>
            </a:r>
            <a:r>
              <a:rPr lang="en-US" altLang="zh-CN" sz="2400" b="1" dirty="0">
                <a:solidFill>
                  <a:srgbClr val="FF0000"/>
                </a:solidFill>
                <a:latin typeface="Arial" panose="020B0604020202020204" pitchFamily="34" charset="0"/>
                <a:ea typeface="宋体" panose="02010600030101010101" pitchFamily="2" charset="-122"/>
              </a:rPr>
              <a:t>!  &amp;&amp;   ||</a:t>
            </a:r>
            <a:endParaRPr lang="zh-CN" altLang="en-US" sz="2400" b="1" dirty="0">
              <a:solidFill>
                <a:srgbClr val="FF0000"/>
              </a:solidFill>
              <a:latin typeface="Arial" panose="020B0604020202020204" pitchFamily="34" charset="0"/>
              <a:ea typeface="宋体" panose="02010600030101010101" pitchFamily="2" charset="-122"/>
            </a:endParaRPr>
          </a:p>
          <a:p>
            <a:pPr marL="1879600" lvl="3" indent="-508000" defTabSz="914400" fontAlgn="base">
              <a:spcBef>
                <a:spcPct val="20000"/>
              </a:spcBef>
              <a:spcAft>
                <a:spcPct val="0"/>
              </a:spcAft>
              <a:buFontTx/>
              <a:buChar char="–"/>
              <a:defRPr/>
            </a:pPr>
            <a:r>
              <a:rPr lang="zh-CN" altLang="en-US" sz="2400" b="1" dirty="0">
                <a:solidFill>
                  <a:srgbClr val="000000"/>
                </a:solidFill>
                <a:latin typeface="Arial" panose="020B0604020202020204" pitchFamily="34" charset="0"/>
                <a:ea typeface="宋体" panose="02010600030101010101" pitchFamily="2" charset="-122"/>
              </a:rPr>
              <a:t>操作数</a:t>
            </a:r>
            <a:r>
              <a:rPr lang="zh-CN" altLang="zh-CN" sz="2400" b="1" dirty="0">
                <a:solidFill>
                  <a:srgbClr val="000000"/>
                </a:solidFill>
                <a:latin typeface="Arial" panose="020B0604020202020204" pitchFamily="34" charset="0"/>
                <a:ea typeface="宋体" panose="02010600030101010101" pitchFamily="2" charset="-122"/>
              </a:rPr>
              <a:t>:</a:t>
            </a:r>
            <a:r>
              <a:rPr lang="zh-CN" altLang="zh-CN" sz="2400" b="1" dirty="0">
                <a:solidFill>
                  <a:srgbClr val="000000"/>
                </a:solidFill>
                <a:latin typeface="隶书" panose="02010509060101010101" pitchFamily="49" charset="-122"/>
                <a:ea typeface="宋体" panose="02010600030101010101" pitchFamily="2" charset="-122"/>
              </a:rPr>
              <a:t>  </a:t>
            </a:r>
            <a:r>
              <a:rPr lang="en-US" altLang="zh-CN" sz="2400" b="1" dirty="0">
                <a:solidFill>
                  <a:srgbClr val="000000"/>
                </a:solidFill>
                <a:latin typeface="隶书" panose="02010509060101010101" pitchFamily="49" charset="-122"/>
                <a:ea typeface="宋体" panose="02010600030101010101" pitchFamily="2" charset="-122"/>
              </a:rPr>
              <a:t>   </a:t>
            </a:r>
            <a:r>
              <a:rPr lang="zh-CN" altLang="zh-CN" sz="2400" b="1" dirty="0">
                <a:solidFill>
                  <a:srgbClr val="000000"/>
                </a:solidFill>
                <a:latin typeface="隶书" panose="02010509060101010101" pitchFamily="49" charset="-122"/>
                <a:ea typeface="宋体" panose="02010600030101010101" pitchFamily="2" charset="-122"/>
              </a:rPr>
              <a:t>0表示</a:t>
            </a:r>
            <a:r>
              <a:rPr lang="zh-CN" altLang="zh-CN" sz="2400" b="1" dirty="0">
                <a:solidFill>
                  <a:srgbClr val="000000"/>
                </a:solidFill>
                <a:latin typeface="Arial" panose="020B0604020202020204"/>
                <a:ea typeface="宋体" panose="02010600030101010101" pitchFamily="2" charset="-122"/>
              </a:rPr>
              <a:t>“</a:t>
            </a:r>
            <a:r>
              <a:rPr lang="zh-CN" altLang="zh-CN" sz="2400" b="1" dirty="0">
                <a:solidFill>
                  <a:srgbClr val="000000"/>
                </a:solidFill>
                <a:latin typeface="隶书" panose="02010509060101010101" pitchFamily="49" charset="-122"/>
                <a:ea typeface="宋体" panose="02010600030101010101" pitchFamily="2" charset="-122"/>
              </a:rPr>
              <a:t>假</a:t>
            </a:r>
            <a:r>
              <a:rPr lang="zh-CN" altLang="zh-CN" sz="2400" b="1" dirty="0">
                <a:solidFill>
                  <a:srgbClr val="000000"/>
                </a:solidFill>
                <a:latin typeface="Arial" panose="020B0604020202020204"/>
                <a:ea typeface="宋体" panose="02010600030101010101" pitchFamily="2" charset="-122"/>
              </a:rPr>
              <a:t>”</a:t>
            </a:r>
            <a:r>
              <a:rPr lang="zh-CN" altLang="zh-CN" sz="2400" b="1" dirty="0">
                <a:solidFill>
                  <a:srgbClr val="000000"/>
                </a:solidFill>
                <a:latin typeface="隶书" panose="02010509060101010101" pitchFamily="49" charset="-122"/>
                <a:ea typeface="宋体" panose="02010600030101010101" pitchFamily="2" charset="-122"/>
              </a:rPr>
              <a:t>，非0表示</a:t>
            </a:r>
            <a:r>
              <a:rPr lang="zh-CN" altLang="zh-CN" sz="2400" b="1" dirty="0">
                <a:solidFill>
                  <a:srgbClr val="000000"/>
                </a:solidFill>
                <a:latin typeface="Arial" panose="020B0604020202020204"/>
                <a:ea typeface="宋体" panose="02010600030101010101" pitchFamily="2" charset="-122"/>
              </a:rPr>
              <a:t>“</a:t>
            </a:r>
            <a:r>
              <a:rPr lang="zh-CN" altLang="zh-CN" sz="2400" b="1" dirty="0">
                <a:solidFill>
                  <a:srgbClr val="000000"/>
                </a:solidFill>
                <a:latin typeface="隶书" panose="02010509060101010101" pitchFamily="49" charset="-122"/>
                <a:ea typeface="宋体" panose="02010600030101010101" pitchFamily="2" charset="-122"/>
              </a:rPr>
              <a:t>真</a:t>
            </a:r>
            <a:r>
              <a:rPr lang="zh-CN" altLang="zh-CN" sz="2400" b="1" dirty="0">
                <a:solidFill>
                  <a:srgbClr val="000000"/>
                </a:solidFill>
                <a:latin typeface="Arial" panose="020B0604020202020204"/>
                <a:ea typeface="宋体" panose="02010600030101010101" pitchFamily="2" charset="-122"/>
              </a:rPr>
              <a:t>”</a:t>
            </a:r>
            <a:endParaRPr lang="zh-CN" altLang="en-US" sz="2400" b="1" dirty="0">
              <a:solidFill>
                <a:srgbClr val="000000"/>
              </a:solidFill>
              <a:latin typeface="隶书" panose="02010509060101010101" pitchFamily="49" charset="-122"/>
              <a:ea typeface="宋体" panose="02010600030101010101" pitchFamily="2" charset="-122"/>
            </a:endParaRPr>
          </a:p>
          <a:p>
            <a:pPr marL="1879600" lvl="3" indent="-508000" defTabSz="914400" fontAlgn="base">
              <a:spcBef>
                <a:spcPct val="20000"/>
              </a:spcBef>
              <a:spcAft>
                <a:spcPct val="0"/>
              </a:spcAft>
              <a:buFontTx/>
              <a:buChar char="–"/>
              <a:defRPr/>
            </a:pPr>
            <a:r>
              <a:rPr lang="zh-CN" altLang="zh-CN" sz="2400" b="1" dirty="0">
                <a:solidFill>
                  <a:srgbClr val="000000"/>
                </a:solidFill>
                <a:latin typeface="Arial" panose="020B0604020202020204" pitchFamily="34" charset="0"/>
                <a:ea typeface="宋体" panose="02010600030101010101" pitchFamily="2" charset="-122"/>
              </a:rPr>
              <a:t>运算结果:</a:t>
            </a:r>
            <a:r>
              <a:rPr lang="en-US" altLang="zh-CN" sz="2400" b="1" dirty="0">
                <a:solidFill>
                  <a:srgbClr val="000000"/>
                </a:solidFill>
                <a:latin typeface="Arial" panose="020B0604020202020204" pitchFamily="34" charset="0"/>
                <a:ea typeface="宋体" panose="02010600030101010101" pitchFamily="2" charset="-122"/>
              </a:rPr>
              <a:t>  </a:t>
            </a:r>
            <a:r>
              <a:rPr lang="zh-CN" altLang="zh-CN" sz="2400" b="1" dirty="0">
                <a:solidFill>
                  <a:srgbClr val="000000"/>
                </a:solidFill>
                <a:latin typeface="隶书" panose="02010509060101010101" pitchFamily="49" charset="-122"/>
                <a:ea typeface="宋体" panose="02010600030101010101" pitchFamily="2" charset="-122"/>
              </a:rPr>
              <a:t>0表示</a:t>
            </a:r>
            <a:r>
              <a:rPr lang="zh-CN" altLang="zh-CN" sz="2400" b="1" dirty="0">
                <a:solidFill>
                  <a:srgbClr val="000000"/>
                </a:solidFill>
                <a:latin typeface="Arial" panose="020B0604020202020204"/>
                <a:ea typeface="宋体" panose="02010600030101010101" pitchFamily="2" charset="-122"/>
              </a:rPr>
              <a:t>“</a:t>
            </a:r>
            <a:r>
              <a:rPr lang="zh-CN" altLang="zh-CN" sz="2400" b="1" dirty="0">
                <a:solidFill>
                  <a:srgbClr val="000000"/>
                </a:solidFill>
                <a:latin typeface="隶书" panose="02010509060101010101" pitchFamily="49" charset="-122"/>
                <a:ea typeface="宋体" panose="02010600030101010101" pitchFamily="2" charset="-122"/>
              </a:rPr>
              <a:t>假</a:t>
            </a:r>
            <a:r>
              <a:rPr lang="zh-CN" altLang="zh-CN" sz="2400" b="1" dirty="0">
                <a:solidFill>
                  <a:srgbClr val="000000"/>
                </a:solidFill>
                <a:latin typeface="Arial" panose="020B0604020202020204"/>
                <a:ea typeface="宋体" panose="02010600030101010101" pitchFamily="2" charset="-122"/>
              </a:rPr>
              <a:t>”</a:t>
            </a:r>
            <a:r>
              <a:rPr lang="zh-CN" altLang="zh-CN" sz="2400" b="1" dirty="0">
                <a:solidFill>
                  <a:srgbClr val="000000"/>
                </a:solidFill>
                <a:latin typeface="隶书" panose="02010509060101010101" pitchFamily="49" charset="-122"/>
                <a:ea typeface="宋体" panose="02010600030101010101" pitchFamily="2" charset="-122"/>
              </a:rPr>
              <a:t>，  </a:t>
            </a:r>
            <a:r>
              <a:rPr lang="en-US" altLang="zh-CN" sz="2400" b="1" dirty="0">
                <a:solidFill>
                  <a:srgbClr val="000000"/>
                </a:solidFill>
                <a:latin typeface="隶书" panose="02010509060101010101" pitchFamily="49" charset="-122"/>
                <a:ea typeface="宋体" panose="02010600030101010101" pitchFamily="2" charset="-122"/>
              </a:rPr>
              <a:t>  </a:t>
            </a:r>
            <a:r>
              <a:rPr lang="zh-CN" altLang="zh-CN" sz="2400" b="1" dirty="0">
                <a:solidFill>
                  <a:srgbClr val="000000"/>
                </a:solidFill>
                <a:latin typeface="隶书" panose="02010509060101010101" pitchFamily="49" charset="-122"/>
                <a:ea typeface="宋体" panose="02010600030101010101" pitchFamily="2" charset="-122"/>
              </a:rPr>
              <a:t>1表示</a:t>
            </a:r>
            <a:r>
              <a:rPr lang="zh-CN" altLang="zh-CN" sz="2400" b="1" dirty="0">
                <a:solidFill>
                  <a:srgbClr val="000000"/>
                </a:solidFill>
                <a:latin typeface="Arial" panose="020B0604020202020204"/>
                <a:ea typeface="宋体" panose="02010600030101010101" pitchFamily="2" charset="-122"/>
              </a:rPr>
              <a:t>“</a:t>
            </a:r>
            <a:r>
              <a:rPr lang="zh-CN" altLang="zh-CN" sz="2400" b="1" dirty="0">
                <a:solidFill>
                  <a:srgbClr val="000000"/>
                </a:solidFill>
                <a:latin typeface="隶书" panose="02010509060101010101" pitchFamily="49" charset="-122"/>
                <a:ea typeface="宋体" panose="02010600030101010101" pitchFamily="2" charset="-122"/>
              </a:rPr>
              <a:t>真</a:t>
            </a:r>
            <a:r>
              <a:rPr lang="zh-CN" altLang="zh-CN" sz="2400" b="1" dirty="0">
                <a:solidFill>
                  <a:srgbClr val="000000"/>
                </a:solidFill>
                <a:latin typeface="Arial" panose="020B0604020202020204"/>
                <a:ea typeface="宋体" panose="02010600030101010101" pitchFamily="2" charset="-122"/>
              </a:rPr>
              <a:t>”</a:t>
            </a:r>
            <a:endParaRPr lang="zh-CN" altLang="en-US" sz="2400" b="1" dirty="0">
              <a:solidFill>
                <a:srgbClr val="000000"/>
              </a:solidFill>
              <a:latin typeface="隶书" panose="02010509060101010101" pitchFamily="49" charset="-122"/>
              <a:ea typeface="宋体" panose="02010600030101010101" pitchFamily="2" charset="-122"/>
            </a:endParaRPr>
          </a:p>
          <a:p>
            <a:pPr marL="1879600" lvl="3" indent="-508000" defTabSz="914400" fontAlgn="base">
              <a:spcBef>
                <a:spcPct val="20000"/>
              </a:spcBef>
              <a:spcAft>
                <a:spcPct val="0"/>
              </a:spcAft>
              <a:buFontTx/>
              <a:buChar char="–"/>
              <a:defRPr/>
            </a:pPr>
            <a:r>
              <a:rPr lang="zh-CN" altLang="en-US" sz="2400" b="1" dirty="0">
                <a:solidFill>
                  <a:srgbClr val="000000"/>
                </a:solidFill>
                <a:latin typeface="Arial" panose="020B0604020202020204" pitchFamily="34" charset="0"/>
                <a:ea typeface="宋体" panose="02010600030101010101" pitchFamily="2" charset="-122"/>
              </a:rPr>
              <a:t>逻辑运算真值表</a:t>
            </a:r>
            <a:r>
              <a:rPr lang="en-US" altLang="zh-CN" sz="2400" b="1" dirty="0">
                <a:solidFill>
                  <a:srgbClr val="000000"/>
                </a:solidFill>
                <a:latin typeface="Arial" panose="020B0604020202020204" pitchFamily="34" charset="0"/>
                <a:ea typeface="宋体" panose="02010600030101010101" pitchFamily="2" charset="-122"/>
              </a:rPr>
              <a:t>:</a:t>
            </a:r>
            <a:endParaRPr lang="zh-CN" altLang="zh-CN" sz="2400" b="1" dirty="0">
              <a:solidFill>
                <a:srgbClr val="000000"/>
              </a:solidFill>
              <a:latin typeface="Arial" panose="020B0604020202020204" pitchFamily="34" charset="0"/>
              <a:ea typeface="宋体" panose="02010600030101010101" pitchFamily="2" charset="-122"/>
            </a:endParaRPr>
          </a:p>
        </p:txBody>
      </p:sp>
      <p:grpSp>
        <p:nvGrpSpPr>
          <p:cNvPr id="60" name="Group 3"/>
          <p:cNvGrpSpPr/>
          <p:nvPr/>
        </p:nvGrpSpPr>
        <p:grpSpPr bwMode="auto">
          <a:xfrm>
            <a:off x="2349087" y="4006150"/>
            <a:ext cx="5867400" cy="2152650"/>
            <a:chOff x="1104" y="2591"/>
            <a:chExt cx="3696" cy="1356"/>
          </a:xfrm>
        </p:grpSpPr>
        <p:grpSp>
          <p:nvGrpSpPr>
            <p:cNvPr id="61" name="Group 4"/>
            <p:cNvGrpSpPr/>
            <p:nvPr/>
          </p:nvGrpSpPr>
          <p:grpSpPr bwMode="auto">
            <a:xfrm>
              <a:off x="1104" y="2591"/>
              <a:ext cx="3696" cy="1356"/>
              <a:chOff x="1104" y="1284"/>
              <a:chExt cx="3696" cy="1356"/>
            </a:xfrm>
          </p:grpSpPr>
          <p:grpSp>
            <p:nvGrpSpPr>
              <p:cNvPr id="82" name="Group 5"/>
              <p:cNvGrpSpPr/>
              <p:nvPr/>
            </p:nvGrpSpPr>
            <p:grpSpPr bwMode="auto">
              <a:xfrm>
                <a:off x="1104" y="1296"/>
                <a:ext cx="3696" cy="1344"/>
                <a:chOff x="1032" y="2784"/>
                <a:chExt cx="3924" cy="1344"/>
              </a:xfrm>
            </p:grpSpPr>
            <p:sp>
              <p:nvSpPr>
                <p:cNvPr id="102" name="Rectangle 6"/>
                <p:cNvSpPr>
                  <a:spLocks noChangeArrowheads="1"/>
                </p:cNvSpPr>
                <p:nvPr/>
              </p:nvSpPr>
              <p:spPr bwMode="auto">
                <a:xfrm>
                  <a:off x="1032" y="2784"/>
                  <a:ext cx="3924" cy="1344"/>
                </a:xfrm>
                <a:prstGeom prst="rect">
                  <a:avLst/>
                </a:prstGeom>
                <a:solidFill>
                  <a:srgbClr val="FFFFFF"/>
                </a:solidFill>
                <a:ln w="38100">
                  <a:solidFill>
                    <a:srgbClr val="99CC00"/>
                  </a:solidFill>
                  <a:miter lim="800000"/>
                </a:ln>
              </p:spPr>
              <p:txBody>
                <a:bodyPr wrap="none" lIns="90000" tIns="46800" rIns="90000" bIns="46800"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p:txBody>
            </p:sp>
            <p:sp>
              <p:nvSpPr>
                <p:cNvPr id="103" name="Line 7"/>
                <p:cNvSpPr>
                  <a:spLocks noChangeShapeType="1"/>
                </p:cNvSpPr>
                <p:nvPr/>
              </p:nvSpPr>
              <p:spPr bwMode="auto">
                <a:xfrm>
                  <a:off x="1032" y="3036"/>
                  <a:ext cx="3924" cy="0"/>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4" name="Line 8"/>
                <p:cNvSpPr>
                  <a:spLocks noChangeShapeType="1"/>
                </p:cNvSpPr>
                <p:nvPr/>
              </p:nvSpPr>
              <p:spPr bwMode="auto">
                <a:xfrm>
                  <a:off x="1032" y="3304"/>
                  <a:ext cx="3924" cy="0"/>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5" name="Line 9"/>
                <p:cNvSpPr>
                  <a:spLocks noChangeShapeType="1"/>
                </p:cNvSpPr>
                <p:nvPr/>
              </p:nvSpPr>
              <p:spPr bwMode="auto">
                <a:xfrm>
                  <a:off x="1032" y="3572"/>
                  <a:ext cx="3924" cy="0"/>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6" name="Line 10"/>
                <p:cNvSpPr>
                  <a:spLocks noChangeShapeType="1"/>
                </p:cNvSpPr>
                <p:nvPr/>
              </p:nvSpPr>
              <p:spPr bwMode="auto">
                <a:xfrm>
                  <a:off x="1032" y="3840"/>
                  <a:ext cx="3924" cy="0"/>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grpSp>
          <p:sp>
            <p:nvSpPr>
              <p:cNvPr id="83" name="Line 11"/>
              <p:cNvSpPr>
                <a:spLocks noChangeShapeType="1"/>
              </p:cNvSpPr>
              <p:nvPr/>
            </p:nvSpPr>
            <p:spPr bwMode="auto">
              <a:xfrm>
                <a:off x="1716" y="1284"/>
                <a:ext cx="1" cy="1344"/>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84" name="Line 12"/>
              <p:cNvSpPr>
                <a:spLocks noChangeShapeType="1"/>
              </p:cNvSpPr>
              <p:nvPr/>
            </p:nvSpPr>
            <p:spPr bwMode="auto">
              <a:xfrm>
                <a:off x="2331" y="1284"/>
                <a:ext cx="1" cy="1344"/>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85" name="Line 13"/>
              <p:cNvSpPr>
                <a:spLocks noChangeShapeType="1"/>
              </p:cNvSpPr>
              <p:nvPr/>
            </p:nvSpPr>
            <p:spPr bwMode="auto">
              <a:xfrm>
                <a:off x="2946" y="1284"/>
                <a:ext cx="1" cy="1344"/>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86" name="Line 14"/>
              <p:cNvSpPr>
                <a:spLocks noChangeShapeType="1"/>
              </p:cNvSpPr>
              <p:nvPr/>
            </p:nvSpPr>
            <p:spPr bwMode="auto">
              <a:xfrm>
                <a:off x="3561" y="1284"/>
                <a:ext cx="1" cy="1344"/>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87" name="Line 15"/>
              <p:cNvSpPr>
                <a:spLocks noChangeShapeType="1"/>
              </p:cNvSpPr>
              <p:nvPr/>
            </p:nvSpPr>
            <p:spPr bwMode="auto">
              <a:xfrm>
                <a:off x="4176" y="1284"/>
                <a:ext cx="1" cy="1344"/>
              </a:xfrm>
              <a:prstGeom prst="line">
                <a:avLst/>
              </a:prstGeom>
              <a:noFill/>
              <a:ln w="38100">
                <a:solidFill>
                  <a:srgbClr val="99CC00"/>
                </a:solidFill>
                <a:rou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88" name="Text Box 16"/>
              <p:cNvSpPr txBox="1">
                <a:spLocks noChangeArrowheads="1"/>
              </p:cNvSpPr>
              <p:nvPr/>
            </p:nvSpPr>
            <p:spPr bwMode="auto">
              <a:xfrm>
                <a:off x="1323" y="1291"/>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隶书" panose="02010509060101010101" pitchFamily="49" charset="-122"/>
                    <a:sym typeface="Wingdings 2" panose="05020102010507070707" pitchFamily="18" charset="2"/>
                  </a:rPr>
                  <a:t>a</a:t>
                </a:r>
              </a:p>
            </p:txBody>
          </p:sp>
          <p:sp>
            <p:nvSpPr>
              <p:cNvPr id="89" name="Text Box 17"/>
              <p:cNvSpPr txBox="1">
                <a:spLocks noChangeArrowheads="1"/>
              </p:cNvSpPr>
              <p:nvPr/>
            </p:nvSpPr>
            <p:spPr bwMode="auto">
              <a:xfrm>
                <a:off x="1930" y="1291"/>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隶书" panose="02010509060101010101" pitchFamily="49" charset="-122"/>
                    <a:sym typeface="Wingdings 2" panose="05020102010507070707" pitchFamily="18" charset="2"/>
                  </a:rPr>
                  <a:t>b</a:t>
                </a:r>
              </a:p>
            </p:txBody>
          </p:sp>
          <p:sp>
            <p:nvSpPr>
              <p:cNvPr id="90" name="Text Box 18"/>
              <p:cNvSpPr txBox="1">
                <a:spLocks noChangeArrowheads="1"/>
              </p:cNvSpPr>
              <p:nvPr/>
            </p:nvSpPr>
            <p:spPr bwMode="auto">
              <a:xfrm>
                <a:off x="2537" y="1291"/>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隶书" panose="02010509060101010101" pitchFamily="49" charset="-122"/>
                    <a:sym typeface="Wingdings 2" panose="05020102010507070707" pitchFamily="18" charset="2"/>
                  </a:rPr>
                  <a:t>!a</a:t>
                </a:r>
              </a:p>
            </p:txBody>
          </p:sp>
          <p:sp>
            <p:nvSpPr>
              <p:cNvPr id="91" name="Text Box 19"/>
              <p:cNvSpPr txBox="1">
                <a:spLocks noChangeArrowheads="1"/>
              </p:cNvSpPr>
              <p:nvPr/>
            </p:nvSpPr>
            <p:spPr bwMode="auto">
              <a:xfrm>
                <a:off x="3144" y="1291"/>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隶书" panose="02010509060101010101" pitchFamily="49" charset="-122"/>
                    <a:sym typeface="Wingdings 2" panose="05020102010507070707" pitchFamily="18" charset="2"/>
                  </a:rPr>
                  <a:t>!b</a:t>
                </a:r>
              </a:p>
            </p:txBody>
          </p:sp>
          <p:sp>
            <p:nvSpPr>
              <p:cNvPr id="92" name="Text Box 20"/>
              <p:cNvSpPr txBox="1">
                <a:spLocks noChangeArrowheads="1"/>
              </p:cNvSpPr>
              <p:nvPr/>
            </p:nvSpPr>
            <p:spPr bwMode="auto">
              <a:xfrm>
                <a:off x="3655" y="1291"/>
                <a:ext cx="5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隶书" panose="02010509060101010101" pitchFamily="49" charset="-122"/>
                    <a:sym typeface="Wingdings 2" panose="05020102010507070707" pitchFamily="18" charset="2"/>
                  </a:rPr>
                  <a:t>a&amp;&amp;b</a:t>
                </a:r>
              </a:p>
            </p:txBody>
          </p:sp>
          <p:sp>
            <p:nvSpPr>
              <p:cNvPr id="93" name="Text Box 21"/>
              <p:cNvSpPr txBox="1">
                <a:spLocks noChangeArrowheads="1"/>
              </p:cNvSpPr>
              <p:nvPr/>
            </p:nvSpPr>
            <p:spPr bwMode="auto">
              <a:xfrm>
                <a:off x="4299" y="1303"/>
                <a:ext cx="3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隶书" panose="02010509060101010101" pitchFamily="49" charset="-122"/>
                    <a:sym typeface="Wingdings 2" panose="05020102010507070707" pitchFamily="18" charset="2"/>
                  </a:rPr>
                  <a:t>a||b</a:t>
                </a:r>
              </a:p>
            </p:txBody>
          </p:sp>
          <p:sp>
            <p:nvSpPr>
              <p:cNvPr id="94" name="Text Box 22"/>
              <p:cNvSpPr txBox="1">
                <a:spLocks noChangeArrowheads="1"/>
              </p:cNvSpPr>
              <p:nvPr/>
            </p:nvSpPr>
            <p:spPr bwMode="auto">
              <a:xfrm>
                <a:off x="1263"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sp>
            <p:nvSpPr>
              <p:cNvPr id="95" name="Text Box 23"/>
              <p:cNvSpPr txBox="1">
                <a:spLocks noChangeArrowheads="1"/>
              </p:cNvSpPr>
              <p:nvPr/>
            </p:nvSpPr>
            <p:spPr bwMode="auto">
              <a:xfrm>
                <a:off x="1875"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96" name="Text Box 24"/>
              <p:cNvSpPr txBox="1">
                <a:spLocks noChangeArrowheads="1"/>
              </p:cNvSpPr>
              <p:nvPr/>
            </p:nvSpPr>
            <p:spPr bwMode="auto">
              <a:xfrm>
                <a:off x="1875"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sp>
            <p:nvSpPr>
              <p:cNvPr id="97" name="Text Box 25"/>
              <p:cNvSpPr txBox="1">
                <a:spLocks noChangeArrowheads="1"/>
              </p:cNvSpPr>
              <p:nvPr/>
            </p:nvSpPr>
            <p:spPr bwMode="auto">
              <a:xfrm>
                <a:off x="1275"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98" name="Text Box 26"/>
              <p:cNvSpPr txBox="1">
                <a:spLocks noChangeArrowheads="1"/>
              </p:cNvSpPr>
              <p:nvPr/>
            </p:nvSpPr>
            <p:spPr bwMode="auto">
              <a:xfrm>
                <a:off x="1875"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99" name="Text Box 27"/>
              <p:cNvSpPr txBox="1">
                <a:spLocks noChangeArrowheads="1"/>
              </p:cNvSpPr>
              <p:nvPr/>
            </p:nvSpPr>
            <p:spPr bwMode="auto">
              <a:xfrm>
                <a:off x="1263"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100" name="Text Box 28"/>
              <p:cNvSpPr txBox="1">
                <a:spLocks noChangeArrowheads="1"/>
              </p:cNvSpPr>
              <p:nvPr/>
            </p:nvSpPr>
            <p:spPr bwMode="auto">
              <a:xfrm>
                <a:off x="1263"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sp>
            <p:nvSpPr>
              <p:cNvPr id="101" name="Text Box 29"/>
              <p:cNvSpPr txBox="1">
                <a:spLocks noChangeArrowheads="1"/>
              </p:cNvSpPr>
              <p:nvPr/>
            </p:nvSpPr>
            <p:spPr bwMode="auto">
              <a:xfrm>
                <a:off x="1887"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grpSp>
        <p:grpSp>
          <p:nvGrpSpPr>
            <p:cNvPr id="62" name="Group 30"/>
            <p:cNvGrpSpPr/>
            <p:nvPr/>
          </p:nvGrpSpPr>
          <p:grpSpPr bwMode="auto">
            <a:xfrm>
              <a:off x="3711" y="2843"/>
              <a:ext cx="286" cy="1066"/>
              <a:chOff x="3711" y="1510"/>
              <a:chExt cx="286" cy="1066"/>
            </a:xfrm>
          </p:grpSpPr>
          <p:sp>
            <p:nvSpPr>
              <p:cNvPr id="78" name="Text Box 31"/>
              <p:cNvSpPr txBox="1">
                <a:spLocks noChangeArrowheads="1"/>
              </p:cNvSpPr>
              <p:nvPr/>
            </p:nvSpPr>
            <p:spPr bwMode="auto">
              <a:xfrm>
                <a:off x="3711"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sp>
            <p:nvSpPr>
              <p:cNvPr id="79" name="Text Box 32"/>
              <p:cNvSpPr txBox="1">
                <a:spLocks noChangeArrowheads="1"/>
              </p:cNvSpPr>
              <p:nvPr/>
            </p:nvSpPr>
            <p:spPr bwMode="auto">
              <a:xfrm>
                <a:off x="3711"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80" name="Text Box 33"/>
              <p:cNvSpPr txBox="1">
                <a:spLocks noChangeArrowheads="1"/>
              </p:cNvSpPr>
              <p:nvPr/>
            </p:nvSpPr>
            <p:spPr bwMode="auto">
              <a:xfrm>
                <a:off x="3711"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81" name="Text Box 34"/>
              <p:cNvSpPr txBox="1">
                <a:spLocks noChangeArrowheads="1"/>
              </p:cNvSpPr>
              <p:nvPr/>
            </p:nvSpPr>
            <p:spPr bwMode="auto">
              <a:xfrm>
                <a:off x="3723"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grpSp>
        <p:grpSp>
          <p:nvGrpSpPr>
            <p:cNvPr id="63" name="Group 35"/>
            <p:cNvGrpSpPr/>
            <p:nvPr/>
          </p:nvGrpSpPr>
          <p:grpSpPr bwMode="auto">
            <a:xfrm>
              <a:off x="2505" y="2843"/>
              <a:ext cx="286" cy="1066"/>
              <a:chOff x="2505" y="1510"/>
              <a:chExt cx="286" cy="1066"/>
            </a:xfrm>
          </p:grpSpPr>
          <p:sp>
            <p:nvSpPr>
              <p:cNvPr id="74" name="Text Box 36"/>
              <p:cNvSpPr txBox="1">
                <a:spLocks noChangeArrowheads="1"/>
              </p:cNvSpPr>
              <p:nvPr/>
            </p:nvSpPr>
            <p:spPr bwMode="auto">
              <a:xfrm>
                <a:off x="2505"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75" name="Text Box 37"/>
              <p:cNvSpPr txBox="1">
                <a:spLocks noChangeArrowheads="1"/>
              </p:cNvSpPr>
              <p:nvPr/>
            </p:nvSpPr>
            <p:spPr bwMode="auto">
              <a:xfrm>
                <a:off x="2505"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76" name="Text Box 38"/>
              <p:cNvSpPr txBox="1">
                <a:spLocks noChangeArrowheads="1"/>
              </p:cNvSpPr>
              <p:nvPr/>
            </p:nvSpPr>
            <p:spPr bwMode="auto">
              <a:xfrm>
                <a:off x="2505"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sp>
            <p:nvSpPr>
              <p:cNvPr id="77" name="Text Box 39"/>
              <p:cNvSpPr txBox="1">
                <a:spLocks noChangeArrowheads="1"/>
              </p:cNvSpPr>
              <p:nvPr/>
            </p:nvSpPr>
            <p:spPr bwMode="auto">
              <a:xfrm>
                <a:off x="2517"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grpSp>
        <p:grpSp>
          <p:nvGrpSpPr>
            <p:cNvPr id="64" name="Group 40"/>
            <p:cNvGrpSpPr/>
            <p:nvPr/>
          </p:nvGrpSpPr>
          <p:grpSpPr bwMode="auto">
            <a:xfrm>
              <a:off x="3093" y="2843"/>
              <a:ext cx="286" cy="1066"/>
              <a:chOff x="3093" y="1510"/>
              <a:chExt cx="286" cy="1066"/>
            </a:xfrm>
          </p:grpSpPr>
          <p:sp>
            <p:nvSpPr>
              <p:cNvPr id="70" name="Text Box 41"/>
              <p:cNvSpPr txBox="1">
                <a:spLocks noChangeArrowheads="1"/>
              </p:cNvSpPr>
              <p:nvPr/>
            </p:nvSpPr>
            <p:spPr bwMode="auto">
              <a:xfrm>
                <a:off x="3093"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71" name="Text Box 42"/>
              <p:cNvSpPr txBox="1">
                <a:spLocks noChangeArrowheads="1"/>
              </p:cNvSpPr>
              <p:nvPr/>
            </p:nvSpPr>
            <p:spPr bwMode="auto">
              <a:xfrm>
                <a:off x="3105"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72" name="Text Box 43"/>
              <p:cNvSpPr txBox="1">
                <a:spLocks noChangeArrowheads="1"/>
              </p:cNvSpPr>
              <p:nvPr/>
            </p:nvSpPr>
            <p:spPr bwMode="auto">
              <a:xfrm>
                <a:off x="3093"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sp>
            <p:nvSpPr>
              <p:cNvPr id="73" name="Text Box 44"/>
              <p:cNvSpPr txBox="1">
                <a:spLocks noChangeArrowheads="1"/>
              </p:cNvSpPr>
              <p:nvPr/>
            </p:nvSpPr>
            <p:spPr bwMode="auto">
              <a:xfrm>
                <a:off x="3093"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grpSp>
        <p:grpSp>
          <p:nvGrpSpPr>
            <p:cNvPr id="65" name="Group 45"/>
            <p:cNvGrpSpPr/>
            <p:nvPr/>
          </p:nvGrpSpPr>
          <p:grpSpPr bwMode="auto">
            <a:xfrm>
              <a:off x="4305" y="2843"/>
              <a:ext cx="286" cy="1066"/>
              <a:chOff x="4305" y="1510"/>
              <a:chExt cx="286" cy="1066"/>
            </a:xfrm>
          </p:grpSpPr>
          <p:sp>
            <p:nvSpPr>
              <p:cNvPr id="66" name="Text Box 46"/>
              <p:cNvSpPr txBox="1">
                <a:spLocks noChangeArrowheads="1"/>
              </p:cNvSpPr>
              <p:nvPr/>
            </p:nvSpPr>
            <p:spPr bwMode="auto">
              <a:xfrm>
                <a:off x="4305"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sp>
            <p:nvSpPr>
              <p:cNvPr id="67" name="Text Box 47"/>
              <p:cNvSpPr txBox="1">
                <a:spLocks noChangeArrowheads="1"/>
              </p:cNvSpPr>
              <p:nvPr/>
            </p:nvSpPr>
            <p:spPr bwMode="auto">
              <a:xfrm>
                <a:off x="4305"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假</a:t>
                </a:r>
              </a:p>
            </p:txBody>
          </p:sp>
          <p:sp>
            <p:nvSpPr>
              <p:cNvPr id="68" name="Text Box 48"/>
              <p:cNvSpPr txBox="1">
                <a:spLocks noChangeArrowheads="1"/>
              </p:cNvSpPr>
              <p:nvPr/>
            </p:nvSpPr>
            <p:spPr bwMode="auto">
              <a:xfrm>
                <a:off x="4305"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sp>
            <p:nvSpPr>
              <p:cNvPr id="69" name="Text Box 49"/>
              <p:cNvSpPr txBox="1">
                <a:spLocks noChangeArrowheads="1"/>
              </p:cNvSpPr>
              <p:nvPr/>
            </p:nvSpPr>
            <p:spPr bwMode="auto">
              <a:xfrm>
                <a:off x="4317"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真</a:t>
                </a:r>
              </a:p>
            </p:txBody>
          </p:sp>
        </p:gr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15"/>
          <p:cNvGrpSpPr/>
          <p:nvPr/>
        </p:nvGrpSpPr>
        <p:grpSpPr bwMode="auto">
          <a:xfrm>
            <a:off x="5508625" y="985838"/>
            <a:ext cx="3411538" cy="1182687"/>
            <a:chOff x="5668963" y="985838"/>
            <a:chExt cx="3411511" cy="1182687"/>
          </a:xfrm>
        </p:grpSpPr>
        <p:sp>
          <p:nvSpPr>
            <p:cNvPr id="26" name="Rectangle 11"/>
            <p:cNvSpPr>
              <a:spLocks noChangeArrowheads="1"/>
            </p:cNvSpPr>
            <p:nvPr/>
          </p:nvSpPr>
          <p:spPr bwMode="auto">
            <a:xfrm>
              <a:off x="5668963" y="985838"/>
              <a:ext cx="3223517" cy="1182687"/>
            </a:xfrm>
            <a:prstGeom prst="rect">
              <a:avLst/>
            </a:prstGeom>
            <a:noFill/>
            <a:ln w="38100">
              <a:solidFill>
                <a:srgbClr val="FFFF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p:txBody>
        </p:sp>
        <p:sp>
          <p:nvSpPr>
            <p:cNvPr id="27" name="Text Box 12"/>
            <p:cNvSpPr txBox="1">
              <a:spLocks noChangeArrowheads="1"/>
            </p:cNvSpPr>
            <p:nvPr/>
          </p:nvSpPr>
          <p:spPr bwMode="auto">
            <a:xfrm>
              <a:off x="5668963" y="1030580"/>
              <a:ext cx="341151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a:ln>
                    <a:noFill/>
                  </a:ln>
                  <a:solidFill>
                    <a:srgbClr val="00B0F0"/>
                  </a:solidFill>
                  <a:effectLst/>
                  <a:uLnTx/>
                  <a:uFillTx/>
                  <a:latin typeface="Arial" panose="020B0604020202020204" pitchFamily="34" charset="0"/>
                  <a:ea typeface="楷体_GB2312" pitchFamily="49" charset="-122"/>
                  <a:sym typeface="Wingdings 2" panose="05020102010507070707" pitchFamily="18" charset="2"/>
                </a:rPr>
                <a:t>:</a:t>
              </a:r>
              <a:r>
                <a:rPr kumimoji="0" lang="zh-CN" altLang="en-US" sz="2000" b="1" i="0" u="none" strike="noStrike" kern="0" cap="none" spc="0" normalizeH="0" baseline="0" noProof="0">
                  <a:ln>
                    <a:noFill/>
                  </a:ln>
                  <a:solidFill>
                    <a:srgbClr val="00B0F0"/>
                  </a:solidFill>
                  <a:effectLst/>
                  <a:uLnTx/>
                  <a:uFillTx/>
                  <a:latin typeface="Arial" panose="020B0604020202020204" pitchFamily="34" charset="0"/>
                  <a:ea typeface="楷体_GB2312" pitchFamily="49" charset="-122"/>
                </a:rPr>
                <a:t>右</a:t>
              </a:r>
              <a:r>
                <a:rPr kumimoji="0" lang="zh-CN" altLang="en-US" sz="2000" b="1" i="0" u="none" strike="noStrike" kern="0" cap="none" spc="0" normalizeH="0" baseline="0" noProof="0">
                  <a:ln>
                    <a:noFill/>
                  </a:ln>
                  <a:solidFill>
                    <a:srgbClr val="00B0F0"/>
                  </a:solidFill>
                  <a:effectLst/>
                  <a:uLnTx/>
                  <a:uFillTx/>
                  <a:latin typeface="隶书" panose="02010509060101010101" pitchFamily="49" charset="-122"/>
                  <a:ea typeface="楷体_GB2312" pitchFamily="49" charset="-122"/>
                </a:rPr>
                <a:t>结合性（</a:t>
              </a:r>
              <a:r>
                <a:rPr kumimoji="0" lang="zh-CN" altLang="en-US" sz="2000" b="1" i="0" u="none" strike="noStrike" kern="0" cap="none" spc="0" normalizeH="0" baseline="0" noProof="0">
                  <a:ln>
                    <a:noFill/>
                  </a:ln>
                  <a:solidFill>
                    <a:srgbClr val="00B0F0"/>
                  </a:solidFill>
                  <a:effectLst/>
                  <a:uLnTx/>
                  <a:uFillTx/>
                  <a:latin typeface="Arial" panose="020B0604020202020204" pitchFamily="34" charset="0"/>
                  <a:ea typeface="楷体_GB2312" pitchFamily="49" charset="-122"/>
                </a:rPr>
                <a:t>自右至左</a:t>
              </a:r>
              <a:r>
                <a:rPr kumimoji="0" lang="zh-CN" altLang="en-US" sz="2000" b="1" i="0" u="none" strike="noStrike" kern="0" cap="none" spc="0" normalizeH="0" baseline="0" noProof="0">
                  <a:ln>
                    <a:noFill/>
                  </a:ln>
                  <a:solidFill>
                    <a:srgbClr val="00B0F0"/>
                  </a:solidFill>
                  <a:effectLst/>
                  <a:uLnTx/>
                  <a:uFillTx/>
                  <a:latin typeface="隶书" panose="02010509060101010101" pitchFamily="49" charset="-122"/>
                  <a:ea typeface="楷体_GB2312" pitchFamily="49" charset="-122"/>
                </a:rPr>
                <a:t>）</a:t>
              </a:r>
              <a:endParaRPr kumimoji="1" lang="zh-CN" altLang="en-US" sz="2000" b="1" i="0" u="none" strike="noStrike" kern="0" cap="none" spc="0" normalizeH="0" baseline="0" noProof="0">
                <a:ln>
                  <a:noFill/>
                </a:ln>
                <a:solidFill>
                  <a:srgbClr val="00B0F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&amp;&amp;  </a:t>
              </a:r>
              <a:r>
                <a:rPr kumimoji="0" lang="en-US" altLang="zh-CN" sz="2000" b="1" i="0" u="none" strike="noStrike" kern="0" cap="none" spc="0" normalizeH="0" baseline="0" noProof="0">
                  <a:ln>
                    <a:noFill/>
                  </a:ln>
                  <a:solidFill>
                    <a:srgbClr val="00B0F0"/>
                  </a:solidFill>
                  <a:effectLst/>
                  <a:uLnTx/>
                  <a:uFillTx/>
                  <a:latin typeface="Arial" panose="020B0604020202020204" pitchFamily="34" charset="0"/>
                  <a:ea typeface="楷体_GB2312" pitchFamily="49" charset="-122"/>
                  <a:sym typeface="Wingdings 2" panose="05020102010507070707" pitchFamily="18" charset="2"/>
                </a:rPr>
                <a:t>:</a:t>
              </a:r>
              <a:r>
                <a:rPr kumimoji="0" lang="zh-CN" altLang="en-US" sz="2000" b="1" i="0" u="none" strike="noStrike" kern="0" cap="none" spc="0" normalizeH="0" baseline="0" noProof="0">
                  <a:ln>
                    <a:noFill/>
                  </a:ln>
                  <a:solidFill>
                    <a:srgbClr val="00B0F0"/>
                  </a:solidFill>
                  <a:effectLst/>
                  <a:uLnTx/>
                  <a:uFillTx/>
                  <a:latin typeface="Arial" panose="020B0604020202020204" pitchFamily="34" charset="0"/>
                  <a:ea typeface="楷体_GB2312" pitchFamily="49" charset="-122"/>
                </a:rPr>
                <a:t>左结合性（自左至右）</a:t>
              </a:r>
              <a:endParaRPr kumimoji="0" lang="zh-CN" altLang="en-US" sz="2000" b="1" i="0" u="none" strike="noStrike" kern="0" cap="none" spc="0" normalizeH="0" baseline="0" noProof="0">
                <a:ln>
                  <a:noFill/>
                </a:ln>
                <a:solidFill>
                  <a:srgbClr val="00B0F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a:ln>
                    <a:noFill/>
                  </a:ln>
                  <a:solidFill>
                    <a:srgbClr val="00B0F0"/>
                  </a:solidFill>
                  <a:effectLst/>
                  <a:uLnTx/>
                  <a:uFillTx/>
                  <a:latin typeface="Arial" panose="020B0604020202020204" pitchFamily="34" charset="0"/>
                  <a:ea typeface="楷体_GB2312" pitchFamily="49" charset="-122"/>
                  <a:sym typeface="Wingdings 2" panose="05020102010507070707" pitchFamily="18" charset="2"/>
                </a:rPr>
                <a:t>:</a:t>
              </a:r>
              <a:r>
                <a:rPr kumimoji="0" lang="zh-CN" altLang="en-US" sz="2000" b="1" i="0" u="none" strike="noStrike" kern="0" cap="none" spc="0" normalizeH="0" baseline="0" noProof="0">
                  <a:ln>
                    <a:noFill/>
                  </a:ln>
                  <a:solidFill>
                    <a:srgbClr val="00B0F0"/>
                  </a:solidFill>
                  <a:effectLst/>
                  <a:uLnTx/>
                  <a:uFillTx/>
                  <a:latin typeface="Arial" panose="020B0604020202020204" pitchFamily="34" charset="0"/>
                  <a:ea typeface="楷体_GB2312" pitchFamily="49" charset="-122"/>
                </a:rPr>
                <a:t>左结合性（自左至右）</a:t>
              </a:r>
              <a:endParaRPr kumimoji="0" lang="zh-CN" altLang="en-US" sz="2000" b="1" i="0" u="none" strike="noStrike" kern="0" cap="none" spc="0" normalizeH="0" baseline="0" noProof="0">
                <a:ln>
                  <a:noFill/>
                </a:ln>
                <a:solidFill>
                  <a:srgbClr val="00B0F0"/>
                </a:solidFill>
                <a:effectLst/>
                <a:uLnTx/>
                <a:uFillTx/>
                <a:latin typeface="Arial" panose="020B0604020202020204" pitchFamily="34" charset="0"/>
                <a:ea typeface="楷体_GB2312" pitchFamily="49" charset="-122"/>
                <a:sym typeface="Wingdings 2" panose="05020102010507070707" pitchFamily="18" charset="2"/>
              </a:endParaRPr>
            </a:p>
          </p:txBody>
        </p:sp>
      </p:grpSp>
      <p:grpSp>
        <p:nvGrpSpPr>
          <p:cNvPr id="28" name="Group 2"/>
          <p:cNvGrpSpPr/>
          <p:nvPr/>
        </p:nvGrpSpPr>
        <p:grpSpPr bwMode="auto">
          <a:xfrm>
            <a:off x="2700338" y="981075"/>
            <a:ext cx="2176462" cy="1187450"/>
            <a:chOff x="1940" y="775"/>
            <a:chExt cx="1371" cy="773"/>
          </a:xfrm>
        </p:grpSpPr>
        <p:sp>
          <p:nvSpPr>
            <p:cNvPr id="29" name="Rectangle 3"/>
            <p:cNvSpPr>
              <a:spLocks noChangeArrowheads="1"/>
            </p:cNvSpPr>
            <p:nvPr/>
          </p:nvSpPr>
          <p:spPr bwMode="auto">
            <a:xfrm>
              <a:off x="1940" y="775"/>
              <a:ext cx="1371" cy="773"/>
            </a:xfrm>
            <a:prstGeom prst="rect">
              <a:avLst/>
            </a:prstGeom>
            <a:noFill/>
            <a:ln w="38100">
              <a:solidFill>
                <a:srgbClr val="FFFF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defTabSz="914400" eaLnBrk="0" fontAlgn="base" hangingPunct="0">
                <a:spcBef>
                  <a:spcPct val="0"/>
                </a:spcBef>
                <a:spcAft>
                  <a:spcPct val="0"/>
                </a:spcAft>
              </a:pPr>
              <a:endParaRPr kumimoji="1" lang="zh-CN"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30" name="Text Box 4"/>
            <p:cNvSpPr txBox="1">
              <a:spLocks noChangeArrowheads="1"/>
            </p:cNvSpPr>
            <p:nvPr/>
          </p:nvSpPr>
          <p:spPr bwMode="auto">
            <a:xfrm>
              <a:off x="1995" y="775"/>
              <a:ext cx="732"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         (2)</a:t>
              </a:r>
            </a:p>
            <a:p>
              <a:pPr defTabSz="914400" eaLnBrk="0" fontAlgn="base" hangingPunct="0">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&amp;&amp;  (11)</a:t>
              </a:r>
            </a:p>
            <a:p>
              <a:pPr defTabSz="914400" eaLnBrk="0" fontAlgn="base" hangingPunct="0">
                <a:spcBef>
                  <a:spcPct val="0"/>
                </a:spcBef>
                <a:spcAft>
                  <a:spcPct val="0"/>
                </a:spcAft>
              </a:pPr>
              <a:r>
                <a:rPr kumimoji="1" lang="en-US" altLang="zh-CN"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       (12)</a:t>
              </a:r>
            </a:p>
          </p:txBody>
        </p:sp>
        <p:sp>
          <p:nvSpPr>
            <p:cNvPr id="31" name="Text Box 5"/>
            <p:cNvSpPr txBox="1">
              <a:spLocks noChangeArrowheads="1"/>
            </p:cNvSpPr>
            <p:nvPr/>
          </p:nvSpPr>
          <p:spPr bwMode="auto">
            <a:xfrm>
              <a:off x="2835" y="855"/>
              <a:ext cx="27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zh-CN" altLang="en-US"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高</a:t>
              </a:r>
            </a:p>
          </p:txBody>
        </p:sp>
        <p:sp>
          <p:nvSpPr>
            <p:cNvPr id="32" name="Text Box 6"/>
            <p:cNvSpPr txBox="1">
              <a:spLocks noChangeArrowheads="1"/>
            </p:cNvSpPr>
            <p:nvPr/>
          </p:nvSpPr>
          <p:spPr bwMode="auto">
            <a:xfrm>
              <a:off x="2835" y="1218"/>
              <a:ext cx="27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zh-CN" altLang="en-US" sz="2000">
                  <a:solidFill>
                    <a:srgbClr val="000000"/>
                  </a:solidFill>
                  <a:latin typeface="Times New Roman" panose="02020603050405020304" pitchFamily="18" charset="0"/>
                  <a:ea typeface="宋体" panose="02010600030101010101" pitchFamily="2" charset="-122"/>
                  <a:sym typeface="Wingdings 2" panose="05020102010507070707" pitchFamily="18" charset="2"/>
                </a:rPr>
                <a:t>低</a:t>
              </a:r>
            </a:p>
          </p:txBody>
        </p:sp>
        <p:sp>
          <p:nvSpPr>
            <p:cNvPr id="33" name="Line 7"/>
            <p:cNvSpPr>
              <a:spLocks noChangeShapeType="1"/>
            </p:cNvSpPr>
            <p:nvPr/>
          </p:nvSpPr>
          <p:spPr bwMode="auto">
            <a:xfrm flipH="1" flipV="1">
              <a:off x="2787" y="822"/>
              <a:ext cx="2" cy="612"/>
            </a:xfrm>
            <a:prstGeom prst="line">
              <a:avLst/>
            </a:prstGeom>
            <a:noFill/>
            <a:ln w="762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grpSp>
      <p:sp>
        <p:nvSpPr>
          <p:cNvPr id="34" name="Text Box 8"/>
          <p:cNvSpPr txBox="1">
            <a:spLocks noChangeArrowheads="1"/>
          </p:cNvSpPr>
          <p:nvPr/>
        </p:nvSpPr>
        <p:spPr bwMode="auto">
          <a:xfrm>
            <a:off x="935038" y="1171575"/>
            <a:ext cx="165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
                <a:srgbClr val="FF9933"/>
              </a:buClr>
              <a:buSzTx/>
              <a:buFont typeface="Wingdings" panose="05000000000000000000" pitchFamily="2" charset="2"/>
              <a:buChar char="l"/>
              <a:defRPr/>
            </a:pP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优先级：</a:t>
            </a:r>
          </a:p>
          <a:p>
            <a:pPr marL="0" marR="0" lvl="0" indent="0" defTabSz="914400" eaLnBrk="1" fontAlgn="base" latinLnBrk="0" hangingPunct="1">
              <a:lnSpc>
                <a:spcPct val="100000"/>
              </a:lnSpc>
              <a:spcBef>
                <a:spcPct val="0"/>
              </a:spcBef>
              <a:spcAft>
                <a:spcPct val="0"/>
              </a:spcAft>
              <a:buClr>
                <a:srgbClr val="FF9933"/>
              </a:buClr>
              <a:buSzTx/>
              <a:buFont typeface="Wingdings" panose="05000000000000000000" pitchFamily="2" charset="2"/>
              <a:buChar char="l"/>
              <a:defRPr/>
            </a:pP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结合性：</a:t>
            </a:r>
          </a:p>
        </p:txBody>
      </p:sp>
      <p:sp>
        <p:nvSpPr>
          <p:cNvPr id="35" name="矩形 34"/>
          <p:cNvSpPr/>
          <p:nvPr/>
        </p:nvSpPr>
        <p:spPr>
          <a:xfrm>
            <a:off x="760412" y="2329821"/>
            <a:ext cx="3800475" cy="460375"/>
          </a:xfrm>
          <a:prstGeom prst="rect">
            <a:avLst/>
          </a:prstGeom>
        </p:spPr>
        <p:txBody>
          <a:bodyPr wrap="none">
            <a:spAutoFit/>
          </a:bodyPr>
          <a:lstStyle/>
          <a:p>
            <a:pPr marL="532130" lvl="2" indent="-514350" defTabSz="914400" fontAlgn="base">
              <a:spcBef>
                <a:spcPct val="20000"/>
              </a:spcBef>
              <a:spcAft>
                <a:spcPct val="0"/>
              </a:spcAft>
              <a:buFont typeface="+mj-ea"/>
              <a:buAutoNum type="ea1JpnChsDbPeriod" startAt="2"/>
              <a:defRPr/>
            </a:pPr>
            <a:r>
              <a:rPr lang="zh-CN" altLang="en-US" sz="2400" b="1" kern="0" dirty="0">
                <a:solidFill>
                  <a:srgbClr val="000000"/>
                </a:solidFill>
                <a:latin typeface="隶书" panose="02010509060101010101" pitchFamily="49" charset="-122"/>
                <a:ea typeface="宋体" panose="02010600030101010101" pitchFamily="2" charset="-122"/>
              </a:rPr>
              <a:t>应用举例：</a:t>
            </a:r>
            <a:r>
              <a:rPr lang="en-US" altLang="zh-CN" sz="2400" b="1" kern="0" dirty="0">
                <a:solidFill>
                  <a:srgbClr val="000000"/>
                </a:solidFill>
                <a:latin typeface="隶书" panose="02010509060101010101" pitchFamily="49" charset="-122"/>
                <a:ea typeface="宋体" panose="02010600030101010101" pitchFamily="2" charset="-122"/>
              </a:rPr>
              <a:t>P32</a:t>
            </a:r>
            <a:r>
              <a:rPr lang="en-US" altLang="zh-CN" sz="2400" b="1" kern="0" dirty="0">
                <a:solidFill>
                  <a:srgbClr val="FF0000"/>
                </a:solidFill>
                <a:latin typeface="宋体" panose="02010600030101010101" pitchFamily="2" charset="-122"/>
                <a:ea typeface="宋体" panose="02010600030101010101" pitchFamily="2" charset="-122"/>
              </a:rPr>
              <a:t>★★★</a:t>
            </a:r>
            <a:endParaRPr lang="en-US" altLang="zh-CN" sz="2400" b="1" kern="0" dirty="0">
              <a:solidFill>
                <a:srgbClr val="FF0000"/>
              </a:solidFill>
              <a:latin typeface="隶书" panose="02010509060101010101" pitchFamily="49" charset="-122"/>
              <a:ea typeface="宋体" panose="02010600030101010101" pitchFamily="2" charset="-122"/>
            </a:endParaRPr>
          </a:p>
        </p:txBody>
      </p:sp>
      <p:pic>
        <p:nvPicPr>
          <p:cNvPr id="2" name="图片 1"/>
          <p:cNvPicPr>
            <a:picLocks noChangeAspect="1"/>
          </p:cNvPicPr>
          <p:nvPr/>
        </p:nvPicPr>
        <p:blipFill>
          <a:blip r:embed="rId2" cstate="print"/>
          <a:stretch>
            <a:fillRect/>
          </a:stretch>
        </p:blipFill>
        <p:spPr>
          <a:xfrm>
            <a:off x="2486583" y="2951492"/>
            <a:ext cx="7749179" cy="335430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7"/>
          <p:cNvSpPr txBox="1">
            <a:spLocks noChangeArrowheads="1"/>
          </p:cNvSpPr>
          <p:nvPr/>
        </p:nvSpPr>
        <p:spPr bwMode="auto">
          <a:xfrm>
            <a:off x="2952751" y="3063875"/>
            <a:ext cx="1200149" cy="369888"/>
          </a:xfrm>
          <a:prstGeom prst="rect">
            <a:avLst/>
          </a:prstGeom>
          <a:noFill/>
          <a:ln w="12700">
            <a:solidFill>
              <a:schemeClr val="tx1"/>
            </a:solidFill>
            <a:miter lim="800000"/>
          </a:ln>
        </p:spPr>
        <p:txBody>
          <a:bodyPr>
            <a:spAutoFit/>
          </a:bodyPr>
          <a:lstStyle/>
          <a:p>
            <a:pPr algn="ctr"/>
            <a:r>
              <a:rPr lang="zh-CN" altLang="en-US"/>
              <a:t>主机</a:t>
            </a:r>
          </a:p>
        </p:txBody>
      </p:sp>
      <p:sp>
        <p:nvSpPr>
          <p:cNvPr id="11267" name="TextBox 8"/>
          <p:cNvSpPr txBox="1">
            <a:spLocks noChangeArrowheads="1"/>
          </p:cNvSpPr>
          <p:nvPr/>
        </p:nvSpPr>
        <p:spPr bwMode="auto">
          <a:xfrm>
            <a:off x="935567" y="4935539"/>
            <a:ext cx="1824567" cy="369887"/>
          </a:xfrm>
          <a:prstGeom prst="rect">
            <a:avLst/>
          </a:prstGeom>
          <a:noFill/>
          <a:ln w="12700">
            <a:solidFill>
              <a:schemeClr val="tx1"/>
            </a:solidFill>
            <a:miter lim="800000"/>
          </a:ln>
        </p:spPr>
        <p:txBody>
          <a:bodyPr>
            <a:spAutoFit/>
          </a:bodyPr>
          <a:lstStyle/>
          <a:p>
            <a:pPr algn="ctr"/>
            <a:r>
              <a:rPr lang="zh-CN" altLang="en-US"/>
              <a:t>输入设备</a:t>
            </a:r>
          </a:p>
        </p:txBody>
      </p:sp>
      <p:sp>
        <p:nvSpPr>
          <p:cNvPr id="11268" name="TextBox 9"/>
          <p:cNvSpPr txBox="1">
            <a:spLocks noChangeArrowheads="1"/>
          </p:cNvSpPr>
          <p:nvPr/>
        </p:nvSpPr>
        <p:spPr bwMode="auto">
          <a:xfrm>
            <a:off x="3905251" y="4962525"/>
            <a:ext cx="1824567" cy="369888"/>
          </a:xfrm>
          <a:prstGeom prst="rect">
            <a:avLst/>
          </a:prstGeom>
          <a:noFill/>
          <a:ln w="12700">
            <a:solidFill>
              <a:schemeClr val="tx1"/>
            </a:solidFill>
            <a:miter lim="800000"/>
          </a:ln>
        </p:spPr>
        <p:txBody>
          <a:bodyPr>
            <a:spAutoFit/>
          </a:bodyPr>
          <a:lstStyle/>
          <a:p>
            <a:pPr algn="ctr"/>
            <a:r>
              <a:rPr lang="zh-CN" altLang="en-US"/>
              <a:t>输出设备</a:t>
            </a:r>
          </a:p>
        </p:txBody>
      </p:sp>
      <p:sp>
        <p:nvSpPr>
          <p:cNvPr id="11269" name="左大括号 10"/>
          <p:cNvSpPr/>
          <p:nvPr/>
        </p:nvSpPr>
        <p:spPr bwMode="auto">
          <a:xfrm>
            <a:off x="4296834" y="2487614"/>
            <a:ext cx="1200151" cy="1512887"/>
          </a:xfrm>
          <a:prstGeom prst="leftBrace">
            <a:avLst>
              <a:gd name="adj1" fmla="val 8334"/>
              <a:gd name="adj2" fmla="val 50000"/>
            </a:avLst>
          </a:prstGeom>
          <a:noFill/>
          <a:ln w="9525" algn="ctr">
            <a:solidFill>
              <a:schemeClr val="tx1"/>
            </a:solidFill>
            <a:round/>
          </a:ln>
        </p:spPr>
        <p:txBody>
          <a:bodyPr/>
          <a:lstStyle/>
          <a:p>
            <a:endParaRPr lang="zh-CN" altLang="en-US"/>
          </a:p>
        </p:txBody>
      </p:sp>
      <p:sp>
        <p:nvSpPr>
          <p:cNvPr id="11270" name="TextBox 11"/>
          <p:cNvSpPr txBox="1">
            <a:spLocks noChangeArrowheads="1"/>
          </p:cNvSpPr>
          <p:nvPr/>
        </p:nvSpPr>
        <p:spPr bwMode="auto">
          <a:xfrm>
            <a:off x="5543551" y="2308225"/>
            <a:ext cx="1200149" cy="368300"/>
          </a:xfrm>
          <a:prstGeom prst="rect">
            <a:avLst/>
          </a:prstGeom>
          <a:noFill/>
          <a:ln w="12700">
            <a:solidFill>
              <a:schemeClr val="tx1"/>
            </a:solidFill>
            <a:miter lim="800000"/>
          </a:ln>
        </p:spPr>
        <p:txBody>
          <a:bodyPr>
            <a:spAutoFit/>
          </a:bodyPr>
          <a:lstStyle/>
          <a:p>
            <a:pPr algn="ctr"/>
            <a:r>
              <a:rPr lang="en-US" altLang="zh-CN"/>
              <a:t>CPU</a:t>
            </a:r>
            <a:endParaRPr lang="zh-CN" altLang="en-US"/>
          </a:p>
        </p:txBody>
      </p:sp>
      <p:sp>
        <p:nvSpPr>
          <p:cNvPr id="11271" name="TextBox 12"/>
          <p:cNvSpPr txBox="1">
            <a:spLocks noChangeArrowheads="1"/>
          </p:cNvSpPr>
          <p:nvPr/>
        </p:nvSpPr>
        <p:spPr bwMode="auto">
          <a:xfrm>
            <a:off x="5592234" y="2955925"/>
            <a:ext cx="1200151" cy="369888"/>
          </a:xfrm>
          <a:prstGeom prst="rect">
            <a:avLst/>
          </a:prstGeom>
          <a:noFill/>
          <a:ln w="12700">
            <a:solidFill>
              <a:schemeClr val="tx1"/>
            </a:solidFill>
            <a:miter lim="800000"/>
          </a:ln>
        </p:spPr>
        <p:txBody>
          <a:bodyPr>
            <a:spAutoFit/>
          </a:bodyPr>
          <a:lstStyle/>
          <a:p>
            <a:pPr algn="ctr"/>
            <a:r>
              <a:rPr lang="zh-CN" altLang="en-US"/>
              <a:t>内存</a:t>
            </a:r>
          </a:p>
        </p:txBody>
      </p:sp>
      <p:sp>
        <p:nvSpPr>
          <p:cNvPr id="11272" name="TextBox 13"/>
          <p:cNvSpPr txBox="1">
            <a:spLocks noChangeArrowheads="1"/>
          </p:cNvSpPr>
          <p:nvPr/>
        </p:nvSpPr>
        <p:spPr bwMode="auto">
          <a:xfrm>
            <a:off x="5592234" y="3892550"/>
            <a:ext cx="1200151" cy="368300"/>
          </a:xfrm>
          <a:prstGeom prst="rect">
            <a:avLst/>
          </a:prstGeom>
          <a:noFill/>
          <a:ln w="12700">
            <a:solidFill>
              <a:schemeClr val="tx1"/>
            </a:solidFill>
            <a:miter lim="800000"/>
          </a:ln>
        </p:spPr>
        <p:txBody>
          <a:bodyPr>
            <a:spAutoFit/>
          </a:bodyPr>
          <a:lstStyle/>
          <a:p>
            <a:pPr algn="ctr"/>
            <a:r>
              <a:rPr lang="zh-CN" altLang="en-US"/>
              <a:t>其它</a:t>
            </a:r>
          </a:p>
        </p:txBody>
      </p:sp>
      <p:cxnSp>
        <p:nvCxnSpPr>
          <p:cNvPr id="11273" name="直接箭头连接符 15"/>
          <p:cNvCxnSpPr>
            <a:cxnSpLocks noChangeShapeType="1"/>
          </p:cNvCxnSpPr>
          <p:nvPr/>
        </p:nvCxnSpPr>
        <p:spPr bwMode="auto">
          <a:xfrm flipV="1">
            <a:off x="1991784" y="3568700"/>
            <a:ext cx="1344083" cy="1258888"/>
          </a:xfrm>
          <a:prstGeom prst="straightConnector1">
            <a:avLst/>
          </a:prstGeom>
          <a:noFill/>
          <a:ln w="9525" algn="ctr">
            <a:solidFill>
              <a:schemeClr val="tx1"/>
            </a:solidFill>
            <a:round/>
            <a:tailEnd type="arrow" w="med" len="med"/>
          </a:ln>
        </p:spPr>
      </p:cxnSp>
      <p:cxnSp>
        <p:nvCxnSpPr>
          <p:cNvPr id="11274" name="直接箭头连接符 17"/>
          <p:cNvCxnSpPr>
            <a:cxnSpLocks noChangeShapeType="1"/>
          </p:cNvCxnSpPr>
          <p:nvPr/>
        </p:nvCxnSpPr>
        <p:spPr bwMode="auto">
          <a:xfrm rot="16200000" flipH="1">
            <a:off x="3607329" y="3763963"/>
            <a:ext cx="1285875" cy="965200"/>
          </a:xfrm>
          <a:prstGeom prst="straightConnector1">
            <a:avLst/>
          </a:prstGeom>
          <a:noFill/>
          <a:ln w="9525" algn="ctr">
            <a:solidFill>
              <a:schemeClr val="tx1"/>
            </a:solidFill>
            <a:round/>
            <a:tailEnd type="arrow" w="med" len="med"/>
          </a:ln>
        </p:spPr>
      </p:cxnSp>
      <p:sp>
        <p:nvSpPr>
          <p:cNvPr id="11275" name="TextBox 10"/>
          <p:cNvSpPr txBox="1">
            <a:spLocks noChangeArrowheads="1"/>
          </p:cNvSpPr>
          <p:nvPr/>
        </p:nvSpPr>
        <p:spPr bwMode="auto">
          <a:xfrm>
            <a:off x="3892551" y="1744663"/>
            <a:ext cx="1862667" cy="461962"/>
          </a:xfrm>
          <a:prstGeom prst="rect">
            <a:avLst/>
          </a:prstGeom>
          <a:noFill/>
          <a:ln w="9525">
            <a:noFill/>
            <a:miter lim="800000"/>
          </a:ln>
        </p:spPr>
        <p:txBody>
          <a:bodyPr>
            <a:spAutoFit/>
          </a:bodyPr>
          <a:lstStyle/>
          <a:p>
            <a:r>
              <a:rPr lang="zh-CN" altLang="en-US" sz="2400"/>
              <a:t>硬件</a:t>
            </a:r>
          </a:p>
        </p:txBody>
      </p:sp>
      <p:sp>
        <p:nvSpPr>
          <p:cNvPr id="11276" name="TextBox 11"/>
          <p:cNvSpPr txBox="1">
            <a:spLocks noChangeArrowheads="1"/>
          </p:cNvSpPr>
          <p:nvPr/>
        </p:nvSpPr>
        <p:spPr bwMode="auto">
          <a:xfrm>
            <a:off x="9017000" y="1762126"/>
            <a:ext cx="1862667" cy="461963"/>
          </a:xfrm>
          <a:prstGeom prst="rect">
            <a:avLst/>
          </a:prstGeom>
          <a:noFill/>
          <a:ln w="9525">
            <a:noFill/>
            <a:miter lim="800000"/>
          </a:ln>
        </p:spPr>
        <p:txBody>
          <a:bodyPr>
            <a:spAutoFit/>
          </a:bodyPr>
          <a:lstStyle/>
          <a:p>
            <a:r>
              <a:rPr lang="zh-CN" altLang="en-US" sz="2400"/>
              <a:t>软件</a:t>
            </a:r>
          </a:p>
        </p:txBody>
      </p:sp>
      <p:sp>
        <p:nvSpPr>
          <p:cNvPr id="11277" name="TextBox 12"/>
          <p:cNvSpPr txBox="1">
            <a:spLocks noChangeArrowheads="1"/>
          </p:cNvSpPr>
          <p:nvPr/>
        </p:nvSpPr>
        <p:spPr bwMode="auto">
          <a:xfrm>
            <a:off x="8724901" y="2443164"/>
            <a:ext cx="2385484" cy="2308225"/>
          </a:xfrm>
          <a:prstGeom prst="rect">
            <a:avLst/>
          </a:prstGeom>
          <a:noFill/>
          <a:ln w="9525">
            <a:noFill/>
            <a:miter lim="800000"/>
          </a:ln>
        </p:spPr>
        <p:txBody>
          <a:bodyPr>
            <a:spAutoFit/>
          </a:bodyPr>
          <a:lstStyle/>
          <a:p>
            <a:r>
              <a:rPr lang="en-US" altLang="zh-CN"/>
              <a:t>Windows</a:t>
            </a:r>
          </a:p>
          <a:p>
            <a:r>
              <a:rPr lang="en-US" altLang="zh-CN"/>
              <a:t>Office</a:t>
            </a:r>
          </a:p>
          <a:p>
            <a:r>
              <a:rPr lang="en-US" altLang="zh-CN"/>
              <a:t>QQ</a:t>
            </a:r>
          </a:p>
          <a:p>
            <a:r>
              <a:rPr lang="en-US" altLang="zh-CN"/>
              <a:t>QQ</a:t>
            </a:r>
            <a:r>
              <a:rPr lang="zh-CN" altLang="en-US"/>
              <a:t>音乐</a:t>
            </a:r>
            <a:endParaRPr lang="en-US" altLang="zh-CN"/>
          </a:p>
          <a:p>
            <a:r>
              <a:rPr lang="zh-CN" altLang="en-US"/>
              <a:t>各种游戏</a:t>
            </a:r>
            <a:endParaRPr lang="en-US" altLang="zh-CN"/>
          </a:p>
          <a:p>
            <a:r>
              <a:rPr lang="en-US" altLang="zh-CN"/>
              <a:t>EDA</a:t>
            </a:r>
            <a:r>
              <a:rPr lang="zh-CN" altLang="en-US"/>
              <a:t>工具</a:t>
            </a:r>
            <a:endParaRPr lang="en-US" altLang="zh-CN"/>
          </a:p>
          <a:p>
            <a:r>
              <a:rPr lang="en-US" altLang="zh-CN"/>
              <a:t>Visual  Studio</a:t>
            </a:r>
          </a:p>
          <a:p>
            <a:r>
              <a:rPr lang="en-US" altLang="zh-CN"/>
              <a:t>…</a:t>
            </a:r>
          </a:p>
        </p:txBody>
      </p:sp>
      <p:sp>
        <p:nvSpPr>
          <p:cNvPr id="14" name="Rectangle 2"/>
          <p:cNvSpPr>
            <a:spLocks noGrp="1" noChangeArrowheads="1"/>
          </p:cNvSpPr>
          <p:nvPr>
            <p:ph type="title"/>
          </p:nvPr>
        </p:nvSpPr>
        <p:spPr>
          <a:xfrm>
            <a:off x="863600" y="992188"/>
            <a:ext cx="10363200" cy="457200"/>
          </a:xfrm>
        </p:spPr>
        <p:txBody>
          <a:bodyPr>
            <a:normAutofit fontScale="90000"/>
          </a:bodyPr>
          <a:lstStyle/>
          <a:p>
            <a:pPr eaLnBrk="1" hangingPunct="1">
              <a:defRPr/>
            </a:pPr>
            <a:r>
              <a:rPr lang="zh-CN" altLang="en-US" sz="3600" dirty="0"/>
              <a:t>计算机组成</a:t>
            </a:r>
          </a:p>
        </p:txBody>
      </p:sp>
      <p:pic>
        <p:nvPicPr>
          <p:cNvPr id="11279" name="Picture 18"/>
          <p:cNvPicPr>
            <a:picLocks noChangeAspect="1" noChangeArrowheads="1"/>
          </p:cNvPicPr>
          <p:nvPr/>
        </p:nvPicPr>
        <p:blipFill>
          <a:blip r:embed="rId2" cstate="print"/>
          <a:srcRect/>
          <a:stretch>
            <a:fillRect/>
          </a:stretch>
        </p:blipFill>
        <p:spPr bwMode="auto">
          <a:xfrm>
            <a:off x="4246034" y="5511801"/>
            <a:ext cx="1820333" cy="1203325"/>
          </a:xfrm>
          <a:prstGeom prst="rect">
            <a:avLst/>
          </a:prstGeom>
          <a:noFill/>
          <a:ln w="9525">
            <a:noFill/>
            <a:miter lim="800000"/>
            <a:headEnd/>
            <a:tailEnd/>
          </a:ln>
        </p:spPr>
      </p:pic>
      <p:pic>
        <p:nvPicPr>
          <p:cNvPr id="11280" name="Picture 20" descr="http://www.huishou89.com/UpLoad/201405/2014051542235141.jpg"/>
          <p:cNvPicPr>
            <a:picLocks noChangeAspect="1" noChangeArrowheads="1"/>
          </p:cNvPicPr>
          <p:nvPr/>
        </p:nvPicPr>
        <p:blipFill>
          <a:blip r:embed="rId3" cstate="print"/>
          <a:srcRect/>
          <a:stretch>
            <a:fillRect/>
          </a:stretch>
        </p:blipFill>
        <p:spPr bwMode="auto">
          <a:xfrm>
            <a:off x="6144684" y="4791076"/>
            <a:ext cx="3674533" cy="2066925"/>
          </a:xfrm>
          <a:prstGeom prst="rect">
            <a:avLst/>
          </a:prstGeom>
          <a:noFill/>
          <a:ln w="9525">
            <a:noFill/>
            <a:miter lim="800000"/>
            <a:headEnd/>
            <a:tailEnd/>
          </a:ln>
        </p:spPr>
      </p:pic>
      <p:pic>
        <p:nvPicPr>
          <p:cNvPr id="11281" name="Picture 24"/>
          <p:cNvPicPr>
            <a:picLocks noChangeAspect="1" noChangeArrowheads="1"/>
          </p:cNvPicPr>
          <p:nvPr/>
        </p:nvPicPr>
        <p:blipFill>
          <a:blip r:embed="rId4" cstate="print"/>
          <a:srcRect/>
          <a:stretch>
            <a:fillRect/>
          </a:stretch>
        </p:blipFill>
        <p:spPr bwMode="auto">
          <a:xfrm>
            <a:off x="1276351" y="5400676"/>
            <a:ext cx="2688167" cy="1419225"/>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a:spLocks noChangeArrowheads="1"/>
          </p:cNvSpPr>
          <p:nvPr/>
        </p:nvSpPr>
        <p:spPr bwMode="auto">
          <a:xfrm>
            <a:off x="862714" y="873661"/>
            <a:ext cx="1064447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
                <a:srgbClr val="FF9933"/>
              </a:buClr>
              <a:buSzTx/>
              <a:buFont typeface="Wingdings" panose="05000000000000000000" pitchFamily="2" charset="2"/>
              <a:buNone/>
              <a:defRPr/>
            </a:pPr>
            <a:endPar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269875" marR="0" lvl="0" indent="-269875" defTabSz="914400" eaLnBrk="1" fontAlgn="base" latinLnBrk="0" hangingPunct="1">
              <a:lnSpc>
                <a:spcPct val="100000"/>
              </a:lnSpc>
              <a:spcBef>
                <a:spcPct val="0"/>
              </a:spcBef>
              <a:spcAft>
                <a:spcPct val="0"/>
              </a:spcAft>
              <a:buClr>
                <a:srgbClr val="FF9933"/>
              </a:buClr>
              <a:buSzTx/>
              <a:buFont typeface="Wingdings" panose="05000000000000000000" pitchFamily="2" charset="2"/>
              <a:buChar char="l"/>
              <a:defRPr/>
            </a:pPr>
            <a:r>
              <a:rPr kumimoji="1" lang="zh-CN" altLang="en-US"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楷体_GB2312" pitchFamily="49" charset="-122"/>
                <a:sym typeface="Wingdings 2" panose="05020102010507070707" pitchFamily="18" charset="2"/>
              </a:rPr>
              <a:t>逻辑表达式求解时，并非所有的逻辑运算都执行，只是在必须执行下一个逻辑运算才能求出表达式的解时，才执行该运算</a:t>
            </a:r>
          </a:p>
        </p:txBody>
      </p:sp>
      <p:sp>
        <p:nvSpPr>
          <p:cNvPr id="11" name="Rectangle 14"/>
          <p:cNvSpPr>
            <a:spLocks noChangeArrowheads="1"/>
          </p:cNvSpPr>
          <p:nvPr/>
        </p:nvSpPr>
        <p:spPr bwMode="auto">
          <a:xfrm>
            <a:off x="540303" y="3591923"/>
            <a:ext cx="107940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53848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538480" marR="0" lvl="3"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例  </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a&amp;&amp;b&amp;&amp;c      //a</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为真时，才判别</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b</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的值；</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b</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都为真时，才判别 </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c</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的值</a:t>
            </a:r>
            <a:endPar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endParaRPr>
          </a:p>
          <a:p>
            <a:pPr marL="538480" marR="0" lvl="3" indent="0" defTabSz="914400" eaLnBrk="1" fontAlgn="base" latinLnBrk="0" hangingPunct="1">
              <a:lnSpc>
                <a:spcPct val="100000"/>
              </a:lnSpc>
              <a:spcBef>
                <a:spcPct val="0"/>
              </a:spcBef>
              <a:spcAft>
                <a:spcPct val="0"/>
              </a:spcAft>
              <a:buClrTx/>
              <a:buSzTx/>
              <a:buFontTx/>
              <a:buNone/>
              <a:defRPr/>
            </a:pPr>
            <a:endPar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endParaRPr>
          </a:p>
          <a:p>
            <a:pPr marL="538480" marR="0" lvl="3"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例  </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a||b||c            //a</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为假时，才判别</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b</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的值；</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b</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都为假时，才判别 </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c</a:t>
            </a: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的值</a:t>
            </a:r>
          </a:p>
        </p:txBody>
      </p:sp>
      <p:sp>
        <p:nvSpPr>
          <p:cNvPr id="12" name="AutoShape 7"/>
          <p:cNvSpPr>
            <a:spLocks noChangeArrowheads="1"/>
          </p:cNvSpPr>
          <p:nvPr/>
        </p:nvSpPr>
        <p:spPr bwMode="auto">
          <a:xfrm>
            <a:off x="7123772" y="1750261"/>
            <a:ext cx="4561547" cy="1655763"/>
          </a:xfrm>
          <a:prstGeom prst="irregularSeal2">
            <a:avLst/>
          </a:prstGeom>
          <a:solidFill>
            <a:srgbClr val="00FFFF"/>
          </a:solidFill>
          <a:ln w="9525">
            <a:solidFill>
              <a:srgbClr val="000000"/>
            </a:solidFill>
            <a:miter lim="800000"/>
          </a:ln>
          <a:effectLst/>
        </p:spPr>
        <p:txBody>
          <a:bodyPr wrap="none" anchor="ctr"/>
          <a:lstStyle/>
          <a:p>
            <a:pPr marL="0" marR="0" lvl="0" indent="0" algn="ctr" defTabSz="914400" eaLnBrk="1" fontAlgn="base" latinLnBrk="0" hangingPunct="1">
              <a:lnSpc>
                <a:spcPct val="100000"/>
              </a:lnSpc>
              <a:spcBef>
                <a:spcPct val="30000"/>
              </a:spcBef>
              <a:spcAft>
                <a:spcPct val="0"/>
              </a:spcAft>
              <a:buClr>
                <a:srgbClr val="66FF33"/>
              </a:buClr>
              <a:buSzTx/>
              <a:buFontTx/>
              <a:buNone/>
              <a:defRPr/>
            </a:pPr>
            <a:r>
              <a:rPr kumimoji="0" lang="zh-CN" altLang="en-US"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楷体_GB2312" pitchFamily="49" charset="-122"/>
              </a:rPr>
              <a:t>改变默认求解顺序</a:t>
            </a:r>
            <a:endPar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036617" y="1568100"/>
            <a:ext cx="8229600" cy="5145087"/>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624205" marR="0" lvl="0" indent="-624205"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EX020210.c</a:t>
            </a:r>
          </a:p>
          <a:p>
            <a:pPr marL="624205" marR="0" lvl="0" indent="-624205"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#include &lt;</a:t>
            </a:r>
            <a:r>
              <a:rPr kumimoji="0" lang="en-US" altLang="zh-CN" sz="24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stdio.h</a:t>
            </a:r>
            <a:r>
              <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&gt;</a:t>
            </a:r>
          </a:p>
          <a:p>
            <a:pPr marL="624205" marR="0" lvl="0" indent="-624205" algn="l" defTabSz="914400" rtl="0" eaLnBrk="1" fontAlgn="base" latinLnBrk="0" hangingPunct="1">
              <a:lnSpc>
                <a:spcPct val="8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endParaRPr>
          </a:p>
          <a:p>
            <a:pPr marL="624205" marR="0" lvl="0" indent="-624205"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void main( void )</a:t>
            </a:r>
          </a:p>
          <a:p>
            <a:pPr marL="624205" marR="0" lvl="0" indent="-624205"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a:t>
            </a:r>
          </a:p>
          <a:p>
            <a:pPr marL="624205" marR="0" lvl="0" indent="-624205" algn="l" defTabSz="914400" rtl="0" eaLnBrk="1" fontAlgn="base" latinLnBrk="0" hangingPunct="1">
              <a:lnSpc>
                <a:spcPct val="100000"/>
              </a:lnSpc>
              <a:spcBef>
                <a:spcPct val="20000"/>
              </a:spcBef>
              <a:spcAft>
                <a:spcPct val="0"/>
              </a:spcAft>
              <a:buClrTx/>
              <a:buSzTx/>
              <a:buFontTx/>
              <a:buNone/>
              <a:defRPr/>
            </a:pPr>
            <a:r>
              <a:rPr kumimoji="0" lang="pt-BR" altLang="zh-CN"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int a=1, b=2, c=3, d=4, m=1, n=1;</a:t>
            </a:r>
          </a:p>
          <a:p>
            <a:pPr marL="624205" marR="0" lvl="0" indent="-624205" algn="l" defTabSz="914400" rtl="0" eaLnBrk="1" fontAlgn="base" latinLnBrk="0" hangingPunct="1">
              <a:lnSpc>
                <a:spcPct val="100000"/>
              </a:lnSpc>
              <a:spcBef>
                <a:spcPct val="20000"/>
              </a:spcBef>
              <a:spcAft>
                <a:spcPct val="0"/>
              </a:spcAft>
              <a:buClrTx/>
              <a:buSzTx/>
              <a:buFontTx/>
              <a:buNone/>
              <a:defRPr/>
            </a:pPr>
            <a:r>
              <a:rPr kumimoji="0" lang="pt-BR" altLang="zh-CN"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a:t>
            </a:r>
          </a:p>
          <a:p>
            <a:pPr marL="624205" lvl="0" indent="-624205" defTabSz="914400" eaLnBrk="1" hangingPunct="1">
              <a:buNone/>
              <a:defRPr/>
            </a:pPr>
            <a:r>
              <a:rPr kumimoji="0" lang="pt-BR" altLang="zh-CN"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a:t>
            </a:r>
            <a:r>
              <a:rPr kumimoji="0" lang="en-US" altLang="zh-CN"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if</a:t>
            </a:r>
            <a:r>
              <a:rPr lang="en-US" altLang="zh-CN" kern="0" dirty="0">
                <a:solidFill>
                  <a:srgbClr val="000000"/>
                </a:solidFill>
                <a:latin typeface="Arial" panose="020B0604020202020204"/>
                <a:ea typeface="宋体" panose="02010600030101010101" pitchFamily="2" charset="-122"/>
              </a:rPr>
              <a:t>(!(( m=a&gt;b ) &amp;&amp; ( n=c&gt;d )))</a:t>
            </a:r>
          </a:p>
          <a:p>
            <a:pPr marL="624205" lvl="0" indent="-624205" defTabSz="914400" eaLnBrk="1" hangingPunct="1">
              <a:buNone/>
              <a:defRPr/>
            </a:pPr>
            <a:r>
              <a:rPr kumimoji="0" lang="en-US" altLang="zh-CN" sz="3200" b="1" i="0" u="none" strike="noStrike" kern="0" cap="none" spc="0" normalizeH="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a:t>
            </a:r>
            <a:r>
              <a:rPr kumimoji="0" lang="pt-BR" altLang="zh-CN"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printf("%d %d\n",  m, n</a:t>
            </a:r>
            <a:r>
              <a:rPr lang="en-US" altLang="zh-CN" kern="0" dirty="0">
                <a:solidFill>
                  <a:srgbClr val="000000"/>
                </a:solidFill>
                <a:latin typeface="Arial" panose="020B0604020202020204"/>
                <a:ea typeface="宋体" panose="02010600030101010101" pitchFamily="2" charset="-122"/>
              </a:rPr>
              <a:t>);</a:t>
            </a:r>
            <a:r>
              <a:rPr kumimoji="0" lang="pt-BR" altLang="zh-CN"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a:t>
            </a:r>
          </a:p>
          <a:p>
            <a:pPr marL="624205" marR="0" lvl="0" indent="-624205"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a:t>
            </a:r>
          </a:p>
          <a:p>
            <a:pPr marL="624205" marR="0" lvl="0" indent="-624205"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Result:     0 1 </a:t>
            </a:r>
          </a:p>
          <a:p>
            <a:pPr marL="624205" marR="0" lvl="0" indent="-624205" algn="l" defTabSz="914400" rtl="0" eaLnBrk="1" fontAlgn="base" latinLnBrk="0" hangingPunct="1">
              <a:lnSpc>
                <a:spcPct val="8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endParaRPr>
          </a:p>
        </p:txBody>
      </p:sp>
      <p:sp>
        <p:nvSpPr>
          <p:cNvPr id="5" name="Rectangle 3"/>
          <p:cNvSpPr>
            <a:spLocks noChangeArrowheads="1"/>
          </p:cNvSpPr>
          <p:nvPr/>
        </p:nvSpPr>
        <p:spPr bwMode="auto">
          <a:xfrm>
            <a:off x="430728" y="764949"/>
            <a:ext cx="2233613" cy="701675"/>
          </a:xfrm>
          <a:prstGeom prst="rect">
            <a:avLst/>
          </a:prstGeom>
          <a:noFill/>
          <a:ln w="9525">
            <a:noFill/>
            <a:miter lim="800000"/>
          </a:ln>
          <a:effectLst/>
        </p:spPr>
        <p:txBody>
          <a:bodyPr wrap="none">
            <a:spAutoFit/>
          </a:bodyPr>
          <a:lstStyle/>
          <a:p>
            <a:pPr defTabSz="914400" fontAlgn="base">
              <a:spcBef>
                <a:spcPct val="0"/>
              </a:spcBef>
              <a:spcAft>
                <a:spcPct val="0"/>
              </a:spcAft>
              <a:defRPr/>
            </a:pPr>
            <a:r>
              <a:rPr lang="en-US" altLang="zh-CN" sz="400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 </a:t>
            </a:r>
            <a:r>
              <a:rPr lang="zh-CN" altLang="zh-CN" sz="320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程序演示</a:t>
            </a:r>
            <a:r>
              <a:rPr lang="en-US" altLang="zh-CN" sz="400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txBox="1">
            <a:spLocks noChangeArrowheads="1"/>
          </p:cNvSpPr>
          <p:nvPr/>
        </p:nvSpPr>
        <p:spPr bwMode="auto">
          <a:xfrm>
            <a:off x="-323850" y="1304925"/>
            <a:ext cx="9217025" cy="2117725"/>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1524000" marR="0" lvl="2" indent="-609600" algn="l" defTabSz="914400" rtl="0" eaLnBrk="1" fontAlgn="base" latinLnBrk="0" hangingPunct="1">
              <a:lnSpc>
                <a:spcPct val="120000"/>
              </a:lnSpc>
              <a:spcBef>
                <a:spcPct val="0"/>
              </a:spcBef>
              <a:spcAft>
                <a:spcPct val="0"/>
              </a:spcAft>
              <a:buClrTx/>
              <a:buSzTx/>
              <a:buFont typeface="隶书" panose="02010509060101010101" pitchFamily="49" charset="-122"/>
              <a:buAutoNum type="arabicPeriod"/>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&lt;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expL</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&gt; </a:t>
            </a:r>
            <a:r>
              <a:rPr kumimoji="1" lang="zh-CN" altLang="en-US" b="1" kern="0" dirty="0">
                <a:solidFill>
                  <a:srgbClr val="000000"/>
                </a:solidFill>
                <a:latin typeface="Arial" panose="020B0604020202020204"/>
                <a:ea typeface="宋体" panose="02010600030101010101" pitchFamily="2" charset="-122"/>
              </a:rPr>
              <a:t>非</a:t>
            </a:r>
            <a:r>
              <a:rPr kumimoji="1"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a:t>
            </a:r>
            <a:r>
              <a:rPr kumimoji="1" lang="zh-CN"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表达式值为</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&lt;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expT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&gt;</a:t>
            </a:r>
            <a:r>
              <a:rPr kumimoji="1"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p>
          <a:p>
            <a:pPr marL="1524000" marR="0" lvl="2" indent="-609600" algn="l" defTabSz="914400" rtl="0" eaLnBrk="1" fontAlgn="base" latinLnBrk="0" hangingPunct="1">
              <a:lnSpc>
                <a:spcPct val="120000"/>
              </a:lnSpc>
              <a:spcBef>
                <a:spcPct val="0"/>
              </a:spcBef>
              <a:spcAft>
                <a:spcPct val="0"/>
              </a:spcAft>
              <a:buClrTx/>
              <a:buSzTx/>
              <a:buFont typeface="隶书" panose="02010509060101010101" pitchFamily="49" charset="-122"/>
              <a:buAutoNum type="arabicPeriod"/>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&lt;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expL</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&gt;</a:t>
            </a:r>
            <a:r>
              <a:rPr kumimoji="1"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为</a:t>
            </a:r>
            <a:r>
              <a:rPr kumimoji="1"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a:t>
            </a:r>
            <a:r>
              <a:rPr kumimoji="1" lang="zh-CN"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表达式值为</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&lt;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expF</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&gt;</a:t>
            </a:r>
            <a:r>
              <a:rPr kumimoji="1"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p>
          <a:p>
            <a:pPr marL="1524000" marR="0" lvl="2" indent="-609600" algn="l" defTabSz="914400" rtl="0" eaLnBrk="1" fontAlgn="base" latinLnBrk="0" hangingPunct="1">
              <a:lnSpc>
                <a:spcPct val="120000"/>
              </a:lnSpc>
              <a:spcBef>
                <a:spcPct val="0"/>
              </a:spcBef>
              <a:spcAft>
                <a:spcPct val="0"/>
              </a:spcAft>
              <a:buClrTx/>
              <a:buSzTx/>
              <a:buFont typeface="隶书" panose="02010509060101010101" pitchFamily="49" charset="-122"/>
              <a:buAutoNum type="arabicPeriod"/>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优先级较低</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13</a:t>
            </a:r>
            <a:endParaRPr kumimoji="1"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524000" marR="0" lvl="2" indent="-609600" algn="l" defTabSz="914400" rtl="0" eaLnBrk="1" fontAlgn="base" latinLnBrk="0" hangingPunct="1">
              <a:lnSpc>
                <a:spcPct val="120000"/>
              </a:lnSpc>
              <a:spcBef>
                <a:spcPct val="0"/>
              </a:spcBef>
              <a:spcAft>
                <a:spcPct val="0"/>
              </a:spcAft>
              <a:buClrTx/>
              <a:buSzTx/>
              <a:buFont typeface="隶书" panose="02010509060101010101" pitchFamily="49" charset="-122"/>
              <a:buAutoNum type="arabicPeriod"/>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结合性：</a:t>
            </a:r>
            <a:r>
              <a:rPr kumimoji="0" lang="zh-CN" altLang="en-US" sz="2400" b="0" i="0" u="none" strike="noStrike" kern="0" cap="none" spc="0" normalizeH="0" baseline="0" noProof="0" dirty="0">
                <a:ln>
                  <a:noFill/>
                </a:ln>
                <a:solidFill>
                  <a:srgbClr val="00B0F0"/>
                </a:solidFill>
                <a:effectLst/>
                <a:uLnTx/>
                <a:uFillTx/>
                <a:latin typeface="Arial" panose="020B0604020202020204"/>
                <a:ea typeface="宋体" panose="02010600030101010101" pitchFamily="2" charset="-122"/>
              </a:rPr>
              <a:t>右</a:t>
            </a:r>
            <a:r>
              <a:rPr kumimoji="0" lang="zh-CN" altLang="en-US" sz="2400" b="0" i="0" u="none" strike="noStrike" kern="0" cap="none" spc="0" normalizeH="0" baseline="0" noProof="0" dirty="0">
                <a:ln>
                  <a:noFill/>
                </a:ln>
                <a:solidFill>
                  <a:srgbClr val="00B0F0"/>
                </a:solidFill>
                <a:effectLst/>
                <a:uLnTx/>
                <a:uFillTx/>
                <a:latin typeface="隶书" panose="02010509060101010101" pitchFamily="49" charset="-122"/>
                <a:ea typeface="宋体" panose="02010600030101010101" pitchFamily="2" charset="-122"/>
              </a:rPr>
              <a:t>结合性（</a:t>
            </a:r>
            <a:r>
              <a:rPr kumimoji="0" lang="zh-CN" altLang="en-US" sz="2400" b="0" i="0" u="none" strike="noStrike" kern="0" cap="none" spc="0" normalizeH="0" baseline="0" noProof="0" dirty="0">
                <a:ln>
                  <a:noFill/>
                </a:ln>
                <a:solidFill>
                  <a:srgbClr val="00B0F0"/>
                </a:solidFill>
                <a:effectLst/>
                <a:uLnTx/>
                <a:uFillTx/>
                <a:latin typeface="Arial" panose="020B0604020202020204"/>
                <a:ea typeface="宋体" panose="02010600030101010101" pitchFamily="2" charset="-122"/>
              </a:rPr>
              <a:t>自右至左</a:t>
            </a:r>
            <a:r>
              <a:rPr kumimoji="0" lang="zh-CN" altLang="en-US" sz="2400" b="0" i="0" u="none" strike="noStrike" kern="0" cap="none" spc="0" normalizeH="0" baseline="0" noProof="0" dirty="0">
                <a:ln>
                  <a:noFill/>
                </a:ln>
                <a:solidFill>
                  <a:srgbClr val="00B0F0"/>
                </a:solidFill>
                <a:effectLst/>
                <a:uLnTx/>
                <a:uFillTx/>
                <a:latin typeface="隶书" panose="02010509060101010101" pitchFamily="49" charset="-122"/>
                <a:ea typeface="宋体" panose="02010600030101010101" pitchFamily="2" charset="-122"/>
              </a:rPr>
              <a:t>）</a:t>
            </a:r>
            <a:endPar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914400" marR="0" lvl="2" indent="0" algn="l" defTabSz="914400" rtl="0" eaLnBrk="1" fontAlgn="base" latinLnBrk="0" hangingPunct="1">
              <a:lnSpc>
                <a:spcPct val="120000"/>
              </a:lnSpc>
              <a:spcBef>
                <a:spcPct val="0"/>
              </a:spcBef>
              <a:spcAft>
                <a:spcPct val="0"/>
              </a:spcAft>
              <a:buClrTx/>
              <a:buSz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a&gt;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b?a:c</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&gt;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d?c:d</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1" lang="en-US" altLang="zh-CN" sz="24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panose="05000000000000000000" pitchFamily="2" charset="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a&gt;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b?a</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:(c&gt;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d?c:d</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嵌套</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R="0" lvl="2" algn="l" defTabSz="914400" rtl="0" eaLnBrk="1" fontAlgn="base" latinLnBrk="0" hangingPunct="1">
              <a:lnSpc>
                <a:spcPct val="120000"/>
              </a:lnSpc>
              <a:spcBef>
                <a:spcPct val="0"/>
              </a:spcBef>
              <a:spcAft>
                <a:spcPct val="0"/>
              </a:spcAft>
              <a:buClrTx/>
              <a:buSzTx/>
              <a:buFont typeface="+mj-lt"/>
              <a:buAutoNum type="arabicPeriod" startAt="5"/>
              <a:defRPr/>
            </a:pP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C</a:t>
            </a: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仅计算</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&lt;</a:t>
            </a:r>
            <a:r>
              <a:rPr kumimoji="0" lang="en-US" altLang="zh-CN" sz="2400" b="1" i="0" u="none" strike="noStrike" kern="0" cap="none" spc="0" normalizeH="0" baseline="0" noProof="0" dirty="0" err="1">
                <a:ln>
                  <a:noFill/>
                </a:ln>
                <a:solidFill>
                  <a:srgbClr val="FF0000"/>
                </a:solidFill>
                <a:effectLst/>
                <a:uLnTx/>
                <a:uFillTx/>
                <a:latin typeface="Arial" panose="020B0604020202020204"/>
                <a:ea typeface="宋体" panose="02010600030101010101" pitchFamily="2" charset="-122"/>
              </a:rPr>
              <a:t>expT</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&gt;</a:t>
            </a: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&lt;</a:t>
            </a:r>
            <a:r>
              <a:rPr kumimoji="0" lang="en-US" altLang="zh-CN" sz="2400" b="1" i="0" u="none" strike="noStrike" kern="0" cap="none" spc="0" normalizeH="0" baseline="0" noProof="0" dirty="0" err="1">
                <a:ln>
                  <a:noFill/>
                </a:ln>
                <a:solidFill>
                  <a:srgbClr val="FF0000"/>
                </a:solidFill>
                <a:effectLst/>
                <a:uLnTx/>
                <a:uFillTx/>
                <a:latin typeface="Arial" panose="020B0604020202020204"/>
                <a:ea typeface="宋体" panose="02010600030101010101" pitchFamily="2" charset="-122"/>
              </a:rPr>
              <a:t>expF</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&gt;</a:t>
            </a: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中的一个（由</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&lt;</a:t>
            </a:r>
            <a:r>
              <a:rPr kumimoji="0" lang="en-US" altLang="zh-CN" sz="2400" b="1" i="0" u="none" strike="noStrike" kern="0" cap="none" spc="0" normalizeH="0" baseline="0" noProof="0" dirty="0" err="1">
                <a:ln>
                  <a:noFill/>
                </a:ln>
                <a:solidFill>
                  <a:srgbClr val="FF0000"/>
                </a:solidFill>
                <a:effectLst/>
                <a:uLnTx/>
                <a:uFillTx/>
                <a:latin typeface="Arial" panose="020B0604020202020204"/>
                <a:ea typeface="宋体" panose="02010600030101010101" pitchFamily="2" charset="-122"/>
              </a:rPr>
              <a:t>expL</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&gt;</a:t>
            </a: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决定）</a:t>
            </a:r>
          </a:p>
        </p:txBody>
      </p:sp>
      <p:grpSp>
        <p:nvGrpSpPr>
          <p:cNvPr id="17" name="Group 3"/>
          <p:cNvGrpSpPr/>
          <p:nvPr/>
        </p:nvGrpSpPr>
        <p:grpSpPr bwMode="auto">
          <a:xfrm>
            <a:off x="1998663" y="4243388"/>
            <a:ext cx="6894512" cy="1349375"/>
            <a:chOff x="806" y="2023"/>
            <a:chExt cx="4343" cy="850"/>
          </a:xfrm>
        </p:grpSpPr>
        <p:sp>
          <p:nvSpPr>
            <p:cNvPr id="18" name="Text Box 4"/>
            <p:cNvSpPr txBox="1">
              <a:spLocks noChangeArrowheads="1"/>
            </p:cNvSpPr>
            <p:nvPr/>
          </p:nvSpPr>
          <p:spPr bwMode="auto">
            <a:xfrm>
              <a:off x="806" y="2023"/>
              <a:ext cx="1797" cy="850"/>
            </a:xfrm>
            <a:prstGeom prst="rect">
              <a:avLst/>
            </a:prstGeom>
            <a:solidFill>
              <a:srgbClr val="FFFFFF"/>
            </a:solidFill>
            <a:ln w="38100">
              <a:solidFill>
                <a:srgbClr val="99CC00"/>
              </a:solidFill>
              <a:miter lim="800000"/>
            </a:ln>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例   </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if (a&gt;b)</a:t>
              </a:r>
            </a:p>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printf(</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%d</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a:t>
              </a:r>
            </a:p>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else</a:t>
              </a:r>
            </a:p>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printf(</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%d</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b);</a:t>
              </a:r>
            </a:p>
          </p:txBody>
        </p:sp>
        <p:sp>
          <p:nvSpPr>
            <p:cNvPr id="19" name="AutoShape 5"/>
            <p:cNvSpPr>
              <a:spLocks noChangeArrowheads="1"/>
            </p:cNvSpPr>
            <p:nvPr/>
          </p:nvSpPr>
          <p:spPr bwMode="auto">
            <a:xfrm>
              <a:off x="2448" y="2352"/>
              <a:ext cx="912" cy="144"/>
            </a:xfrm>
            <a:prstGeom prst="leftRightArrow">
              <a:avLst>
                <a:gd name="adj1" fmla="val 50000"/>
                <a:gd name="adj2" fmla="val 126667"/>
              </a:avLst>
            </a:prstGeom>
            <a:solidFill>
              <a:srgbClr val="BBE0E3"/>
            </a:solidFill>
            <a:ln w="38100">
              <a:solidFill>
                <a:srgbClr val="99CC00"/>
              </a:solidFill>
              <a:miter lim="800000"/>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20" name="Text Box 6"/>
            <p:cNvSpPr txBox="1">
              <a:spLocks noChangeArrowheads="1"/>
            </p:cNvSpPr>
            <p:nvPr/>
          </p:nvSpPr>
          <p:spPr bwMode="auto">
            <a:xfrm>
              <a:off x="3360" y="2304"/>
              <a:ext cx="1789" cy="274"/>
            </a:xfrm>
            <a:prstGeom prst="rect">
              <a:avLst/>
            </a:prstGeom>
            <a:solidFill>
              <a:srgbClr val="FFFFFF"/>
            </a:solidFill>
            <a:ln w="38100">
              <a:solidFill>
                <a:srgbClr val="99CC00"/>
              </a:solidFill>
              <a:miter lim="800000"/>
            </a:ln>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printf(</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%d</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a&gt;b?a:b);</a:t>
              </a:r>
            </a:p>
          </p:txBody>
        </p:sp>
      </p:grpSp>
      <p:sp>
        <p:nvSpPr>
          <p:cNvPr id="21" name="Rectangle 7"/>
          <p:cNvSpPr>
            <a:spLocks noChangeArrowheads="1"/>
          </p:cNvSpPr>
          <p:nvPr/>
        </p:nvSpPr>
        <p:spPr bwMode="auto">
          <a:xfrm>
            <a:off x="250825" y="2960688"/>
            <a:ext cx="8501063"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2" defTabSz="914400" fontAlgn="base">
              <a:spcBef>
                <a:spcPct val="20000"/>
              </a:spcBef>
              <a:spcAft>
                <a:spcPct val="0"/>
              </a:spcAft>
              <a:buFontTx/>
              <a:buAutoNum type="alphaLcPeriod"/>
            </a:pPr>
            <a:endParaRPr lang="zh-CN" altLang="zh-CN" sz="2400" b="0">
              <a:solidFill>
                <a:srgbClr val="000000"/>
              </a:solidFill>
              <a:ea typeface="宋体" panose="02010600030101010101" pitchFamily="2" charset="-122"/>
            </a:endParaRPr>
          </a:p>
        </p:txBody>
      </p:sp>
      <p:sp>
        <p:nvSpPr>
          <p:cNvPr id="22" name="Text Box 8"/>
          <p:cNvSpPr txBox="1">
            <a:spLocks noChangeArrowheads="1"/>
          </p:cNvSpPr>
          <p:nvPr/>
        </p:nvSpPr>
        <p:spPr bwMode="auto">
          <a:xfrm>
            <a:off x="1962150" y="5754688"/>
            <a:ext cx="4608513" cy="739775"/>
          </a:xfrm>
          <a:prstGeom prst="rect">
            <a:avLst/>
          </a:prstGeom>
          <a:solidFill>
            <a:srgbClr val="FFFFFF"/>
          </a:solidFill>
          <a:ln w="38100">
            <a:solidFill>
              <a:srgbClr val="99CC00"/>
            </a:solidFill>
            <a:miter lim="800000"/>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例 </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(c&gt;=</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&amp;&amp; c&lt;=</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z</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r>
              <a:rPr kumimoji="1"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p>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printf(</a:t>
            </a: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a+|b|=%d\n</a:t>
            </a: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rPr>
              <a:t>"</a:t>
            </a:r>
            <a:r>
              <a:rPr kumimoji="1"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,b&gt;0?a+b:a-b);</a:t>
            </a:r>
          </a:p>
        </p:txBody>
      </p:sp>
      <p:sp>
        <p:nvSpPr>
          <p:cNvPr id="23" name="矩形 22"/>
          <p:cNvSpPr/>
          <p:nvPr/>
        </p:nvSpPr>
        <p:spPr>
          <a:xfrm>
            <a:off x="71438" y="908050"/>
            <a:ext cx="8496300" cy="523875"/>
          </a:xfrm>
          <a:prstGeom prst="rect">
            <a:avLst/>
          </a:prstGeom>
        </p:spPr>
        <p:txBody>
          <a:bodyPr>
            <a:spAutoFit/>
          </a:bodyPr>
          <a:lstStyle/>
          <a:p>
            <a:pPr marL="1168400" lvl="1" indent="-711200" defTabSz="914400" fontAlgn="base">
              <a:spcBef>
                <a:spcPct val="10000"/>
              </a:spcBef>
              <a:spcAft>
                <a:spcPct val="0"/>
              </a:spcAft>
              <a:defRPr/>
            </a:pPr>
            <a:r>
              <a:rPr lang="en-US" altLang="zh-CN" sz="28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2.8</a:t>
            </a:r>
            <a:r>
              <a:rPr lang="zh-CN" altLang="en-US" sz="28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a:t>
            </a:r>
            <a:r>
              <a:rPr lang="zh-CN" altLang="en-US" sz="2800" b="1" dirty="0">
                <a:solidFill>
                  <a:srgbClr val="000000"/>
                </a:solidFill>
                <a:latin typeface="Arial" panose="020B0604020202020204" pitchFamily="34" charset="0"/>
                <a:ea typeface="楷体_GB2312" pitchFamily="49" charset="-122"/>
              </a:rPr>
              <a:t>三元条件运算：</a:t>
            </a:r>
            <a:r>
              <a:rPr lang="zh-CN" altLang="en-US" sz="2400" b="1" dirty="0">
                <a:solidFill>
                  <a:srgbClr val="000000"/>
                </a:solidFill>
                <a:latin typeface="Arial" panose="020B0604020202020204" pitchFamily="34" charset="0"/>
                <a:ea typeface="楷体_GB2312" pitchFamily="49" charset="-122"/>
              </a:rPr>
              <a:t> </a:t>
            </a:r>
            <a:r>
              <a:rPr lang="en-US" altLang="zh-CN" sz="2000" b="1" dirty="0">
                <a:solidFill>
                  <a:srgbClr val="000000"/>
                </a:solidFill>
                <a:latin typeface="Arial" panose="020B0604020202020204" pitchFamily="34" charset="0"/>
                <a:ea typeface="楷体_GB2312" pitchFamily="49" charset="-122"/>
              </a:rPr>
              <a:t>&lt;</a:t>
            </a:r>
            <a:r>
              <a:rPr lang="en-US" altLang="zh-CN" sz="2000" b="1" dirty="0" err="1">
                <a:solidFill>
                  <a:srgbClr val="000000"/>
                </a:solidFill>
                <a:latin typeface="Arial" panose="020B0604020202020204" pitchFamily="34" charset="0"/>
                <a:ea typeface="楷体_GB2312" pitchFamily="49" charset="-122"/>
              </a:rPr>
              <a:t>expL</a:t>
            </a:r>
            <a:r>
              <a:rPr lang="en-US" altLang="zh-CN" sz="2000" b="1" dirty="0">
                <a:solidFill>
                  <a:srgbClr val="000000"/>
                </a:solidFill>
                <a:latin typeface="Arial" panose="020B0604020202020204" pitchFamily="34" charset="0"/>
                <a:ea typeface="楷体_GB2312" pitchFamily="49" charset="-122"/>
              </a:rPr>
              <a:t>&gt; </a:t>
            </a:r>
            <a:r>
              <a:rPr lang="en-US" altLang="zh-CN" sz="2400" b="1" dirty="0">
                <a:solidFill>
                  <a:srgbClr val="000000"/>
                </a:solidFill>
                <a:latin typeface="Arial" panose="020B0604020202020204" pitchFamily="34" charset="0"/>
                <a:ea typeface="楷体_GB2312" pitchFamily="49" charset="-122"/>
              </a:rPr>
              <a:t>? </a:t>
            </a:r>
            <a:r>
              <a:rPr lang="en-US" altLang="zh-CN" sz="2000" b="1" dirty="0">
                <a:solidFill>
                  <a:srgbClr val="000000"/>
                </a:solidFill>
                <a:latin typeface="Arial" panose="020B0604020202020204" pitchFamily="34" charset="0"/>
                <a:ea typeface="楷体_GB2312" pitchFamily="49" charset="-122"/>
              </a:rPr>
              <a:t>&lt;</a:t>
            </a:r>
            <a:r>
              <a:rPr lang="en-US" altLang="zh-CN" sz="2000" b="1" dirty="0" err="1">
                <a:solidFill>
                  <a:srgbClr val="000000"/>
                </a:solidFill>
                <a:latin typeface="Arial" panose="020B0604020202020204" pitchFamily="34" charset="0"/>
                <a:ea typeface="楷体_GB2312" pitchFamily="49" charset="-122"/>
              </a:rPr>
              <a:t>expT</a:t>
            </a:r>
            <a:r>
              <a:rPr lang="en-US" altLang="zh-CN" sz="2000" b="1" dirty="0">
                <a:solidFill>
                  <a:srgbClr val="000000"/>
                </a:solidFill>
                <a:latin typeface="Arial" panose="020B0604020202020204" pitchFamily="34" charset="0"/>
                <a:ea typeface="楷体_GB2312" pitchFamily="49" charset="-122"/>
              </a:rPr>
              <a:t>&gt; </a:t>
            </a:r>
            <a:r>
              <a:rPr lang="en-US" altLang="zh-CN" sz="2400" b="1" dirty="0">
                <a:solidFill>
                  <a:srgbClr val="000000"/>
                </a:solidFill>
                <a:latin typeface="Arial" panose="020B0604020202020204" pitchFamily="34" charset="0"/>
                <a:ea typeface="楷体_GB2312" pitchFamily="49" charset="-122"/>
              </a:rPr>
              <a:t>: </a:t>
            </a:r>
            <a:r>
              <a:rPr lang="en-US" altLang="zh-CN" sz="2000" b="1" dirty="0">
                <a:solidFill>
                  <a:srgbClr val="000000"/>
                </a:solidFill>
                <a:latin typeface="Arial" panose="020B0604020202020204" pitchFamily="34" charset="0"/>
                <a:ea typeface="楷体_GB2312" pitchFamily="49" charset="-122"/>
              </a:rPr>
              <a:t>&lt;</a:t>
            </a:r>
            <a:r>
              <a:rPr lang="en-US" altLang="zh-CN" sz="2000" b="1" dirty="0" err="1">
                <a:solidFill>
                  <a:srgbClr val="000000"/>
                </a:solidFill>
                <a:latin typeface="Arial" panose="020B0604020202020204" pitchFamily="34" charset="0"/>
                <a:ea typeface="楷体_GB2312" pitchFamily="49" charset="-122"/>
              </a:rPr>
              <a:t>expF</a:t>
            </a:r>
            <a:r>
              <a:rPr lang="en-US" altLang="zh-CN" sz="2000" b="1" dirty="0">
                <a:solidFill>
                  <a:srgbClr val="000000"/>
                </a:solidFill>
                <a:latin typeface="Arial" panose="020B0604020202020204" pitchFamily="34" charset="0"/>
                <a:ea typeface="楷体_GB2312" pitchFamily="49" charset="-122"/>
              </a:rPr>
              <a:t>&gt;</a:t>
            </a:r>
            <a:r>
              <a:rPr lang="zh-CN" altLang="en-US" sz="24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 表</a:t>
            </a:r>
            <a:r>
              <a:rPr lang="en-US" altLang="zh-CN" sz="24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2-9</a:t>
            </a:r>
            <a:r>
              <a:rPr lang="zh-CN" altLang="en-US" sz="24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out)">
                                      <p:cBhvr>
                                        <p:cTn id="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out)">
                                      <p:cBhvr>
                                        <p:cTn id="1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03469" y="908050"/>
            <a:ext cx="7772400" cy="3167063"/>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lvl="1" defTabSz="914400" eaLnBrk="1" hangingPunct="1">
              <a:spcBef>
                <a:spcPct val="10000"/>
              </a:spcBef>
              <a:buFontTx/>
              <a:buNone/>
              <a:defRPr/>
            </a:pPr>
            <a:r>
              <a:rPr lang="en-US" altLang="zh-CN" sz="3200"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2.9</a:t>
            </a:r>
            <a:r>
              <a:rPr lang="zh-CN" altLang="en-US" sz="3200"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、赋值运算符和</a:t>
            </a:r>
            <a:r>
              <a:rPr lang="zh-CN" altLang="en-US"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表达式   表</a:t>
            </a:r>
            <a:r>
              <a:rPr lang="en-US" altLang="zh-CN"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2-10</a:t>
            </a:r>
            <a:r>
              <a:rPr lang="zh-CN" altLang="en-US"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a:t>
            </a:r>
            <a:r>
              <a:rPr lang="en-US" altLang="zh-CN"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11</a:t>
            </a:r>
            <a:endParaRPr lang="zh-CN" altLang="en-US"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endParaRPr>
          </a:p>
          <a:p>
            <a:pPr marL="1162050" lvl="2" defTabSz="914400" eaLnBrk="1" hangingPunct="1">
              <a:spcBef>
                <a:spcPct val="10000"/>
              </a:spcBef>
              <a:buFont typeface="+mj-ea"/>
              <a:buAutoNum type="ea1JpnChsDbPeriod"/>
              <a:defRPr/>
            </a:pPr>
            <a:r>
              <a:rPr lang="zh-CN" altLang="en-US" b="1" kern="0">
                <a:latin typeface="隶书" panose="02010509060101010101" pitchFamily="49" charset="-122"/>
                <a:ea typeface="隶书" panose="02010509060101010101" pitchFamily="49" charset="-122"/>
                <a:cs typeface="Times New Roman" panose="02020603050405020304" pitchFamily="18" charset="0"/>
              </a:rPr>
              <a:t>简单赋值运算：</a:t>
            </a:r>
            <a:r>
              <a:rPr lang="zh-CN" altLang="en-US" b="1" kern="0">
                <a:solidFill>
                  <a:srgbClr val="FF0000"/>
                </a:solidFill>
                <a:latin typeface="隶书" panose="02010509060101010101" pitchFamily="49" charset="-122"/>
                <a:ea typeface="隶书" panose="02010509060101010101" pitchFamily="49" charset="-122"/>
                <a:cs typeface="Times New Roman" panose="02020603050405020304" pitchFamily="18" charset="0"/>
              </a:rPr>
              <a:t>变量 </a:t>
            </a:r>
            <a:r>
              <a:rPr lang="en-US" altLang="zh-CN" b="1" kern="0">
                <a:solidFill>
                  <a:srgbClr val="FF0000"/>
                </a:solidFill>
                <a:latin typeface="隶书" panose="02010509060101010101" pitchFamily="49" charset="-122"/>
                <a:ea typeface="隶书" panose="02010509060101010101" pitchFamily="49" charset="-122"/>
                <a:cs typeface="Times New Roman" panose="02020603050405020304" pitchFamily="18" charset="0"/>
              </a:rPr>
              <a:t>= </a:t>
            </a:r>
            <a:r>
              <a:rPr lang="zh-CN" altLang="en-US" b="1" kern="0">
                <a:solidFill>
                  <a:srgbClr val="FF0000"/>
                </a:solidFill>
                <a:latin typeface="隶书" panose="02010509060101010101" pitchFamily="49" charset="-122"/>
                <a:ea typeface="隶书" panose="02010509060101010101" pitchFamily="49" charset="-122"/>
                <a:cs typeface="Times New Roman" panose="02020603050405020304" pitchFamily="18" charset="0"/>
              </a:rPr>
              <a:t>表达式</a:t>
            </a:r>
          </a:p>
          <a:p>
            <a:pPr marL="1697355" lvl="3" defTabSz="914400" eaLnBrk="1" hangingPunct="1">
              <a:spcBef>
                <a:spcPct val="10000"/>
              </a:spcBef>
              <a:defRPr/>
            </a:pPr>
            <a:r>
              <a:rPr lang="zh-CN" altLang="en-US" b="1" kern="0">
                <a:latin typeface="隶书" panose="02010509060101010101" pitchFamily="49" charset="-122"/>
                <a:ea typeface="隶书" panose="02010509060101010101" pitchFamily="49" charset="-122"/>
                <a:cs typeface="Times New Roman" panose="02020603050405020304" pitchFamily="18" charset="0"/>
              </a:rPr>
              <a:t>作用：计算表达式的值，赋给变量</a:t>
            </a:r>
            <a:endParaRPr lang="zh-CN" altLang="en-US" b="1" kern="0" dirty="0">
              <a:latin typeface="隶书" panose="02010509060101010101" pitchFamily="49" charset="-122"/>
              <a:ea typeface="隶书" panose="02010509060101010101" pitchFamily="49" charset="-122"/>
              <a:cs typeface="Times New Roman" panose="02020603050405020304" pitchFamily="18" charset="0"/>
            </a:endParaRPr>
          </a:p>
        </p:txBody>
      </p:sp>
      <p:sp>
        <p:nvSpPr>
          <p:cNvPr id="4" name="Rectangle 3"/>
          <p:cNvSpPr>
            <a:spLocks noChangeArrowheads="1"/>
          </p:cNvSpPr>
          <p:nvPr/>
        </p:nvSpPr>
        <p:spPr bwMode="auto">
          <a:xfrm>
            <a:off x="-180707" y="2278063"/>
            <a:ext cx="8604251"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428750" indent="-514350">
              <a:defRPr b="1">
                <a:solidFill>
                  <a:schemeClr val="tx1"/>
                </a:solidFill>
                <a:latin typeface="Arial" panose="020B0604020202020204" pitchFamily="34" charset="0"/>
                <a:ea typeface="楷体_GB2312" pitchFamily="49" charset="-122"/>
              </a:defRPr>
            </a:lvl3pPr>
            <a:lvl4pPr marL="1752600" indent="-3810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2" defTabSz="914400" fontAlgn="base">
              <a:spcBef>
                <a:spcPct val="20000"/>
              </a:spcBef>
              <a:spcAft>
                <a:spcPct val="0"/>
              </a:spcAft>
              <a:buFont typeface="隶书" panose="02010509060101010101" pitchFamily="49" charset="-122"/>
              <a:buAutoNum type="ea1JpnChsDbPeriod" startAt="2"/>
            </a:pPr>
            <a:r>
              <a:rPr lang="zh-CN" altLang="en-US" sz="2400">
                <a:solidFill>
                  <a:srgbClr val="000000"/>
                </a:solidFill>
                <a:latin typeface="隶书" panose="02010509060101010101" pitchFamily="49" charset="-122"/>
                <a:ea typeface="宋体" panose="02010600030101010101" pitchFamily="2" charset="-122"/>
                <a:sym typeface="Wingdings" panose="05000000000000000000" pitchFamily="2" charset="2"/>
              </a:rPr>
              <a:t>复合赋值运算：</a:t>
            </a:r>
            <a:r>
              <a:rPr lang="nl-NL" altLang="zh-CN" sz="2400">
                <a:solidFill>
                  <a:srgbClr val="FF0000"/>
                </a:solidFill>
                <a:latin typeface="隶书" panose="02010509060101010101" pitchFamily="49" charset="-122"/>
                <a:ea typeface="宋体" panose="02010600030101010101" pitchFamily="2" charset="-122"/>
                <a:sym typeface="Wingdings" panose="05000000000000000000" pitchFamily="2" charset="2"/>
              </a:rPr>
              <a:t>exp1   op=  exp2</a:t>
            </a:r>
            <a:r>
              <a:rPr lang="zh-CN" altLang="nl-NL" sz="2400">
                <a:solidFill>
                  <a:srgbClr val="000000"/>
                </a:solidFill>
                <a:latin typeface="隶书" panose="02010509060101010101" pitchFamily="49" charset="-122"/>
                <a:ea typeface="宋体" panose="02010600030101010101" pitchFamily="2" charset="-122"/>
                <a:sym typeface="Wingdings" panose="05000000000000000000" pitchFamily="2" charset="2"/>
              </a:rPr>
              <a:t>（</a:t>
            </a:r>
            <a:r>
              <a:rPr lang="zh-CN" altLang="nl-NL" sz="2400">
                <a:solidFill>
                  <a:srgbClr val="FF0000"/>
                </a:solidFill>
                <a:latin typeface="隶书" panose="02010509060101010101" pitchFamily="49" charset="-122"/>
                <a:ea typeface="宋体" panose="02010600030101010101" pitchFamily="2" charset="-122"/>
                <a:sym typeface="Wingdings" panose="05000000000000000000" pitchFamily="2" charset="2"/>
              </a:rPr>
              <a:t>自反</a:t>
            </a:r>
            <a:r>
              <a:rPr lang="zh-CN" altLang="nl-NL" sz="2400">
                <a:solidFill>
                  <a:srgbClr val="000000"/>
                </a:solidFill>
                <a:latin typeface="隶书" panose="02010509060101010101" pitchFamily="49" charset="-122"/>
                <a:ea typeface="宋体" panose="02010600030101010101" pitchFamily="2" charset="-122"/>
                <a:sym typeface="Wingdings" panose="05000000000000000000" pitchFamily="2" charset="2"/>
              </a:rPr>
              <a:t>）</a:t>
            </a:r>
            <a:endParaRPr lang="zh-CN" altLang="en-US" sz="2400">
              <a:solidFill>
                <a:srgbClr val="000000"/>
              </a:solidFill>
              <a:latin typeface="隶书" panose="02010509060101010101" pitchFamily="49" charset="-122"/>
              <a:ea typeface="宋体" panose="02010600030101010101" pitchFamily="2" charset="-122"/>
              <a:sym typeface="Wingdings" panose="05000000000000000000" pitchFamily="2" charset="2"/>
            </a:endParaRPr>
          </a:p>
          <a:p>
            <a:pPr lvl="3" defTabSz="914400" fontAlgn="base">
              <a:spcBef>
                <a:spcPct val="20000"/>
              </a:spcBef>
              <a:spcAft>
                <a:spcPct val="0"/>
              </a:spcAft>
              <a:buFontTx/>
              <a:buChar char="–"/>
            </a:pPr>
            <a:r>
              <a:rPr lang="zh-CN" altLang="en-US" sz="2000">
                <a:solidFill>
                  <a:srgbClr val="000000"/>
                </a:solidFill>
                <a:latin typeface="隶书" panose="02010509060101010101" pitchFamily="49" charset="-122"/>
                <a:ea typeface="宋体" panose="02010600030101010101" pitchFamily="2" charset="-122"/>
                <a:sym typeface="Wingdings" panose="05000000000000000000" pitchFamily="2" charset="2"/>
              </a:rPr>
              <a:t>种类：</a:t>
            </a:r>
            <a:r>
              <a:rPr lang="en-US" altLang="zh-CN" sz="2000">
                <a:solidFill>
                  <a:srgbClr val="000000"/>
                </a:solidFill>
                <a:latin typeface="隶书" panose="02010509060101010101" pitchFamily="49" charset="-122"/>
                <a:ea typeface="宋体" panose="02010600030101010101" pitchFamily="2" charset="-122"/>
                <a:sym typeface="Wingdings" panose="05000000000000000000" pitchFamily="2" charset="2"/>
              </a:rPr>
              <a:t>+=  -=  *=  /=  %= 《=  》=  &amp;=  ^=  |=</a:t>
            </a:r>
          </a:p>
          <a:p>
            <a:pPr lvl="3" defTabSz="914400" fontAlgn="base">
              <a:spcBef>
                <a:spcPct val="20000"/>
              </a:spcBef>
              <a:spcAft>
                <a:spcPct val="0"/>
              </a:spcAft>
              <a:buFontTx/>
              <a:buChar char="–"/>
            </a:pPr>
            <a:r>
              <a:rPr lang="zh-CN" altLang="en-US" sz="2000">
                <a:solidFill>
                  <a:srgbClr val="000000"/>
                </a:solidFill>
                <a:latin typeface="隶书" panose="02010509060101010101" pitchFamily="49" charset="-122"/>
                <a:ea typeface="宋体" panose="02010600030101010101" pitchFamily="2" charset="-122"/>
                <a:sym typeface="Wingdings" panose="05000000000000000000" pitchFamily="2" charset="2"/>
              </a:rPr>
              <a:t>含义：</a:t>
            </a:r>
            <a:r>
              <a:rPr lang="nl-NL" altLang="zh-CN">
                <a:solidFill>
                  <a:srgbClr val="000000"/>
                </a:solidFill>
                <a:latin typeface="隶书" panose="02010509060101010101" pitchFamily="49" charset="-122"/>
                <a:ea typeface="宋体" panose="02010600030101010101" pitchFamily="2" charset="-122"/>
                <a:sym typeface="Wingdings" panose="05000000000000000000" pitchFamily="2" charset="2"/>
              </a:rPr>
              <a:t>exp1 op= exp2  exp1 = exp1 op exp2</a:t>
            </a:r>
            <a:endParaRPr lang="en-US" altLang="zh-CN">
              <a:solidFill>
                <a:srgbClr val="000000"/>
              </a:solidFill>
              <a:latin typeface="隶书" panose="02010509060101010101" pitchFamily="49" charset="-122"/>
              <a:ea typeface="宋体" panose="02010600030101010101" pitchFamily="2" charset="-122"/>
              <a:sym typeface="Wingdings" panose="05000000000000000000" pitchFamily="2" charset="2"/>
            </a:endParaRPr>
          </a:p>
          <a:p>
            <a:pPr lvl="3" defTabSz="914400" fontAlgn="base">
              <a:spcBef>
                <a:spcPct val="20000"/>
              </a:spcBef>
              <a:spcAft>
                <a:spcPct val="0"/>
              </a:spcAft>
              <a:buFontTx/>
              <a:buChar char="–"/>
            </a:pPr>
            <a:endParaRPr lang="en-US" altLang="zh-CN" sz="2000">
              <a:solidFill>
                <a:srgbClr val="000000"/>
              </a:solidFill>
              <a:latin typeface="隶书" panose="02010509060101010101" pitchFamily="49" charset="-122"/>
              <a:ea typeface="宋体" panose="02010600030101010101" pitchFamily="2" charset="-122"/>
              <a:sym typeface="Wingdings" panose="05000000000000000000" pitchFamily="2" charset="2"/>
            </a:endParaRPr>
          </a:p>
        </p:txBody>
      </p:sp>
      <p:sp>
        <p:nvSpPr>
          <p:cNvPr id="5" name="Rectangle 4"/>
          <p:cNvSpPr>
            <a:spLocks noChangeArrowheads="1"/>
          </p:cNvSpPr>
          <p:nvPr/>
        </p:nvSpPr>
        <p:spPr bwMode="auto">
          <a:xfrm>
            <a:off x="-194994" y="3581400"/>
            <a:ext cx="8188325"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428750" indent="-514350">
              <a:defRPr b="1">
                <a:solidFill>
                  <a:schemeClr val="tx1"/>
                </a:solidFill>
                <a:latin typeface="Arial" panose="020B0604020202020204" pitchFamily="34" charset="0"/>
                <a:ea typeface="楷体_GB2312" pitchFamily="49" charset="-122"/>
              </a:defRPr>
            </a:lvl3pPr>
            <a:lvl4pPr marL="1752600" indent="-3810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2" defTabSz="914400" fontAlgn="base">
              <a:lnSpc>
                <a:spcPct val="120000"/>
              </a:lnSpc>
              <a:spcBef>
                <a:spcPct val="10000"/>
              </a:spcBef>
              <a:spcAft>
                <a:spcPct val="0"/>
              </a:spcAft>
              <a:buFont typeface="隶书" panose="02010509060101010101" pitchFamily="49" charset="-122"/>
              <a:buAutoNum type="ea1JpnChsDbPeriod" startAt="3"/>
            </a:pPr>
            <a:r>
              <a:rPr lang="zh-CN" altLang="en-US" sz="2400">
                <a:solidFill>
                  <a:srgbClr val="000000"/>
                </a:solidFill>
                <a:latin typeface="隶书" panose="02010509060101010101" pitchFamily="49" charset="-122"/>
                <a:ea typeface="宋体" panose="02010600030101010101" pitchFamily="2" charset="-122"/>
              </a:rPr>
              <a:t>说明</a:t>
            </a:r>
            <a:r>
              <a:rPr lang="en-US" altLang="zh-CN" sz="2400">
                <a:solidFill>
                  <a:srgbClr val="000000"/>
                </a:solidFill>
                <a:latin typeface="隶书" panose="02010509060101010101" pitchFamily="49" charset="-122"/>
                <a:ea typeface="宋体" panose="02010600030101010101" pitchFamily="2" charset="-122"/>
              </a:rPr>
              <a:t>:</a:t>
            </a:r>
          </a:p>
          <a:p>
            <a:pPr lvl="3" defTabSz="914400" fontAlgn="base">
              <a:lnSpc>
                <a:spcPct val="120000"/>
              </a:lnSpc>
              <a:spcBef>
                <a:spcPct val="10000"/>
              </a:spcBef>
              <a:spcAft>
                <a:spcPct val="0"/>
              </a:spcAft>
              <a:buFontTx/>
              <a:buChar char="–"/>
            </a:pPr>
            <a:r>
              <a:rPr lang="zh-CN" altLang="en-US" sz="2000">
                <a:solidFill>
                  <a:srgbClr val="000000"/>
                </a:solidFill>
                <a:latin typeface="隶书" panose="02010509060101010101" pitchFamily="49" charset="-122"/>
                <a:ea typeface="宋体" panose="02010600030101010101" pitchFamily="2" charset="-122"/>
              </a:rPr>
              <a:t>结合性：</a:t>
            </a:r>
            <a:r>
              <a:rPr lang="zh-CN" altLang="en-US" sz="2000">
                <a:solidFill>
                  <a:srgbClr val="0099CC"/>
                </a:solidFill>
                <a:latin typeface="隶书" panose="02010509060101010101" pitchFamily="49" charset="-122"/>
                <a:ea typeface="宋体" panose="02010600030101010101" pitchFamily="2" charset="-122"/>
              </a:rPr>
              <a:t>右结合性（自右至左），</a:t>
            </a:r>
            <a:r>
              <a:rPr lang="zh-CN" altLang="en-US" sz="2000">
                <a:solidFill>
                  <a:srgbClr val="000000"/>
                </a:solidFill>
                <a:latin typeface="隶书" panose="02010509060101010101" pitchFamily="49" charset="-122"/>
                <a:ea typeface="宋体" panose="02010600030101010101" pitchFamily="2" charset="-122"/>
              </a:rPr>
              <a:t>可嵌套</a:t>
            </a:r>
          </a:p>
          <a:p>
            <a:pPr lvl="3" defTabSz="914400" fontAlgn="base">
              <a:lnSpc>
                <a:spcPct val="120000"/>
              </a:lnSpc>
              <a:spcBef>
                <a:spcPct val="10000"/>
              </a:spcBef>
              <a:spcAft>
                <a:spcPct val="0"/>
              </a:spcAft>
              <a:buFontTx/>
              <a:buChar char="–"/>
            </a:pPr>
            <a:r>
              <a:rPr lang="zh-CN" altLang="en-US" sz="2000">
                <a:solidFill>
                  <a:srgbClr val="000000"/>
                </a:solidFill>
                <a:ea typeface="宋体" panose="02010600030101010101" pitchFamily="2" charset="-122"/>
              </a:rPr>
              <a:t>优先级较低</a:t>
            </a:r>
            <a:r>
              <a:rPr lang="en-US" altLang="zh-CN" sz="2000">
                <a:solidFill>
                  <a:srgbClr val="000000"/>
                </a:solidFill>
                <a:ea typeface="宋体" panose="02010600030101010101" pitchFamily="2" charset="-122"/>
              </a:rPr>
              <a:t>:   14</a:t>
            </a:r>
          </a:p>
          <a:p>
            <a:pPr lvl="3" defTabSz="914400" fontAlgn="base">
              <a:lnSpc>
                <a:spcPct val="120000"/>
              </a:lnSpc>
              <a:spcBef>
                <a:spcPct val="10000"/>
              </a:spcBef>
              <a:spcAft>
                <a:spcPct val="0"/>
              </a:spcAft>
              <a:buFontTx/>
              <a:buChar char="–"/>
            </a:pPr>
            <a:r>
              <a:rPr lang="zh-CN" altLang="en-US" sz="2000">
                <a:solidFill>
                  <a:srgbClr val="000000"/>
                </a:solidFill>
                <a:latin typeface="隶书" panose="02010509060101010101" pitchFamily="49" charset="-122"/>
                <a:ea typeface="宋体" panose="02010600030101010101" pitchFamily="2" charset="-122"/>
              </a:rPr>
              <a:t>左侧必须是变量，不能是常量或表达式</a:t>
            </a:r>
          </a:p>
          <a:p>
            <a:pPr lvl="3" defTabSz="914400" fontAlgn="base">
              <a:lnSpc>
                <a:spcPct val="120000"/>
              </a:lnSpc>
              <a:spcBef>
                <a:spcPct val="10000"/>
              </a:spcBef>
              <a:spcAft>
                <a:spcPct val="0"/>
              </a:spcAft>
              <a:buFontTx/>
              <a:buChar char="–"/>
            </a:pPr>
            <a:r>
              <a:rPr lang="zh-CN" altLang="en-US" sz="2000">
                <a:solidFill>
                  <a:srgbClr val="000000"/>
                </a:solidFill>
                <a:latin typeface="隶书" panose="02010509060101010101" pitchFamily="49" charset="-122"/>
                <a:ea typeface="宋体" panose="02010600030101010101" pitchFamily="2" charset="-122"/>
              </a:rPr>
              <a:t>类型转换：</a:t>
            </a:r>
            <a:r>
              <a:rPr lang="zh-CN" altLang="en-US" sz="2000">
                <a:solidFill>
                  <a:srgbClr val="3333CC"/>
                </a:solidFill>
                <a:latin typeface="隶书" panose="02010509060101010101" pitchFamily="49" charset="-122"/>
                <a:ea typeface="宋体" panose="02010600030101010101" pitchFamily="2" charset="-122"/>
              </a:rPr>
              <a:t>表达式值的类型自动转换成左边变量的类型</a:t>
            </a:r>
          </a:p>
          <a:p>
            <a:pPr lvl="3" defTabSz="914400" fontAlgn="base">
              <a:lnSpc>
                <a:spcPct val="120000"/>
              </a:lnSpc>
              <a:spcBef>
                <a:spcPct val="10000"/>
              </a:spcBef>
              <a:spcAft>
                <a:spcPct val="0"/>
              </a:spcAft>
              <a:buFontTx/>
              <a:buChar char="–"/>
            </a:pPr>
            <a:r>
              <a:rPr lang="zh-CN" altLang="en-US" sz="2000">
                <a:solidFill>
                  <a:srgbClr val="000000"/>
                </a:solidFill>
                <a:latin typeface="隶书" panose="02010509060101010101" pitchFamily="49" charset="-122"/>
                <a:ea typeface="宋体" panose="02010600030101010101" pitchFamily="2" charset="-122"/>
              </a:rPr>
              <a:t>赋值表达式的值：变量被赋的值</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468313" y="1109663"/>
            <a:ext cx="8316912" cy="1203325"/>
          </a:xfrm>
          <a:prstGeom prst="rect">
            <a:avLst/>
          </a:prstGeom>
          <a:solidFill>
            <a:srgbClr val="FFFFFF"/>
          </a:solidFill>
          <a:ln w="38100">
            <a:solidFill>
              <a:srgbClr val="99CC00"/>
            </a:solidFill>
            <a:miter lim="800000"/>
          </a:ln>
        </p:spPr>
        <p:txBody>
          <a:bodyPr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例</a:t>
            </a: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t>
            </a:r>
            <a:r>
              <a:rPr kumimoji="1" lang="en-US" altLang="zh-CN" sz="2400" b="1" i="0" u="none" strike="noStrike" kern="0" cap="none" spc="0" normalizeH="0" baseline="0" noProof="0" dirty="0" err="1">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int</a:t>
            </a: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t>
            </a:r>
            <a:r>
              <a:rPr kumimoji="1"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i</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=2.56;         //</a:t>
            </a:r>
            <a:r>
              <a:rPr kumimoji="1" lang="zh-CN"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结果</a:t>
            </a:r>
            <a:r>
              <a:rPr kumimoji="1" lang="en-US" altLang="zh-CN" sz="2400" b="1" i="0" u="none" strike="noStrike" kern="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i</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=2</a:t>
            </a:r>
            <a:r>
              <a:rPr kumimoji="1"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endPar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endParaRP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a=b=c=5        </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1" lang="zh-CN"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表达式值为5，</a:t>
            </a:r>
            <a:r>
              <a:rPr kumimoji="1" lang="en-US" altLang="zh-CN" sz="2400" b="1" i="0" u="none" strike="noStrike" kern="0" cap="none" spc="0" normalizeH="0" baseline="0" noProof="0" dirty="0" err="1">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a,b,c</a:t>
            </a:r>
            <a:r>
              <a:rPr kumimoji="1" lang="zh-CN"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值为5</a:t>
            </a:r>
            <a:endPar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endParaRP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a=(b=10)/(c=2) </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1" lang="zh-CN"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表达式值5，</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a=5,b=10,c=2</a:t>
            </a:r>
            <a:endPar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endParaRPr>
          </a:p>
        </p:txBody>
      </p:sp>
      <p:sp>
        <p:nvSpPr>
          <p:cNvPr id="9" name="Text Box 3"/>
          <p:cNvSpPr txBox="1">
            <a:spLocks noChangeArrowheads="1"/>
          </p:cNvSpPr>
          <p:nvPr/>
        </p:nvSpPr>
        <p:spPr bwMode="auto">
          <a:xfrm>
            <a:off x="468313" y="2673350"/>
            <a:ext cx="9285287" cy="2310505"/>
          </a:xfrm>
          <a:prstGeom prst="rect">
            <a:avLst/>
          </a:prstGeom>
          <a:solidFill>
            <a:srgbClr val="FFFFFF"/>
          </a:solidFill>
          <a:ln w="38100">
            <a:solidFill>
              <a:srgbClr val="99CC00"/>
            </a:solidFill>
            <a:miter lim="800000"/>
          </a:ln>
        </p:spPr>
        <p:txBody>
          <a:bodyPr wrap="squar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例</a:t>
            </a: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t>
            </a:r>
            <a:r>
              <a:rPr kumimoji="1" lang="en-US" altLang="zh-CN" sz="2400" b="1" i="0" u="none" strike="noStrike" kern="0" cap="none" spc="0" normalizeH="0" baseline="0" noProof="0" dirty="0" err="1">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int</a:t>
            </a: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a=3;  </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a%=3-1; </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a+=a*=a-=a*=3; </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//a=0</a:t>
            </a:r>
            <a:r>
              <a:rPr kumimoji="1" lang="zh-CN" altLang="en-US"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 </a:t>
            </a:r>
            <a:r>
              <a:rPr kumimoji="1" lang="zh-CN" altLang="en-US"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等价于</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a=a+(a=a*(a=a-(a=a*3)))</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sym typeface="Wingdings 2" panose="05020102010507070707" pitchFamily="18" charset="2"/>
              </a:rPr>
              <a:t>                       0+0=0</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t>
            </a:r>
            <a:r>
              <a:rPr kumimoji="1" lang="zh-CN"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t>
            </a: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a=12; a+=a-=a*a </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//a=-264</a:t>
            </a:r>
            <a:r>
              <a:rPr kumimoji="1" lang="zh-CN" altLang="en-US"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 </a:t>
            </a:r>
            <a:r>
              <a:rPr kumimoji="1" lang="zh-CN"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等价于</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sym typeface="Wingdings 2" panose="05020102010507070707" pitchFamily="18" charset="2"/>
              </a:rPr>
              <a:t>a=a+(a=a-(a*a))</a:t>
            </a: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t>
            </a:r>
          </a:p>
          <a:p>
            <a:pPr marL="0" marR="0" lvl="0"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t>
            </a:r>
            <a:r>
              <a:rPr kumimoji="1" lang="en-US" altLang="zh-CN" sz="2400" b="1" i="0" u="none" strike="noStrike" kern="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sym typeface="Wingdings 2" panose="05020102010507070707" pitchFamily="18" charset="2"/>
              </a:rPr>
              <a:t>-132-132=-264</a:t>
            </a:r>
            <a:r>
              <a:rPr kumimoji="1" lang="en-US" altLang="zh-CN" sz="2400" b="1" i="0" u="none" strike="noStrike" kern="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196892" y="1595953"/>
            <a:ext cx="8012113" cy="4460875"/>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Description: A simple of ? :       	</a:t>
            </a:r>
          </a:p>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#include &lt;stdio.h&gt;</a:t>
            </a:r>
          </a:p>
          <a:p>
            <a:pPr marL="812800" marR="0" lvl="0" indent="-812800" algn="l" defTabSz="914400" rtl="0" eaLnBrk="1" fontAlgn="base" latinLnBrk="0" hangingPunct="1">
              <a:lnSpc>
                <a:spcPct val="80000"/>
              </a:lnSpc>
              <a:spcBef>
                <a:spcPct val="20000"/>
              </a:spcBef>
              <a:spcAft>
                <a:spcPct val="0"/>
              </a:spcAft>
              <a:buClrTx/>
              <a:buSzTx/>
              <a:buFontTx/>
              <a:buNone/>
              <a:defRPr/>
            </a:pPr>
            <a:endPar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endParaRPr>
          </a:p>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void main( void )</a:t>
            </a:r>
          </a:p>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int a=1, b=2, c=3, m;</a:t>
            </a:r>
          </a:p>
          <a:p>
            <a:pPr marL="812800" marR="0" lvl="0" indent="-812800" algn="l" defTabSz="914400" rtl="0" eaLnBrk="1" fontAlgn="base" latinLnBrk="0" hangingPunct="1">
              <a:lnSpc>
                <a:spcPct val="80000"/>
              </a:lnSpc>
              <a:spcBef>
                <a:spcPct val="20000"/>
              </a:spcBef>
              <a:spcAft>
                <a:spcPct val="0"/>
              </a:spcAft>
              <a:buClrTx/>
              <a:buSzTx/>
              <a:buFontTx/>
              <a:buNone/>
              <a:defRPr/>
            </a:pPr>
            <a:endPar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endParaRPr>
          </a:p>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m=b&gt;a?(b=5):(c=6);</a:t>
            </a:r>
          </a:p>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printf("a=%d b=%d c=%d m=%d\n", a, b, c, m );</a:t>
            </a:r>
          </a:p>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Result:</a:t>
            </a:r>
          </a:p>
          <a:p>
            <a:pPr marL="812800" marR="0" lvl="0" indent="-812800" algn="l" defTabSz="914400" rtl="0" eaLnBrk="1" fontAlgn="base" latinLnBrk="0" hangingPunct="1">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 a=1 b=5 c=3 m=5</a:t>
            </a:r>
            <a:endPar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endParaRPr>
          </a:p>
        </p:txBody>
      </p:sp>
      <p:sp>
        <p:nvSpPr>
          <p:cNvPr id="8" name="Rectangle 3"/>
          <p:cNvSpPr>
            <a:spLocks noChangeArrowheads="1"/>
          </p:cNvSpPr>
          <p:nvPr/>
        </p:nvSpPr>
        <p:spPr bwMode="auto">
          <a:xfrm>
            <a:off x="1063542" y="840303"/>
            <a:ext cx="2233613" cy="701675"/>
          </a:xfrm>
          <a:prstGeom prst="rect">
            <a:avLst/>
          </a:prstGeom>
          <a:noFill/>
          <a:ln w="9525">
            <a:noFill/>
            <a:miter lim="800000"/>
          </a:ln>
          <a:effectLst/>
        </p:spPr>
        <p:txBody>
          <a:bodyPr wrap="none">
            <a:spAutoFit/>
          </a:bodyPr>
          <a:lstStyle/>
          <a:p>
            <a:pPr defTabSz="914400" fontAlgn="base">
              <a:spcBef>
                <a:spcPct val="0"/>
              </a:spcBef>
              <a:spcAft>
                <a:spcPct val="0"/>
              </a:spcAft>
              <a:defRPr/>
            </a:pPr>
            <a:r>
              <a:rPr lang="en-US" altLang="zh-CN" sz="400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 </a:t>
            </a:r>
            <a:r>
              <a:rPr lang="zh-CN" altLang="zh-CN" sz="320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程序演示</a:t>
            </a:r>
            <a:r>
              <a:rPr lang="en-US" altLang="zh-CN" sz="400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539750" y="1016000"/>
            <a:ext cx="7772400" cy="2647950"/>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lvl="1" defTabSz="914400" eaLnBrk="1" hangingPunct="1">
              <a:buFontTx/>
              <a:buNone/>
              <a:defRPr/>
            </a:pPr>
            <a:r>
              <a:rPr lang="en-US" altLang="zh-CN" sz="3200"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2.10 </a:t>
            </a:r>
            <a:r>
              <a:rPr lang="zh-CN" altLang="en-US" sz="3200"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逗号运算符和表达式    表</a:t>
            </a:r>
            <a:r>
              <a:rPr lang="en-US" altLang="zh-CN" sz="3200"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2-12</a:t>
            </a:r>
            <a:endParaRPr lang="zh-CN" altLang="en-US" sz="3200" b="1" ker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endParaRPr>
          </a:p>
          <a:p>
            <a:pPr marL="1075055" lvl="2" defTabSz="914400" eaLnBrk="1" hangingPunct="1">
              <a:buFont typeface="+mj-lt"/>
              <a:buAutoNum type="arabicPeriod"/>
              <a:defRPr/>
            </a:pPr>
            <a:r>
              <a:rPr lang="zh-CN" altLang="en-US" b="1" kern="0">
                <a:ea typeface="隶书" panose="02010509060101010101" pitchFamily="49" charset="-122"/>
                <a:cs typeface="Times New Roman" panose="02020603050405020304" pitchFamily="18" charset="0"/>
              </a:rPr>
              <a:t>形式</a:t>
            </a:r>
            <a:r>
              <a:rPr lang="en-US" altLang="zh-CN" b="1" kern="0">
                <a:ea typeface="隶书" panose="02010509060101010101" pitchFamily="49" charset="-122"/>
                <a:cs typeface="Times New Roman" panose="02020603050405020304" pitchFamily="18" charset="0"/>
              </a:rPr>
              <a:t>: </a:t>
            </a:r>
            <a:r>
              <a:rPr lang="zh-CN" altLang="en-US" b="1" kern="0">
                <a:ea typeface="隶书" panose="02010509060101010101" pitchFamily="49" charset="-122"/>
                <a:cs typeface="Times New Roman" panose="02020603050405020304" pitchFamily="18" charset="0"/>
              </a:rPr>
              <a:t>表达式</a:t>
            </a:r>
            <a:r>
              <a:rPr lang="en-US" altLang="zh-CN" b="1" kern="0">
                <a:ea typeface="隶书" panose="02010509060101010101" pitchFamily="49" charset="-122"/>
                <a:cs typeface="Times New Roman" panose="02020603050405020304" pitchFamily="18" charset="0"/>
              </a:rPr>
              <a:t>1, </a:t>
            </a:r>
            <a:r>
              <a:rPr lang="zh-CN" altLang="en-US" b="1" kern="0">
                <a:ea typeface="隶书" panose="02010509060101010101" pitchFamily="49" charset="-122"/>
                <a:cs typeface="Times New Roman" panose="02020603050405020304" pitchFamily="18" charset="0"/>
              </a:rPr>
              <a:t>表达式</a:t>
            </a:r>
            <a:r>
              <a:rPr lang="en-US" altLang="zh-CN" b="1" kern="0">
                <a:ea typeface="隶书" panose="02010509060101010101" pitchFamily="49" charset="-122"/>
                <a:cs typeface="Times New Roman" panose="02020603050405020304" pitchFamily="18" charset="0"/>
              </a:rPr>
              <a:t>2, …… </a:t>
            </a:r>
            <a:r>
              <a:rPr lang="zh-CN" altLang="en-US" b="1" kern="0">
                <a:ea typeface="隶书" panose="02010509060101010101" pitchFamily="49" charset="-122"/>
                <a:cs typeface="Times New Roman" panose="02020603050405020304" pitchFamily="18" charset="0"/>
              </a:rPr>
              <a:t>表达式</a:t>
            </a:r>
            <a:r>
              <a:rPr lang="en-US" altLang="zh-CN" b="1" kern="0">
                <a:ea typeface="隶书" panose="02010509060101010101" pitchFamily="49" charset="-122"/>
                <a:cs typeface="Times New Roman" panose="02020603050405020304" pitchFamily="18" charset="0"/>
              </a:rPr>
              <a:t>n</a:t>
            </a:r>
          </a:p>
          <a:p>
            <a:pPr marL="1075055" lvl="2" defTabSz="914400" eaLnBrk="1" hangingPunct="1">
              <a:buFont typeface="+mj-lt"/>
              <a:buAutoNum type="arabicPeriod"/>
              <a:defRPr/>
            </a:pPr>
            <a:r>
              <a:rPr lang="zh-CN" altLang="en-US" b="1" kern="0">
                <a:ea typeface="隶书" panose="02010509060101010101" pitchFamily="49" charset="-122"/>
                <a:cs typeface="Times New Roman" panose="02020603050405020304" pitchFamily="18" charset="0"/>
              </a:rPr>
              <a:t>结合性：</a:t>
            </a:r>
            <a:r>
              <a:rPr lang="zh-CN" altLang="en-US" b="1" kern="0">
                <a:solidFill>
                  <a:srgbClr val="0099CC"/>
                </a:solidFill>
                <a:ea typeface="隶书" panose="02010509060101010101" pitchFamily="49" charset="-122"/>
                <a:cs typeface="Times New Roman" panose="02020603050405020304" pitchFamily="18" charset="0"/>
              </a:rPr>
              <a:t>左结合性（自左至右）</a:t>
            </a:r>
          </a:p>
          <a:p>
            <a:pPr marL="1075055" lvl="2" defTabSz="914400" eaLnBrk="1" hangingPunct="1">
              <a:buFont typeface="+mj-lt"/>
              <a:buAutoNum type="arabicPeriod"/>
              <a:defRPr/>
            </a:pPr>
            <a:r>
              <a:rPr lang="zh-CN" altLang="en-US" b="1" kern="0">
                <a:ea typeface="隶书" panose="02010509060101010101" pitchFamily="49" charset="-122"/>
                <a:cs typeface="Times New Roman" panose="02020603050405020304" pitchFamily="18" charset="0"/>
              </a:rPr>
              <a:t>优先级</a:t>
            </a:r>
            <a:r>
              <a:rPr lang="en-US" altLang="zh-CN" b="1" kern="0">
                <a:ea typeface="隶书" panose="02010509060101010101" pitchFamily="49" charset="-122"/>
                <a:cs typeface="Times New Roman" panose="02020603050405020304" pitchFamily="18" charset="0"/>
              </a:rPr>
              <a:t>: 15</a:t>
            </a:r>
          </a:p>
          <a:p>
            <a:pPr marL="1075055" lvl="2" defTabSz="914400" eaLnBrk="1" hangingPunct="1">
              <a:buFont typeface="+mj-lt"/>
              <a:buAutoNum type="arabicPeriod"/>
              <a:defRPr/>
            </a:pPr>
            <a:r>
              <a:rPr lang="zh-CN" altLang="en-US" b="1" kern="0">
                <a:ea typeface="隶书" panose="02010509060101010101" pitchFamily="49" charset="-122"/>
                <a:cs typeface="Times New Roman" panose="02020603050405020304" pitchFamily="18" charset="0"/>
              </a:rPr>
              <a:t>运算规则：先算表达式</a:t>
            </a:r>
            <a:r>
              <a:rPr lang="en-US" altLang="zh-CN" b="1" kern="0">
                <a:ea typeface="隶书" panose="02010509060101010101" pitchFamily="49" charset="-122"/>
                <a:cs typeface="Times New Roman" panose="02020603050405020304" pitchFamily="18" charset="0"/>
              </a:rPr>
              <a:t>1,</a:t>
            </a:r>
            <a:r>
              <a:rPr lang="zh-CN" altLang="en-US" b="1" kern="0">
                <a:ea typeface="隶书" panose="02010509060101010101" pitchFamily="49" charset="-122"/>
                <a:cs typeface="Times New Roman" panose="02020603050405020304" pitchFamily="18" charset="0"/>
              </a:rPr>
              <a:t>再算表达式</a:t>
            </a:r>
            <a:r>
              <a:rPr lang="en-US" altLang="zh-CN" b="1" kern="0">
                <a:ea typeface="隶书" panose="02010509060101010101" pitchFamily="49" charset="-122"/>
                <a:cs typeface="Times New Roman" panose="02020603050405020304" pitchFamily="18" charset="0"/>
              </a:rPr>
              <a:t>2, ……</a:t>
            </a:r>
          </a:p>
          <a:p>
            <a:pPr marL="1075055" lvl="2" defTabSz="914400" eaLnBrk="1" hangingPunct="1">
              <a:buFont typeface="+mj-lt"/>
              <a:buAutoNum type="arabicPeriod"/>
              <a:defRPr/>
            </a:pPr>
            <a:r>
              <a:rPr lang="zh-CN" altLang="en-US" b="1" kern="0">
                <a:solidFill>
                  <a:srgbClr val="3333CC"/>
                </a:solidFill>
                <a:ea typeface="隶书" panose="02010509060101010101" pitchFamily="49" charset="-122"/>
                <a:cs typeface="Times New Roman" panose="02020603050405020304" pitchFamily="18" charset="0"/>
              </a:rPr>
              <a:t>逗号表达式</a:t>
            </a:r>
            <a:r>
              <a:rPr lang="zh-CN" altLang="zh-CN" b="1" kern="0">
                <a:solidFill>
                  <a:srgbClr val="3333CC"/>
                </a:solidFill>
                <a:ea typeface="隶书" panose="02010509060101010101" pitchFamily="49" charset="-122"/>
                <a:cs typeface="Times New Roman" panose="02020603050405020304" pitchFamily="18" charset="0"/>
              </a:rPr>
              <a:t>的值：等于表达式</a:t>
            </a:r>
            <a:r>
              <a:rPr lang="en-US" altLang="zh-CN" b="1" kern="0">
                <a:solidFill>
                  <a:srgbClr val="3333CC"/>
                </a:solidFill>
                <a:ea typeface="隶书" panose="02010509060101010101" pitchFamily="49" charset="-122"/>
                <a:cs typeface="Times New Roman" panose="02020603050405020304" pitchFamily="18" charset="0"/>
              </a:rPr>
              <a:t>n</a:t>
            </a:r>
            <a:r>
              <a:rPr lang="zh-CN" altLang="zh-CN" b="1" kern="0">
                <a:solidFill>
                  <a:srgbClr val="3333CC"/>
                </a:solidFill>
                <a:ea typeface="隶书" panose="02010509060101010101" pitchFamily="49" charset="-122"/>
                <a:cs typeface="Times New Roman" panose="02020603050405020304" pitchFamily="18" charset="0"/>
              </a:rPr>
              <a:t>的值</a:t>
            </a:r>
          </a:p>
          <a:p>
            <a:pPr marL="1075055" lvl="2" defTabSz="914400" eaLnBrk="1" hangingPunct="1">
              <a:buFont typeface="+mj-lt"/>
              <a:buAutoNum type="arabicPeriod"/>
              <a:defRPr/>
            </a:pPr>
            <a:endParaRPr lang="zh-CN" altLang="en-US" b="1" kern="0" dirty="0">
              <a:ea typeface="隶书" panose="02010509060101010101" pitchFamily="49" charset="-122"/>
              <a:cs typeface="Times New Roman" panose="02020603050405020304" pitchFamily="18" charset="0"/>
            </a:endParaRPr>
          </a:p>
        </p:txBody>
      </p:sp>
      <p:sp>
        <p:nvSpPr>
          <p:cNvPr id="9" name="Text Box 3"/>
          <p:cNvSpPr txBox="1">
            <a:spLocks noChangeArrowheads="1"/>
          </p:cNvSpPr>
          <p:nvPr/>
        </p:nvSpPr>
        <p:spPr bwMode="auto">
          <a:xfrm>
            <a:off x="718602" y="3838575"/>
            <a:ext cx="8396287" cy="2686050"/>
          </a:xfrm>
          <a:prstGeom prst="rect">
            <a:avLst/>
          </a:prstGeom>
          <a:solidFill>
            <a:srgbClr val="FFFFFF"/>
          </a:solidFill>
          <a:ln w="38100">
            <a:solidFill>
              <a:srgbClr val="99CC00"/>
            </a:solidFill>
            <a:miter lim="800000"/>
          </a:ln>
          <a:effectLst/>
        </p:spPr>
        <p:txBody>
          <a:bodyPr lIns="90000" tIns="46800" rIns="90000" bIns="46800">
            <a:spAutoFit/>
          </a:bodyPr>
          <a:lstStyle/>
          <a:p>
            <a:pPr marL="1371600" marR="0" lvl="3" indent="0"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  </a:t>
            </a:r>
            <a:r>
              <a:rPr kumimoji="1" lang="en-US" altLang="zh-CN" sz="24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a=3*5</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 a*4</a:t>
            </a:r>
          </a:p>
          <a:p>
            <a:pPr marL="1371600" marR="0" lvl="3"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a=3*5</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24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a*4</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 a+5</a:t>
            </a:r>
          </a:p>
          <a:p>
            <a:pPr marL="1371600" marR="0" lvl="3" indent="0" defTabSz="914400" eaLnBrk="0" fontAlgn="base" latinLnBrk="0" hangingPunct="0">
              <a:lnSpc>
                <a:spcPct val="100000"/>
              </a:lnSpc>
              <a:spcBef>
                <a:spcPct val="0"/>
              </a:spcBef>
              <a:spcAft>
                <a:spcPct val="0"/>
              </a:spcAft>
              <a:buClrTx/>
              <a:buSzTx/>
              <a:buFontTx/>
              <a:buNone/>
              <a:defRPr/>
            </a:pPr>
            <a:r>
              <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  </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x=(</a:t>
            </a:r>
            <a:r>
              <a:rPr kumimoji="1" lang="en-US" altLang="zh-CN" sz="24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a=3</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24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6*3</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1371600" marR="0" lvl="3"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x=a=3</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24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6*a</a:t>
            </a:r>
          </a:p>
          <a:p>
            <a:pPr marL="1371600" marR="0" lvl="3" indent="0" defTabSz="914400" eaLnBrk="0" fontAlgn="base" latinLnBrk="0" hangingPunct="0">
              <a:lnSpc>
                <a:spcPct val="100000"/>
              </a:lnSpc>
              <a:spcBef>
                <a:spcPct val="0"/>
              </a:spcBef>
              <a:spcAft>
                <a:spcPct val="0"/>
              </a:spcAft>
              <a:buClrTx/>
              <a:buSzTx/>
              <a:buFontTx/>
              <a:buNone/>
              <a:defRPr/>
            </a:pPr>
            <a:r>
              <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   </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a=1;b=2;c=3;</a:t>
            </a:r>
          </a:p>
          <a:p>
            <a:pPr marL="1371600" marR="0" lvl="3"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printf(</a:t>
            </a: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%d,%d,%d</a:t>
            </a: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,a,b,c);   </a:t>
            </a:r>
          </a:p>
          <a:p>
            <a:pPr marL="1371600" marR="0" lvl="3" indent="0" defTabSz="914400" eaLnBrk="0" fontAlgn="base" latinLnBrk="0" hangingPunct="0">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printf(</a:t>
            </a: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%d,%d,%d</a:t>
            </a: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rPr>
              <a:t>"</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(a,b,c)</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,b,c);     </a:t>
            </a:r>
          </a:p>
        </p:txBody>
      </p:sp>
      <p:sp>
        <p:nvSpPr>
          <p:cNvPr id="12" name="Text Box 4"/>
          <p:cNvSpPr txBox="1">
            <a:spLocks noChangeArrowheads="1"/>
          </p:cNvSpPr>
          <p:nvPr/>
        </p:nvSpPr>
        <p:spPr bwMode="auto">
          <a:xfrm>
            <a:off x="5290602" y="3778250"/>
            <a:ext cx="27225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//a=15,</a:t>
            </a:r>
            <a:r>
              <a:rPr kumimoji="1" lang="zh-CN"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逗号表达式值60</a:t>
            </a:r>
            <a:endParaRPr kumimoji="1" lang="en-US"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3" name="Text Box 5"/>
          <p:cNvSpPr txBox="1">
            <a:spLocks noChangeArrowheads="1"/>
          </p:cNvSpPr>
          <p:nvPr/>
        </p:nvSpPr>
        <p:spPr bwMode="auto">
          <a:xfrm>
            <a:off x="5233452" y="4121150"/>
            <a:ext cx="27225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//a=15,</a:t>
            </a:r>
            <a:r>
              <a:rPr kumimoji="1" lang="zh-CN"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逗号表达式值20</a:t>
            </a:r>
            <a:endParaRPr kumimoji="1" lang="en-US"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4" name="Text Box 6"/>
          <p:cNvSpPr txBox="1">
            <a:spLocks noChangeArrowheads="1"/>
          </p:cNvSpPr>
          <p:nvPr/>
        </p:nvSpPr>
        <p:spPr bwMode="auto">
          <a:xfrm>
            <a:off x="4825464" y="4578350"/>
            <a:ext cx="39655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      //</a:t>
            </a:r>
            <a:r>
              <a:rPr kumimoji="1" lang="zh-CN"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赋值表达式，表达式值</a:t>
            </a:r>
            <a:r>
              <a:rPr kumimoji="1" lang="en-US"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=x=18</a:t>
            </a:r>
          </a:p>
        </p:txBody>
      </p:sp>
      <p:sp>
        <p:nvSpPr>
          <p:cNvPr id="15" name="Text Box 7"/>
          <p:cNvSpPr txBox="1">
            <a:spLocks noChangeArrowheads="1"/>
          </p:cNvSpPr>
          <p:nvPr/>
        </p:nvSpPr>
        <p:spPr bwMode="auto">
          <a:xfrm>
            <a:off x="4815939" y="4997450"/>
            <a:ext cx="38179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      //</a:t>
            </a:r>
            <a:r>
              <a:rPr kumimoji="1" lang="zh-CN"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逗号表达式,表达式值18,</a:t>
            </a:r>
            <a:r>
              <a:rPr kumimoji="1" lang="en-US" altLang="zh-CN" sz="2000">
                <a:solidFill>
                  <a:srgbClr val="0000FF"/>
                </a:solidFill>
                <a:latin typeface="Times New Roman" panose="02020603050405020304" pitchFamily="18" charset="0"/>
                <a:ea typeface="宋体" panose="02010600030101010101" pitchFamily="2" charset="-122"/>
                <a:sym typeface="Wingdings 2" panose="05020102010507070707" pitchFamily="18" charset="2"/>
              </a:rPr>
              <a:t>x=3</a:t>
            </a:r>
          </a:p>
        </p:txBody>
      </p:sp>
      <p:sp>
        <p:nvSpPr>
          <p:cNvPr id="16" name="Text Box 8"/>
          <p:cNvSpPr txBox="1">
            <a:spLocks noChangeArrowheads="1"/>
          </p:cNvSpPr>
          <p:nvPr/>
        </p:nvSpPr>
        <p:spPr bwMode="auto">
          <a:xfrm>
            <a:off x="7290852" y="5626100"/>
            <a:ext cx="95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400">
                <a:solidFill>
                  <a:srgbClr val="0000FF"/>
                </a:solidFill>
                <a:latin typeface="Times New Roman" panose="02020603050405020304" pitchFamily="18" charset="0"/>
                <a:ea typeface="宋体" panose="02010600030101010101" pitchFamily="2" charset="-122"/>
                <a:sym typeface="Wingdings 2" panose="05020102010507070707" pitchFamily="18" charset="2"/>
              </a:rPr>
              <a:t>//1,2,3</a:t>
            </a:r>
          </a:p>
        </p:txBody>
      </p:sp>
      <p:sp>
        <p:nvSpPr>
          <p:cNvPr id="17" name="Text Box 9"/>
          <p:cNvSpPr txBox="1">
            <a:spLocks noChangeArrowheads="1"/>
          </p:cNvSpPr>
          <p:nvPr/>
        </p:nvSpPr>
        <p:spPr bwMode="auto">
          <a:xfrm>
            <a:off x="7252752" y="6045200"/>
            <a:ext cx="95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eaLnBrk="0" fontAlgn="base" hangingPunct="0">
              <a:spcBef>
                <a:spcPct val="0"/>
              </a:spcBef>
              <a:spcAft>
                <a:spcPct val="0"/>
              </a:spcAft>
            </a:pPr>
            <a:r>
              <a:rPr kumimoji="1" lang="en-US" altLang="zh-CN" sz="2400">
                <a:solidFill>
                  <a:srgbClr val="0000FF"/>
                </a:solidFill>
                <a:latin typeface="Times New Roman" panose="02020603050405020304" pitchFamily="18" charset="0"/>
                <a:ea typeface="宋体" panose="02010600030101010101" pitchFamily="2" charset="-122"/>
                <a:sym typeface="Wingdings 2" panose="05020102010507070707" pitchFamily="18" charset="2"/>
              </a:rPr>
              <a:t>//3,2,3</a:t>
            </a:r>
          </a:p>
        </p:txBody>
      </p:sp>
      <p:sp>
        <p:nvSpPr>
          <p:cNvPr id="18" name="AutoShape 7"/>
          <p:cNvSpPr>
            <a:spLocks noChangeArrowheads="1"/>
          </p:cNvSpPr>
          <p:nvPr/>
        </p:nvSpPr>
        <p:spPr bwMode="auto">
          <a:xfrm>
            <a:off x="7531357" y="1627188"/>
            <a:ext cx="3167063" cy="1368425"/>
          </a:xfrm>
          <a:prstGeom prst="irregularSeal2">
            <a:avLst/>
          </a:prstGeom>
          <a:solidFill>
            <a:srgbClr val="00FFFF"/>
          </a:solidFill>
          <a:ln w="9525">
            <a:solidFill>
              <a:srgbClr val="000000"/>
            </a:solidFill>
            <a:miter lim="800000"/>
          </a:ln>
          <a:effectLst/>
        </p:spPr>
        <p:txBody>
          <a:bodyPr wrap="none" anchor="ctr"/>
          <a:lstStyle/>
          <a:p>
            <a:pPr marL="0" marR="0" lvl="0" indent="0" algn="ctr" defTabSz="914400" eaLnBrk="1" fontAlgn="base" latinLnBrk="0" hangingPunct="1">
              <a:lnSpc>
                <a:spcPct val="100000"/>
              </a:lnSpc>
              <a:spcBef>
                <a:spcPct val="30000"/>
              </a:spcBef>
              <a:spcAft>
                <a:spcPct val="0"/>
              </a:spcAft>
              <a:buClr>
                <a:srgbClr val="66FF33"/>
              </a:buClr>
              <a:buSzTx/>
              <a:buFontTx/>
              <a:buNone/>
              <a:defRPr/>
            </a:pPr>
            <a:r>
              <a:rPr kumimoji="0" lang="zh-CN" altLang="en-US"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楷体_GB2312" pitchFamily="49" charset="-122"/>
              </a:rPr>
              <a:t>改变默认求解顺序</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1073785" y="1153160"/>
            <a:ext cx="9547225" cy="584835"/>
          </a:xfrm>
          <a:prstGeom prst="rect">
            <a:avLst/>
          </a:prstGeom>
          <a:noFill/>
          <a:ln w="9525">
            <a:noFill/>
            <a:miter lim="800000"/>
            <a:headEnd type="none" w="lg" len="med"/>
          </a:ln>
        </p:spPr>
        <p:txBody>
          <a:bodyPr wrap="square" lIns="90000" tIns="46800" rIns="90000" bIns="46800">
            <a:spAutoFit/>
          </a:bodyPr>
          <a:lstStyle/>
          <a:p>
            <a:pPr marL="0" lvl="1" defTabSz="914400" fontAlgn="base">
              <a:spcBef>
                <a:spcPct val="0"/>
              </a:spcBef>
              <a:spcAft>
                <a:spcPct val="0"/>
              </a:spcAft>
              <a:defRPr/>
            </a:pPr>
            <a:r>
              <a:rPr lang="zh-CN" altLang="en-US" sz="32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2.11 </a:t>
            </a:r>
            <a:r>
              <a:rPr lang="zh-CN" altLang="en-US" sz="32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sym typeface="Wingdings 2" panose="05020102010507070707" pitchFamily="18" charset="2"/>
              </a:rPr>
              <a:t>长度运算符和数据类型转换</a:t>
            </a:r>
            <a:r>
              <a:rPr lang="zh-CN" altLang="en-US" sz="28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 </a:t>
            </a:r>
          </a:p>
        </p:txBody>
      </p:sp>
      <p:sp>
        <p:nvSpPr>
          <p:cNvPr id="9" name="Text Box 5"/>
          <p:cNvSpPr txBox="1">
            <a:spLocks noChangeArrowheads="1"/>
          </p:cNvSpPr>
          <p:nvPr/>
        </p:nvSpPr>
        <p:spPr bwMode="auto">
          <a:xfrm>
            <a:off x="1216829" y="2560897"/>
            <a:ext cx="5454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形式：   </a:t>
            </a:r>
            <a:r>
              <a:rPr kumimoji="1" lang="en-US" altLang="zh-CN"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sizeof </a:t>
            </a:r>
            <a:r>
              <a:rPr kumimoji="1" lang="zh-CN" altLang="en-US"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（变量名）；</a:t>
            </a:r>
            <a:endParaRPr kumimoji="1"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0"/>
              </a:spcBef>
              <a:spcAft>
                <a:spcPct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        	     </a:t>
            </a:r>
            <a:r>
              <a:rPr kumimoji="1" lang="en-US" altLang="zh-CN"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sizeof</a:t>
            </a:r>
            <a:r>
              <a:rPr kumimoji="1" lang="zh-CN" altLang="en-US"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（类型说明符）；</a:t>
            </a:r>
            <a:endParaRPr kumimoji="1"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p:txBody>
      </p:sp>
      <p:sp>
        <p:nvSpPr>
          <p:cNvPr id="10" name="Text Box 6"/>
          <p:cNvSpPr txBox="1">
            <a:spLocks noChangeArrowheads="1"/>
          </p:cNvSpPr>
          <p:nvPr/>
        </p:nvSpPr>
        <p:spPr bwMode="auto">
          <a:xfrm>
            <a:off x="1648629" y="4599247"/>
            <a:ext cx="54641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15000"/>
              </a:lnSpc>
              <a:spcBef>
                <a:spcPct val="0"/>
              </a:spcBef>
              <a:spcAft>
                <a:spcPct val="0"/>
              </a:spcAft>
              <a:buClrTx/>
              <a:buSzTx/>
              <a:buFontTx/>
              <a:buNone/>
              <a:defRPr/>
            </a:pPr>
            <a:r>
              <a:rPr kumimoji="1" lang="en-US" altLang="zh-CN"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int   a,  b;</a:t>
            </a:r>
          </a:p>
          <a:p>
            <a:pPr marL="0" marR="0" lvl="0" indent="0" defTabSz="914400" eaLnBrk="1" fontAlgn="base" latinLnBrk="0" hangingPunct="1">
              <a:lnSpc>
                <a:spcPct val="115000"/>
              </a:lnSpc>
              <a:spcBef>
                <a:spcPct val="0"/>
              </a:spcBef>
              <a:spcAft>
                <a:spcPct val="0"/>
              </a:spcAft>
              <a:buClrTx/>
              <a:buSzTx/>
              <a:buFontTx/>
              <a:buNone/>
              <a:defRPr/>
            </a:pPr>
            <a:r>
              <a:rPr kumimoji="1" lang="en-US" altLang="zh-CN"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b=sizeof (a);           /*b</a:t>
            </a:r>
            <a:r>
              <a:rPr kumimoji="1" lang="zh-CN" altLang="en-US"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的值为</a:t>
            </a:r>
            <a:r>
              <a:rPr kumimoji="1" lang="en-US" altLang="zh-CN"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4 */</a:t>
            </a:r>
          </a:p>
          <a:p>
            <a:pPr marL="0" marR="0" lvl="0" indent="0" defTabSz="914400" eaLnBrk="1" fontAlgn="base" latinLnBrk="0" hangingPunct="1">
              <a:lnSpc>
                <a:spcPct val="115000"/>
              </a:lnSpc>
              <a:spcBef>
                <a:spcPct val="0"/>
              </a:spcBef>
              <a:spcAft>
                <a:spcPct val="0"/>
              </a:spcAft>
              <a:buClrTx/>
              <a:buSzTx/>
              <a:buFontTx/>
              <a:buNone/>
              <a:defRPr/>
            </a:pPr>
            <a:r>
              <a:rPr kumimoji="1" lang="en-US" altLang="zh-CN"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c=sizeof(float);      /* c</a:t>
            </a:r>
            <a:r>
              <a:rPr kumimoji="1" lang="zh-CN" altLang="en-US"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的值为</a:t>
            </a:r>
            <a:r>
              <a:rPr kumimoji="1" lang="en-US" altLang="zh-CN"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4*/</a:t>
            </a:r>
          </a:p>
        </p:txBody>
      </p:sp>
      <p:sp>
        <p:nvSpPr>
          <p:cNvPr id="11" name="Text Box 7"/>
          <p:cNvSpPr txBox="1">
            <a:spLocks noChangeArrowheads="1"/>
          </p:cNvSpPr>
          <p:nvPr/>
        </p:nvSpPr>
        <p:spPr bwMode="auto">
          <a:xfrm>
            <a:off x="1216829" y="3780097"/>
            <a:ext cx="727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功能： 测试类型或数据所占用的字节数</a:t>
            </a:r>
            <a:endParaRPr kumimoji="1"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p:txBody>
      </p:sp>
      <p:sp>
        <p:nvSpPr>
          <p:cNvPr id="2" name="Text Box 4"/>
          <p:cNvSpPr txBox="1">
            <a:spLocks noChangeArrowheads="1"/>
          </p:cNvSpPr>
          <p:nvPr/>
        </p:nvSpPr>
        <p:spPr bwMode="auto">
          <a:xfrm>
            <a:off x="1216660" y="1887220"/>
            <a:ext cx="9547225" cy="584835"/>
          </a:xfrm>
          <a:prstGeom prst="rect">
            <a:avLst/>
          </a:prstGeom>
          <a:noFill/>
          <a:ln w="9525">
            <a:noFill/>
            <a:miter lim="800000"/>
            <a:headEnd type="none" w="lg" len="med"/>
          </a:ln>
        </p:spPr>
        <p:txBody>
          <a:bodyPr wrap="square" lIns="90000" tIns="46800" rIns="90000" bIns="46800">
            <a:spAutoFit/>
          </a:bodyPr>
          <a:lstStyle/>
          <a:p>
            <a:pPr marL="0" lvl="1" defTabSz="914400" fontAlgn="base">
              <a:spcBef>
                <a:spcPct val="0"/>
              </a:spcBef>
              <a:spcAft>
                <a:spcPct val="0"/>
              </a:spcAft>
              <a:defRPr/>
            </a:pPr>
            <a:r>
              <a:rPr lang="zh-CN" altLang="en-US" sz="2800" b="1" kern="0" noProof="0" dirty="0">
                <a:ln>
                  <a:noFill/>
                </a:ln>
                <a:solidFill>
                  <a:srgbClr val="0000FF"/>
                </a:solidFill>
                <a:effectLst>
                  <a:outerShdw blurRad="38100" dist="38100" dir="2700000" algn="tl">
                    <a:srgbClr val="C0C0C0"/>
                  </a:outerShdw>
                </a:effectLst>
                <a:uLnTx/>
                <a:uFillTx/>
                <a:latin typeface="Arial" panose="020B0604020202020204"/>
                <a:ea typeface="宋体" panose="02010600030101010101" pitchFamily="2" charset="-122"/>
              </a:rPr>
              <a:t>2.11.1 </a:t>
            </a:r>
            <a:r>
              <a:rPr lang="zh-CN" altLang="en-US" sz="2800" b="1" kern="0" noProof="0" dirty="0">
                <a:ln>
                  <a:noFill/>
                </a:ln>
                <a:solidFill>
                  <a:srgbClr val="0000FF"/>
                </a:solidFill>
                <a:effectLst>
                  <a:outerShdw blurRad="38100" dist="38100" dir="2700000" algn="tl">
                    <a:srgbClr val="C0C0C0"/>
                  </a:outerShdw>
                </a:effectLst>
                <a:uLnTx/>
                <a:uFillTx/>
                <a:latin typeface="Arial" panose="020B0604020202020204"/>
                <a:ea typeface="宋体" panose="02010600030101010101" pitchFamily="2" charset="-122"/>
                <a:sym typeface="Wingdings 2" panose="05020102010507070707" pitchFamily="18" charset="2"/>
              </a:rPr>
              <a:t>长度运算符</a:t>
            </a:r>
            <a:r>
              <a:rPr kumimoji="1" lang="en-US" altLang="zh-CN" sz="3200" b="1" dirty="0">
                <a:solidFill>
                  <a:srgbClr val="000000"/>
                </a:solidFill>
                <a:latin typeface="Arial" panose="020B0604020202020204" pitchFamily="34" charset="0"/>
                <a:ea typeface="楷体_GB2312" pitchFamily="49" charset="-122"/>
                <a:sym typeface="Wingdings 2" panose="05020102010507070707" pitchFamily="18" charset="2"/>
              </a:rPr>
              <a:t> </a:t>
            </a:r>
            <a:r>
              <a:rPr lang="zh-CN" altLang="en-US" sz="28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    表</a:t>
            </a:r>
            <a:r>
              <a:rPr lang="en-US" altLang="zh-CN" sz="28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2-13</a:t>
            </a:r>
            <a:endParaRPr lang="zh-CN" altLang="en-US" sz="28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in)">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1184275" y="2025650"/>
            <a:ext cx="9468485" cy="4679950"/>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751205" marR="0" lvl="1" indent="-571500" algn="l" defTabSz="914400" rtl="0" eaLnBrk="1" fontAlgn="base" latinLnBrk="0" hangingPunct="1">
              <a:lnSpc>
                <a:spcPct val="90000"/>
              </a:lnSpc>
              <a:spcBef>
                <a:spcPct val="0"/>
              </a:spcBef>
              <a:spcAft>
                <a:spcPct val="0"/>
              </a:spcAft>
              <a:buClrTx/>
              <a:buSzTx/>
              <a:buNone/>
              <a:defRPr/>
            </a:pPr>
            <a:r>
              <a:rPr lang="zh-CN" altLang="en-US" b="1" kern="0" noProof="0" dirty="0">
                <a:ln>
                  <a:noFill/>
                </a:ln>
                <a:solidFill>
                  <a:srgbClr val="0000FF"/>
                </a:solidFill>
                <a:effectLst>
                  <a:outerShdw blurRad="38100" dist="38100" dir="2700000" algn="tl">
                    <a:srgbClr val="C0C0C0"/>
                  </a:outerShdw>
                </a:effectLst>
                <a:uLnTx/>
                <a:uFillTx/>
                <a:latin typeface="Arial" panose="020B0604020202020204"/>
                <a:ea typeface="宋体" panose="02010600030101010101" pitchFamily="2" charset="-122"/>
                <a:sym typeface="+mn-ea"/>
              </a:rPr>
              <a:t>2.11.2 </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a:ea typeface="宋体" panose="02010600030101010101" pitchFamily="2" charset="-122"/>
              </a:rPr>
              <a:t>数据类型转换</a:t>
            </a:r>
          </a:p>
          <a:p>
            <a:pPr marL="179705" marR="0" lvl="1" indent="0" algn="l" defTabSz="914400" rtl="0" eaLnBrk="1" fontAlgn="base" latinLnBrk="0" hangingPunct="1">
              <a:lnSpc>
                <a:spcPct val="90000"/>
              </a:lnSpc>
              <a:spcBef>
                <a:spcPct val="0"/>
              </a:spcBef>
              <a:spcAft>
                <a:spcPct val="0"/>
              </a:spcAft>
              <a:buClrTx/>
              <a:buSzTx/>
              <a:buFontTx/>
              <a:buNone/>
              <a:defRPr/>
            </a:pPr>
            <a:endPar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lvl="1" indent="0" defTabSz="914400" eaLnBrk="1" hangingPunct="1">
              <a:lnSpc>
                <a:spcPct val="90000"/>
              </a:lnSpc>
              <a:spcBef>
                <a:spcPct val="0"/>
              </a:spcBef>
              <a:buNone/>
              <a:defRPr/>
            </a:pPr>
            <a:r>
              <a:rPr lang="zh-CN" altLang="zh-CN" sz="2400" b="1" kern="0" dirty="0">
                <a:solidFill>
                  <a:srgbClr val="000000"/>
                </a:solidFill>
                <a:latin typeface="Arial" panose="020B0604020202020204"/>
                <a:ea typeface="宋体" panose="02010600030101010101" pitchFamily="2" charset="-122"/>
              </a:rPr>
              <a:t>也称强制类型转换</a:t>
            </a:r>
            <a:r>
              <a:rPr lang="zh-CN" altLang="en-US" sz="2400" b="1" kern="0" dirty="0">
                <a:solidFill>
                  <a:srgbClr val="000000"/>
                </a:solidFill>
                <a:latin typeface="Arial" panose="020B0604020202020204"/>
                <a:ea typeface="宋体" panose="02010600030101010101" pitchFamily="2" charset="-122"/>
              </a:rPr>
              <a:t>（显式</a:t>
            </a:r>
            <a:r>
              <a:rPr lang="zh-CN" altLang="zh-CN" sz="2400" b="1" kern="0" dirty="0">
                <a:solidFill>
                  <a:srgbClr val="000000"/>
                </a:solidFill>
                <a:latin typeface="Arial" panose="020B0604020202020204"/>
                <a:ea typeface="宋体" panose="02010600030101010101" pitchFamily="2" charset="-122"/>
              </a:rPr>
              <a:t>转换</a:t>
            </a:r>
            <a:r>
              <a:rPr lang="zh-CN" altLang="en-US" sz="2400" b="1" kern="0" dirty="0">
                <a:solidFill>
                  <a:srgbClr val="000000"/>
                </a:solidFill>
                <a:latin typeface="Arial" panose="020B0604020202020204"/>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a:t>
            </a: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类型说明符</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  (</a:t>
            </a: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表达式</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a:t>
            </a:r>
          </a:p>
          <a:p>
            <a:pPr marL="179705" marR="0" lvl="1"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(float) a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把</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转换为实型</a:t>
            </a:r>
          </a:p>
          <a:p>
            <a:pPr marL="179705" marR="0" lvl="1"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int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x+y</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把</a:t>
            </a:r>
            <a:r>
              <a:rPr kumimoji="0" lang="en-US" altLang="zh-CN" sz="2400" b="1" i="0" u="none" strike="noStrike" kern="0" cap="none" spc="0" normalizeH="0" baseline="0" noProof="0" dirty="0" err="1">
                <a:ln>
                  <a:noFill/>
                </a:ln>
                <a:solidFill>
                  <a:srgbClr val="000000"/>
                </a:solidFill>
                <a:effectLst/>
                <a:uLnTx/>
                <a:uFillTx/>
                <a:latin typeface="Arial" panose="020B0604020202020204"/>
                <a:ea typeface="宋体" panose="02010600030101010101" pitchFamily="2" charset="-122"/>
              </a:rPr>
              <a:t>x+y</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的结果转换为整型</a:t>
            </a:r>
          </a:p>
          <a:p>
            <a:pPr marL="179705" marR="0" lvl="1" indent="0" algn="l" defTabSz="914400" rtl="0" eaLnBrk="1" fontAlgn="base" latinLnBrk="0" hangingPunct="1">
              <a:lnSpc>
                <a:spcPct val="90000"/>
              </a:lnSpc>
              <a:spcBef>
                <a:spcPct val="0"/>
              </a:spcBef>
              <a:spcAft>
                <a:spcPct val="0"/>
              </a:spcAft>
              <a:buClrTx/>
              <a:buSzTx/>
              <a:buFontTx/>
              <a:buNone/>
              <a:defRPr/>
            </a:pPr>
            <a:endPar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90000"/>
              </a:lnSpc>
              <a:spcBef>
                <a:spcPct val="0"/>
              </a:spcBef>
              <a:spcAft>
                <a:spcPct val="0"/>
              </a:spcAft>
              <a:buClrTx/>
              <a:buSzTx/>
              <a:buFontTx/>
              <a:buNone/>
              <a:defRPr/>
            </a:pPr>
            <a:endParaRPr kumimoji="0" lang="zh-CN" altLang="en-US" sz="1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0" algn="l" defTabSz="914400" rtl="0" eaLnBrk="1" fontAlgn="base" latinLnBrk="0" hangingPunct="1">
              <a:lnSpc>
                <a:spcPct val="9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en-US" sz="2400" b="1" i="0" u="none" strike="noStrike" kern="0" cap="none" spc="0" normalizeH="0" baseline="0" noProof="0" dirty="0">
                <a:ln>
                  <a:noFill/>
                </a:ln>
                <a:solidFill>
                  <a:srgbClr val="3333CC"/>
                </a:solidFill>
                <a:effectLst>
                  <a:outerShdw blurRad="38100" dist="38100" dir="2700000" algn="tl">
                    <a:srgbClr val="C0C0C0"/>
                  </a:outerShdw>
                </a:effectLst>
                <a:uLnTx/>
                <a:uFillTx/>
                <a:latin typeface="Arial" panose="020B0604020202020204"/>
                <a:ea typeface="宋体" panose="02010600030101010101" pitchFamily="2" charset="-122"/>
              </a:rPr>
              <a:t>类型转换只是为了运算的需要而对变量的数据长度进行的临时性转换，不改变数据说明时对该变量定义的类型。</a:t>
            </a:r>
          </a:p>
        </p:txBody>
      </p:sp>
      <p:sp>
        <p:nvSpPr>
          <p:cNvPr id="8" name="Text Box 4"/>
          <p:cNvSpPr txBox="1">
            <a:spLocks noChangeArrowheads="1"/>
          </p:cNvSpPr>
          <p:nvPr/>
        </p:nvSpPr>
        <p:spPr bwMode="auto">
          <a:xfrm>
            <a:off x="1073785" y="1153160"/>
            <a:ext cx="9547225" cy="584835"/>
          </a:xfrm>
          <a:prstGeom prst="rect">
            <a:avLst/>
          </a:prstGeom>
          <a:noFill/>
          <a:ln w="9525">
            <a:noFill/>
            <a:miter lim="800000"/>
            <a:headEnd type="none" w="lg" len="med"/>
          </a:ln>
        </p:spPr>
        <p:txBody>
          <a:bodyPr wrap="square" lIns="90000" tIns="46800" rIns="90000" bIns="46800">
            <a:spAutoFit/>
          </a:bodyPr>
          <a:lstStyle/>
          <a:p>
            <a:pPr marL="0" lvl="1" defTabSz="914400" fontAlgn="base">
              <a:spcBef>
                <a:spcPct val="0"/>
              </a:spcBef>
              <a:spcAft>
                <a:spcPct val="0"/>
              </a:spcAft>
              <a:defRPr/>
            </a:pPr>
            <a:r>
              <a:rPr lang="zh-CN" altLang="en-US" sz="32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2.11 </a:t>
            </a:r>
            <a:r>
              <a:rPr lang="zh-CN" altLang="en-US" sz="32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sym typeface="Wingdings 2" panose="05020102010507070707" pitchFamily="18" charset="2"/>
              </a:rPr>
              <a:t>长度运算符和数据类型转换</a:t>
            </a:r>
            <a:r>
              <a:rPr lang="zh-CN" altLang="en-US" sz="28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1981200" y="1219200"/>
            <a:ext cx="8229600" cy="914400"/>
          </a:xfrm>
          <a:prstGeom prst="rect">
            <a:avLst/>
          </a:prstGeom>
          <a:noFill/>
          <a:ln w="9525">
            <a:noFill/>
            <a:miter lim="800000"/>
          </a:ln>
        </p:spPr>
        <p:txBody>
          <a:bodyPr anchor="ctr"/>
          <a:lstStyle/>
          <a:p>
            <a:pPr eaLnBrk="1" hangingPunct="1">
              <a:defRPr/>
            </a:pPr>
            <a:r>
              <a:rPr lang="en-US" altLang="zh-CN"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1. </a:t>
            </a: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位</a:t>
            </a:r>
            <a:r>
              <a:rPr lang="en-US" altLang="zh-CN"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(bit)</a:t>
            </a: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：是指二进制中的位，它是计算机能</a:t>
            </a:r>
            <a:b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b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处理的最小单位。</a:t>
            </a:r>
            <a:endParaRPr lang="zh-CN" altLang="en-US" sz="28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endParaRPr>
          </a:p>
        </p:txBody>
      </p:sp>
      <p:sp>
        <p:nvSpPr>
          <p:cNvPr id="148483" name="Rectangle 3"/>
          <p:cNvSpPr>
            <a:spLocks noChangeArrowheads="1"/>
          </p:cNvSpPr>
          <p:nvPr/>
        </p:nvSpPr>
        <p:spPr bwMode="auto">
          <a:xfrm>
            <a:off x="1981200" y="2286000"/>
            <a:ext cx="8229600" cy="1905000"/>
          </a:xfrm>
          <a:prstGeom prst="rect">
            <a:avLst/>
          </a:prstGeom>
          <a:noFill/>
          <a:ln w="9525">
            <a:noFill/>
            <a:miter lim="800000"/>
          </a:ln>
        </p:spPr>
        <p:txBody>
          <a:bodyPr anchor="ctr"/>
          <a:lstStyle/>
          <a:p>
            <a:pPr eaLnBrk="1" hangingPunct="1">
              <a:defRPr/>
            </a:pPr>
            <a:r>
              <a:rPr lang="en-US" altLang="zh-CN"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2. </a:t>
            </a: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字节</a:t>
            </a:r>
            <a:r>
              <a:rPr lang="en-US" altLang="zh-CN"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(byte)</a:t>
            </a: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：是计算机处理的基本单位。计算</a:t>
            </a:r>
            <a:b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b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机的内存是按字节进行分配的。一个字</a:t>
            </a:r>
            <a:b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b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节有八位二进制数组成。</a:t>
            </a:r>
          </a:p>
        </p:txBody>
      </p:sp>
      <p:sp>
        <p:nvSpPr>
          <p:cNvPr id="148484" name="Rectangle 4"/>
          <p:cNvSpPr>
            <a:spLocks noChangeArrowheads="1"/>
          </p:cNvSpPr>
          <p:nvPr/>
        </p:nvSpPr>
        <p:spPr bwMode="auto">
          <a:xfrm>
            <a:off x="1981200" y="4343400"/>
            <a:ext cx="8229600" cy="1447800"/>
          </a:xfrm>
          <a:prstGeom prst="rect">
            <a:avLst/>
          </a:prstGeom>
          <a:noFill/>
          <a:ln w="9525">
            <a:noFill/>
            <a:miter lim="800000"/>
          </a:ln>
        </p:spPr>
        <p:txBody>
          <a:bodyPr anchor="ctr"/>
          <a:lstStyle/>
          <a:p>
            <a:pPr eaLnBrk="1" hangingPunct="1">
              <a:defRPr/>
            </a:pPr>
            <a:r>
              <a:rPr lang="en-US" altLang="zh-CN"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3. </a:t>
            </a: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补码：一个正数的补码是其本身；一个负数的</a:t>
            </a:r>
            <a:b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b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补码是其绝对值按位取反后加</a:t>
            </a:r>
            <a:r>
              <a:rPr lang="en-US" altLang="zh-CN"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1</a:t>
            </a: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b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br>
            <a:r>
              <a:rPr lang="zh-CN" altLang="en-US" sz="25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数是以补码的形式存放的。 </a:t>
            </a:r>
          </a:p>
        </p:txBody>
      </p:sp>
      <p:sp>
        <p:nvSpPr>
          <p:cNvPr id="148485" name="Text Box 5"/>
          <p:cNvSpPr txBox="1">
            <a:spLocks noChangeArrowheads="1"/>
          </p:cNvSpPr>
          <p:nvPr/>
        </p:nvSpPr>
        <p:spPr bwMode="auto">
          <a:xfrm>
            <a:off x="2514600" y="5867400"/>
            <a:ext cx="7467600"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600">
                <a:latin typeface="Times New Roman" panose="02020603050405020304" pitchFamily="18" charset="0"/>
                <a:ea typeface="宋体" panose="02010600030101010101" pitchFamily="2" charset="-122"/>
                <a:sym typeface="Wingdings 2" panose="05020102010507070707" pitchFamily="18" charset="2"/>
              </a:rPr>
              <a:t>   </a:t>
            </a:r>
            <a:r>
              <a:rPr kumimoji="1" lang="zh-CN" altLang="en-US" sz="2600">
                <a:latin typeface="Times New Roman" panose="02020603050405020304" pitchFamily="18" charset="0"/>
                <a:ea typeface="宋体" panose="02010600030101010101" pitchFamily="2" charset="-122"/>
                <a:sym typeface="Wingdings 2" panose="05020102010507070707" pitchFamily="18" charset="2"/>
              </a:rPr>
              <a:t>例如：</a:t>
            </a:r>
            <a:r>
              <a:rPr kumimoji="1" lang="en-US" altLang="zh-CN" sz="2600">
                <a:latin typeface="Times New Roman" panose="02020603050405020304" pitchFamily="18" charset="0"/>
                <a:ea typeface="宋体" panose="02010600030101010101" pitchFamily="2" charset="-122"/>
                <a:sym typeface="Wingdings 2" panose="05020102010507070707" pitchFamily="18" charset="2"/>
              </a:rPr>
              <a:t>-7 </a:t>
            </a:r>
            <a:r>
              <a:rPr kumimoji="1" lang="zh-CN" altLang="en-US" sz="2600">
                <a:latin typeface="Times New Roman" panose="02020603050405020304" pitchFamily="18" charset="0"/>
                <a:ea typeface="宋体" panose="02010600030101010101" pitchFamily="2" charset="-122"/>
                <a:sym typeface="Wingdings 2" panose="05020102010507070707" pitchFamily="18" charset="2"/>
              </a:rPr>
              <a:t>的补码是 </a:t>
            </a:r>
            <a:r>
              <a:rPr kumimoji="1" lang="en-US" altLang="zh-CN" sz="2600">
                <a:latin typeface="Times New Roman" panose="02020603050405020304" pitchFamily="18" charset="0"/>
                <a:ea typeface="宋体" panose="02010600030101010101" pitchFamily="2" charset="-122"/>
                <a:sym typeface="Wingdings 2" panose="05020102010507070707" pitchFamily="18" charset="2"/>
              </a:rPr>
              <a:t>1111 1111 1111 1001</a:t>
            </a:r>
            <a:r>
              <a:rPr kumimoji="1" lang="en-US" altLang="zh-CN" sz="2000">
                <a:latin typeface="Times New Roman" panose="02020603050405020304" pitchFamily="18" charset="0"/>
                <a:ea typeface="宋体" panose="02010600030101010101" pitchFamily="2" charset="-122"/>
                <a:sym typeface="Wingdings 2" panose="05020102010507070707" pitchFamily="18" charset="2"/>
              </a:rPr>
              <a:t> </a:t>
            </a:r>
          </a:p>
        </p:txBody>
      </p:sp>
      <p:sp>
        <p:nvSpPr>
          <p:cNvPr id="147458" name="Rectangle 2"/>
          <p:cNvSpPr>
            <a:spLocks noGrp="1" noChangeArrowheads="1"/>
          </p:cNvSpPr>
          <p:nvPr>
            <p:ph type="ctrTitle"/>
          </p:nvPr>
        </p:nvSpPr>
        <p:spPr>
          <a:xfrm>
            <a:off x="1200828" y="596740"/>
            <a:ext cx="7772400" cy="622301"/>
          </a:xfrm>
        </p:spPr>
        <p:txBody>
          <a:bodyPr/>
          <a:lstStyle/>
          <a:p>
            <a:pPr algn="l" eaLnBrk="1" fontAlgn="base" hangingPunct="1">
              <a:lnSpc>
                <a:spcPct val="100000"/>
              </a:lnSpc>
              <a:buClrTx/>
              <a:buSzTx/>
              <a:buFontTx/>
              <a:defRPr/>
            </a:pPr>
            <a:r>
              <a:rPr lang="en-US" altLang="zh-CN" sz="3200" b="1" kern="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Times New Roman" panose="02020603050405020304" pitchFamily="18" charset="0"/>
              </a:rPr>
              <a:t>2.12 位运算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dissolve">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dissolve">
                                      <p:cBhvr>
                                        <p:cTn id="12" dur="500"/>
                                        <p:tgtEl>
                                          <p:spTgt spid="14848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8484"/>
                                        </p:tgtEl>
                                        <p:attrNameLst>
                                          <p:attrName>style.visibility</p:attrName>
                                        </p:attrNameLst>
                                      </p:cBhvr>
                                      <p:to>
                                        <p:strVal val="visible"/>
                                      </p:to>
                                    </p:set>
                                    <p:animEffect transition="in" filter="dissolve">
                                      <p:cBhvr>
                                        <p:cTn id="17" dur="500"/>
                                        <p:tgtEl>
                                          <p:spTgt spid="14848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8485"/>
                                        </p:tgtEl>
                                        <p:attrNameLst>
                                          <p:attrName>style.visibility</p:attrName>
                                        </p:attrNameLst>
                                      </p:cBhvr>
                                      <p:to>
                                        <p:strVal val="visible"/>
                                      </p:to>
                                    </p:set>
                                    <p:animEffect transition="in" filter="box(out)">
                                      <p:cBhvr>
                                        <p:cTn id="22"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utoUpdateAnimBg="0"/>
      <p:bldP spid="148484" grpId="0" autoUpdateAnimBg="0"/>
      <p:bldP spid="148485"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noGrp="1" noChangeArrowheads="1"/>
          </p:cNvSpPr>
          <p:nvPr>
            <p:ph type="title"/>
          </p:nvPr>
        </p:nvSpPr>
        <p:spPr>
          <a:xfrm>
            <a:off x="673100" y="1085850"/>
            <a:ext cx="10363200" cy="457200"/>
          </a:xfrm>
        </p:spPr>
        <p:txBody>
          <a:bodyPr>
            <a:normAutofit fontScale="90000"/>
          </a:bodyPr>
          <a:lstStyle/>
          <a:p>
            <a:pPr eaLnBrk="1" hangingPunct="1">
              <a:defRPr/>
            </a:pPr>
            <a:r>
              <a:rPr lang="en-US" altLang="zh-CN" dirty="0">
                <a:solidFill>
                  <a:srgbClr val="3333CC"/>
                </a:solidFill>
              </a:rPr>
              <a:t>2.1  </a:t>
            </a:r>
            <a:r>
              <a:rPr lang="zh-CN" altLang="en-US" dirty="0">
                <a:solidFill>
                  <a:srgbClr val="3333CC"/>
                </a:solidFill>
              </a:rPr>
              <a:t> </a:t>
            </a:r>
            <a:r>
              <a:rPr lang="en-US" altLang="zh-CN" dirty="0">
                <a:solidFill>
                  <a:srgbClr val="3333CC"/>
                </a:solidFill>
              </a:rPr>
              <a:t>C</a:t>
            </a:r>
            <a:r>
              <a:rPr lang="zh-CN" altLang="en-US" dirty="0">
                <a:solidFill>
                  <a:srgbClr val="3333CC"/>
                </a:solidFill>
              </a:rPr>
              <a:t>语言的数据类型</a:t>
            </a:r>
          </a:p>
        </p:txBody>
      </p:sp>
      <p:sp>
        <p:nvSpPr>
          <p:cNvPr id="51213" name="Rectangle 13"/>
          <p:cNvSpPr>
            <a:spLocks noChangeArrowheads="1"/>
          </p:cNvSpPr>
          <p:nvPr/>
        </p:nvSpPr>
        <p:spPr bwMode="auto">
          <a:xfrm>
            <a:off x="334433" y="1876425"/>
            <a:ext cx="10703984" cy="2505301"/>
          </a:xfrm>
          <a:prstGeom prst="rect">
            <a:avLst/>
          </a:prstGeom>
          <a:noFill/>
          <a:ln w="9525">
            <a:noFill/>
            <a:miter lim="800000"/>
          </a:ln>
          <a:effectLst/>
        </p:spPr>
        <p:txBody>
          <a:bodyPr>
            <a:spAutoFit/>
          </a:bodyPr>
          <a:lstStyle/>
          <a:p>
            <a:pPr marL="363855" indent="-363855">
              <a:lnSpc>
                <a:spcPct val="125000"/>
              </a:lnSpc>
              <a:spcBef>
                <a:spcPct val="20000"/>
              </a:spcBef>
              <a:buFont typeface="Wingdings" panose="05000000000000000000" pitchFamily="2" charset="2"/>
              <a:buChar char="Ø"/>
              <a:defRPr/>
            </a:pPr>
            <a:r>
              <a:rPr lang="zh-CN" altLang="en-US" sz="2800" kern="0" dirty="0">
                <a:latin typeface="+mn-ea"/>
                <a:ea typeface="+mn-ea"/>
                <a:sym typeface="Wingdings" panose="05000000000000000000" pitchFamily="2" charset="2"/>
              </a:rPr>
              <a:t>计算机主要用于</a:t>
            </a:r>
            <a:r>
              <a:rPr lang="zh-CN" altLang="en-US" sz="2800" kern="0" dirty="0">
                <a:latin typeface="+mn-ea"/>
                <a:sym typeface="Wingdings" panose="05000000000000000000" pitchFamily="2" charset="2"/>
              </a:rPr>
              <a:t>处理</a:t>
            </a:r>
            <a:r>
              <a:rPr lang="zh-CN" altLang="en-US" sz="2800" kern="0" dirty="0">
                <a:latin typeface="+mn-ea"/>
                <a:ea typeface="+mn-ea"/>
                <a:sym typeface="Wingdings" panose="05000000000000000000" pitchFamily="2" charset="2"/>
              </a:rPr>
              <a:t>数据。</a:t>
            </a:r>
            <a:endParaRPr lang="en-US" altLang="zh-CN" sz="2800" kern="0" dirty="0">
              <a:latin typeface="+mn-ea"/>
              <a:ea typeface="+mn-ea"/>
              <a:sym typeface="Wingdings" panose="05000000000000000000" pitchFamily="2" charset="2"/>
            </a:endParaRPr>
          </a:p>
          <a:p>
            <a:pPr marL="363855" indent="-363855">
              <a:lnSpc>
                <a:spcPct val="125000"/>
              </a:lnSpc>
              <a:spcBef>
                <a:spcPct val="20000"/>
              </a:spcBef>
              <a:buFont typeface="Wingdings" panose="05000000000000000000" pitchFamily="2" charset="2"/>
              <a:buChar char="Ø"/>
              <a:defRPr/>
            </a:pPr>
            <a:endParaRPr lang="en-US" altLang="zh-CN" sz="2800" kern="0" dirty="0">
              <a:latin typeface="+mn-ea"/>
              <a:ea typeface="+mn-ea"/>
              <a:sym typeface="Wingdings" panose="05000000000000000000" pitchFamily="2" charset="2"/>
            </a:endParaRPr>
          </a:p>
          <a:p>
            <a:pPr marL="363855" indent="-363855">
              <a:lnSpc>
                <a:spcPct val="125000"/>
              </a:lnSpc>
              <a:spcBef>
                <a:spcPct val="20000"/>
              </a:spcBef>
              <a:buFont typeface="Wingdings" panose="05000000000000000000" pitchFamily="2" charset="2"/>
              <a:buChar char="Ø"/>
              <a:defRPr/>
            </a:pPr>
            <a:r>
              <a:rPr lang="en-US" altLang="zh-CN" sz="2800" kern="0" dirty="0">
                <a:latin typeface="+mn-ea"/>
                <a:ea typeface="+mn-ea"/>
                <a:sym typeface="Wingdings" panose="05000000000000000000" pitchFamily="2" charset="2"/>
              </a:rPr>
              <a:t>3   1.4   10</a:t>
            </a:r>
            <a:r>
              <a:rPr lang="en-US" altLang="zh-CN" sz="2800" kern="0" baseline="30000" dirty="0">
                <a:latin typeface="+mn-ea"/>
                <a:ea typeface="+mn-ea"/>
                <a:sym typeface="Wingdings" panose="05000000000000000000" pitchFamily="2" charset="2"/>
              </a:rPr>
              <a:t>2</a:t>
            </a:r>
            <a:r>
              <a:rPr lang="en-US" altLang="zh-CN" sz="2800" kern="0" dirty="0">
                <a:latin typeface="+mn-ea"/>
                <a:sym typeface="Wingdings" panose="05000000000000000000" pitchFamily="2" charset="2"/>
              </a:rPr>
              <a:t>   4+5i   </a:t>
            </a:r>
            <a:r>
              <a:rPr lang="en-US" altLang="zh-CN" sz="2800" kern="0" dirty="0" err="1">
                <a:latin typeface="+mn-ea"/>
                <a:sym typeface="Wingdings" panose="05000000000000000000" pitchFamily="2" charset="2"/>
              </a:rPr>
              <a:t>chinese</a:t>
            </a:r>
            <a:r>
              <a:rPr lang="zh-CN" altLang="en-US" sz="2800" kern="0" dirty="0">
                <a:latin typeface="+mn-ea"/>
                <a:sym typeface="Wingdings" panose="05000000000000000000" pitchFamily="2" charset="2"/>
              </a:rPr>
              <a:t>     </a:t>
            </a:r>
            <a:r>
              <a:rPr lang="en-US" altLang="zh-CN" sz="2800" kern="0" dirty="0">
                <a:latin typeface="+mn-ea"/>
                <a:sym typeface="Wingdings" panose="05000000000000000000" pitchFamily="2" charset="2"/>
              </a:rPr>
              <a:t> </a:t>
            </a:r>
            <a:r>
              <a:rPr lang="zh-CN" altLang="en-US" sz="2800" kern="0" dirty="0">
                <a:latin typeface="+mn-ea"/>
                <a:sym typeface="Wingdings" panose="05000000000000000000" pitchFamily="2" charset="2"/>
              </a:rPr>
              <a:t>音乐、图片、视频  等等。</a:t>
            </a:r>
            <a:endParaRPr lang="en-US" altLang="zh-CN" sz="2800" kern="0" dirty="0">
              <a:latin typeface="+mn-ea"/>
              <a:sym typeface="Wingdings" panose="05000000000000000000" pitchFamily="2" charset="2"/>
            </a:endParaRPr>
          </a:p>
          <a:p>
            <a:pPr marL="363855" indent="-363855">
              <a:lnSpc>
                <a:spcPct val="125000"/>
              </a:lnSpc>
              <a:spcBef>
                <a:spcPct val="20000"/>
              </a:spcBef>
              <a:defRPr/>
            </a:pPr>
            <a:endParaRPr lang="en-US" altLang="zh-CN" sz="2800" kern="0" dirty="0">
              <a:latin typeface="+mn-ea"/>
              <a:sym typeface="Wingdings" panose="05000000000000000000" pitchFamily="2" charset="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1828800" y="1281113"/>
            <a:ext cx="7924800" cy="685800"/>
          </a:xfrm>
          <a:prstGeom prst="rect">
            <a:avLst/>
          </a:prstGeom>
          <a:noFill/>
          <a:ln w="9525">
            <a:noFill/>
            <a:miter lim="800000"/>
          </a:ln>
        </p:spPr>
        <p:txBody>
          <a:bodyPr anchor="ctr"/>
          <a:lstStyle/>
          <a:p>
            <a:pPr eaLnBrk="1" hangingPunct="1">
              <a:defRPr/>
            </a:pPr>
            <a:r>
              <a:rPr lang="zh-CN" altLang="en-US" sz="28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一、位运算的概念 </a:t>
            </a:r>
          </a:p>
        </p:txBody>
      </p:sp>
      <p:sp>
        <p:nvSpPr>
          <p:cNvPr id="149507" name="Rectangle 3"/>
          <p:cNvSpPr>
            <a:spLocks noChangeArrowheads="1"/>
          </p:cNvSpPr>
          <p:nvPr/>
        </p:nvSpPr>
        <p:spPr bwMode="auto">
          <a:xfrm>
            <a:off x="2208213" y="1924050"/>
            <a:ext cx="7086600" cy="533400"/>
          </a:xfrm>
          <a:prstGeom prst="rect">
            <a:avLst/>
          </a:prstGeom>
          <a:noFill/>
          <a:ln w="9525">
            <a:noFill/>
            <a:miter lim="800000"/>
          </a:ln>
        </p:spPr>
        <p:txBody>
          <a:bodyPr anchor="ctr"/>
          <a:lstStyle/>
          <a:p>
            <a:pPr eaLnBrk="1" hangingPunct="1">
              <a:defRPr/>
            </a:pP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位运算：以二进制位为单位的运算。</a:t>
            </a:r>
          </a:p>
        </p:txBody>
      </p:sp>
      <p:sp>
        <p:nvSpPr>
          <p:cNvPr id="149508" name="Rectangle 4"/>
          <p:cNvSpPr>
            <a:spLocks noChangeArrowheads="1"/>
          </p:cNvSpPr>
          <p:nvPr/>
        </p:nvSpPr>
        <p:spPr bwMode="auto">
          <a:xfrm>
            <a:off x="1828800" y="3282950"/>
            <a:ext cx="7924800" cy="685800"/>
          </a:xfrm>
          <a:prstGeom prst="rect">
            <a:avLst/>
          </a:prstGeom>
          <a:noFill/>
          <a:ln w="9525">
            <a:noFill/>
            <a:miter lim="800000"/>
          </a:ln>
        </p:spPr>
        <p:txBody>
          <a:bodyPr anchor="ctr"/>
          <a:lstStyle/>
          <a:p>
            <a:pPr eaLnBrk="1" hangingPunct="1">
              <a:defRPr/>
            </a:pPr>
            <a:r>
              <a:rPr lang="zh-CN" altLang="en-US" sz="28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二、位运算符 </a:t>
            </a:r>
          </a:p>
        </p:txBody>
      </p:sp>
      <p:sp>
        <p:nvSpPr>
          <p:cNvPr id="149509" name="Rectangle 5"/>
          <p:cNvSpPr>
            <a:spLocks noChangeArrowheads="1"/>
          </p:cNvSpPr>
          <p:nvPr/>
        </p:nvSpPr>
        <p:spPr bwMode="auto">
          <a:xfrm>
            <a:off x="2208213" y="2451100"/>
            <a:ext cx="7467600" cy="533400"/>
          </a:xfrm>
          <a:prstGeom prst="rect">
            <a:avLst/>
          </a:prstGeom>
          <a:noFill/>
          <a:ln w="9525">
            <a:noFill/>
            <a:miter lim="800000"/>
          </a:ln>
        </p:spPr>
        <p:txBody>
          <a:bodyPr anchor="ctr"/>
          <a:lstStyle/>
          <a:p>
            <a:pPr eaLnBrk="1" hangingPunct="1">
              <a:defRPr/>
            </a:pP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位运算仅限于整数（整型数和字符型）。</a:t>
            </a:r>
          </a:p>
        </p:txBody>
      </p:sp>
      <p:grpSp>
        <p:nvGrpSpPr>
          <p:cNvPr id="2" name="Group 6"/>
          <p:cNvGrpSpPr/>
          <p:nvPr/>
        </p:nvGrpSpPr>
        <p:grpSpPr bwMode="auto">
          <a:xfrm>
            <a:off x="2400300" y="3987800"/>
            <a:ext cx="8039100" cy="1727200"/>
            <a:chOff x="552" y="2512"/>
            <a:chExt cx="5064" cy="1088"/>
          </a:xfrm>
        </p:grpSpPr>
        <p:sp>
          <p:nvSpPr>
            <p:cNvPr id="149511" name="Rectangle 7"/>
            <p:cNvSpPr>
              <a:spLocks noChangeArrowheads="1"/>
            </p:cNvSpPr>
            <p:nvPr/>
          </p:nvSpPr>
          <p:spPr bwMode="auto">
            <a:xfrm>
              <a:off x="552" y="2512"/>
              <a:ext cx="4272" cy="336"/>
            </a:xfrm>
            <a:prstGeom prst="rect">
              <a:avLst/>
            </a:prstGeom>
            <a:noFill/>
            <a:ln w="9525">
              <a:noFill/>
              <a:miter lim="800000"/>
            </a:ln>
          </p:spPr>
          <p:txBody>
            <a:bodyPr anchor="ctr"/>
            <a:lstStyle/>
            <a:p>
              <a:pPr eaLnBrk="1" hangingPunct="1">
                <a:defRPr/>
              </a:pP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位逻辑运算符（</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&amp;</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p>
          </p:txBody>
        </p:sp>
        <p:sp>
          <p:nvSpPr>
            <p:cNvPr id="149512" name="Rectangle 8"/>
            <p:cNvSpPr>
              <a:spLocks noChangeArrowheads="1"/>
            </p:cNvSpPr>
            <p:nvPr/>
          </p:nvSpPr>
          <p:spPr bwMode="auto">
            <a:xfrm>
              <a:off x="552" y="2896"/>
              <a:ext cx="2928" cy="336"/>
            </a:xfrm>
            <a:prstGeom prst="rect">
              <a:avLst/>
            </a:prstGeom>
            <a:noFill/>
            <a:ln w="9525">
              <a:noFill/>
              <a:miter lim="800000"/>
            </a:ln>
          </p:spPr>
          <p:txBody>
            <a:bodyPr anchor="ctr"/>
            <a:lstStyle/>
            <a:p>
              <a:pPr eaLnBrk="1" hangingPunct="1">
                <a:defRPr/>
              </a:pP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位移位运算符（</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&lt;&lt;</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&gt;&gt;</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p>
          </p:txBody>
        </p:sp>
        <p:sp>
          <p:nvSpPr>
            <p:cNvPr id="149513" name="Rectangle 9"/>
            <p:cNvSpPr>
              <a:spLocks noChangeArrowheads="1"/>
            </p:cNvSpPr>
            <p:nvPr/>
          </p:nvSpPr>
          <p:spPr bwMode="auto">
            <a:xfrm>
              <a:off x="552" y="3216"/>
              <a:ext cx="5064" cy="384"/>
            </a:xfrm>
            <a:prstGeom prst="rect">
              <a:avLst/>
            </a:prstGeom>
            <a:noFill/>
            <a:ln w="9525">
              <a:noFill/>
              <a:miter lim="800000"/>
            </a:ln>
          </p:spPr>
          <p:txBody>
            <a:bodyPr anchor="ctr"/>
            <a:lstStyle/>
            <a:p>
              <a:pPr eaLnBrk="1" hangingPunct="1">
                <a:defRPr/>
              </a:pP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位复合赋值运算符</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&amp;=</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&lt;&lt;=</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en-US" altLang="zh-CN"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&gt;&gt;=</a:t>
              </a: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left)">
                                      <p:cBhvr>
                                        <p:cTn id="7" dur="500"/>
                                        <p:tgtEl>
                                          <p:spTgt spid="1495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9507"/>
                                        </p:tgtEl>
                                        <p:attrNameLst>
                                          <p:attrName>style.visibility</p:attrName>
                                        </p:attrNameLst>
                                      </p:cBhvr>
                                      <p:to>
                                        <p:strVal val="visible"/>
                                      </p:to>
                                    </p:set>
                                    <p:animEffect transition="in" filter="dissolve">
                                      <p:cBhvr>
                                        <p:cTn id="12" dur="500"/>
                                        <p:tgtEl>
                                          <p:spTgt spid="1495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9509"/>
                                        </p:tgtEl>
                                        <p:attrNameLst>
                                          <p:attrName>style.visibility</p:attrName>
                                        </p:attrNameLst>
                                      </p:cBhvr>
                                      <p:to>
                                        <p:strVal val="visible"/>
                                      </p:to>
                                    </p:set>
                                    <p:animEffect transition="in" filter="dissolve">
                                      <p:cBhvr>
                                        <p:cTn id="17" dur="500"/>
                                        <p:tgtEl>
                                          <p:spTgt spid="1495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9508"/>
                                        </p:tgtEl>
                                        <p:attrNameLst>
                                          <p:attrName>style.visibility</p:attrName>
                                        </p:attrNameLst>
                                      </p:cBhvr>
                                      <p:to>
                                        <p:strVal val="visible"/>
                                      </p:to>
                                    </p:set>
                                    <p:animEffect transition="in" filter="wipe(left)">
                                      <p:cBhvr>
                                        <p:cTn id="22" dur="500"/>
                                        <p:tgtEl>
                                          <p:spTgt spid="14950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autoUpdateAnimBg="0"/>
      <p:bldP spid="149508" grpId="0" autoUpdateAnimBg="0"/>
      <p:bldP spid="14950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955800" y="981075"/>
            <a:ext cx="7924800" cy="685800"/>
          </a:xfrm>
          <a:prstGeom prst="rect">
            <a:avLst/>
          </a:prstGeom>
          <a:noFill/>
          <a:ln w="9525">
            <a:noFill/>
            <a:miter lim="800000"/>
          </a:ln>
        </p:spPr>
        <p:txBody>
          <a:bodyPr anchor="ctr"/>
          <a:lstStyle/>
          <a:p>
            <a:pPr eaLnBrk="1" hangingPunct="1">
              <a:defRPr/>
            </a:pPr>
            <a:r>
              <a:rPr lang="en-US" altLang="zh-CN" sz="2800" u="sng">
                <a:effectLst>
                  <a:outerShdw blurRad="38100" dist="38100" dir="2700000" algn="tl">
                    <a:srgbClr val="C0C0C0"/>
                  </a:outerShdw>
                </a:effectLst>
                <a:latin typeface="楷体_GB2312" pitchFamily="49" charset="-122"/>
                <a:sym typeface="Wingdings 2" panose="05020102010507070707" pitchFamily="18" charset="2"/>
              </a:rPr>
              <a:t>1</a:t>
            </a:r>
            <a:r>
              <a:rPr lang="zh-CN" altLang="en-US" sz="2800" u="sng">
                <a:effectLst>
                  <a:outerShdw blurRad="38100" dist="38100" dir="2700000" algn="tl">
                    <a:srgbClr val="C0C0C0"/>
                  </a:outerShdw>
                </a:effectLst>
                <a:latin typeface="楷体_GB2312" pitchFamily="49" charset="-122"/>
                <a:sym typeface="Wingdings 2" panose="05020102010507070707" pitchFamily="18" charset="2"/>
              </a:rPr>
              <a:t>、位逻辑运算符</a:t>
            </a:r>
            <a:r>
              <a:rPr lang="zh-CN" altLang="en-US" sz="28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a:t>
            </a:r>
          </a:p>
        </p:txBody>
      </p:sp>
      <p:sp>
        <p:nvSpPr>
          <p:cNvPr id="150531" name="Text Box 3"/>
          <p:cNvSpPr txBox="1">
            <a:spLocks noChangeArrowheads="1"/>
          </p:cNvSpPr>
          <p:nvPr/>
        </p:nvSpPr>
        <p:spPr bwMode="auto">
          <a:xfrm>
            <a:off x="2495551" y="1989138"/>
            <a:ext cx="2447925"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2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按位求反</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p>
          <a:p>
            <a:pPr eaLnBrk="1" hangingPunct="1">
              <a:spcBef>
                <a:spcPct val="2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&amp; (</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按位与</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p>
          <a:p>
            <a:pPr eaLnBrk="1" hangingPunct="1">
              <a:spcBef>
                <a:spcPct val="2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按位异或</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p>
          <a:p>
            <a:pPr eaLnBrk="1" hangingPunct="1">
              <a:spcBef>
                <a:spcPct val="2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按位或</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p>
        </p:txBody>
      </p:sp>
      <p:sp>
        <p:nvSpPr>
          <p:cNvPr id="150532" name="Text Box 4"/>
          <p:cNvSpPr txBox="1">
            <a:spLocks noChangeArrowheads="1"/>
          </p:cNvSpPr>
          <p:nvPr/>
        </p:nvSpPr>
        <p:spPr bwMode="auto">
          <a:xfrm>
            <a:off x="6851650" y="1484313"/>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400" u="sng">
                <a:latin typeface="Times New Roman" panose="02020603050405020304" pitchFamily="18" charset="0"/>
                <a:ea typeface="宋体" panose="02010600030101010101" pitchFamily="2" charset="-122"/>
                <a:sym typeface="Wingdings 2" panose="05020102010507070707" pitchFamily="18" charset="2"/>
              </a:rPr>
              <a:t>运算规则</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p>
        </p:txBody>
      </p:sp>
      <p:sp>
        <p:nvSpPr>
          <p:cNvPr id="150533" name="Text Box 5"/>
          <p:cNvSpPr txBox="1">
            <a:spLocks noChangeArrowheads="1"/>
          </p:cNvSpPr>
          <p:nvPr/>
        </p:nvSpPr>
        <p:spPr bwMode="auto">
          <a:xfrm>
            <a:off x="4521200" y="2060575"/>
            <a:ext cx="5391150" cy="168046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~1=0      ~0=1</a:t>
            </a:r>
          </a:p>
          <a:p>
            <a:pPr eaLnBrk="1" hangingPunct="1">
              <a:lnSpc>
                <a:spcPct val="60000"/>
              </a:lnSpc>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0&amp;0=0     0&amp;1=0     1&amp;0=0     1&amp;1=1</a:t>
            </a:r>
          </a:p>
          <a:p>
            <a:pPr eaLnBrk="1" hangingPunct="1">
              <a:lnSpc>
                <a:spcPct val="60000"/>
              </a:lnSpc>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0^0=0      0^1=1     1^0=1      1^1=0</a:t>
            </a:r>
          </a:p>
          <a:p>
            <a:pPr eaLnBrk="1" hangingPunct="1">
              <a:lnSpc>
                <a:spcPct val="60000"/>
              </a:lnSpc>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0 | 0=0      0 | 1=1     1 | 0=1     1 | 1=1</a:t>
            </a:r>
          </a:p>
        </p:txBody>
      </p:sp>
      <p:sp>
        <p:nvSpPr>
          <p:cNvPr id="150534" name="Text Box 6"/>
          <p:cNvSpPr txBox="1">
            <a:spLocks noChangeArrowheads="1"/>
          </p:cNvSpPr>
          <p:nvPr/>
        </p:nvSpPr>
        <p:spPr bwMode="auto">
          <a:xfrm>
            <a:off x="2566988" y="3752851"/>
            <a:ext cx="4716462" cy="27145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例如： </a:t>
            </a:r>
          </a:p>
          <a:p>
            <a:pPr eaLnBrk="1" hangingPunct="1">
              <a:lnSpc>
                <a:spcPct val="40000"/>
              </a:lnSpc>
              <a:spcBef>
                <a:spcPct val="50000"/>
              </a:spcBef>
            </a:pP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             </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unsigned char a,b;</a:t>
            </a:r>
          </a:p>
          <a:p>
            <a:pPr eaLnBrk="1" hangingPunct="1">
              <a:lnSpc>
                <a:spcPct val="40000"/>
              </a:lnSpc>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a=0x9d; b=0xa5;</a:t>
            </a:r>
          </a:p>
          <a:p>
            <a:pPr eaLnBrk="1" hangingPunct="1">
              <a:lnSpc>
                <a:spcPct val="40000"/>
              </a:lnSpc>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printf("~a: %x\n", ~a);</a:t>
            </a:r>
          </a:p>
          <a:p>
            <a:pPr eaLnBrk="1" hangingPunct="1">
              <a:lnSpc>
                <a:spcPct val="40000"/>
              </a:lnSpc>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printf("a&amp;b: %x\n",a&amp;b);</a:t>
            </a:r>
          </a:p>
          <a:p>
            <a:pPr eaLnBrk="1" hangingPunct="1">
              <a:lnSpc>
                <a:spcPct val="40000"/>
              </a:lnSpc>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printf("a | b: %x\n",a | b);</a:t>
            </a:r>
          </a:p>
          <a:p>
            <a:pPr eaLnBrk="1" hangingPunct="1">
              <a:lnSpc>
                <a:spcPct val="40000"/>
              </a:lnSpc>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printf("a^b: %x\n",a^b); </a:t>
            </a:r>
          </a:p>
          <a:p>
            <a:pPr eaLnBrk="1" hangingPunct="1">
              <a:lnSpc>
                <a:spcPct val="20000"/>
              </a:lnSpc>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a:t>
            </a:r>
          </a:p>
        </p:txBody>
      </p:sp>
      <p:sp>
        <p:nvSpPr>
          <p:cNvPr id="150535" name="Rectangle 7"/>
          <p:cNvSpPr>
            <a:spLocks noChangeArrowheads="1"/>
          </p:cNvSpPr>
          <p:nvPr/>
        </p:nvSpPr>
        <p:spPr bwMode="auto">
          <a:xfrm>
            <a:off x="7356475" y="3789363"/>
            <a:ext cx="2592388" cy="2438400"/>
          </a:xfrm>
          <a:prstGeom prst="rect">
            <a:avLst/>
          </a:prstGeom>
          <a:solidFill>
            <a:schemeClr val="accent1"/>
          </a:solidFill>
          <a:ln w="9525">
            <a:solidFill>
              <a:schemeClr val="tx1"/>
            </a:solidFill>
            <a:miter lim="800000"/>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输出结果：</a:t>
            </a:r>
          </a:p>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a:t>
            </a:r>
          </a:p>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a&amp;b:</a:t>
            </a:r>
          </a:p>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 | b:</a:t>
            </a:r>
          </a:p>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a^b:</a:t>
            </a:r>
          </a:p>
        </p:txBody>
      </p:sp>
      <p:sp>
        <p:nvSpPr>
          <p:cNvPr id="150536" name="Rectangle 8"/>
          <p:cNvSpPr>
            <a:spLocks noChangeArrowheads="1"/>
          </p:cNvSpPr>
          <p:nvPr/>
        </p:nvSpPr>
        <p:spPr bwMode="auto">
          <a:xfrm>
            <a:off x="9105900" y="4365625"/>
            <a:ext cx="5334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62</a:t>
            </a:r>
          </a:p>
        </p:txBody>
      </p:sp>
      <p:sp>
        <p:nvSpPr>
          <p:cNvPr id="150537" name="Rectangle 9"/>
          <p:cNvSpPr>
            <a:spLocks noChangeArrowheads="1"/>
          </p:cNvSpPr>
          <p:nvPr/>
        </p:nvSpPr>
        <p:spPr bwMode="auto">
          <a:xfrm>
            <a:off x="9105900" y="4822825"/>
            <a:ext cx="5334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85</a:t>
            </a:r>
          </a:p>
        </p:txBody>
      </p:sp>
      <p:sp>
        <p:nvSpPr>
          <p:cNvPr id="150538" name="Rectangle 10"/>
          <p:cNvSpPr>
            <a:spLocks noChangeArrowheads="1"/>
          </p:cNvSpPr>
          <p:nvPr/>
        </p:nvSpPr>
        <p:spPr bwMode="auto">
          <a:xfrm>
            <a:off x="9105900" y="5280025"/>
            <a:ext cx="5334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bd</a:t>
            </a:r>
          </a:p>
        </p:txBody>
      </p:sp>
      <p:sp>
        <p:nvSpPr>
          <p:cNvPr id="150539" name="Rectangle 11"/>
          <p:cNvSpPr>
            <a:spLocks noChangeArrowheads="1"/>
          </p:cNvSpPr>
          <p:nvPr/>
        </p:nvSpPr>
        <p:spPr bwMode="auto">
          <a:xfrm>
            <a:off x="9105900" y="5737225"/>
            <a:ext cx="5334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38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left)">
                                      <p:cBhvr>
                                        <p:cTn id="7" dur="500"/>
                                        <p:tgtEl>
                                          <p:spTgt spid="150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0531"/>
                                        </p:tgtEl>
                                        <p:attrNameLst>
                                          <p:attrName>style.visibility</p:attrName>
                                        </p:attrNameLst>
                                      </p:cBhvr>
                                      <p:to>
                                        <p:strVal val="visible"/>
                                      </p:to>
                                    </p:set>
                                    <p:animEffect transition="in" filter="box(out)">
                                      <p:cBhvr>
                                        <p:cTn id="12" dur="500"/>
                                        <p:tgtEl>
                                          <p:spTgt spid="1505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wipe(left)">
                                      <p:cBhvr>
                                        <p:cTn id="17" dur="500"/>
                                        <p:tgtEl>
                                          <p:spTgt spid="150532"/>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50533"/>
                                        </p:tgtEl>
                                        <p:attrNameLst>
                                          <p:attrName>style.visibility</p:attrName>
                                        </p:attrNameLst>
                                      </p:cBhvr>
                                      <p:to>
                                        <p:strVal val="visible"/>
                                      </p:to>
                                    </p:set>
                                    <p:animEffect transition="in" filter="box(out)">
                                      <p:cBhvr>
                                        <p:cTn id="21" dur="500"/>
                                        <p:tgtEl>
                                          <p:spTgt spid="1505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0534"/>
                                        </p:tgtEl>
                                        <p:attrNameLst>
                                          <p:attrName>style.visibility</p:attrName>
                                        </p:attrNameLst>
                                      </p:cBhvr>
                                      <p:to>
                                        <p:strVal val="visible"/>
                                      </p:to>
                                    </p:set>
                                    <p:animEffect transition="in" filter="wipe(up)">
                                      <p:cBhvr>
                                        <p:cTn id="26" dur="500"/>
                                        <p:tgtEl>
                                          <p:spTgt spid="150534"/>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50535"/>
                                        </p:tgtEl>
                                        <p:attrNameLst>
                                          <p:attrName>style.visibility</p:attrName>
                                        </p:attrNameLst>
                                      </p:cBhvr>
                                      <p:to>
                                        <p:strVal val="visible"/>
                                      </p:to>
                                    </p:set>
                                    <p:animEffect transition="in" filter="dissolve">
                                      <p:cBhvr>
                                        <p:cTn id="30" dur="500"/>
                                        <p:tgtEl>
                                          <p:spTgt spid="15053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05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05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05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0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autoUpdateAnimBg="0"/>
      <p:bldP spid="150532" grpId="0" autoUpdateAnimBg="0"/>
      <p:bldP spid="150533" grpId="0" bldLvl="0" animBg="1" autoUpdateAnimBg="0"/>
      <p:bldP spid="150534" grpId="0" bldLvl="0" animBg="1" autoUpdateAnimBg="0"/>
      <p:bldP spid="150535" grpId="0" bldLvl="0" animBg="1" autoUpdateAnimBg="0"/>
      <p:bldP spid="150536" grpId="0" bldLvl="0" animBg="1" autoUpdateAnimBg="0"/>
      <p:bldP spid="150537" grpId="0" bldLvl="0" animBg="1" autoUpdateAnimBg="0"/>
      <p:bldP spid="150538" grpId="0" bldLvl="0" animBg="1" autoUpdateAnimBg="0"/>
      <p:bldP spid="150539"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1811338" y="944563"/>
            <a:ext cx="3175000" cy="685800"/>
          </a:xfrm>
          <a:prstGeom prst="rect">
            <a:avLst/>
          </a:prstGeom>
          <a:noFill/>
          <a:ln w="9525">
            <a:noFill/>
            <a:miter lim="800000"/>
          </a:ln>
        </p:spPr>
        <p:txBody>
          <a:bodyPr anchor="ctr"/>
          <a:lstStyle/>
          <a:p>
            <a:pPr eaLnBrk="1" hangingPunct="1">
              <a:defRPr/>
            </a:pPr>
            <a:r>
              <a:rPr lang="en-US" altLang="zh-CN" sz="2800" u="sng">
                <a:effectLst>
                  <a:outerShdw blurRad="38100" dist="38100" dir="2700000" algn="tl">
                    <a:srgbClr val="C0C0C0"/>
                  </a:outerShdw>
                </a:effectLst>
                <a:latin typeface="楷体_GB2312" pitchFamily="49" charset="-122"/>
                <a:sym typeface="Wingdings 2" panose="05020102010507070707" pitchFamily="18" charset="2"/>
              </a:rPr>
              <a:t>2</a:t>
            </a:r>
            <a:r>
              <a:rPr lang="zh-CN" altLang="en-US" sz="2800" u="sng">
                <a:effectLst>
                  <a:outerShdw blurRad="38100" dist="38100" dir="2700000" algn="tl">
                    <a:srgbClr val="C0C0C0"/>
                  </a:outerShdw>
                </a:effectLst>
                <a:latin typeface="楷体_GB2312" pitchFamily="49" charset="-122"/>
                <a:sym typeface="Wingdings 2" panose="05020102010507070707" pitchFamily="18" charset="2"/>
              </a:rPr>
              <a:t>、位移位运算符 </a:t>
            </a:r>
          </a:p>
        </p:txBody>
      </p:sp>
      <p:sp>
        <p:nvSpPr>
          <p:cNvPr id="151555" name="Text Box 3"/>
          <p:cNvSpPr txBox="1">
            <a:spLocks noChangeArrowheads="1"/>
          </p:cNvSpPr>
          <p:nvPr/>
        </p:nvSpPr>
        <p:spPr bwMode="auto">
          <a:xfrm>
            <a:off x="4764089" y="1125538"/>
            <a:ext cx="4364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&lt;&lt;(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按位左移</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&gt;&gt;(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按位右移</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a:t>
            </a:r>
          </a:p>
        </p:txBody>
      </p:sp>
      <p:sp>
        <p:nvSpPr>
          <p:cNvPr id="151556" name="Rectangle 4"/>
          <p:cNvSpPr>
            <a:spLocks noChangeArrowheads="1"/>
          </p:cNvSpPr>
          <p:nvPr/>
        </p:nvSpPr>
        <p:spPr bwMode="auto">
          <a:xfrm>
            <a:off x="1811338" y="1304925"/>
            <a:ext cx="6858000" cy="990600"/>
          </a:xfrm>
          <a:prstGeom prst="rect">
            <a:avLst/>
          </a:prstGeom>
          <a:noFill/>
          <a:ln w="9525">
            <a:noFill/>
            <a:miter lim="800000"/>
          </a:ln>
        </p:spPr>
        <p:txBody>
          <a:bodyPr anchor="ctr"/>
          <a:lstStyle/>
          <a:p>
            <a:pPr eaLnBrk="1" hangingPunct="1">
              <a:defRPr/>
            </a:pPr>
            <a:r>
              <a:rPr lang="zh-CN" altLang="en-US" sz="2400">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移位时，移出的位数全部丢失。</a:t>
            </a:r>
          </a:p>
        </p:txBody>
      </p:sp>
      <p:sp>
        <p:nvSpPr>
          <p:cNvPr id="151557" name="Text Box 5"/>
          <p:cNvSpPr txBox="1">
            <a:spLocks noChangeArrowheads="1"/>
          </p:cNvSpPr>
          <p:nvPr/>
        </p:nvSpPr>
        <p:spPr bwMode="auto">
          <a:xfrm>
            <a:off x="1828800" y="2078038"/>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左移</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补入的数全都是</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0</a:t>
            </a:r>
          </a:p>
        </p:txBody>
      </p:sp>
      <p:grpSp>
        <p:nvGrpSpPr>
          <p:cNvPr id="2" name="Group 6"/>
          <p:cNvGrpSpPr/>
          <p:nvPr/>
        </p:nvGrpSpPr>
        <p:grpSpPr bwMode="auto">
          <a:xfrm>
            <a:off x="1828800" y="2535238"/>
            <a:ext cx="8610600" cy="990600"/>
            <a:chOff x="192" y="3456"/>
            <a:chExt cx="5424" cy="624"/>
          </a:xfrm>
        </p:grpSpPr>
        <p:sp>
          <p:nvSpPr>
            <p:cNvPr id="59405" name="Text Box 7"/>
            <p:cNvSpPr txBox="1">
              <a:spLocks noChangeArrowheads="1"/>
            </p:cNvSpPr>
            <p:nvPr/>
          </p:nvSpPr>
          <p:spPr bwMode="auto">
            <a:xfrm>
              <a:off x="192" y="3616"/>
              <a:ext cx="6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右移</a:t>
              </a:r>
            </a:p>
          </p:txBody>
        </p:sp>
        <p:sp>
          <p:nvSpPr>
            <p:cNvPr id="59406" name="Text Box 8"/>
            <p:cNvSpPr txBox="1">
              <a:spLocks noChangeArrowheads="1"/>
            </p:cNvSpPr>
            <p:nvPr/>
          </p:nvSpPr>
          <p:spPr bwMode="auto">
            <a:xfrm>
              <a:off x="1104" y="3456"/>
              <a:ext cx="3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无符号数</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补入的数全都是</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0</a:t>
              </a:r>
            </a:p>
          </p:txBody>
        </p:sp>
        <p:sp>
          <p:nvSpPr>
            <p:cNvPr id="59407" name="Text Box 9"/>
            <p:cNvSpPr txBox="1">
              <a:spLocks noChangeArrowheads="1"/>
            </p:cNvSpPr>
            <p:nvPr/>
          </p:nvSpPr>
          <p:spPr bwMode="auto">
            <a:xfrm>
              <a:off x="1128" y="3792"/>
              <a:ext cx="4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有符号数</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取决于系统</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补入</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0</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或符号位</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p>
          </p:txBody>
        </p:sp>
        <p:sp>
          <p:nvSpPr>
            <p:cNvPr id="59408" name="Line 10"/>
            <p:cNvSpPr>
              <a:spLocks noChangeShapeType="1"/>
            </p:cNvSpPr>
            <p:nvPr/>
          </p:nvSpPr>
          <p:spPr bwMode="auto">
            <a:xfrm flipH="1">
              <a:off x="768" y="3600"/>
              <a:ext cx="414" cy="192"/>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9" name="Line 11"/>
            <p:cNvSpPr>
              <a:spLocks noChangeShapeType="1"/>
            </p:cNvSpPr>
            <p:nvPr/>
          </p:nvSpPr>
          <p:spPr bwMode="auto">
            <a:xfrm>
              <a:off x="768" y="3840"/>
              <a:ext cx="414" cy="144"/>
            </a:xfrm>
            <a:prstGeom prst="line">
              <a:avLst/>
            </a:prstGeom>
            <a:noFill/>
            <a:ln w="28575">
              <a:solidFill>
                <a:srgbClr val="33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1564" name="Text Box 12"/>
          <p:cNvSpPr txBox="1">
            <a:spLocks noChangeArrowheads="1"/>
          </p:cNvSpPr>
          <p:nvPr/>
        </p:nvSpPr>
        <p:spPr bwMode="auto">
          <a:xfrm>
            <a:off x="3071814" y="3536951"/>
            <a:ext cx="5026025" cy="131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just" eaLnBrk="1" hangingPunct="1">
              <a:spcBef>
                <a:spcPct val="50000"/>
              </a:spcBef>
            </a:pPr>
            <a:r>
              <a:rPr kumimoji="1" lang="zh-CN" altLang="en-US" sz="2000">
                <a:latin typeface="Times New Roman" panose="02020603050405020304" pitchFamily="18" charset="0"/>
                <a:ea typeface="宋体" panose="02010600030101010101" pitchFamily="2" charset="-122"/>
                <a:sym typeface="Wingdings 2" panose="05020102010507070707" pitchFamily="18" charset="2"/>
              </a:rPr>
              <a:t>例如：</a:t>
            </a:r>
            <a:r>
              <a:rPr kumimoji="1" lang="en-US" altLang="zh-CN" sz="2000">
                <a:latin typeface="Times New Roman" panose="02020603050405020304" pitchFamily="18" charset="0"/>
                <a:ea typeface="宋体" panose="02010600030101010101" pitchFamily="2" charset="-122"/>
                <a:sym typeface="Wingdings 2" panose="05020102010507070707" pitchFamily="18" charset="2"/>
              </a:rPr>
              <a:t>unsigned a=3;</a:t>
            </a:r>
          </a:p>
          <a:p>
            <a:pPr algn="just" eaLnBrk="1" hangingPunct="1">
              <a:spcBef>
                <a:spcPct val="50000"/>
              </a:spcBef>
            </a:pPr>
            <a:r>
              <a:rPr kumimoji="1" lang="en-US" altLang="zh-CN" sz="2000">
                <a:latin typeface="Times New Roman" panose="02020603050405020304" pitchFamily="18" charset="0"/>
                <a:ea typeface="宋体" panose="02010600030101010101" pitchFamily="2" charset="-122"/>
                <a:sym typeface="Wingdings 2" panose="05020102010507070707" pitchFamily="18" charset="2"/>
              </a:rPr>
              <a:t>         a&lt;&lt;2</a:t>
            </a:r>
            <a:r>
              <a:rPr kumimoji="1" lang="zh-CN" altLang="en-US" sz="2000">
                <a:latin typeface="Times New Roman" panose="02020603050405020304" pitchFamily="18" charset="0"/>
                <a:ea typeface="宋体" panose="02010600030101010101" pitchFamily="2" charset="-122"/>
                <a:sym typeface="Wingdings 2" panose="05020102010507070707" pitchFamily="18" charset="2"/>
              </a:rPr>
              <a:t>的十进制值是：</a:t>
            </a:r>
          </a:p>
          <a:p>
            <a:pPr algn="just" eaLnBrk="1" hangingPunct="1">
              <a:spcBef>
                <a:spcPct val="50000"/>
              </a:spcBef>
            </a:pPr>
            <a:r>
              <a:rPr kumimoji="1" lang="zh-CN" altLang="en-US" sz="2000">
                <a:latin typeface="Times New Roman" panose="02020603050405020304" pitchFamily="18" charset="0"/>
                <a:ea typeface="宋体" panose="02010600030101010101" pitchFamily="2" charset="-122"/>
                <a:sym typeface="Wingdings 2" panose="05020102010507070707" pitchFamily="18" charset="2"/>
              </a:rPr>
              <a:t>         </a:t>
            </a:r>
            <a:r>
              <a:rPr kumimoji="1" lang="en-US" altLang="zh-CN" sz="2000">
                <a:latin typeface="Times New Roman" panose="02020603050405020304" pitchFamily="18" charset="0"/>
                <a:ea typeface="宋体" panose="02010600030101010101" pitchFamily="2" charset="-122"/>
                <a:sym typeface="Wingdings 2" panose="05020102010507070707" pitchFamily="18" charset="2"/>
              </a:rPr>
              <a:t>a&gt;&gt;1</a:t>
            </a:r>
            <a:r>
              <a:rPr kumimoji="1" lang="zh-CN" altLang="en-US" sz="2000">
                <a:latin typeface="Times New Roman" panose="02020603050405020304" pitchFamily="18" charset="0"/>
                <a:ea typeface="宋体" panose="02010600030101010101" pitchFamily="2" charset="-122"/>
                <a:sym typeface="Wingdings 2" panose="05020102010507070707" pitchFamily="18" charset="2"/>
              </a:rPr>
              <a:t>的十进制值是：</a:t>
            </a:r>
          </a:p>
        </p:txBody>
      </p:sp>
      <p:sp>
        <p:nvSpPr>
          <p:cNvPr id="151565" name="Rectangle 13"/>
          <p:cNvSpPr>
            <a:spLocks noChangeArrowheads="1"/>
          </p:cNvSpPr>
          <p:nvPr/>
        </p:nvSpPr>
        <p:spPr bwMode="auto">
          <a:xfrm>
            <a:off x="6419850" y="39687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r>
              <a:rPr kumimoji="1" lang="en-US" altLang="zh-CN" sz="2600">
                <a:latin typeface="Times New Roman" panose="02020603050405020304" pitchFamily="18" charset="0"/>
                <a:ea typeface="宋体" panose="02010600030101010101" pitchFamily="2" charset="-122"/>
                <a:sym typeface="Wingdings 2" panose="05020102010507070707" pitchFamily="18" charset="2"/>
              </a:rPr>
              <a:t>12</a:t>
            </a:r>
          </a:p>
        </p:txBody>
      </p:sp>
      <p:sp>
        <p:nvSpPr>
          <p:cNvPr id="151566" name="Rectangle 14"/>
          <p:cNvSpPr>
            <a:spLocks noChangeArrowheads="1"/>
          </p:cNvSpPr>
          <p:nvPr/>
        </p:nvSpPr>
        <p:spPr bwMode="auto">
          <a:xfrm>
            <a:off x="6491288" y="44005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r>
              <a:rPr kumimoji="1" lang="en-US" altLang="zh-CN" sz="2600">
                <a:latin typeface="Times New Roman" panose="02020603050405020304" pitchFamily="18" charset="0"/>
                <a:ea typeface="宋体" panose="02010600030101010101" pitchFamily="2" charset="-122"/>
                <a:sym typeface="Wingdings 2" panose="05020102010507070707" pitchFamily="18" charset="2"/>
              </a:rPr>
              <a:t>1</a:t>
            </a:r>
          </a:p>
        </p:txBody>
      </p:sp>
      <p:sp>
        <p:nvSpPr>
          <p:cNvPr id="151567" name="Rectangle 15"/>
          <p:cNvSpPr>
            <a:spLocks noChangeArrowheads="1"/>
          </p:cNvSpPr>
          <p:nvPr/>
        </p:nvSpPr>
        <p:spPr bwMode="auto">
          <a:xfrm>
            <a:off x="1919288" y="4976813"/>
            <a:ext cx="7924800" cy="685800"/>
          </a:xfrm>
          <a:prstGeom prst="rect">
            <a:avLst/>
          </a:prstGeom>
          <a:noFill/>
          <a:ln w="9525">
            <a:noFill/>
            <a:miter lim="800000"/>
          </a:ln>
        </p:spPr>
        <p:txBody>
          <a:bodyPr anchor="ctr"/>
          <a:lstStyle/>
          <a:p>
            <a:pPr eaLnBrk="1" hangingPunct="1">
              <a:defRPr/>
            </a:pPr>
            <a:r>
              <a:rPr lang="en-US" altLang="zh-CN" sz="2800" u="sng">
                <a:effectLst>
                  <a:outerShdw blurRad="38100" dist="38100" dir="2700000" algn="tl">
                    <a:srgbClr val="C0C0C0"/>
                  </a:outerShdw>
                </a:effectLst>
                <a:latin typeface="楷体_GB2312" pitchFamily="49" charset="-122"/>
                <a:sym typeface="Wingdings 2" panose="05020102010507070707" pitchFamily="18" charset="2"/>
              </a:rPr>
              <a:t>3</a:t>
            </a:r>
            <a:r>
              <a:rPr lang="zh-CN" altLang="en-US" sz="2800" u="sng">
                <a:effectLst>
                  <a:outerShdw blurRad="38100" dist="38100" dir="2700000" algn="tl">
                    <a:srgbClr val="C0C0C0"/>
                  </a:outerShdw>
                </a:effectLst>
                <a:latin typeface="楷体_GB2312" pitchFamily="49" charset="-122"/>
                <a:sym typeface="Wingdings 2" panose="05020102010507070707" pitchFamily="18" charset="2"/>
              </a:rPr>
              <a:t>、位复合赋值运算符 </a:t>
            </a:r>
          </a:p>
        </p:txBody>
      </p:sp>
      <p:sp>
        <p:nvSpPr>
          <p:cNvPr id="151568" name="Text Box 16"/>
          <p:cNvSpPr txBox="1">
            <a:spLocks noChangeArrowheads="1"/>
          </p:cNvSpPr>
          <p:nvPr/>
        </p:nvSpPr>
        <p:spPr bwMode="auto">
          <a:xfrm>
            <a:off x="5124450" y="5121275"/>
            <a:ext cx="490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&amp;=</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&lt;&lt;=</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&gt;&gt;= </a:t>
            </a:r>
          </a:p>
        </p:txBody>
      </p:sp>
      <p:sp>
        <p:nvSpPr>
          <p:cNvPr id="151569" name="Text Box 17"/>
          <p:cNvSpPr txBox="1">
            <a:spLocks noChangeArrowheads="1"/>
          </p:cNvSpPr>
          <p:nvPr/>
        </p:nvSpPr>
        <p:spPr bwMode="auto">
          <a:xfrm>
            <a:off x="2640013" y="5853113"/>
            <a:ext cx="6781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just" eaLnBrk="1" hangingPunct="1">
              <a:spcBef>
                <a:spcPct val="50000"/>
              </a:spcBef>
            </a:pP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例如：</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a&amp;=b</a:t>
            </a:r>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相当于</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a=a&amp;b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wipe(left)">
                                      <p:cBhvr>
                                        <p:cTn id="7" dur="500"/>
                                        <p:tgtEl>
                                          <p:spTgt spid="1515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1555"/>
                                        </p:tgtEl>
                                        <p:attrNameLst>
                                          <p:attrName>style.visibility</p:attrName>
                                        </p:attrNameLst>
                                      </p:cBhvr>
                                      <p:to>
                                        <p:strVal val="visible"/>
                                      </p:to>
                                    </p:set>
                                    <p:animEffect transition="in" filter="box(out)">
                                      <p:cBhvr>
                                        <p:cTn id="12" dur="500"/>
                                        <p:tgtEl>
                                          <p:spTgt spid="15155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51556"/>
                                        </p:tgtEl>
                                        <p:attrNameLst>
                                          <p:attrName>style.visibility</p:attrName>
                                        </p:attrNameLst>
                                      </p:cBhvr>
                                      <p:to>
                                        <p:strVal val="visible"/>
                                      </p:to>
                                    </p:set>
                                    <p:animEffect transition="in" filter="dissolve">
                                      <p:cBhvr>
                                        <p:cTn id="16" dur="500"/>
                                        <p:tgtEl>
                                          <p:spTgt spid="151556"/>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51557"/>
                                        </p:tgtEl>
                                        <p:attrNameLst>
                                          <p:attrName>style.visibility</p:attrName>
                                        </p:attrNameLst>
                                      </p:cBhvr>
                                      <p:to>
                                        <p:strVal val="visible"/>
                                      </p:to>
                                    </p:set>
                                    <p:animEffect transition="in" filter="strips(downRight)">
                                      <p:cBhvr>
                                        <p:cTn id="21" dur="500"/>
                                        <p:tgtEl>
                                          <p:spTgt spid="151557"/>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trips(downRight)">
                                      <p:cBhvr>
                                        <p:cTn id="26" dur="500"/>
                                        <p:tgtEl>
                                          <p:spTgt spid="2"/>
                                        </p:tgtEl>
                                      </p:cBhvr>
                                    </p:animEffect>
                                  </p:childTnLst>
                                </p:cTn>
                              </p:par>
                            </p:childTnLst>
                          </p:cTn>
                        </p:par>
                        <p:par>
                          <p:cTn id="27" fill="hold">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151564"/>
                                        </p:tgtEl>
                                        <p:attrNameLst>
                                          <p:attrName>style.visibility</p:attrName>
                                        </p:attrNameLst>
                                      </p:cBhvr>
                                      <p:to>
                                        <p:strVal val="visible"/>
                                      </p:to>
                                    </p:set>
                                    <p:animEffect transition="in" filter="box(out)">
                                      <p:cBhvr>
                                        <p:cTn id="30" dur="500"/>
                                        <p:tgtEl>
                                          <p:spTgt spid="15156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15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15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1567"/>
                                        </p:tgtEl>
                                        <p:attrNameLst>
                                          <p:attrName>style.visibility</p:attrName>
                                        </p:attrNameLst>
                                      </p:cBhvr>
                                      <p:to>
                                        <p:strVal val="visible"/>
                                      </p:to>
                                    </p:set>
                                    <p:animEffect transition="in" filter="wipe(left)">
                                      <p:cBhvr>
                                        <p:cTn id="43" dur="500"/>
                                        <p:tgtEl>
                                          <p:spTgt spid="151567"/>
                                        </p:tgtEl>
                                      </p:cBhvr>
                                    </p:animEffect>
                                  </p:childTnLst>
                                </p:cTn>
                              </p:par>
                            </p:childTnLst>
                          </p:cTn>
                        </p:par>
                        <p:par>
                          <p:cTn id="44" fill="hold">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151568"/>
                                        </p:tgtEl>
                                        <p:attrNameLst>
                                          <p:attrName>style.visibility</p:attrName>
                                        </p:attrNameLst>
                                      </p:cBhvr>
                                      <p:to>
                                        <p:strVal val="visible"/>
                                      </p:to>
                                    </p:set>
                                    <p:animEffect transition="in" filter="box(out)">
                                      <p:cBhvr>
                                        <p:cTn id="47" dur="500"/>
                                        <p:tgtEl>
                                          <p:spTgt spid="15156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51569"/>
                                        </p:tgtEl>
                                        <p:attrNameLst>
                                          <p:attrName>style.visibility</p:attrName>
                                        </p:attrNameLst>
                                      </p:cBhvr>
                                      <p:to>
                                        <p:strVal val="visible"/>
                                      </p:to>
                                    </p:set>
                                    <p:animEffect transition="in" filter="box(out)">
                                      <p:cBhvr>
                                        <p:cTn id="52" dur="500"/>
                                        <p:tgtEl>
                                          <p:spTgt spid="151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151556" grpId="0" autoUpdateAnimBg="0"/>
      <p:bldP spid="151557" grpId="0" autoUpdateAnimBg="0"/>
      <p:bldP spid="151564" grpId="0" bldLvl="0" animBg="1" autoUpdateAnimBg="0"/>
      <p:bldP spid="151565" grpId="0" autoUpdateAnimBg="0"/>
      <p:bldP spid="151566" grpId="0" autoUpdateAnimBg="0"/>
      <p:bldP spid="151567" grpId="0" autoUpdateAnimBg="0"/>
      <p:bldP spid="151568" grpId="0" autoUpdateAnimBg="0"/>
      <p:bldP spid="151569" grpId="0" bldLvl="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885371" y="1773238"/>
            <a:ext cx="10779580" cy="5084762"/>
          </a:xfrm>
        </p:spPr>
        <p:txBody>
          <a:bodyPr>
            <a:normAutofit fontScale="92500"/>
          </a:bodyPr>
          <a:lstStyle/>
          <a:p>
            <a:pPr marL="992505" lvl="1" indent="-449580">
              <a:lnSpc>
                <a:spcPct val="110000"/>
              </a:lnSpc>
              <a:buFont typeface="Wingdings" panose="05000000000000000000" pitchFamily="2" charset="2"/>
              <a:buChar char="Ø"/>
              <a:defRPr/>
            </a:pPr>
            <a:r>
              <a:rPr lang="zh-CN" altLang="en-US" b="1" dirty="0">
                <a:effectLst>
                  <a:outerShdw blurRad="38100" dist="38100" dir="2700000" algn="tl">
                    <a:srgbClr val="C0C0C0"/>
                  </a:outerShdw>
                </a:effectLst>
                <a:latin typeface="宋体" panose="02010600030101010101" pitchFamily="2" charset="-122"/>
              </a:rPr>
              <a:t>表达式：用运算符把运算对象连接起来组成的合法运算式 </a:t>
            </a:r>
            <a:r>
              <a:rPr lang="zh-CN" altLang="en-US" b="1" dirty="0">
                <a:solidFill>
                  <a:srgbClr val="FF0000"/>
                </a:solidFill>
                <a:effectLst>
                  <a:outerShdw blurRad="38100" dist="38100" dir="2700000" algn="tl">
                    <a:srgbClr val="C0C0C0"/>
                  </a:outerShdw>
                </a:effectLst>
                <a:latin typeface="宋体" panose="02010600030101010101" pitchFamily="2" charset="-122"/>
              </a:rPr>
              <a:t>（运算符不能省略）</a:t>
            </a:r>
          </a:p>
          <a:p>
            <a:pPr marL="992505" lvl="1" indent="-449580" eaLnBrk="1" hangingPunct="1">
              <a:lnSpc>
                <a:spcPct val="110000"/>
              </a:lnSpc>
              <a:buFont typeface="Wingdings" panose="05000000000000000000" pitchFamily="2" charset="2"/>
              <a:buChar char="Ø"/>
              <a:defRPr/>
            </a:pPr>
            <a:endParaRPr lang="en-US" altLang="zh-CN" b="1" dirty="0">
              <a:effectLst>
                <a:outerShdw blurRad="38100" dist="38100" dir="2700000" algn="tl">
                  <a:srgbClr val="C0C0C0"/>
                </a:outerShdw>
              </a:effectLst>
              <a:latin typeface="宋体" panose="02010600030101010101" pitchFamily="2" charset="-122"/>
            </a:endParaRPr>
          </a:p>
          <a:p>
            <a:pPr marL="992505" lvl="1" indent="-449580" eaLnBrk="1" hangingPunct="1">
              <a:lnSpc>
                <a:spcPct val="110000"/>
              </a:lnSpc>
              <a:buFont typeface="Wingdings" panose="05000000000000000000" pitchFamily="2" charset="2"/>
              <a:buChar char="Ø"/>
              <a:defRPr/>
            </a:pPr>
            <a:r>
              <a:rPr lang="zh-CN" altLang="en-US" sz="2400" b="1" dirty="0">
                <a:effectLst>
                  <a:outerShdw blurRad="38100" dist="38100" dir="2700000" algn="tl">
                    <a:srgbClr val="C0C0C0"/>
                  </a:outerShdw>
                </a:effectLst>
                <a:latin typeface="宋体" panose="02010600030101010101" pitchFamily="2" charset="-122"/>
              </a:rPr>
              <a:t>运算符和表达式的相关知识：</a:t>
            </a:r>
          </a:p>
          <a:p>
            <a:pPr marL="992505" lvl="1" indent="-449580" eaLnBrk="1" hangingPunct="1">
              <a:lnSpc>
                <a:spcPct val="110000"/>
              </a:lnSpc>
              <a:buFontTx/>
              <a:buNone/>
              <a:defRPr/>
            </a:pPr>
            <a:r>
              <a:rPr lang="en-US" altLang="zh-CN" sz="2400" b="1" dirty="0">
                <a:latin typeface="宋体" panose="02010600030101010101" pitchFamily="2" charset="-122"/>
              </a:rPr>
              <a:t>1</a:t>
            </a:r>
            <a:r>
              <a:rPr lang="zh-CN" altLang="en-US" sz="2400" b="1" dirty="0">
                <a:latin typeface="宋体" panose="02010600030101010101" pitchFamily="2" charset="-122"/>
              </a:rPr>
              <a:t>）运算对象的数目</a:t>
            </a:r>
          </a:p>
          <a:p>
            <a:pPr marL="992505" lvl="1" indent="-449580" eaLnBrk="1" hangingPunct="1">
              <a:lnSpc>
                <a:spcPct val="110000"/>
              </a:lnSpc>
              <a:buFontTx/>
              <a:buNone/>
              <a:defRPr/>
            </a:pPr>
            <a:r>
              <a:rPr lang="en-US" altLang="zh-CN" sz="2400" b="1" dirty="0">
                <a:latin typeface="宋体" panose="02010600030101010101" pitchFamily="2" charset="-122"/>
              </a:rPr>
              <a:t>2</a:t>
            </a:r>
            <a:r>
              <a:rPr lang="zh-CN" altLang="en-US" sz="2400" b="1" dirty="0">
                <a:latin typeface="宋体" panose="02010600030101010101" pitchFamily="2" charset="-122"/>
              </a:rPr>
              <a:t>）运算符的位置</a:t>
            </a:r>
            <a:endParaRPr lang="en-US" altLang="zh-CN" sz="2400" b="1" dirty="0">
              <a:latin typeface="宋体" panose="02010600030101010101" pitchFamily="2" charset="-122"/>
            </a:endParaRPr>
          </a:p>
          <a:p>
            <a:pPr marL="992505" lvl="1" indent="-449580" eaLnBrk="1" hangingPunct="1">
              <a:lnSpc>
                <a:spcPct val="110000"/>
              </a:lnSpc>
              <a:buFontTx/>
              <a:buNone/>
              <a:defRPr/>
            </a:pPr>
            <a:r>
              <a:rPr lang="en-US" altLang="zh-CN" sz="2400" b="1" dirty="0">
                <a:latin typeface="宋体" panose="02010600030101010101" pitchFamily="2" charset="-122"/>
              </a:rPr>
              <a:t>3</a:t>
            </a:r>
            <a:r>
              <a:rPr lang="zh-CN" altLang="en-US" sz="2400" b="1" dirty="0">
                <a:latin typeface="宋体" panose="02010600030101010101" pitchFamily="2" charset="-122"/>
              </a:rPr>
              <a:t>）运算对象的数据类型</a:t>
            </a:r>
            <a:endParaRPr lang="en-US" altLang="zh-CN" sz="2400" b="1" dirty="0">
              <a:latin typeface="宋体" panose="02010600030101010101" pitchFamily="2" charset="-122"/>
            </a:endParaRPr>
          </a:p>
          <a:p>
            <a:pPr marL="992505" lvl="1" indent="-449580" eaLnBrk="1" hangingPunct="1">
              <a:lnSpc>
                <a:spcPct val="110000"/>
              </a:lnSpc>
              <a:buFontTx/>
              <a:buNone/>
              <a:defRPr/>
            </a:pPr>
            <a:r>
              <a:rPr lang="en-US" altLang="zh-CN" sz="2400" b="1" dirty="0">
                <a:latin typeface="宋体" panose="02010600030101010101" pitchFamily="2" charset="-122"/>
              </a:rPr>
              <a:t>4</a:t>
            </a:r>
            <a:r>
              <a:rPr lang="zh-CN" altLang="en-US" sz="2400" b="1" dirty="0">
                <a:latin typeface="宋体" panose="02010600030101010101" pitchFamily="2" charset="-122"/>
              </a:rPr>
              <a:t>）运算规则</a:t>
            </a:r>
            <a:endParaRPr lang="en-US" altLang="zh-CN" sz="2400" b="1" dirty="0">
              <a:latin typeface="宋体" panose="02010600030101010101" pitchFamily="2" charset="-122"/>
            </a:endParaRPr>
          </a:p>
          <a:p>
            <a:pPr marL="992505" lvl="1" indent="-449580" eaLnBrk="1" hangingPunct="1">
              <a:lnSpc>
                <a:spcPct val="110000"/>
              </a:lnSpc>
              <a:buFontTx/>
              <a:buNone/>
              <a:defRPr/>
            </a:pPr>
            <a:r>
              <a:rPr lang="en-US" altLang="zh-CN" sz="2400" b="1" dirty="0">
                <a:latin typeface="宋体" panose="02010600030101010101" pitchFamily="2" charset="-122"/>
              </a:rPr>
              <a:t>5</a:t>
            </a:r>
            <a:r>
              <a:rPr lang="zh-CN" altLang="en-US" sz="2400" b="1" dirty="0">
                <a:latin typeface="宋体" panose="02010600030101010101" pitchFamily="2" charset="-122"/>
              </a:rPr>
              <a:t>）运算结果</a:t>
            </a:r>
            <a:r>
              <a:rPr lang="zh-CN" altLang="en-US" b="1" dirty="0">
                <a:latin typeface="宋体" panose="02010600030101010101" pitchFamily="2" charset="-122"/>
              </a:rPr>
              <a:t> </a:t>
            </a:r>
            <a:r>
              <a:rPr lang="en-US" altLang="zh-CN" b="1" dirty="0">
                <a:latin typeface="宋体" panose="02010600030101010101" pitchFamily="2" charset="-122"/>
              </a:rPr>
              <a:t>(</a:t>
            </a:r>
            <a:r>
              <a:rPr lang="zh-CN" altLang="en-US" b="1" dirty="0">
                <a:latin typeface="宋体" panose="02010600030101010101" pitchFamily="2" charset="-122"/>
              </a:rPr>
              <a:t>表达式值，可以再参与其他运算</a:t>
            </a:r>
            <a:r>
              <a:rPr lang="en-US" altLang="zh-CN" b="1" dirty="0">
                <a:latin typeface="宋体" panose="02010600030101010101" pitchFamily="2" charset="-122"/>
              </a:rPr>
              <a:t>)</a:t>
            </a:r>
            <a:endParaRPr lang="en-US" altLang="zh-CN" sz="2400" b="1" dirty="0">
              <a:latin typeface="宋体" panose="02010600030101010101" pitchFamily="2" charset="-122"/>
            </a:endParaRPr>
          </a:p>
          <a:p>
            <a:pPr marL="992505" lvl="1" indent="-449580" eaLnBrk="1" hangingPunct="1">
              <a:lnSpc>
                <a:spcPct val="110000"/>
              </a:lnSpc>
              <a:buFontTx/>
              <a:buNone/>
              <a:defRPr/>
            </a:pPr>
            <a:r>
              <a:rPr lang="en-US" altLang="zh-CN" b="1" dirty="0">
                <a:latin typeface="宋体" panose="02010600030101010101" pitchFamily="2" charset="-122"/>
              </a:rPr>
              <a:t>6</a:t>
            </a:r>
            <a:r>
              <a:rPr lang="zh-CN" altLang="en-US" b="1" dirty="0">
                <a:latin typeface="宋体" panose="02010600030101010101" pitchFamily="2" charset="-122"/>
              </a:rPr>
              <a:t>）运算符的优先级</a:t>
            </a:r>
            <a:endParaRPr lang="en-US" altLang="zh-CN" b="1" dirty="0">
              <a:latin typeface="宋体" panose="02010600030101010101" pitchFamily="2" charset="-122"/>
            </a:endParaRPr>
          </a:p>
          <a:p>
            <a:pPr marL="992505" lvl="1" indent="-449580" eaLnBrk="1" hangingPunct="1">
              <a:lnSpc>
                <a:spcPct val="110000"/>
              </a:lnSpc>
              <a:buFontTx/>
              <a:buNone/>
              <a:defRPr/>
            </a:pPr>
            <a:r>
              <a:rPr lang="en-US" altLang="zh-CN" b="1" dirty="0">
                <a:latin typeface="宋体" panose="02010600030101010101" pitchFamily="2" charset="-122"/>
              </a:rPr>
              <a:t>7</a:t>
            </a:r>
            <a:r>
              <a:rPr lang="zh-CN" altLang="en-US" b="1" dirty="0">
                <a:latin typeface="宋体" panose="02010600030101010101" pitchFamily="2" charset="-122"/>
              </a:rPr>
              <a:t>）运算符的结合性</a:t>
            </a:r>
          </a:p>
          <a:p>
            <a:pPr marL="992505" lvl="1" indent="-449580" eaLnBrk="1" hangingPunct="1">
              <a:lnSpc>
                <a:spcPct val="110000"/>
              </a:lnSpc>
              <a:buFontTx/>
              <a:buNone/>
              <a:defRPr/>
            </a:pPr>
            <a:endParaRPr lang="en-US" altLang="zh-CN" sz="1600" b="1" dirty="0">
              <a:solidFill>
                <a:srgbClr val="FF0000"/>
              </a:solidFill>
              <a:latin typeface="宋体" panose="02010600030101010101" pitchFamily="2" charset="-122"/>
            </a:endParaRPr>
          </a:p>
          <a:p>
            <a:pPr marL="992505" lvl="1" indent="-449580" eaLnBrk="1" hangingPunct="1">
              <a:lnSpc>
                <a:spcPct val="110000"/>
              </a:lnSpc>
              <a:buFontTx/>
              <a:buNone/>
              <a:defRPr/>
            </a:pPr>
            <a:r>
              <a:rPr lang="zh-CN" altLang="en-US" sz="2400" b="1" dirty="0">
                <a:solidFill>
                  <a:srgbClr val="3333CC"/>
                </a:solidFill>
                <a:latin typeface="宋体" panose="02010600030101010101" pitchFamily="2" charset="-122"/>
              </a:rPr>
              <a:t>注：有些运算符有多重含义（如</a:t>
            </a:r>
            <a:r>
              <a:rPr lang="en-US" altLang="zh-CN" sz="2400" b="1" dirty="0">
                <a:solidFill>
                  <a:srgbClr val="3333CC"/>
                </a:solidFill>
                <a:latin typeface="宋体" panose="02010600030101010101" pitchFamily="2" charset="-122"/>
              </a:rPr>
              <a:t>+</a:t>
            </a:r>
            <a:r>
              <a:rPr lang="zh-CN" altLang="en-US" sz="2400" b="1" dirty="0">
                <a:solidFill>
                  <a:srgbClr val="3333CC"/>
                </a:solidFill>
                <a:latin typeface="宋体" panose="02010600030101010101" pitchFamily="2" charset="-122"/>
              </a:rPr>
              <a:t>、</a:t>
            </a:r>
            <a:r>
              <a:rPr lang="en-US" altLang="zh-CN" sz="2400" b="1" dirty="0">
                <a:solidFill>
                  <a:srgbClr val="3333CC"/>
                </a:solidFill>
                <a:latin typeface="宋体" panose="02010600030101010101" pitchFamily="2" charset="-122"/>
              </a:rPr>
              <a:t>-</a:t>
            </a:r>
            <a:r>
              <a:rPr lang="zh-CN" altLang="en-US" sz="2400" b="1" dirty="0">
                <a:solidFill>
                  <a:srgbClr val="3333CC"/>
                </a:solidFill>
                <a:latin typeface="宋体" panose="02010600030101010101" pitchFamily="2" charset="-122"/>
              </a:rPr>
              <a:t>、</a:t>
            </a:r>
            <a:r>
              <a:rPr lang="en-US" altLang="zh-CN" sz="2400" b="1" dirty="0">
                <a:solidFill>
                  <a:srgbClr val="3333CC"/>
                </a:solidFill>
                <a:latin typeface="宋体" panose="02010600030101010101" pitchFamily="2" charset="-122"/>
              </a:rPr>
              <a:t>*</a:t>
            </a:r>
            <a:r>
              <a:rPr lang="zh-CN" altLang="en-US" sz="2400" b="1" dirty="0">
                <a:solidFill>
                  <a:srgbClr val="3333CC"/>
                </a:solidFill>
                <a:latin typeface="宋体" panose="02010600030101010101" pitchFamily="2" charset="-122"/>
              </a:rPr>
              <a:t>、</a:t>
            </a:r>
            <a:r>
              <a:rPr lang="en-US" altLang="zh-CN" sz="2400" b="1" dirty="0">
                <a:solidFill>
                  <a:srgbClr val="3333CC"/>
                </a:solidFill>
                <a:latin typeface="宋体" panose="02010600030101010101" pitchFamily="2" charset="-122"/>
              </a:rPr>
              <a:t>&amp;</a:t>
            </a:r>
            <a:r>
              <a:rPr lang="zh-CN" altLang="en-US" sz="2400" b="1" dirty="0">
                <a:solidFill>
                  <a:srgbClr val="3333CC"/>
                </a:solidFill>
                <a:latin typeface="宋体" panose="02010600030101010101" pitchFamily="2" charset="-122"/>
              </a:rPr>
              <a:t>）。</a:t>
            </a:r>
            <a:endParaRPr lang="en-US" altLang="zh-CN" sz="2400" b="1" dirty="0">
              <a:solidFill>
                <a:srgbClr val="3333CC"/>
              </a:solidFill>
              <a:latin typeface="宋体" panose="02010600030101010101" pitchFamily="2" charset="-122"/>
            </a:endParaRPr>
          </a:p>
        </p:txBody>
      </p:sp>
      <p:sp>
        <p:nvSpPr>
          <p:cNvPr id="6" name="Rectangle 3"/>
          <p:cNvSpPr txBox="1">
            <a:spLocks noChangeArrowheads="1"/>
          </p:cNvSpPr>
          <p:nvPr/>
        </p:nvSpPr>
        <p:spPr bwMode="auto">
          <a:xfrm>
            <a:off x="6534151" y="2906247"/>
            <a:ext cx="4673600" cy="1533525"/>
          </a:xfrm>
          <a:prstGeom prst="rect">
            <a:avLst/>
          </a:prstGeom>
          <a:noFill/>
          <a:ln w="9525">
            <a:noFill/>
            <a:miter lim="800000"/>
          </a:ln>
          <a:effectLst/>
        </p:spPr>
        <p:txBody>
          <a:bodyPr/>
          <a:lstStyle/>
          <a:p>
            <a:pPr marL="992505" lvl="1" indent="-449580">
              <a:spcBef>
                <a:spcPct val="20000"/>
              </a:spcBef>
              <a:defRPr/>
            </a:pPr>
            <a:r>
              <a:rPr lang="en-US" altLang="zh-CN" sz="2400" kern="0" dirty="0">
                <a:solidFill>
                  <a:srgbClr val="3333CC"/>
                </a:solidFill>
                <a:latin typeface="宋体" panose="02010600030101010101" pitchFamily="2" charset="-122"/>
                <a:ea typeface="+mn-ea"/>
              </a:rPr>
              <a:t>3 + 5</a:t>
            </a:r>
          </a:p>
          <a:p>
            <a:pPr marL="992505" lvl="1" indent="-449580">
              <a:spcBef>
                <a:spcPct val="20000"/>
              </a:spcBef>
              <a:defRPr/>
            </a:pPr>
            <a:r>
              <a:rPr lang="en-US" altLang="zh-CN" sz="2400" kern="0" dirty="0">
                <a:solidFill>
                  <a:srgbClr val="3333CC"/>
                </a:solidFill>
                <a:latin typeface="宋体" panose="02010600030101010101" pitchFamily="2" charset="-122"/>
              </a:rPr>
              <a:t>++</a:t>
            </a:r>
            <a:r>
              <a:rPr lang="en-US" altLang="zh-CN" sz="2400" kern="0" dirty="0">
                <a:solidFill>
                  <a:srgbClr val="3333CC"/>
                </a:solidFill>
                <a:latin typeface="宋体" panose="02010600030101010101" pitchFamily="2" charset="-122"/>
                <a:ea typeface="+mn-ea"/>
              </a:rPr>
              <a:t>a, a++</a:t>
            </a:r>
          </a:p>
          <a:p>
            <a:pPr marL="992505" lvl="1" indent="-449580">
              <a:lnSpc>
                <a:spcPct val="110000"/>
              </a:lnSpc>
              <a:spcBef>
                <a:spcPct val="20000"/>
              </a:spcBef>
              <a:defRPr/>
            </a:pPr>
            <a:endParaRPr lang="en-US" altLang="zh-CN" sz="2400" kern="0" dirty="0">
              <a:solidFill>
                <a:srgbClr val="3333CC"/>
              </a:solidFill>
              <a:latin typeface="宋体" panose="02010600030101010101" pitchFamily="2" charset="-122"/>
              <a:ea typeface="+mn-ea"/>
            </a:endParaRPr>
          </a:p>
        </p:txBody>
      </p:sp>
      <p:sp>
        <p:nvSpPr>
          <p:cNvPr id="5" name="Rectangle 2"/>
          <p:cNvSpPr txBox="1">
            <a:spLocks noChangeArrowheads="1"/>
          </p:cNvSpPr>
          <p:nvPr/>
        </p:nvSpPr>
        <p:spPr bwMode="auto">
          <a:xfrm>
            <a:off x="813913" y="800100"/>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rPr>
              <a:t>运算符和表达式小结</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29890" y="1697355"/>
            <a:ext cx="8434917" cy="541338"/>
          </a:xfrm>
        </p:spPr>
        <p:txBody>
          <a:bodyPr/>
          <a:lstStyle/>
          <a:p>
            <a:pPr eaLnBrk="1" hangingPunct="1">
              <a:defRPr/>
            </a:pPr>
            <a:r>
              <a:rPr lang="zh-CN" altLang="en-US" sz="2800" dirty="0">
                <a:solidFill>
                  <a:srgbClr val="3333CC"/>
                </a:solidFill>
                <a:cs typeface="Times New Roman" panose="02020603050405020304" pitchFamily="18" charset="0"/>
              </a:rPr>
              <a:t>表达式注意事项总结</a:t>
            </a:r>
          </a:p>
        </p:txBody>
      </p:sp>
      <p:sp>
        <p:nvSpPr>
          <p:cNvPr id="4" name="Rectangle 3"/>
          <p:cNvSpPr txBox="1">
            <a:spLocks noChangeArrowheads="1"/>
          </p:cNvSpPr>
          <p:nvPr/>
        </p:nvSpPr>
        <p:spPr>
          <a:xfrm>
            <a:off x="348343" y="1884875"/>
            <a:ext cx="11103428" cy="4140895"/>
          </a:xfrm>
          <a:prstGeom prst="rect">
            <a:avLst/>
          </a:prstGeom>
        </p:spPr>
        <p:txBody>
          <a:bodyPr vert="horz" lIns="91436" tIns="45719" rIns="91436" bIns="45719" rtlCol="0">
            <a:normAutofit/>
          </a:bodyPr>
          <a:lstStyle/>
          <a:p>
            <a:pPr marL="1348105" lvl="2" indent="-449580">
              <a:lnSpc>
                <a:spcPct val="110000"/>
              </a:lnSpc>
              <a:spcBef>
                <a:spcPts val="500"/>
              </a:spcBef>
              <a:defRPr/>
            </a:pP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r>
              <a:rPr lang="zh-CN" altLang="en-US" sz="2400" b="1" dirty="0">
                <a:effectLst>
                  <a:outerShdw blurRad="38100" dist="38100" dir="2700000" algn="tl">
                    <a:srgbClr val="C0C0C0"/>
                  </a:outerShdw>
                </a:effectLst>
                <a:latin typeface="宋体" panose="02010600030101010101" pitchFamily="2" charset="-122"/>
              </a:rPr>
              <a:t>表达式由 运算数 和 运算符 组合而成，用于做计算 及 数据存取处理。</a:t>
            </a: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r>
              <a:rPr lang="zh-CN" altLang="en-US" sz="2400" b="1" dirty="0">
                <a:effectLst>
                  <a:outerShdw blurRad="38100" dist="38100" dir="2700000" algn="tl">
                    <a:srgbClr val="C0C0C0"/>
                  </a:outerShdw>
                </a:effectLst>
                <a:latin typeface="宋体" panose="02010600030101010101" pitchFamily="2" charset="-122"/>
              </a:rPr>
              <a:t>变量名要遵循标识符规则。</a:t>
            </a: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r>
              <a:rPr lang="zh-CN" altLang="en-US" sz="2400" b="1" dirty="0">
                <a:effectLst>
                  <a:outerShdw blurRad="38100" dist="38100" dir="2700000" algn="tl">
                    <a:srgbClr val="C0C0C0"/>
                  </a:outerShdw>
                </a:effectLst>
                <a:latin typeface="宋体" panose="02010600030101010101" pitchFamily="2" charset="-122"/>
              </a:rPr>
              <a:t>不同运算符含义不一样，特别是 </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latin typeface="宋体" panose="02010600030101010101" pitchFamily="2" charset="-122"/>
              </a:rPr>
              <a:t> 和 </a:t>
            </a:r>
            <a:r>
              <a:rPr lang="en-US" altLang="zh-CN" sz="2400" b="1" dirty="0">
                <a:effectLst>
                  <a:outerShdw blurRad="38100" dist="38100" dir="2700000" algn="tl">
                    <a:srgbClr val="C0C0C0"/>
                  </a:outerShdw>
                </a:effectLst>
                <a:latin typeface="宋体" panose="02010600030101010101" pitchFamily="2" charset="-122"/>
              </a:rPr>
              <a:t>==</a:t>
            </a:r>
            <a:r>
              <a:rPr lang="zh-CN" altLang="en-US" sz="2400" b="1" dirty="0">
                <a:effectLst>
                  <a:outerShdw blurRad="38100" dist="38100" dir="2700000" algn="tl">
                    <a:srgbClr val="C0C0C0"/>
                  </a:outerShdw>
                </a:effectLst>
                <a:latin typeface="宋体" panose="02010600030101010101" pitchFamily="2" charset="-122"/>
              </a:rPr>
              <a:t>。</a:t>
            </a: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r>
              <a:rPr lang="zh-CN" altLang="en-US" sz="2400" b="1" dirty="0">
                <a:effectLst>
                  <a:outerShdw blurRad="38100" dist="38100" dir="2700000" algn="tl">
                    <a:srgbClr val="C0C0C0"/>
                  </a:outerShdw>
                </a:effectLst>
                <a:latin typeface="宋体" panose="02010600030101010101" pitchFamily="2" charset="-122"/>
              </a:rPr>
              <a:t>变量 与 变量 之间必须要有运算符来连接。</a:t>
            </a:r>
            <a:endParaRPr lang="en-US" altLang="zh-CN" sz="2400" b="1" dirty="0">
              <a:effectLst>
                <a:outerShdw blurRad="38100" dist="38100" dir="2700000" algn="tl">
                  <a:srgbClr val="C0C0C0"/>
                </a:outerShdw>
              </a:effectLst>
              <a:latin typeface="宋体" panose="02010600030101010101" pitchFamily="2" charset="-122"/>
            </a:endParaRPr>
          </a:p>
          <a:p>
            <a:pPr marL="890905" lvl="1" indent="-449580">
              <a:lnSpc>
                <a:spcPct val="110000"/>
              </a:lnSpc>
              <a:spcBef>
                <a:spcPts val="500"/>
              </a:spcBef>
              <a:buFont typeface="Wingdings" panose="05000000000000000000" pitchFamily="2" charset="2"/>
              <a:buChar char="u"/>
              <a:defRPr/>
            </a:pPr>
            <a:endParaRPr kumimoji="0" lang="en-US" altLang="zh-CN" sz="21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5" name="Rectangle 2"/>
          <p:cNvSpPr txBox="1">
            <a:spLocks noChangeArrowheads="1"/>
          </p:cNvSpPr>
          <p:nvPr/>
        </p:nvSpPr>
        <p:spPr bwMode="auto">
          <a:xfrm>
            <a:off x="741341" y="1005659"/>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sym typeface="+mn-ea"/>
              </a:rPr>
              <a:t>运算符和表达式小结</a:t>
            </a:r>
            <a:endPar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41411" y="1677296"/>
            <a:ext cx="10144880" cy="541338"/>
          </a:xfrm>
        </p:spPr>
        <p:txBody>
          <a:bodyPr>
            <a:normAutofit/>
          </a:bodyPr>
          <a:lstStyle/>
          <a:p>
            <a:pPr>
              <a:defRPr/>
            </a:pPr>
            <a:r>
              <a:rPr lang="zh-CN" altLang="en-US" sz="2800" b="1" dirty="0">
                <a:solidFill>
                  <a:srgbClr val="3333CC"/>
                </a:solidFill>
                <a:effectLst>
                  <a:outerShdw blurRad="38100" dist="38100" dir="2700000" algn="tl">
                    <a:srgbClr val="C0C0C0"/>
                  </a:outerShdw>
                </a:effectLst>
                <a:latin typeface="宋体" panose="02010600030101010101" pitchFamily="2" charset="-122"/>
              </a:rPr>
              <a:t>简单表达式的运算结果总结 （用于参与下一步计算）</a:t>
            </a:r>
            <a:endParaRPr lang="zh-CN" altLang="en-US" sz="2800" dirty="0">
              <a:solidFill>
                <a:srgbClr val="3333CC"/>
              </a:solidFill>
              <a:cs typeface="Times New Roman" panose="02020603050405020304" pitchFamily="18" charset="0"/>
            </a:endParaRPr>
          </a:p>
        </p:txBody>
      </p:sp>
      <p:sp>
        <p:nvSpPr>
          <p:cNvPr id="4" name="Rectangle 3"/>
          <p:cNvSpPr txBox="1">
            <a:spLocks noChangeArrowheads="1"/>
          </p:cNvSpPr>
          <p:nvPr/>
        </p:nvSpPr>
        <p:spPr>
          <a:xfrm>
            <a:off x="348343" y="2554507"/>
            <a:ext cx="11103428" cy="3483411"/>
          </a:xfrm>
          <a:prstGeom prst="rect">
            <a:avLst/>
          </a:prstGeom>
        </p:spPr>
        <p:txBody>
          <a:bodyPr vert="horz" lIns="91436" tIns="45719" rIns="91436" bIns="45719" rtlCol="0">
            <a:normAutofit/>
          </a:bodyPr>
          <a:lstStyle/>
          <a:p>
            <a:pPr marL="1348105" lvl="2" indent="-449580">
              <a:lnSpc>
                <a:spcPct val="110000"/>
              </a:lnSpc>
              <a:spcBef>
                <a:spcPts val="500"/>
              </a:spcBef>
              <a:buFont typeface="Wingdings" panose="05000000000000000000" pitchFamily="2" charset="2"/>
              <a:buChar char="u"/>
              <a:defRPr/>
            </a:pPr>
            <a:r>
              <a:rPr lang="en-US" altLang="zh-CN" sz="2100" b="1" dirty="0">
                <a:effectLst>
                  <a:outerShdw blurRad="38100" dist="38100" dir="2700000" algn="tl">
                    <a:srgbClr val="C0C0C0"/>
                  </a:outerShdw>
                </a:effectLst>
                <a:latin typeface="宋体" panose="02010600030101010101" pitchFamily="2" charset="-122"/>
              </a:rPr>
              <a:t>++</a:t>
            </a:r>
            <a:r>
              <a:rPr lang="zh-CN" altLang="en-US" sz="2100" b="1" dirty="0">
                <a:effectLst>
                  <a:outerShdw blurRad="38100" dist="38100" dir="2700000" algn="tl">
                    <a:srgbClr val="C0C0C0"/>
                  </a:outerShdw>
                </a:effectLst>
                <a:latin typeface="宋体" panose="02010600030101010101" pitchFamily="2" charset="-122"/>
              </a:rPr>
              <a:t>、</a:t>
            </a:r>
            <a:r>
              <a:rPr lang="en-US" altLang="zh-CN" sz="2100" b="1" dirty="0">
                <a:effectLst>
                  <a:outerShdw blurRad="38100" dist="38100" dir="2700000" algn="tl">
                    <a:srgbClr val="C0C0C0"/>
                  </a:outerShdw>
                </a:effectLst>
                <a:latin typeface="宋体" panose="02010600030101010101" pitchFamily="2" charset="-122"/>
              </a:rPr>
              <a:t>--</a:t>
            </a:r>
            <a:r>
              <a:rPr lang="zh-CN" altLang="en-US" sz="2100" b="1" dirty="0">
                <a:effectLst>
                  <a:outerShdw blurRad="38100" dist="38100" dir="2700000" algn="tl">
                    <a:srgbClr val="C0C0C0"/>
                  </a:outerShdw>
                </a:effectLst>
                <a:latin typeface="宋体" panose="02010600030101010101" pitchFamily="2" charset="-122"/>
              </a:rPr>
              <a:t>运算的结果是操作对象、赋值运算结果是等号左边的变量。</a:t>
            </a:r>
            <a:endParaRPr lang="en-US" altLang="zh-CN" sz="2100" b="1" dirty="0">
              <a:effectLst>
                <a:outerShdw blurRad="38100" dist="38100" dir="2700000" algn="tl">
                  <a:srgbClr val="C0C0C0"/>
                </a:outerShdw>
              </a:effectLst>
              <a:latin typeface="宋体" panose="02010600030101010101" pitchFamily="2" charset="-122"/>
            </a:endParaRPr>
          </a:p>
          <a:p>
            <a:pPr marL="1348105" lvl="2" indent="-449580">
              <a:lnSpc>
                <a:spcPct val="110000"/>
              </a:lnSpc>
              <a:spcBef>
                <a:spcPts val="500"/>
              </a:spcBef>
              <a:buFont typeface="Wingdings" panose="05000000000000000000" pitchFamily="2" charset="2"/>
              <a:buChar char="u"/>
              <a:defRPr/>
            </a:pPr>
            <a:endParaRPr lang="en-US" altLang="zh-CN" sz="2100" b="1" dirty="0">
              <a:effectLst>
                <a:outerShdw blurRad="38100" dist="38100" dir="2700000" algn="tl">
                  <a:srgbClr val="C0C0C0"/>
                </a:outerShdw>
              </a:effectLst>
              <a:latin typeface="宋体" panose="02010600030101010101" pitchFamily="2" charset="-122"/>
            </a:endParaRPr>
          </a:p>
          <a:p>
            <a:pPr marL="1348105" lvl="2" indent="-449580">
              <a:lnSpc>
                <a:spcPct val="110000"/>
              </a:lnSpc>
              <a:spcBef>
                <a:spcPts val="500"/>
              </a:spcBef>
              <a:buFont typeface="Wingdings" panose="05000000000000000000" pitchFamily="2" charset="2"/>
              <a:buChar char="u"/>
              <a:defRPr/>
            </a:pPr>
            <a:r>
              <a:rPr lang="zh-CN" altLang="en-US" sz="2100" b="1" dirty="0">
                <a:effectLst>
                  <a:outerShdw blurRad="38100" dist="38100" dir="2700000" algn="tl">
                    <a:srgbClr val="C0C0C0"/>
                  </a:outerShdw>
                </a:effectLst>
                <a:latin typeface="宋体" panose="02010600030101010101" pitchFamily="2" charset="-122"/>
              </a:rPr>
              <a:t>逗号运算的结果是最后那一个表达式的结果。三目运算符的结果是条件选择执行的表达式的结果。</a:t>
            </a:r>
            <a:endParaRPr lang="en-US" altLang="zh-CN" sz="2100" b="1" dirty="0">
              <a:effectLst>
                <a:outerShdw blurRad="38100" dist="38100" dir="2700000" algn="tl">
                  <a:srgbClr val="C0C0C0"/>
                </a:outerShdw>
              </a:effectLst>
              <a:latin typeface="宋体" panose="02010600030101010101" pitchFamily="2" charset="-122"/>
            </a:endParaRPr>
          </a:p>
          <a:p>
            <a:pPr marL="1348105" lvl="2" indent="-449580">
              <a:lnSpc>
                <a:spcPct val="110000"/>
              </a:lnSpc>
              <a:spcBef>
                <a:spcPts val="500"/>
              </a:spcBef>
              <a:buFont typeface="Wingdings" panose="05000000000000000000" pitchFamily="2" charset="2"/>
              <a:buChar char="u"/>
              <a:defRPr/>
            </a:pPr>
            <a:endParaRPr lang="en-US" altLang="zh-CN" sz="2100" b="1" dirty="0">
              <a:effectLst>
                <a:outerShdw blurRad="38100" dist="38100" dir="2700000" algn="tl">
                  <a:srgbClr val="C0C0C0"/>
                </a:outerShdw>
              </a:effectLst>
              <a:latin typeface="宋体" panose="02010600030101010101" pitchFamily="2" charset="-122"/>
            </a:endParaRPr>
          </a:p>
          <a:p>
            <a:pPr marL="1348105" lvl="2" indent="-449580">
              <a:lnSpc>
                <a:spcPct val="110000"/>
              </a:lnSpc>
              <a:spcBef>
                <a:spcPts val="500"/>
              </a:spcBef>
              <a:buFont typeface="Wingdings" panose="05000000000000000000" pitchFamily="2" charset="2"/>
              <a:buChar char="u"/>
              <a:defRPr/>
            </a:pPr>
            <a:r>
              <a:rPr lang="zh-CN" altLang="en-US" sz="2100" b="1" dirty="0">
                <a:effectLst>
                  <a:outerShdw blurRad="38100" dist="38100" dir="2700000" algn="tl">
                    <a:srgbClr val="C0C0C0"/>
                  </a:outerShdw>
                </a:effectLst>
                <a:latin typeface="宋体" panose="02010600030101010101" pitchFamily="2" charset="-122"/>
              </a:rPr>
              <a:t>其他运算的结果是运算符执行的结果（新的数据）。</a:t>
            </a:r>
            <a:endParaRPr lang="en-US" altLang="zh-CN" sz="2100" b="1" dirty="0">
              <a:effectLst>
                <a:outerShdw blurRad="38100" dist="38100" dir="2700000" algn="tl">
                  <a:srgbClr val="C0C0C0"/>
                </a:outerShdw>
              </a:effectLst>
              <a:latin typeface="宋体" panose="02010600030101010101" pitchFamily="2" charset="-122"/>
            </a:endParaRPr>
          </a:p>
          <a:p>
            <a:pPr marL="1348105" marR="0" lvl="2" indent="-449580" algn="l" defTabSz="914400" rtl="0" eaLnBrk="1" fontAlgn="auto" latinLnBrk="0" hangingPunct="1">
              <a:lnSpc>
                <a:spcPct val="110000"/>
              </a:lnSpc>
              <a:spcBef>
                <a:spcPts val="500"/>
              </a:spcBef>
              <a:spcAft>
                <a:spcPts val="0"/>
              </a:spcAft>
              <a:buClrTx/>
              <a:buSzTx/>
              <a:buFont typeface="Wingdings" panose="05000000000000000000" pitchFamily="2" charset="2"/>
              <a:buChar char="u"/>
              <a:defRPr/>
            </a:pPr>
            <a:endParaRPr kumimoji="0" lang="en-US" altLang="zh-CN" sz="21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5" name="Rectangle 2"/>
          <p:cNvSpPr txBox="1">
            <a:spLocks noChangeArrowheads="1"/>
          </p:cNvSpPr>
          <p:nvPr/>
        </p:nvSpPr>
        <p:spPr bwMode="auto">
          <a:xfrm>
            <a:off x="813913" y="800100"/>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sym typeface="+mn-ea"/>
              </a:rPr>
              <a:t>运算符和表达式小结</a:t>
            </a:r>
            <a:endPar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32249" y="1050925"/>
            <a:ext cx="8434917" cy="541338"/>
          </a:xfrm>
        </p:spPr>
        <p:txBody>
          <a:bodyPr/>
          <a:lstStyle/>
          <a:p>
            <a:pPr eaLnBrk="1" hangingPunct="1">
              <a:defRPr/>
            </a:pPr>
            <a:r>
              <a:rPr lang="zh-CN" altLang="en-US" sz="3200" dirty="0">
                <a:solidFill>
                  <a:srgbClr val="3333CC"/>
                </a:solidFill>
                <a:cs typeface="Times New Roman" panose="02020603050405020304" pitchFamily="18" charset="0"/>
              </a:rPr>
              <a:t>复合表达式及其运算规律</a:t>
            </a:r>
          </a:p>
        </p:txBody>
      </p:sp>
      <p:sp>
        <p:nvSpPr>
          <p:cNvPr id="160771" name="Rectangle 3"/>
          <p:cNvSpPr>
            <a:spLocks noGrp="1" noChangeArrowheads="1"/>
          </p:cNvSpPr>
          <p:nvPr>
            <p:ph type="body" idx="1"/>
          </p:nvPr>
        </p:nvSpPr>
        <p:spPr>
          <a:xfrm>
            <a:off x="-48684" y="1592263"/>
            <a:ext cx="11713635" cy="4940300"/>
          </a:xfrm>
        </p:spPr>
        <p:txBody>
          <a:bodyPr>
            <a:normAutofit/>
          </a:bodyPr>
          <a:lstStyle/>
          <a:p>
            <a:pPr marL="992505" lvl="1" indent="-449580">
              <a:lnSpc>
                <a:spcPct val="150000"/>
              </a:lnSpc>
              <a:buFont typeface="Wingdings" panose="05000000000000000000" pitchFamily="2" charset="2"/>
              <a:buChar char="Ø"/>
              <a:defRPr/>
            </a:pPr>
            <a:r>
              <a:rPr lang="zh-CN" altLang="en-US" sz="2800" b="1" dirty="0">
                <a:effectLst>
                  <a:outerShdw blurRad="38100" dist="38100" dir="2700000" algn="tl">
                    <a:srgbClr val="C0C0C0"/>
                  </a:outerShdw>
                </a:effectLst>
                <a:latin typeface="宋体" panose="02010600030101010101" pitchFamily="2" charset="-122"/>
              </a:rPr>
              <a:t>运算步骤</a:t>
            </a:r>
            <a:r>
              <a:rPr lang="en-US" altLang="zh-CN" sz="2800" b="1" dirty="0">
                <a:effectLst>
                  <a:outerShdw blurRad="38100" dist="38100" dir="2700000" algn="tl">
                    <a:srgbClr val="C0C0C0"/>
                  </a:outerShdw>
                </a:effectLst>
                <a:latin typeface="宋体" panose="02010600030101010101" pitchFamily="2" charset="-122"/>
              </a:rPr>
              <a:t>:</a:t>
            </a:r>
          </a:p>
          <a:p>
            <a:pPr marL="992505" lvl="1" indent="-449580">
              <a:lnSpc>
                <a:spcPct val="150000"/>
              </a:lnSpc>
              <a:buNone/>
              <a:defRPr/>
            </a:pPr>
            <a:r>
              <a:rPr lang="en-US" altLang="zh-CN" sz="2800" b="1" dirty="0">
                <a:effectLst>
                  <a:outerShdw blurRad="38100" dist="38100" dir="2700000" algn="tl">
                    <a:srgbClr val="C0C0C0"/>
                  </a:outerShdw>
                </a:effectLst>
                <a:latin typeface="宋体" panose="02010600030101010101" pitchFamily="2" charset="-122"/>
              </a:rPr>
              <a:t>	</a:t>
            </a:r>
            <a:r>
              <a:rPr lang="zh-CN" altLang="en-US" sz="2800" b="1" dirty="0">
                <a:effectLst>
                  <a:outerShdw blurRad="38100" dist="38100" dir="2700000" algn="tl">
                    <a:srgbClr val="C0C0C0"/>
                  </a:outerShdw>
                </a:effectLst>
                <a:latin typeface="宋体" panose="02010600030101010101" pitchFamily="2" charset="-122"/>
              </a:rPr>
              <a:t>先组合、再计算。</a:t>
            </a:r>
          </a:p>
          <a:p>
            <a:pPr marL="1449070" lvl="2" indent="-449580">
              <a:lnSpc>
                <a:spcPct val="150000"/>
              </a:lnSpc>
              <a:buFont typeface="Wingdings" panose="05000000000000000000" pitchFamily="2" charset="2"/>
              <a:buChar char="u"/>
              <a:defRPr/>
            </a:pPr>
            <a:r>
              <a:rPr lang="zh-CN" altLang="en-US" sz="2400" b="1" dirty="0">
                <a:effectLst>
                  <a:outerShdw blurRad="38100" dist="38100" dir="2700000" algn="tl">
                    <a:srgbClr val="C0C0C0"/>
                  </a:outerShdw>
                </a:effectLst>
                <a:latin typeface="宋体" panose="02010600030101010101" pitchFamily="2" charset="-122"/>
              </a:rPr>
              <a:t>组合：确定出唯一的运算符与操作数逐一结合的方式。</a:t>
            </a:r>
            <a:r>
              <a:rPr lang="zh-CN" altLang="en-US" sz="2400" b="1" dirty="0">
                <a:solidFill>
                  <a:srgbClr val="FF0000"/>
                </a:solidFill>
                <a:effectLst>
                  <a:outerShdw blurRad="38100" dist="38100" dir="2700000" algn="tl">
                    <a:srgbClr val="C0C0C0"/>
                  </a:outerShdw>
                </a:effectLst>
                <a:latin typeface="宋体" panose="02010600030101010101" pitchFamily="2" charset="-122"/>
              </a:rPr>
              <a:t>（优先级、结合性）</a:t>
            </a:r>
            <a:endParaRPr lang="zh-CN" altLang="en-US" sz="2400" b="1" dirty="0">
              <a:effectLst>
                <a:outerShdw blurRad="38100" dist="38100" dir="2700000" algn="tl">
                  <a:srgbClr val="C0C0C0"/>
                </a:outerShdw>
              </a:effectLst>
              <a:latin typeface="宋体" panose="02010600030101010101" pitchFamily="2" charset="-122"/>
            </a:endParaRPr>
          </a:p>
          <a:p>
            <a:pPr marL="1449070" lvl="2" indent="-449580">
              <a:lnSpc>
                <a:spcPct val="150000"/>
              </a:lnSpc>
              <a:buFont typeface="Wingdings" panose="05000000000000000000" pitchFamily="2" charset="2"/>
              <a:buChar char="u"/>
              <a:defRPr/>
            </a:pPr>
            <a:r>
              <a:rPr lang="zh-CN" altLang="en-US" sz="2400" b="1" dirty="0">
                <a:effectLst>
                  <a:outerShdw blurRad="38100" dist="38100" dir="2700000" algn="tl">
                    <a:srgbClr val="C0C0C0"/>
                  </a:outerShdw>
                </a:effectLst>
                <a:latin typeface="宋体" panose="02010600030101010101" pitchFamily="2" charset="-122"/>
              </a:rPr>
              <a:t>计算：按结合方式对所有运算符</a:t>
            </a:r>
            <a:r>
              <a:rPr lang="zh-CN" altLang="en-US" sz="2400" b="1" dirty="0">
                <a:solidFill>
                  <a:srgbClr val="FF0000"/>
                </a:solidFill>
                <a:effectLst>
                  <a:outerShdw blurRad="38100" dist="38100" dir="2700000" algn="tl">
                    <a:srgbClr val="C0C0C0"/>
                  </a:outerShdw>
                </a:effectLst>
                <a:latin typeface="宋体" panose="02010600030101010101" pitchFamily="2" charset="-122"/>
              </a:rPr>
              <a:t>逐项进行计算</a:t>
            </a:r>
            <a:r>
              <a:rPr lang="zh-CN" altLang="en-US" sz="2400" b="1" dirty="0">
                <a:effectLst>
                  <a:outerShdw blurRad="38100" dist="38100" dir="2700000" algn="tl">
                    <a:srgbClr val="C0C0C0"/>
                  </a:outerShdw>
                </a:effectLst>
                <a:latin typeface="宋体" panose="02010600030101010101" pitchFamily="2" charset="-122"/>
              </a:rPr>
              <a:t>。</a:t>
            </a:r>
            <a:endParaRPr lang="en-US" altLang="zh-CN" sz="2400" b="1" dirty="0">
              <a:effectLst>
                <a:outerShdw blurRad="38100" dist="38100" dir="2700000" algn="tl">
                  <a:srgbClr val="C0C0C0"/>
                </a:outerShdw>
              </a:effectLst>
              <a:latin typeface="宋体" panose="02010600030101010101" pitchFamily="2" charset="-122"/>
            </a:endParaRPr>
          </a:p>
          <a:p>
            <a:pPr marL="1449070" lvl="2" indent="-449580">
              <a:lnSpc>
                <a:spcPct val="150000"/>
              </a:lnSpc>
              <a:buFont typeface="Wingdings" panose="05000000000000000000" pitchFamily="2" charset="2"/>
              <a:buChar char="u"/>
              <a:defRPr/>
            </a:pPr>
            <a:r>
              <a:rPr lang="zh-CN" altLang="en-US" sz="2400" b="1" dirty="0">
                <a:effectLst>
                  <a:outerShdw blurRad="38100" dist="38100" dir="2700000" algn="tl">
                    <a:srgbClr val="C0C0C0"/>
                  </a:outerShdw>
                </a:effectLst>
                <a:latin typeface="宋体" panose="02010600030101010101" pitchFamily="2" charset="-122"/>
              </a:rPr>
              <a:t>部分运算符具有特殊的计算规则</a:t>
            </a:r>
            <a:endParaRPr lang="en-US" altLang="zh-CN" sz="2400" b="1" dirty="0">
              <a:effectLst>
                <a:outerShdw blurRad="38100" dist="38100" dir="2700000" algn="tl">
                  <a:srgbClr val="C0C0C0"/>
                </a:outerShdw>
              </a:effectLst>
              <a:latin typeface="宋体" panose="02010600030101010101" pitchFamily="2" charset="-122"/>
            </a:endParaRPr>
          </a:p>
        </p:txBody>
      </p:sp>
      <p:sp>
        <p:nvSpPr>
          <p:cNvPr id="4" name="TextBox 3"/>
          <p:cNvSpPr txBox="1"/>
          <p:nvPr/>
        </p:nvSpPr>
        <p:spPr>
          <a:xfrm>
            <a:off x="798286" y="5196114"/>
            <a:ext cx="10347705" cy="830997"/>
          </a:xfrm>
          <a:prstGeom prst="rect">
            <a:avLst/>
          </a:prstGeom>
          <a:noFill/>
        </p:spPr>
        <p:txBody>
          <a:bodyPr wrap="none" rtlCol="0">
            <a:spAutoFit/>
          </a:bodyPr>
          <a:lstStyle/>
          <a:p>
            <a:r>
              <a:rPr lang="zh-CN" altLang="en-US" sz="2400" b="1" dirty="0">
                <a:solidFill>
                  <a:srgbClr val="0000FF"/>
                </a:solidFill>
              </a:rPr>
              <a:t>表达式就是用来做计算的（拆分成一步一步的计算，对应到</a:t>
            </a:r>
            <a:r>
              <a:rPr lang="en-US" altLang="zh-CN" sz="2400" b="1" dirty="0">
                <a:solidFill>
                  <a:srgbClr val="0000FF"/>
                </a:solidFill>
              </a:rPr>
              <a:t>CPU</a:t>
            </a:r>
            <a:r>
              <a:rPr lang="zh-CN" altLang="en-US" sz="2400" b="1" dirty="0">
                <a:solidFill>
                  <a:srgbClr val="0000FF"/>
                </a:solidFill>
              </a:rPr>
              <a:t>的指令），</a:t>
            </a:r>
            <a:endParaRPr lang="en-US" altLang="zh-CN" sz="2400" b="1" dirty="0">
              <a:solidFill>
                <a:srgbClr val="0000FF"/>
              </a:solidFill>
            </a:endParaRPr>
          </a:p>
          <a:p>
            <a:r>
              <a:rPr lang="zh-CN" altLang="en-US" sz="2400" b="1" dirty="0">
                <a:solidFill>
                  <a:srgbClr val="0000FF"/>
                </a:solidFill>
              </a:rPr>
              <a:t>和数学中的公式和方程有区别。</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048431" y="1028577"/>
            <a:ext cx="3646487" cy="647700"/>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12800" marR="0" lvl="0" indent="-812800" algn="l"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rPr>
              <a:t>运算符优先级：</a:t>
            </a:r>
          </a:p>
          <a:p>
            <a:pPr marL="812800" marR="0" lvl="0" indent="-812800" algn="l" defTabSz="914400" rtl="0" eaLnBrk="1" fontAlgn="base" latinLnBrk="0" hangingPunct="1">
              <a:lnSpc>
                <a:spcPct val="100000"/>
              </a:lnSpc>
              <a:spcBef>
                <a:spcPct val="20000"/>
              </a:spcBef>
              <a:spcAft>
                <a:spcPct val="0"/>
              </a:spcAft>
              <a:buClrTx/>
              <a:buSzTx/>
              <a:buFontTx/>
              <a:buNone/>
              <a:defRPr/>
            </a:pPr>
            <a:endParaRPr kumimoji="0" lang="en-US" altLang="zh-CN" sz="3200" b="1" i="0" u="none" strike="noStrike" kern="0" cap="none" spc="0" normalizeH="0" baseline="0" noProof="0">
              <a:ln>
                <a:noFill/>
              </a:ln>
              <a:solidFill>
                <a:srgbClr val="000000"/>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Wingdings 2" panose="05020102010507070707" pitchFamily="18" charset="2"/>
            </a:endParaRPr>
          </a:p>
        </p:txBody>
      </p:sp>
      <p:sp>
        <p:nvSpPr>
          <p:cNvPr id="8" name="AutoShape 5"/>
          <p:cNvSpPr>
            <a:spLocks noChangeArrowheads="1"/>
          </p:cNvSpPr>
          <p:nvPr/>
        </p:nvSpPr>
        <p:spPr bwMode="auto">
          <a:xfrm>
            <a:off x="4836000" y="1352427"/>
            <a:ext cx="1979612" cy="468313"/>
          </a:xfrm>
          <a:prstGeom prst="flowChartProcess">
            <a:avLst/>
          </a:prstGeom>
          <a:solidFill>
            <a:srgbClr val="BBE0E3"/>
          </a:solidFill>
          <a:ln w="9525">
            <a:solidFill>
              <a:srgbClr val="000000"/>
            </a:solidFill>
            <a:miter lim="800000"/>
          </a:ln>
          <a:effectLst>
            <a:outerShdw dist="107763" dir="2700000" algn="ctr" rotWithShape="0">
              <a:srgbClr val="808080">
                <a:alpha val="50000"/>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初级运算（）</a:t>
            </a:r>
          </a:p>
        </p:txBody>
      </p:sp>
      <p:sp>
        <p:nvSpPr>
          <p:cNvPr id="9" name="AutoShape 6"/>
          <p:cNvSpPr>
            <a:spLocks noChangeArrowheads="1"/>
          </p:cNvSpPr>
          <p:nvPr/>
        </p:nvSpPr>
        <p:spPr bwMode="auto">
          <a:xfrm rot="5400000">
            <a:off x="2603180" y="3818609"/>
            <a:ext cx="3275013" cy="431800"/>
          </a:xfrm>
          <a:prstGeom prst="rightArrow">
            <a:avLst>
              <a:gd name="adj1" fmla="val 38972"/>
              <a:gd name="adj2" fmla="val 79813"/>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10" name="AutoShape 7"/>
          <p:cNvSpPr>
            <a:spLocks noChangeArrowheads="1"/>
          </p:cNvSpPr>
          <p:nvPr/>
        </p:nvSpPr>
        <p:spPr bwMode="auto">
          <a:xfrm>
            <a:off x="4834412" y="1979490"/>
            <a:ext cx="1979613" cy="468312"/>
          </a:xfrm>
          <a:prstGeom prst="flowChartProcess">
            <a:avLst/>
          </a:prstGeom>
          <a:solidFill>
            <a:srgbClr val="BBE0E3"/>
          </a:solidFill>
          <a:ln w="9525">
            <a:solidFill>
              <a:srgbClr val="000000"/>
            </a:solidFill>
            <a:miter lim="800000"/>
          </a:ln>
          <a:effectLst>
            <a:outerShdw dist="107763" dir="2700000" algn="ctr" rotWithShape="0">
              <a:srgbClr val="808080">
                <a:alpha val="50000"/>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单目运算！</a:t>
            </a:r>
          </a:p>
        </p:txBody>
      </p:sp>
      <p:sp>
        <p:nvSpPr>
          <p:cNvPr id="11" name="AutoShape 9"/>
          <p:cNvSpPr>
            <a:spLocks noChangeArrowheads="1"/>
          </p:cNvSpPr>
          <p:nvPr/>
        </p:nvSpPr>
        <p:spPr bwMode="auto">
          <a:xfrm>
            <a:off x="4834412" y="2606552"/>
            <a:ext cx="1979613" cy="468313"/>
          </a:xfrm>
          <a:prstGeom prst="flowChartProcess">
            <a:avLst/>
          </a:prstGeom>
          <a:solidFill>
            <a:srgbClr val="BBE0E3"/>
          </a:solidFill>
          <a:ln w="9525">
            <a:solidFill>
              <a:srgbClr val="000000"/>
            </a:solidFill>
            <a:miter lim="800000"/>
          </a:ln>
          <a:effectLst>
            <a:outerShdw dist="107763" dir="2700000" algn="ctr" rotWithShape="0">
              <a:srgbClr val="808080">
                <a:alpha val="50000"/>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算术运算</a:t>
            </a:r>
          </a:p>
        </p:txBody>
      </p:sp>
      <p:sp>
        <p:nvSpPr>
          <p:cNvPr id="12" name="AutoShape 11"/>
          <p:cNvSpPr>
            <a:spLocks noChangeArrowheads="1"/>
          </p:cNvSpPr>
          <p:nvPr/>
        </p:nvSpPr>
        <p:spPr bwMode="auto">
          <a:xfrm>
            <a:off x="4834412" y="3233615"/>
            <a:ext cx="1979613" cy="468312"/>
          </a:xfrm>
          <a:prstGeom prst="flowChartProcess">
            <a:avLst/>
          </a:prstGeom>
          <a:solidFill>
            <a:srgbClr val="BBE0E3"/>
          </a:solidFill>
          <a:ln w="9525">
            <a:solidFill>
              <a:srgbClr val="000000"/>
            </a:solidFill>
            <a:miter lim="800000"/>
          </a:ln>
          <a:effectLst>
            <a:outerShdw dist="107763" dir="2700000" algn="ctr" rotWithShape="0">
              <a:srgbClr val="808080">
                <a:alpha val="50000"/>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关系运算</a:t>
            </a:r>
          </a:p>
        </p:txBody>
      </p:sp>
      <p:sp>
        <p:nvSpPr>
          <p:cNvPr id="13" name="AutoShape 13"/>
          <p:cNvSpPr>
            <a:spLocks noChangeArrowheads="1"/>
          </p:cNvSpPr>
          <p:nvPr/>
        </p:nvSpPr>
        <p:spPr bwMode="auto">
          <a:xfrm>
            <a:off x="4834412" y="3862265"/>
            <a:ext cx="1979613" cy="468312"/>
          </a:xfrm>
          <a:prstGeom prst="flowChartProcess">
            <a:avLst/>
          </a:prstGeom>
          <a:solidFill>
            <a:srgbClr val="BBE0E3"/>
          </a:solidFill>
          <a:ln w="9525">
            <a:solidFill>
              <a:srgbClr val="000000"/>
            </a:solidFill>
            <a:miter lim="800000"/>
          </a:ln>
          <a:effectLst>
            <a:outerShdw dist="107763" dir="2700000" algn="ctr" rotWithShape="0">
              <a:srgbClr val="808080">
                <a:alpha val="50000"/>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逻辑运算</a:t>
            </a:r>
          </a:p>
        </p:txBody>
      </p:sp>
      <p:sp>
        <p:nvSpPr>
          <p:cNvPr id="14" name="AutoShape 14"/>
          <p:cNvSpPr>
            <a:spLocks noChangeArrowheads="1"/>
          </p:cNvSpPr>
          <p:nvPr/>
        </p:nvSpPr>
        <p:spPr bwMode="auto">
          <a:xfrm>
            <a:off x="4834412" y="4489327"/>
            <a:ext cx="1979613" cy="468313"/>
          </a:xfrm>
          <a:prstGeom prst="flowChartProcess">
            <a:avLst/>
          </a:prstGeom>
          <a:solidFill>
            <a:srgbClr val="BBE0E3"/>
          </a:solidFill>
          <a:ln w="9525">
            <a:solidFill>
              <a:srgbClr val="000000"/>
            </a:solidFill>
            <a:miter lim="800000"/>
          </a:ln>
          <a:effectLst>
            <a:outerShdw dist="107763" dir="2700000" algn="ctr" rotWithShape="0">
              <a:srgbClr val="808080">
                <a:alpha val="50000"/>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三元条件运算</a:t>
            </a:r>
          </a:p>
        </p:txBody>
      </p:sp>
      <p:sp>
        <p:nvSpPr>
          <p:cNvPr id="15" name="AutoShape 15"/>
          <p:cNvSpPr>
            <a:spLocks noChangeArrowheads="1"/>
          </p:cNvSpPr>
          <p:nvPr/>
        </p:nvSpPr>
        <p:spPr bwMode="auto">
          <a:xfrm>
            <a:off x="4834412" y="5745040"/>
            <a:ext cx="1979613" cy="468312"/>
          </a:xfrm>
          <a:prstGeom prst="flowChartProcess">
            <a:avLst/>
          </a:prstGeom>
          <a:solidFill>
            <a:srgbClr val="BBE0E3"/>
          </a:solidFill>
          <a:ln w="9525">
            <a:solidFill>
              <a:srgbClr val="000000"/>
            </a:solidFill>
            <a:miter lim="800000"/>
          </a:ln>
          <a:effectLst>
            <a:outerShdw dist="107763" dir="2700000" algn="ctr" rotWithShape="0">
              <a:srgbClr val="808080">
                <a:alpha val="50000"/>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逗号运算</a:t>
            </a:r>
          </a:p>
        </p:txBody>
      </p:sp>
      <p:sp>
        <p:nvSpPr>
          <p:cNvPr id="16" name="AutoShape 16"/>
          <p:cNvSpPr>
            <a:spLocks noChangeArrowheads="1"/>
          </p:cNvSpPr>
          <p:nvPr/>
        </p:nvSpPr>
        <p:spPr bwMode="auto">
          <a:xfrm>
            <a:off x="4834412" y="5116390"/>
            <a:ext cx="1979613" cy="468312"/>
          </a:xfrm>
          <a:prstGeom prst="flowChartProcess">
            <a:avLst/>
          </a:prstGeom>
          <a:solidFill>
            <a:srgbClr val="BBE0E3"/>
          </a:solidFill>
          <a:ln w="9525">
            <a:solidFill>
              <a:srgbClr val="000000"/>
            </a:solidFill>
            <a:miter lim="800000"/>
          </a:ln>
          <a:effectLst>
            <a:outerShdw dist="107763" dir="2700000" algn="ctr" rotWithShape="0">
              <a:srgbClr val="808080">
                <a:alpha val="50000"/>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rPr>
              <a:t>赋值运算</a:t>
            </a:r>
          </a:p>
        </p:txBody>
      </p:sp>
      <p:sp>
        <p:nvSpPr>
          <p:cNvPr id="17" name="Text Box 17"/>
          <p:cNvSpPr txBox="1">
            <a:spLocks noChangeArrowheads="1"/>
          </p:cNvSpPr>
          <p:nvPr/>
        </p:nvSpPr>
        <p:spPr bwMode="auto">
          <a:xfrm>
            <a:off x="6779100" y="2641477"/>
            <a:ext cx="2303462" cy="457200"/>
          </a:xfrm>
          <a:prstGeom prst="rect">
            <a:avLst/>
          </a:prstGeom>
          <a:noFill/>
          <a:ln w="9525">
            <a:noFill/>
            <a:miter lim="800000"/>
          </a:ln>
          <a:effectLst/>
        </p:spPr>
        <p:txBody>
          <a:bodyPr>
            <a:spAutoFit/>
          </a:bodyPr>
          <a:lstStyle/>
          <a:p>
            <a:pPr algn="ctr" defTabSz="914400" fontAlgn="base">
              <a:spcBef>
                <a:spcPct val="50000"/>
              </a:spcBef>
              <a:spcAft>
                <a:spcPct val="0"/>
              </a:spcAft>
              <a:defRPr/>
            </a:pPr>
            <a:r>
              <a:rPr lang="zh-CN" altLang="en-US" sz="2400" b="1">
                <a:solidFill>
                  <a:srgbClr val="000000"/>
                </a:solidFill>
                <a:effectLst>
                  <a:outerShdw blurRad="38100" dist="38100" dir="2700000" algn="tl">
                    <a:srgbClr val="C0C0C0"/>
                  </a:outerShdw>
                </a:effectLst>
                <a:latin typeface="Arial" panose="020B0604020202020204" pitchFamily="34" charset="0"/>
                <a:ea typeface="楷体_GB2312" pitchFamily="49" charset="-122"/>
              </a:rPr>
              <a:t>先乘除后加减</a:t>
            </a:r>
          </a:p>
        </p:txBody>
      </p:sp>
      <p:sp>
        <p:nvSpPr>
          <p:cNvPr id="18" name="Text Box 18"/>
          <p:cNvSpPr txBox="1">
            <a:spLocks noChangeArrowheads="1"/>
          </p:cNvSpPr>
          <p:nvPr/>
        </p:nvSpPr>
        <p:spPr bwMode="auto">
          <a:xfrm>
            <a:off x="3988275" y="5781552"/>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低</a:t>
            </a:r>
          </a:p>
        </p:txBody>
      </p:sp>
      <p:sp>
        <p:nvSpPr>
          <p:cNvPr id="19" name="Text Box 19"/>
          <p:cNvSpPr txBox="1">
            <a:spLocks noChangeArrowheads="1"/>
          </p:cNvSpPr>
          <p:nvPr/>
        </p:nvSpPr>
        <p:spPr bwMode="auto">
          <a:xfrm>
            <a:off x="3988275" y="1855665"/>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高</a:t>
            </a:r>
          </a:p>
        </p:txBody>
      </p:sp>
      <p:sp>
        <p:nvSpPr>
          <p:cNvPr id="20" name="Text Box 20"/>
          <p:cNvSpPr txBox="1">
            <a:spLocks noChangeArrowheads="1"/>
          </p:cNvSpPr>
          <p:nvPr/>
        </p:nvSpPr>
        <p:spPr bwMode="auto">
          <a:xfrm>
            <a:off x="6779100" y="3871790"/>
            <a:ext cx="2303462" cy="457200"/>
          </a:xfrm>
          <a:prstGeom prst="rect">
            <a:avLst/>
          </a:prstGeom>
          <a:noFill/>
          <a:ln w="9525">
            <a:noFill/>
            <a:miter lim="800000"/>
          </a:ln>
          <a:effectLst/>
        </p:spPr>
        <p:txBody>
          <a:bodyPr>
            <a:spAutoFit/>
          </a:bodyPr>
          <a:lstStyle/>
          <a:p>
            <a:pPr algn="ctr" defTabSz="914400" fontAlgn="base">
              <a:spcBef>
                <a:spcPct val="50000"/>
              </a:spcBef>
              <a:spcAft>
                <a:spcPct val="0"/>
              </a:spcAft>
              <a:defRPr/>
            </a:pPr>
            <a:r>
              <a:rPr lang="zh-CN" altLang="en-US" sz="2400" b="1">
                <a:solidFill>
                  <a:srgbClr val="000000"/>
                </a:solidFill>
                <a:effectLst>
                  <a:outerShdw blurRad="38100" dist="38100" dir="2700000" algn="tl">
                    <a:srgbClr val="C0C0C0"/>
                  </a:outerShdw>
                </a:effectLst>
                <a:latin typeface="Arial" panose="020B0604020202020204" pitchFamily="34" charset="0"/>
                <a:ea typeface="楷体_GB2312" pitchFamily="49" charset="-122"/>
              </a:rPr>
              <a:t>先与后或</a:t>
            </a:r>
          </a:p>
        </p:txBody>
      </p:sp>
      <p:sp>
        <p:nvSpPr>
          <p:cNvPr id="21" name="Text Box 21"/>
          <p:cNvSpPr txBox="1">
            <a:spLocks noChangeArrowheads="1"/>
          </p:cNvSpPr>
          <p:nvPr/>
        </p:nvSpPr>
        <p:spPr bwMode="auto">
          <a:xfrm>
            <a:off x="6779100" y="3260602"/>
            <a:ext cx="2303462" cy="457200"/>
          </a:xfrm>
          <a:prstGeom prst="rect">
            <a:avLst/>
          </a:prstGeom>
          <a:noFill/>
          <a:ln w="9525">
            <a:noFill/>
            <a:miter lim="800000"/>
          </a:ln>
          <a:effectLst/>
        </p:spPr>
        <p:txBody>
          <a:bodyPr>
            <a:spAutoFit/>
          </a:bodyPr>
          <a:lstStyle/>
          <a:p>
            <a:pPr algn="ctr" defTabSz="914400" fontAlgn="base">
              <a:spcBef>
                <a:spcPct val="50000"/>
              </a:spcBef>
              <a:spcAft>
                <a:spcPct val="0"/>
              </a:spcAft>
              <a:defRPr/>
            </a:pPr>
            <a:r>
              <a:rPr lang="zh-CN" altLang="en-US" sz="2400" b="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先</a:t>
            </a:r>
            <a:r>
              <a:rPr lang="zh-CN" altLang="en-US" b="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 ≤  </a:t>
            </a:r>
            <a:r>
              <a:rPr lang="zh-CN" altLang="en-US" sz="2400" b="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后</a:t>
            </a:r>
            <a:r>
              <a:rPr lang="en-US" altLang="zh-CN" b="1" dirty="0">
                <a:solidFill>
                  <a:srgbClr val="000000"/>
                </a:solidFill>
                <a:effectLst>
                  <a:outerShdw blurRad="38100" dist="38100" dir="2700000" algn="tl">
                    <a:srgbClr val="C0C0C0"/>
                  </a:outerShdw>
                </a:effectLst>
                <a:latin typeface="Arial" panose="020B0604020202020204" pitchFamily="34" charset="0"/>
                <a:ea typeface="楷体_GB2312" pitchFamily="49" charset="-122"/>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36034" y="800100"/>
            <a:ext cx="7243233" cy="541338"/>
          </a:xfrm>
        </p:spPr>
        <p:txBody>
          <a:bodyPr/>
          <a:lstStyle/>
          <a:p>
            <a:pPr eaLnBrk="1" hangingPunct="1">
              <a:defRPr/>
            </a:pPr>
            <a:r>
              <a:rPr lang="zh-CN" altLang="en-US" sz="2800" dirty="0">
                <a:solidFill>
                  <a:srgbClr val="3333CC"/>
                </a:solidFill>
                <a:latin typeface="+mn-ea"/>
                <a:ea typeface="+mn-ea"/>
                <a:cs typeface="Times New Roman" panose="02020603050405020304" pitchFamily="18" charset="0"/>
              </a:rPr>
              <a:t>优先级一般规律</a:t>
            </a:r>
          </a:p>
        </p:txBody>
      </p:sp>
      <p:sp>
        <p:nvSpPr>
          <p:cNvPr id="58371" name="Rectangle 3"/>
          <p:cNvSpPr>
            <a:spLocks noGrp="1" noChangeArrowheads="1"/>
          </p:cNvSpPr>
          <p:nvPr>
            <p:ph type="body" idx="1"/>
          </p:nvPr>
        </p:nvSpPr>
        <p:spPr>
          <a:xfrm>
            <a:off x="-48684" y="1592264"/>
            <a:ext cx="11713635" cy="5265737"/>
          </a:xfrm>
        </p:spPr>
        <p:txBody>
          <a:bodyPr>
            <a:normAutofit/>
          </a:bodyPr>
          <a:lstStyle/>
          <a:p>
            <a:pPr marL="992505" lvl="1" indent="-449580" eaLnBrk="1" hangingPunct="1">
              <a:lnSpc>
                <a:spcPct val="150000"/>
              </a:lnSpc>
              <a:buFontTx/>
              <a:buNone/>
            </a:pPr>
            <a:r>
              <a:rPr lang="en-US" altLang="zh-CN" sz="2400" b="1" dirty="0">
                <a:latin typeface="宋体" panose="02010600030101010101" pitchFamily="2" charset="-122"/>
              </a:rPr>
              <a:t>1</a:t>
            </a:r>
            <a:r>
              <a:rPr lang="zh-CN" altLang="en-US" sz="2400" b="1" dirty="0">
                <a:latin typeface="宋体" panose="02010600030101010101" pitchFamily="2" charset="-122"/>
              </a:rPr>
              <a:t>）括号优先级最高，应多用括号；</a:t>
            </a:r>
            <a:endParaRPr lang="en-US" altLang="zh-CN" sz="2400" b="1" dirty="0">
              <a:latin typeface="宋体" panose="02010600030101010101" pitchFamily="2" charset="-122"/>
            </a:endParaRPr>
          </a:p>
          <a:p>
            <a:pPr marL="992505" lvl="1" indent="-449580" eaLnBrk="1" hangingPunct="1">
              <a:lnSpc>
                <a:spcPct val="150000"/>
              </a:lnSpc>
              <a:buFontTx/>
              <a:buNone/>
            </a:pPr>
            <a:r>
              <a:rPr lang="en-US" altLang="zh-CN" sz="2400" b="1" dirty="0">
                <a:latin typeface="宋体" panose="02010600030101010101" pitchFamily="2" charset="-122"/>
              </a:rPr>
              <a:t>2</a:t>
            </a:r>
            <a:r>
              <a:rPr lang="zh-CN" altLang="en-US" sz="2400" b="1" dirty="0">
                <a:latin typeface="宋体" panose="02010600030101010101" pitchFamily="2" charset="-122"/>
              </a:rPr>
              <a:t>）优先级由高到低：单目 </a:t>
            </a: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sym typeface="Wingdings" panose="05000000000000000000" pitchFamily="2" charset="2"/>
              </a:rPr>
              <a:t>双目；</a:t>
            </a:r>
            <a:endParaRPr lang="zh-CN" altLang="en-US" sz="2400" b="1" dirty="0">
              <a:latin typeface="宋体" panose="02010600030101010101" pitchFamily="2" charset="-122"/>
            </a:endParaRPr>
          </a:p>
          <a:p>
            <a:pPr marL="992505" lvl="1" indent="-449580" eaLnBrk="1" hangingPunct="1">
              <a:lnSpc>
                <a:spcPct val="150000"/>
              </a:lnSpc>
              <a:buFontTx/>
              <a:buNone/>
            </a:pPr>
            <a:r>
              <a:rPr lang="en-US" altLang="zh-CN" sz="2400" b="1" dirty="0">
                <a:latin typeface="宋体" panose="02010600030101010101" pitchFamily="2" charset="-122"/>
              </a:rPr>
              <a:t>3</a:t>
            </a:r>
            <a:r>
              <a:rPr lang="zh-CN" altLang="en-US" sz="2400" b="1" dirty="0">
                <a:latin typeface="宋体" panose="02010600030101010101" pitchFamily="2" charset="-122"/>
              </a:rPr>
              <a:t>）优先级由高到低：算术 </a:t>
            </a:r>
            <a:r>
              <a:rPr lang="en-US" altLang="zh-CN" sz="2400" b="1" dirty="0">
                <a:latin typeface="宋体" panose="02010600030101010101" pitchFamily="2" charset="-122"/>
              </a:rPr>
              <a:t>(</a:t>
            </a:r>
            <a:r>
              <a:rPr lang="zh-CN" altLang="en-US" sz="2400" b="1" dirty="0">
                <a:latin typeface="宋体" panose="02010600030101010101" pitchFamily="2" charset="-122"/>
              </a:rPr>
              <a:t>乘除高于加减</a:t>
            </a:r>
            <a:r>
              <a:rPr lang="en-US" altLang="zh-CN" sz="2400" b="1" dirty="0">
                <a:latin typeface="宋体" panose="02010600030101010101" pitchFamily="2" charset="-122"/>
              </a:rPr>
              <a:t>)</a:t>
            </a: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sym typeface="Wingdings" panose="05000000000000000000" pitchFamily="2" charset="2"/>
              </a:rPr>
              <a:t>关系（大于、小于高于等于与不等于） </a:t>
            </a: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sym typeface="Wingdings" panose="05000000000000000000" pitchFamily="2" charset="2"/>
              </a:rPr>
              <a:t>逻辑（与高于或）</a:t>
            </a:r>
            <a:r>
              <a:rPr lang="en-US" altLang="zh-CN" sz="2400" b="1" dirty="0">
                <a:latin typeface="宋体" panose="02010600030101010101" pitchFamily="2" charset="-122"/>
                <a:sym typeface="Wingdings" panose="05000000000000000000" pitchFamily="2" charset="2"/>
              </a:rPr>
              <a:t>  </a:t>
            </a:r>
            <a:r>
              <a:rPr lang="zh-CN" altLang="en-US" sz="2400" b="1" dirty="0">
                <a:latin typeface="宋体" panose="02010600030101010101" pitchFamily="2" charset="-122"/>
                <a:sym typeface="Wingdings" panose="05000000000000000000" pitchFamily="2" charset="2"/>
              </a:rPr>
              <a:t>赋值</a:t>
            </a:r>
            <a:r>
              <a:rPr lang="en-US" altLang="zh-CN" sz="2400" b="1" dirty="0">
                <a:latin typeface="宋体" panose="02010600030101010101" pitchFamily="2" charset="-122"/>
                <a:sym typeface="Wingdings" panose="05000000000000000000" pitchFamily="2" charset="2"/>
              </a:rPr>
              <a:t>  </a:t>
            </a:r>
            <a:r>
              <a:rPr lang="zh-CN" altLang="en-US" sz="2400" b="1" dirty="0">
                <a:latin typeface="宋体" panose="02010600030101010101" pitchFamily="2" charset="-122"/>
                <a:sym typeface="Wingdings" panose="05000000000000000000" pitchFamily="2" charset="2"/>
              </a:rPr>
              <a:t>逗号；</a:t>
            </a:r>
            <a:endParaRPr lang="en-US" altLang="zh-CN" sz="2400" b="1" dirty="0">
              <a:latin typeface="宋体" panose="02010600030101010101" pitchFamily="2" charset="-122"/>
              <a:sym typeface="Wingdings" panose="05000000000000000000" pitchFamily="2" charset="2"/>
            </a:endParaRPr>
          </a:p>
          <a:p>
            <a:pPr marL="992505" lvl="1" indent="-449580" eaLnBrk="1" hangingPunct="1">
              <a:lnSpc>
                <a:spcPct val="150000"/>
              </a:lnSpc>
              <a:buFontTx/>
              <a:buNone/>
            </a:pPr>
            <a:r>
              <a:rPr lang="en-US" altLang="zh-CN" sz="2400" b="1" dirty="0">
                <a:latin typeface="宋体" panose="02010600030101010101" pitchFamily="2" charset="-122"/>
                <a:sym typeface="Wingdings" panose="05000000000000000000" pitchFamily="2" charset="2"/>
              </a:rPr>
              <a:t>4) </a:t>
            </a:r>
            <a:r>
              <a:rPr lang="zh-CN" altLang="en-US" sz="2400" b="1" dirty="0">
                <a:latin typeface="宋体" panose="02010600030101010101" pitchFamily="2" charset="-122"/>
                <a:sym typeface="Wingdings" panose="05000000000000000000" pitchFamily="2" charset="2"/>
              </a:rPr>
              <a:t>位运算符：移位运算是特别的算术运算</a:t>
            </a:r>
            <a:r>
              <a:rPr lang="en-US" altLang="zh-CN" sz="2400" b="1" dirty="0">
                <a:solidFill>
                  <a:srgbClr val="3333CC"/>
                </a:solidFill>
                <a:latin typeface="宋体" panose="02010600030101010101" pitchFamily="2" charset="-122"/>
                <a:sym typeface="Wingdings" panose="05000000000000000000" pitchFamily="2" charset="2"/>
              </a:rPr>
              <a:t>(</a:t>
            </a:r>
            <a:r>
              <a:rPr lang="zh-CN" altLang="en-US" sz="2400" b="1" dirty="0">
                <a:solidFill>
                  <a:srgbClr val="3333CC"/>
                </a:solidFill>
                <a:latin typeface="宋体" panose="02010600030101010101" pitchFamily="2" charset="-122"/>
                <a:sym typeface="Wingdings" panose="05000000000000000000" pitchFamily="2" charset="2"/>
              </a:rPr>
              <a:t>比算术运算低一点</a:t>
            </a:r>
            <a:r>
              <a:rPr lang="en-US" altLang="zh-CN" sz="2400" b="1" dirty="0">
                <a:solidFill>
                  <a:srgbClr val="3333CC"/>
                </a:solidFill>
                <a:latin typeface="宋体" panose="02010600030101010101" pitchFamily="2" charset="-122"/>
                <a:sym typeface="Wingdings" panose="05000000000000000000" pitchFamily="2" charset="2"/>
              </a:rPr>
              <a:t>)</a:t>
            </a:r>
            <a:r>
              <a:rPr lang="zh-CN" altLang="en-US" sz="2400" b="1" dirty="0">
                <a:latin typeface="宋体" panose="02010600030101010101" pitchFamily="2" charset="-122"/>
                <a:sym typeface="Wingdings" panose="05000000000000000000" pitchFamily="2" charset="2"/>
              </a:rPr>
              <a:t>、按位与或非是带有算术运算性质的逻辑运算</a:t>
            </a:r>
            <a:r>
              <a:rPr lang="en-US" altLang="zh-CN" sz="2400" b="1" dirty="0">
                <a:latin typeface="宋体" panose="02010600030101010101" pitchFamily="2" charset="-122"/>
                <a:sym typeface="Wingdings" panose="05000000000000000000" pitchFamily="2" charset="2"/>
              </a:rPr>
              <a:t>(</a:t>
            </a:r>
            <a:r>
              <a:rPr lang="zh-CN" altLang="en-US" sz="2400" b="1" dirty="0">
                <a:solidFill>
                  <a:srgbClr val="3333CC"/>
                </a:solidFill>
                <a:latin typeface="宋体" panose="02010600030101010101" pitchFamily="2" charset="-122"/>
                <a:sym typeface="Wingdings" panose="05000000000000000000" pitchFamily="2" charset="2"/>
              </a:rPr>
              <a:t>比逻辑运算高一点</a:t>
            </a:r>
            <a:r>
              <a:rPr lang="en-US" altLang="zh-CN" sz="2400" b="1" dirty="0">
                <a:solidFill>
                  <a:srgbClr val="3333CC"/>
                </a:solidFill>
                <a:latin typeface="宋体" panose="02010600030101010101" pitchFamily="2" charset="-122"/>
                <a:sym typeface="Wingdings" panose="05000000000000000000" pitchFamily="2" charset="2"/>
              </a:rPr>
              <a:t>)</a:t>
            </a:r>
            <a:r>
              <a:rPr lang="zh-CN" altLang="en-US" sz="2400" b="1" dirty="0">
                <a:latin typeface="宋体" panose="02010600030101010101" pitchFamily="2" charset="-122"/>
                <a:sym typeface="Wingdings" panose="05000000000000000000" pitchFamily="2" charset="2"/>
              </a:rPr>
              <a:t>。</a:t>
            </a:r>
            <a:endParaRPr lang="en-US" altLang="zh-CN" sz="2400" b="1" dirty="0">
              <a:latin typeface="宋体" panose="02010600030101010101" pitchFamily="2" charset="-122"/>
              <a:sym typeface="Wingdings" panose="05000000000000000000" pitchFamily="2" charset="2"/>
            </a:endParaRPr>
          </a:p>
          <a:p>
            <a:pPr marL="992505" lvl="1" indent="-449580" eaLnBrk="1" hangingPunct="1">
              <a:lnSpc>
                <a:spcPct val="110000"/>
              </a:lnSpc>
              <a:buFontTx/>
              <a:buNone/>
            </a:pPr>
            <a:endParaRPr lang="en-US" altLang="zh-CN" b="1" dirty="0">
              <a:latin typeface="宋体" panose="02010600030101010101" pitchFamily="2" charset="-122"/>
              <a:sym typeface="Wingdings" panose="05000000000000000000" pitchFamily="2" charset="2"/>
            </a:endParaRPr>
          </a:p>
          <a:p>
            <a:pPr marL="992505" lvl="1" indent="-449580" eaLnBrk="1" hangingPunct="1">
              <a:lnSpc>
                <a:spcPct val="110000"/>
              </a:lnSpc>
              <a:buFontTx/>
              <a:buNone/>
            </a:pPr>
            <a:r>
              <a:rPr lang="zh-CN" altLang="en-US" sz="2400" b="1" dirty="0">
                <a:latin typeface="宋体" panose="02010600030101010101" pitchFamily="2" charset="-122"/>
                <a:sym typeface="Wingdings" panose="05000000000000000000" pitchFamily="2" charset="2"/>
              </a:rPr>
              <a:t> </a:t>
            </a:r>
            <a:r>
              <a:rPr lang="zh-CN" altLang="en-US" sz="2400" b="1" dirty="0">
                <a:sym typeface="Wingdings" panose="05000000000000000000" pitchFamily="2" charset="2"/>
              </a:rPr>
              <a:t> </a:t>
            </a:r>
            <a:r>
              <a:rPr lang="en-US" altLang="zh-CN" sz="2400" b="1" dirty="0">
                <a:solidFill>
                  <a:srgbClr val="0000FF"/>
                </a:solidFill>
                <a:sym typeface="Wingdings" panose="05000000000000000000" pitchFamily="2" charset="2"/>
              </a:rPr>
              <a:t>a = 1 * 5 + 2 &gt; 12 &amp;&amp; 2 / 3; </a:t>
            </a:r>
            <a:r>
              <a:rPr lang="zh-CN" altLang="en-US" sz="2400" b="1" dirty="0">
                <a:latin typeface="宋体" panose="02010600030101010101" pitchFamily="2" charset="-122"/>
              </a:rPr>
              <a:t>  </a:t>
            </a:r>
            <a:endParaRPr lang="en-US" altLang="zh-CN" sz="2400" b="1" dirty="0">
              <a:solidFill>
                <a:srgbClr val="FF0000"/>
              </a:solidFill>
              <a:latin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36034" y="800100"/>
            <a:ext cx="7243233" cy="541338"/>
          </a:xfrm>
        </p:spPr>
        <p:txBody>
          <a:bodyPr/>
          <a:lstStyle/>
          <a:p>
            <a:pPr eaLnBrk="1" hangingPunct="1">
              <a:defRPr/>
            </a:pPr>
            <a:r>
              <a:rPr lang="zh-CN" altLang="en-US" sz="2800" dirty="0">
                <a:solidFill>
                  <a:srgbClr val="3333CC"/>
                </a:solidFill>
                <a:latin typeface="+mn-ea"/>
                <a:ea typeface="+mn-ea"/>
                <a:cs typeface="Times New Roman" panose="02020603050405020304" pitchFamily="18" charset="0"/>
              </a:rPr>
              <a:t>结合性一般规律</a:t>
            </a:r>
          </a:p>
        </p:txBody>
      </p:sp>
      <p:sp>
        <p:nvSpPr>
          <p:cNvPr id="58371" name="Rectangle 3"/>
          <p:cNvSpPr>
            <a:spLocks noGrp="1" noChangeArrowheads="1"/>
          </p:cNvSpPr>
          <p:nvPr>
            <p:ph type="body" idx="1"/>
          </p:nvPr>
        </p:nvSpPr>
        <p:spPr>
          <a:xfrm>
            <a:off x="-48684" y="1592264"/>
            <a:ext cx="11713635" cy="5265737"/>
          </a:xfrm>
        </p:spPr>
        <p:txBody>
          <a:bodyPr>
            <a:normAutofit/>
          </a:bodyPr>
          <a:lstStyle/>
          <a:p>
            <a:pPr marL="992505" lvl="1" indent="-449580" eaLnBrk="1" hangingPunct="1">
              <a:lnSpc>
                <a:spcPct val="150000"/>
              </a:lnSpc>
              <a:buFont typeface="Wingdings" panose="05000000000000000000" pitchFamily="2" charset="2"/>
              <a:buChar char="Ø"/>
            </a:pPr>
            <a:r>
              <a:rPr lang="zh-CN" altLang="en-US" sz="2800" b="1" dirty="0">
                <a:latin typeface="宋体" panose="02010600030101010101" pitchFamily="2" charset="-122"/>
              </a:rPr>
              <a:t>少量从右往左结合：</a:t>
            </a:r>
            <a:endParaRPr lang="en-US" altLang="zh-CN" sz="2800" b="1" dirty="0">
              <a:latin typeface="宋体" panose="02010600030101010101" pitchFamily="2" charset="-122"/>
            </a:endParaRPr>
          </a:p>
          <a:p>
            <a:pPr marL="1449070" lvl="2" indent="-449580">
              <a:lnSpc>
                <a:spcPct val="150000"/>
              </a:lnSpc>
              <a:buFont typeface="Wingdings" panose="05000000000000000000" pitchFamily="2" charset="2"/>
              <a:buChar char="u"/>
            </a:pPr>
            <a:r>
              <a:rPr lang="zh-CN" altLang="en-US" sz="2400" b="1" dirty="0">
                <a:latin typeface="宋体" panose="02010600030101010101" pitchFamily="2" charset="-122"/>
                <a:sym typeface="Wingdings" panose="05000000000000000000" pitchFamily="2" charset="2"/>
              </a:rPr>
              <a:t>在操作数前面的单目运算符 （组合方式需要）</a:t>
            </a:r>
            <a:endParaRPr lang="en-US" altLang="zh-CN" sz="2400" b="1" dirty="0">
              <a:latin typeface="宋体" panose="02010600030101010101" pitchFamily="2" charset="-122"/>
            </a:endParaRPr>
          </a:p>
          <a:p>
            <a:pPr marL="1449070" lvl="2" indent="-449580">
              <a:lnSpc>
                <a:spcPct val="150000"/>
              </a:lnSpc>
              <a:buFont typeface="Wingdings" panose="05000000000000000000" pitchFamily="2" charset="2"/>
              <a:buChar char="u"/>
            </a:pPr>
            <a:r>
              <a:rPr lang="zh-CN" altLang="en-US" sz="2400" b="1" dirty="0">
                <a:latin typeface="宋体" panose="02010600030101010101" pitchFamily="2" charset="-122"/>
                <a:sym typeface="Wingdings" panose="05000000000000000000" pitchFamily="2" charset="2"/>
              </a:rPr>
              <a:t>赋值运算符  （由运算方式确定）</a:t>
            </a:r>
            <a:endParaRPr lang="en-US" altLang="zh-CN" sz="2400" b="1" dirty="0">
              <a:latin typeface="宋体" panose="02010600030101010101" pitchFamily="2" charset="-122"/>
              <a:sym typeface="Wingdings" panose="05000000000000000000" pitchFamily="2" charset="2"/>
            </a:endParaRPr>
          </a:p>
          <a:p>
            <a:pPr marL="1449070" lvl="2" indent="-449580">
              <a:lnSpc>
                <a:spcPct val="150000"/>
              </a:lnSpc>
              <a:buFont typeface="Wingdings" panose="05000000000000000000" pitchFamily="2" charset="2"/>
              <a:buChar char="u"/>
            </a:pPr>
            <a:r>
              <a:rPr lang="zh-CN" altLang="en-US" sz="2400" b="1" dirty="0">
                <a:solidFill>
                  <a:srgbClr val="0000FF"/>
                </a:solidFill>
                <a:latin typeface="宋体" panose="02010600030101010101" pitchFamily="2" charset="-122"/>
                <a:sym typeface="Wingdings" panose="05000000000000000000" pitchFamily="2" charset="2"/>
              </a:rPr>
              <a:t>条件运算符  （由运算方式确定）</a:t>
            </a:r>
            <a:endParaRPr lang="en-US" altLang="zh-CN" sz="2400" b="1" dirty="0">
              <a:solidFill>
                <a:srgbClr val="0000FF"/>
              </a:solidFill>
              <a:latin typeface="宋体" panose="02010600030101010101" pitchFamily="2" charset="-122"/>
              <a:sym typeface="Wingdings" panose="05000000000000000000" pitchFamily="2" charset="2"/>
            </a:endParaRPr>
          </a:p>
          <a:p>
            <a:pPr marL="1449070" lvl="2" indent="-449580">
              <a:lnSpc>
                <a:spcPct val="150000"/>
              </a:lnSpc>
              <a:buNone/>
            </a:pPr>
            <a:r>
              <a:rPr lang="zh-CN" altLang="en-US" sz="2400" b="1" dirty="0">
                <a:solidFill>
                  <a:srgbClr val="0000FF"/>
                </a:solidFill>
              </a:rPr>
              <a:t>      </a:t>
            </a:r>
            <a:r>
              <a:rPr lang="en-US" altLang="zh-CN" sz="2400" b="1" dirty="0">
                <a:solidFill>
                  <a:srgbClr val="0000FF"/>
                </a:solidFill>
              </a:rPr>
              <a:t>a&gt;</a:t>
            </a:r>
            <a:r>
              <a:rPr lang="en-US" altLang="zh-CN" sz="2400" b="1" dirty="0" err="1">
                <a:solidFill>
                  <a:srgbClr val="0000FF"/>
                </a:solidFill>
              </a:rPr>
              <a:t>b?a:c</a:t>
            </a:r>
            <a:r>
              <a:rPr lang="en-US" altLang="zh-CN" sz="2400" b="1" dirty="0">
                <a:solidFill>
                  <a:srgbClr val="0000FF"/>
                </a:solidFill>
              </a:rPr>
              <a:t>&gt;</a:t>
            </a:r>
            <a:r>
              <a:rPr lang="en-US" altLang="zh-CN" sz="2400" b="1" dirty="0" err="1">
                <a:solidFill>
                  <a:srgbClr val="0000FF"/>
                </a:solidFill>
              </a:rPr>
              <a:t>d?c:d</a:t>
            </a:r>
            <a:r>
              <a:rPr lang="en-US" altLang="zh-CN" sz="2400" b="1" dirty="0">
                <a:solidFill>
                  <a:srgbClr val="0000FF"/>
                </a:solidFill>
              </a:rPr>
              <a:t> </a:t>
            </a:r>
            <a:r>
              <a:rPr lang="en-US" altLang="zh-CN" sz="2400" b="1" dirty="0">
                <a:solidFill>
                  <a:srgbClr val="0000FF"/>
                </a:solidFill>
                <a:sym typeface="Wingdings" panose="05000000000000000000" pitchFamily="2" charset="2"/>
              </a:rPr>
              <a:t> </a:t>
            </a:r>
            <a:r>
              <a:rPr lang="en-US" altLang="zh-CN" sz="2400" b="1" dirty="0">
                <a:solidFill>
                  <a:srgbClr val="0000FF"/>
                </a:solidFill>
              </a:rPr>
              <a:t> a&gt;</a:t>
            </a:r>
            <a:r>
              <a:rPr lang="en-US" altLang="zh-CN" sz="2400" b="1" dirty="0" err="1">
                <a:solidFill>
                  <a:srgbClr val="0000FF"/>
                </a:solidFill>
              </a:rPr>
              <a:t>b?a</a:t>
            </a:r>
            <a:r>
              <a:rPr lang="en-US" altLang="zh-CN" sz="2400" b="1" dirty="0">
                <a:solidFill>
                  <a:srgbClr val="0000FF"/>
                </a:solidFill>
              </a:rPr>
              <a:t>:(c&gt;</a:t>
            </a:r>
            <a:r>
              <a:rPr lang="en-US" altLang="zh-CN" sz="2400" b="1" dirty="0" err="1">
                <a:solidFill>
                  <a:srgbClr val="0000FF"/>
                </a:solidFill>
              </a:rPr>
              <a:t>d?c:d</a:t>
            </a:r>
            <a:r>
              <a:rPr lang="en-US" altLang="zh-CN" sz="2400" b="1" dirty="0">
                <a:solidFill>
                  <a:srgbClr val="0000FF"/>
                </a:solidFill>
              </a:rPr>
              <a:t>)</a:t>
            </a:r>
            <a:endParaRPr lang="en-US" altLang="zh-CN" sz="2400" b="1" dirty="0">
              <a:latin typeface="宋体" panose="02010600030101010101" pitchFamily="2" charset="-122"/>
            </a:endParaRPr>
          </a:p>
          <a:p>
            <a:pPr marL="992505" lvl="1" indent="-449580" eaLnBrk="1" hangingPunct="1">
              <a:lnSpc>
                <a:spcPct val="150000"/>
              </a:lnSpc>
              <a:buFont typeface="Wingdings" panose="05000000000000000000" pitchFamily="2" charset="2"/>
              <a:buChar char="Ø"/>
            </a:pPr>
            <a:r>
              <a:rPr lang="zh-CN" altLang="en-US" sz="2800" b="1" dirty="0">
                <a:latin typeface="宋体" panose="02010600030101010101" pitchFamily="2" charset="-122"/>
                <a:sym typeface="Wingdings" panose="05000000000000000000" pitchFamily="2" charset="2"/>
              </a:rPr>
              <a:t>其余都是从左到右结合</a:t>
            </a:r>
            <a:r>
              <a:rPr lang="zh-CN" altLang="en-US" b="1" dirty="0">
                <a:latin typeface="宋体" panose="02010600030101010101" pitchFamily="2" charset="-122"/>
                <a:sym typeface="Wingdings" panose="05000000000000000000" pitchFamily="2" charset="2"/>
              </a:rPr>
              <a:t> </a:t>
            </a:r>
            <a:endParaRPr lang="en-US" altLang="zh-CN" sz="2800" b="1" dirty="0">
              <a:latin typeface="宋体" panose="02010600030101010101" pitchFamily="2" charset="-122"/>
              <a:sym typeface="Wingdings" panose="05000000000000000000" pitchFamily="2" charset="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5"/>
          <p:cNvSpPr txBox="1">
            <a:spLocks noChangeArrowheads="1"/>
          </p:cNvSpPr>
          <p:nvPr/>
        </p:nvSpPr>
        <p:spPr bwMode="auto">
          <a:xfrm>
            <a:off x="1038679" y="2075315"/>
            <a:ext cx="84972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fontAlgn="base">
              <a:spcBef>
                <a:spcPct val="0"/>
              </a:spcBef>
              <a:spcAft>
                <a:spcPct val="0"/>
              </a:spcAft>
            </a:pPr>
            <a:r>
              <a:rPr kumimoji="1" lang="zh-CN" altLang="en-US" sz="2800" dirty="0">
                <a:solidFill>
                  <a:srgbClr val="000000"/>
                </a:solidFill>
                <a:latin typeface="Times New Roman" panose="02020603050405020304" pitchFamily="18" charset="0"/>
                <a:sym typeface="Wingdings 2" panose="05020102010507070707" pitchFamily="18" charset="2"/>
              </a:rPr>
              <a:t>不同的数据，通过不同的数据类型来代表：</a:t>
            </a:r>
            <a:endParaRPr kumimoji="1" lang="zh-CN" altLang="en-US" sz="2800" dirty="0">
              <a:solidFill>
                <a:srgbClr val="000000"/>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20" name="Text Box 6"/>
          <p:cNvSpPr txBox="1">
            <a:spLocks noChangeArrowheads="1"/>
          </p:cNvSpPr>
          <p:nvPr/>
        </p:nvSpPr>
        <p:spPr bwMode="auto">
          <a:xfrm>
            <a:off x="1038678" y="2646815"/>
            <a:ext cx="9857453" cy="131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defTabSz="914400" fontAlgn="base">
              <a:lnSpc>
                <a:spcPct val="150000"/>
              </a:lnSpc>
              <a:spcBef>
                <a:spcPct val="0"/>
              </a:spcBef>
              <a:spcAft>
                <a:spcPct val="0"/>
              </a:spcAft>
            </a:pPr>
            <a:r>
              <a:rPr kumimoji="1" lang="en-US" altLang="zh-CN" sz="2800" dirty="0">
                <a:solidFill>
                  <a:srgbClr val="000000"/>
                </a:solidFill>
                <a:latin typeface="Times New Roman" panose="02020603050405020304" pitchFamily="18" charset="0"/>
                <a:ea typeface="华文新魏" panose="02010800040101010101" pitchFamily="2" charset="-122"/>
                <a:sym typeface="Wingdings 2" panose="05020102010507070707" pitchFamily="18" charset="2"/>
              </a:rPr>
              <a:t>⑴</a:t>
            </a:r>
            <a:r>
              <a:rPr kumimoji="1" lang="zh-CN" altLang="en-US" sz="2800" dirty="0">
                <a:solidFill>
                  <a:srgbClr val="000000"/>
                </a:solidFill>
                <a:latin typeface="Times New Roman" panose="02020603050405020304" pitchFamily="18" charset="0"/>
                <a:sym typeface="Wingdings 2" panose="05020102010507070707" pitchFamily="18" charset="2"/>
              </a:rPr>
              <a:t>存储特征不同（位置、字节、表示的范围和精度）</a:t>
            </a:r>
          </a:p>
          <a:p>
            <a:pPr defTabSz="914400" fontAlgn="base">
              <a:lnSpc>
                <a:spcPct val="150000"/>
              </a:lnSpc>
              <a:spcBef>
                <a:spcPct val="0"/>
              </a:spcBef>
              <a:spcAft>
                <a:spcPct val="0"/>
              </a:spcAft>
            </a:pPr>
            <a:r>
              <a:rPr kumimoji="1" lang="zh-CN" altLang="en-US" sz="2800" dirty="0">
                <a:solidFill>
                  <a:srgbClr val="000000"/>
                </a:solidFill>
                <a:latin typeface="Times New Roman" panose="02020603050405020304" pitchFamily="18" charset="0"/>
                <a:ea typeface="华文新魏" panose="02010800040101010101" pitchFamily="2" charset="-122"/>
                <a:sym typeface="Wingdings 2" panose="05020102010507070707" pitchFamily="18" charset="2"/>
              </a:rPr>
              <a:t>⑵</a:t>
            </a:r>
            <a:r>
              <a:rPr kumimoji="1" lang="zh-CN" altLang="en-US" sz="2800" dirty="0">
                <a:solidFill>
                  <a:srgbClr val="000000"/>
                </a:solidFill>
                <a:latin typeface="Times New Roman" panose="02020603050405020304" pitchFamily="18" charset="0"/>
                <a:sym typeface="Wingdings 2" panose="05020102010507070707" pitchFamily="18" charset="2"/>
              </a:rPr>
              <a:t>加工特征不同（运算</a:t>
            </a:r>
            <a:r>
              <a:rPr kumimoji="1" lang="en-US" altLang="zh-CN" sz="2800" dirty="0">
                <a:solidFill>
                  <a:srgbClr val="000000"/>
                </a:solidFill>
                <a:latin typeface="Times New Roman" panose="02020603050405020304" pitchFamily="18" charset="0"/>
                <a:sym typeface="Wingdings 2" panose="05020102010507070707" pitchFamily="18" charset="2"/>
              </a:rPr>
              <a:t>~</a:t>
            </a:r>
            <a:r>
              <a:rPr kumimoji="1" lang="zh-CN" altLang="en-US" sz="2800" dirty="0">
                <a:solidFill>
                  <a:srgbClr val="000000"/>
                </a:solidFill>
                <a:latin typeface="Times New Roman" panose="02020603050405020304" pitchFamily="18" charset="0"/>
                <a:sym typeface="Wingdings 2" panose="05020102010507070707" pitchFamily="18" charset="2"/>
              </a:rPr>
              <a:t>对数据的处理方式）</a:t>
            </a:r>
          </a:p>
        </p:txBody>
      </p:sp>
      <p:sp>
        <p:nvSpPr>
          <p:cNvPr id="21" name="Rectangle 8"/>
          <p:cNvSpPr txBox="1">
            <a:spLocks noChangeArrowheads="1"/>
          </p:cNvSpPr>
          <p:nvPr/>
        </p:nvSpPr>
        <p:spPr bwMode="auto">
          <a:xfrm>
            <a:off x="603931" y="1024391"/>
            <a:ext cx="9036152" cy="4572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rPr>
              <a:t>2.1   C</a:t>
            </a:r>
            <a:r>
              <a:rPr kumimoji="0" lang="zh-CN" altLang="en-US" sz="4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rPr>
              <a:t>语言的数据类型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blinds(horizontal)">
                                      <p:cBhvr>
                                        <p:cTn id="11" dur="500"/>
                                        <p:tgtEl>
                                          <p:spTgt spid="2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0">
                                            <p:txEl>
                                              <p:pRg st="1" end="1"/>
                                            </p:txEl>
                                          </p:spTgt>
                                        </p:tgtEl>
                                        <p:attrNameLst>
                                          <p:attrName>style.visibility</p:attrName>
                                        </p:attrNameLst>
                                      </p:cBhvr>
                                      <p:to>
                                        <p:strVal val="visible"/>
                                      </p:to>
                                    </p:set>
                                    <p:animEffect transition="in" filter="blinds(horizontal)">
                                      <p:cBhvr>
                                        <p:cTn id="16"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36034" y="800100"/>
            <a:ext cx="7243233" cy="541338"/>
          </a:xfrm>
        </p:spPr>
        <p:txBody>
          <a:bodyPr/>
          <a:lstStyle/>
          <a:p>
            <a:pPr eaLnBrk="1" hangingPunct="1">
              <a:defRPr/>
            </a:pPr>
            <a:r>
              <a:rPr lang="zh-CN" altLang="en-US" sz="2800" dirty="0">
                <a:solidFill>
                  <a:srgbClr val="3333CC"/>
                </a:solidFill>
                <a:latin typeface="+mn-ea"/>
                <a:ea typeface="+mn-ea"/>
                <a:cs typeface="Times New Roman" panose="02020603050405020304" pitchFamily="18" charset="0"/>
              </a:rPr>
              <a:t>运算符优先级与结合顺序</a:t>
            </a:r>
          </a:p>
        </p:txBody>
      </p:sp>
      <p:sp>
        <p:nvSpPr>
          <p:cNvPr id="50179" name="Text Box 3"/>
          <p:cNvSpPr txBox="1">
            <a:spLocks noChangeArrowheads="1"/>
          </p:cNvSpPr>
          <p:nvPr/>
        </p:nvSpPr>
        <p:spPr bwMode="auto">
          <a:xfrm>
            <a:off x="351367" y="1457326"/>
            <a:ext cx="11366500" cy="2320925"/>
          </a:xfrm>
          <a:prstGeom prst="rect">
            <a:avLst/>
          </a:prstGeom>
          <a:solidFill>
            <a:schemeClr val="bg1"/>
          </a:solidFill>
          <a:ln w="38100">
            <a:solidFill>
              <a:schemeClr val="folHlink"/>
            </a:solidFill>
            <a:miter lim="800000"/>
          </a:ln>
        </p:spPr>
        <p:txBody>
          <a:bodyPr lIns="90000" tIns="46800" rIns="90000" bIns="46800">
            <a:spAutoFit/>
          </a:bodyPr>
          <a:lstStyle/>
          <a:p>
            <a:pPr eaLnBrk="0" hangingPunct="0"/>
            <a:r>
              <a:rPr kumimoji="1" lang="zh-CN" altLang="en-US" sz="2400" dirty="0">
                <a:latin typeface="隶书" panose="02010509060101010101" pitchFamily="49" charset="-122"/>
                <a:ea typeface="隶书" panose="02010509060101010101" pitchFamily="49" charset="-122"/>
              </a:rPr>
              <a:t>例</a:t>
            </a:r>
            <a:r>
              <a:rPr kumimoji="1" lang="en-US" altLang="zh-CN" sz="2400" dirty="0">
                <a:latin typeface="隶书" panose="02010509060101010101" pitchFamily="49" charset="-122"/>
                <a:ea typeface="隶书" panose="02010509060101010101" pitchFamily="49" charset="-122"/>
              </a:rPr>
              <a:t>:  </a:t>
            </a:r>
            <a:r>
              <a:rPr kumimoji="1" lang="en-US" altLang="zh-CN" sz="2400" dirty="0" err="1">
                <a:latin typeface="隶书" panose="02010509060101010101" pitchFamily="49" charset="-122"/>
                <a:ea typeface="隶书" panose="02010509060101010101" pitchFamily="49" charset="-122"/>
              </a:rPr>
              <a:t>int</a:t>
            </a:r>
            <a:r>
              <a:rPr kumimoji="1" lang="en-US" altLang="zh-CN" sz="2400" dirty="0">
                <a:latin typeface="隶书" panose="02010509060101010101" pitchFamily="49" charset="-122"/>
                <a:ea typeface="隶书" panose="02010509060101010101" pitchFamily="49" charset="-122"/>
              </a:rPr>
              <a:t> a=3;  </a:t>
            </a:r>
          </a:p>
          <a:p>
            <a:pPr eaLnBrk="0" hangingPunct="0"/>
            <a:r>
              <a:rPr kumimoji="1" lang="en-US" altLang="zh-CN" sz="2400" dirty="0">
                <a:latin typeface="隶书" panose="02010509060101010101" pitchFamily="49" charset="-122"/>
                <a:ea typeface="隶书" panose="02010509060101010101" pitchFamily="49" charset="-122"/>
              </a:rPr>
              <a:t>     a%=3-1; </a:t>
            </a:r>
          </a:p>
          <a:p>
            <a:pPr eaLnBrk="0" hangingPunct="0"/>
            <a:r>
              <a:rPr kumimoji="1" lang="en-US" altLang="zh-CN" sz="2400" dirty="0">
                <a:latin typeface="隶书" panose="02010509060101010101" pitchFamily="49" charset="-122"/>
                <a:ea typeface="隶书" panose="02010509060101010101" pitchFamily="49" charset="-122"/>
              </a:rPr>
              <a:t>     a+=a*=a-=a*=3; </a:t>
            </a:r>
            <a:r>
              <a:rPr kumimoji="1" lang="en-US" altLang="zh-CN" sz="2400" dirty="0">
                <a:solidFill>
                  <a:srgbClr val="0000FF"/>
                </a:solidFill>
                <a:ea typeface="宋体" panose="02010600030101010101" pitchFamily="2" charset="-122"/>
              </a:rPr>
              <a:t>//a=0 </a:t>
            </a:r>
            <a:r>
              <a:rPr kumimoji="1" lang="zh-CN" altLang="en-US" sz="2400" dirty="0">
                <a:solidFill>
                  <a:srgbClr val="0000FF"/>
                </a:solidFill>
                <a:ea typeface="宋体" panose="02010600030101010101" pitchFamily="2" charset="-122"/>
              </a:rPr>
              <a:t>等价于</a:t>
            </a:r>
            <a:r>
              <a:rPr kumimoji="1" lang="en-US" altLang="zh-CN" sz="2400" dirty="0">
                <a:solidFill>
                  <a:srgbClr val="0000FF"/>
                </a:solidFill>
                <a:ea typeface="宋体" panose="02010600030101010101" pitchFamily="2" charset="-122"/>
              </a:rPr>
              <a:t>a=a+(a=a*(a=a-(a=a*3)))</a:t>
            </a:r>
          </a:p>
          <a:p>
            <a:pPr eaLnBrk="0" hangingPunct="0"/>
            <a:r>
              <a:rPr kumimoji="1" lang="en-US" altLang="zh-CN" sz="2400" dirty="0">
                <a:solidFill>
                  <a:srgbClr val="0000FF"/>
                </a:solidFill>
                <a:ea typeface="宋体" panose="02010600030101010101" pitchFamily="2" charset="-122"/>
              </a:rPr>
              <a:t>                                       a-a=0</a:t>
            </a:r>
            <a:endParaRPr kumimoji="1" lang="en-US" altLang="zh-CN" sz="2400" dirty="0">
              <a:latin typeface="隶书" panose="02010509060101010101" pitchFamily="49" charset="-122"/>
              <a:ea typeface="隶书" panose="02010509060101010101" pitchFamily="49" charset="-122"/>
            </a:endParaRPr>
          </a:p>
          <a:p>
            <a:pPr eaLnBrk="0" hangingPunct="0"/>
            <a:r>
              <a:rPr kumimoji="1" lang="en-US" altLang="zh-CN" sz="2400" dirty="0">
                <a:latin typeface="隶书" panose="02010509060101010101" pitchFamily="49" charset="-122"/>
                <a:ea typeface="隶书" panose="02010509060101010101" pitchFamily="49" charset="-122"/>
              </a:rPr>
              <a:t>   </a:t>
            </a:r>
            <a:r>
              <a:rPr kumimoji="1" lang="zh-CN" altLang="zh-CN" sz="2400" dirty="0">
                <a:latin typeface="隶书" panose="02010509060101010101" pitchFamily="49" charset="-122"/>
                <a:ea typeface="隶书" panose="02010509060101010101" pitchFamily="49" charset="-122"/>
              </a:rPr>
              <a:t>  </a:t>
            </a:r>
            <a:r>
              <a:rPr kumimoji="1" lang="en-US" altLang="zh-CN" sz="2400" dirty="0">
                <a:latin typeface="隶书" panose="02010509060101010101" pitchFamily="49" charset="-122"/>
                <a:ea typeface="隶书" panose="02010509060101010101" pitchFamily="49" charset="-122"/>
              </a:rPr>
              <a:t>a=12; a+=a-=a*a </a:t>
            </a:r>
            <a:r>
              <a:rPr kumimoji="1" lang="en-US" altLang="zh-CN" sz="2400" dirty="0">
                <a:solidFill>
                  <a:srgbClr val="0000FF"/>
                </a:solidFill>
                <a:ea typeface="宋体" panose="02010600030101010101" pitchFamily="2" charset="-122"/>
              </a:rPr>
              <a:t>//a=-264 </a:t>
            </a:r>
            <a:r>
              <a:rPr kumimoji="1" lang="zh-CN" altLang="zh-CN" sz="2400" dirty="0">
                <a:solidFill>
                  <a:srgbClr val="0000FF"/>
                </a:solidFill>
                <a:ea typeface="宋体" panose="02010600030101010101" pitchFamily="2" charset="-122"/>
              </a:rPr>
              <a:t>等价于</a:t>
            </a:r>
            <a:r>
              <a:rPr kumimoji="1" lang="en-US" altLang="zh-CN" sz="2400" dirty="0">
                <a:solidFill>
                  <a:srgbClr val="0000FF"/>
                </a:solidFill>
                <a:ea typeface="宋体" panose="02010600030101010101" pitchFamily="2" charset="-122"/>
              </a:rPr>
              <a:t>a=a+(a=a-(a*a))</a:t>
            </a:r>
            <a:r>
              <a:rPr kumimoji="1" lang="en-US" altLang="zh-CN" sz="2400" dirty="0">
                <a:latin typeface="隶书" panose="02010509060101010101" pitchFamily="49" charset="-122"/>
                <a:ea typeface="隶书" panose="02010509060101010101" pitchFamily="49" charset="-122"/>
              </a:rPr>
              <a:t> </a:t>
            </a:r>
          </a:p>
          <a:p>
            <a:pPr eaLnBrk="0" hangingPunct="0"/>
            <a:r>
              <a:rPr kumimoji="1" lang="en-US" altLang="zh-CN" sz="2400" dirty="0">
                <a:latin typeface="隶书" panose="02010509060101010101" pitchFamily="49" charset="-122"/>
                <a:ea typeface="隶书" panose="02010509060101010101" pitchFamily="49" charset="-122"/>
              </a:rPr>
              <a:t>                      </a:t>
            </a:r>
            <a:r>
              <a:rPr kumimoji="1" lang="en-US" altLang="zh-CN" sz="2400" dirty="0">
                <a:solidFill>
                  <a:srgbClr val="FF0000"/>
                </a:solidFill>
                <a:latin typeface="隶书" panose="02010509060101010101" pitchFamily="49" charset="-122"/>
                <a:ea typeface="隶书" panose="02010509060101010101" pitchFamily="49" charset="-122"/>
              </a:rPr>
              <a:t>-132-132=-264</a:t>
            </a:r>
            <a:r>
              <a:rPr kumimoji="1" lang="en-US" altLang="zh-CN" sz="2400" dirty="0">
                <a:latin typeface="隶书" panose="02010509060101010101" pitchFamily="49" charset="-122"/>
                <a:ea typeface="隶书" panose="02010509060101010101" pitchFamily="49" charset="-122"/>
              </a:rPr>
              <a:t> </a:t>
            </a:r>
          </a:p>
        </p:txBody>
      </p:sp>
      <p:sp>
        <p:nvSpPr>
          <p:cNvPr id="50180" name="Rectangle 15"/>
          <p:cNvSpPr>
            <a:spLocks noChangeArrowheads="1"/>
          </p:cNvSpPr>
          <p:nvPr/>
        </p:nvSpPr>
        <p:spPr bwMode="auto">
          <a:xfrm>
            <a:off x="448734" y="4122739"/>
            <a:ext cx="6574367" cy="1570037"/>
          </a:xfrm>
          <a:prstGeom prst="rect">
            <a:avLst/>
          </a:prstGeom>
          <a:noFill/>
          <a:ln w="9525">
            <a:noFill/>
            <a:miter lim="800000"/>
          </a:ln>
        </p:spPr>
        <p:txBody>
          <a:bodyPr>
            <a:spAutoFit/>
          </a:bodyPr>
          <a:lstStyle/>
          <a:p>
            <a:pPr marL="0" lvl="3"/>
            <a:r>
              <a:rPr kumimoji="1" lang="zh-CN" altLang="en-US" sz="2400">
                <a:ea typeface="宋体" panose="02010600030101010101" pitchFamily="2" charset="-122"/>
              </a:rPr>
              <a:t>例</a:t>
            </a:r>
            <a:r>
              <a:rPr kumimoji="1" lang="en-US" altLang="zh-CN" sz="2400">
                <a:ea typeface="宋体" panose="02010600030101010101" pitchFamily="2" charset="-122"/>
              </a:rPr>
              <a:t>2:c&gt;a+b    //c&gt;(a+b)</a:t>
            </a:r>
          </a:p>
          <a:p>
            <a:pPr marL="0" lvl="3"/>
            <a:r>
              <a:rPr kumimoji="1" lang="en-US" altLang="zh-CN" sz="2400">
                <a:ea typeface="宋体" panose="02010600030101010101" pitchFamily="2" charset="-122"/>
              </a:rPr>
              <a:t>       a&gt;b!=c    //(a&gt;b)!=c</a:t>
            </a:r>
          </a:p>
          <a:p>
            <a:pPr marL="0" lvl="3"/>
            <a:r>
              <a:rPr kumimoji="1" lang="en-US" altLang="zh-CN" sz="2400">
                <a:ea typeface="宋体" panose="02010600030101010101" pitchFamily="2" charset="-122"/>
              </a:rPr>
              <a:t>       a==b&lt;c   //a==(b&lt;c)</a:t>
            </a:r>
          </a:p>
          <a:p>
            <a:pPr marL="0" lvl="3"/>
            <a:r>
              <a:rPr kumimoji="1" lang="en-US" altLang="zh-CN" sz="2400">
                <a:ea typeface="宋体" panose="02010600030101010101" pitchFamily="2" charset="-122"/>
              </a:rPr>
              <a:t>       a=b&gt;c     //a=(b&gt;c)</a:t>
            </a:r>
          </a:p>
        </p:txBody>
      </p:sp>
      <p:sp>
        <p:nvSpPr>
          <p:cNvPr id="50181" name="Rectangle 16"/>
          <p:cNvSpPr>
            <a:spLocks noChangeArrowheads="1"/>
          </p:cNvSpPr>
          <p:nvPr/>
        </p:nvSpPr>
        <p:spPr bwMode="auto">
          <a:xfrm>
            <a:off x="4051301" y="4140200"/>
            <a:ext cx="6864351" cy="1938338"/>
          </a:xfrm>
          <a:prstGeom prst="rect">
            <a:avLst/>
          </a:prstGeom>
          <a:noFill/>
          <a:ln w="9525">
            <a:noFill/>
            <a:miter lim="800000"/>
          </a:ln>
        </p:spPr>
        <p:txBody>
          <a:bodyPr>
            <a:spAutoFit/>
          </a:bodyPr>
          <a:lstStyle/>
          <a:p>
            <a:pPr lvl="3"/>
            <a:r>
              <a:rPr lang="zh-CN" altLang="en-US" sz="2400">
                <a:ea typeface="宋体" panose="02010600030101010101" pitchFamily="2" charset="-122"/>
              </a:rPr>
              <a:t>例   </a:t>
            </a:r>
            <a:r>
              <a:rPr lang="en-US" altLang="zh-CN" sz="2400">
                <a:ea typeface="宋体" panose="02010600030101010101" pitchFamily="2" charset="-122"/>
              </a:rPr>
              <a:t>int a=3,b=2,c=1,d,f;</a:t>
            </a:r>
          </a:p>
          <a:p>
            <a:pPr lvl="3"/>
            <a:r>
              <a:rPr lang="en-US" altLang="zh-CN" sz="2400">
                <a:ea typeface="宋体" panose="02010600030101010101" pitchFamily="2" charset="-122"/>
              </a:rPr>
              <a:t>       a&gt;b==c</a:t>
            </a:r>
          </a:p>
          <a:p>
            <a:pPr lvl="3"/>
            <a:r>
              <a:rPr lang="en-US" altLang="zh-CN" sz="2400">
                <a:ea typeface="宋体" panose="02010600030101010101" pitchFamily="2" charset="-122"/>
              </a:rPr>
              <a:t>       b+c&lt;a</a:t>
            </a:r>
          </a:p>
          <a:p>
            <a:pPr lvl="3"/>
            <a:r>
              <a:rPr lang="en-US" altLang="zh-CN" sz="2400">
                <a:ea typeface="宋体" panose="02010600030101010101" pitchFamily="2" charset="-122"/>
              </a:rPr>
              <a:t>       d=a&gt;b</a:t>
            </a:r>
          </a:p>
          <a:p>
            <a:pPr lvl="3"/>
            <a:r>
              <a:rPr lang="en-US" altLang="zh-CN" sz="2400">
                <a:ea typeface="宋体" panose="02010600030101010101" pitchFamily="2" charset="-122"/>
              </a:rPr>
              <a:t>       f=a&gt;b&gt;c</a:t>
            </a:r>
          </a:p>
        </p:txBody>
      </p:sp>
      <p:sp>
        <p:nvSpPr>
          <p:cNvPr id="9" name="Text Box 11"/>
          <p:cNvSpPr txBox="1">
            <a:spLocks noChangeArrowheads="1"/>
          </p:cNvSpPr>
          <p:nvPr/>
        </p:nvSpPr>
        <p:spPr bwMode="auto">
          <a:xfrm>
            <a:off x="8640234" y="4524376"/>
            <a:ext cx="451062" cy="402291"/>
          </a:xfrm>
          <a:prstGeom prst="rect">
            <a:avLst/>
          </a:prstGeom>
          <a:noFill/>
          <a:ln w="38100">
            <a:noFill/>
            <a:miter lim="800000"/>
          </a:ln>
        </p:spPr>
        <p:txBody>
          <a:bodyPr wrap="none" lIns="90000" tIns="46800" rIns="90000" bIns="46800">
            <a:spAutoFit/>
          </a:bodyPr>
          <a:lstStyle/>
          <a:p>
            <a:pPr eaLnBrk="0" hangingPunct="0"/>
            <a:r>
              <a:rPr kumimoji="1" lang="en-US" altLang="zh-CN" sz="2000">
                <a:latin typeface="Times New Roman" panose="02020603050405020304" pitchFamily="18" charset="0"/>
                <a:ea typeface="宋体" panose="02010600030101010101" pitchFamily="2" charset="-122"/>
              </a:rPr>
              <a:t>//</a:t>
            </a:r>
            <a:r>
              <a:rPr kumimoji="1" lang="zh-CN" altLang="zh-CN" sz="2000">
                <a:latin typeface="Times New Roman" panose="02020603050405020304" pitchFamily="18" charset="0"/>
                <a:ea typeface="宋体" panose="02010600030101010101" pitchFamily="2" charset="-122"/>
              </a:rPr>
              <a:t>1</a:t>
            </a:r>
            <a:endParaRPr kumimoji="1" lang="en-US" altLang="zh-CN" sz="2000">
              <a:latin typeface="Times New Roman" panose="02020603050405020304" pitchFamily="18" charset="0"/>
              <a:ea typeface="宋体" panose="02010600030101010101" pitchFamily="2" charset="-122"/>
            </a:endParaRPr>
          </a:p>
        </p:txBody>
      </p:sp>
      <p:sp>
        <p:nvSpPr>
          <p:cNvPr id="10" name="Text Box 12"/>
          <p:cNvSpPr txBox="1">
            <a:spLocks noChangeArrowheads="1"/>
          </p:cNvSpPr>
          <p:nvPr/>
        </p:nvSpPr>
        <p:spPr bwMode="auto">
          <a:xfrm>
            <a:off x="8640234" y="4892676"/>
            <a:ext cx="451062" cy="402291"/>
          </a:xfrm>
          <a:prstGeom prst="rect">
            <a:avLst/>
          </a:prstGeom>
          <a:noFill/>
          <a:ln w="38100">
            <a:noFill/>
            <a:miter lim="800000"/>
          </a:ln>
        </p:spPr>
        <p:txBody>
          <a:bodyPr wrap="none" lIns="90000" tIns="46800" rIns="90000" bIns="46800">
            <a:spAutoFit/>
          </a:bodyPr>
          <a:lstStyle/>
          <a:p>
            <a:pPr eaLnBrk="0" hangingPunct="0"/>
            <a:r>
              <a:rPr kumimoji="1" lang="en-US" altLang="zh-CN" sz="2000">
                <a:latin typeface="Times New Roman" panose="02020603050405020304" pitchFamily="18" charset="0"/>
                <a:ea typeface="宋体" panose="02010600030101010101" pitchFamily="2" charset="-122"/>
              </a:rPr>
              <a:t>//</a:t>
            </a:r>
            <a:r>
              <a:rPr kumimoji="1" lang="zh-CN" altLang="zh-CN" sz="2000">
                <a:latin typeface="Times New Roman" panose="02020603050405020304" pitchFamily="18" charset="0"/>
                <a:ea typeface="宋体" panose="02010600030101010101" pitchFamily="2" charset="-122"/>
              </a:rPr>
              <a:t>0</a:t>
            </a:r>
            <a:endParaRPr kumimoji="1" lang="en-US" altLang="zh-CN" sz="2000">
              <a:latin typeface="Times New Roman" panose="02020603050405020304" pitchFamily="18" charset="0"/>
              <a:ea typeface="宋体" panose="02010600030101010101" pitchFamily="2" charset="-122"/>
            </a:endParaRPr>
          </a:p>
        </p:txBody>
      </p:sp>
      <p:sp>
        <p:nvSpPr>
          <p:cNvPr id="11" name="Text Box 13"/>
          <p:cNvSpPr txBox="1">
            <a:spLocks noChangeArrowheads="1"/>
          </p:cNvSpPr>
          <p:nvPr/>
        </p:nvSpPr>
        <p:spPr bwMode="auto">
          <a:xfrm>
            <a:off x="8640234" y="5260976"/>
            <a:ext cx="723573" cy="402291"/>
          </a:xfrm>
          <a:prstGeom prst="rect">
            <a:avLst/>
          </a:prstGeom>
          <a:noFill/>
          <a:ln w="38100">
            <a:noFill/>
            <a:miter lim="800000"/>
          </a:ln>
        </p:spPr>
        <p:txBody>
          <a:bodyPr wrap="none" lIns="90000" tIns="46800" rIns="90000" bIns="46800">
            <a:spAutoFit/>
          </a:bodyPr>
          <a:lstStyle/>
          <a:p>
            <a:pPr eaLnBrk="0" hangingPunct="0"/>
            <a:r>
              <a:rPr kumimoji="1" lang="en-US" altLang="zh-CN" sz="2000">
                <a:latin typeface="Times New Roman" panose="02020603050405020304" pitchFamily="18" charset="0"/>
                <a:ea typeface="宋体" panose="02010600030101010101" pitchFamily="2" charset="-122"/>
              </a:rPr>
              <a:t>//d=1</a:t>
            </a:r>
          </a:p>
        </p:txBody>
      </p:sp>
      <p:sp>
        <p:nvSpPr>
          <p:cNvPr id="12" name="Text Box 14"/>
          <p:cNvSpPr txBox="1">
            <a:spLocks noChangeArrowheads="1"/>
          </p:cNvSpPr>
          <p:nvPr/>
        </p:nvSpPr>
        <p:spPr bwMode="auto">
          <a:xfrm>
            <a:off x="8640233" y="5629276"/>
            <a:ext cx="680292" cy="402291"/>
          </a:xfrm>
          <a:prstGeom prst="rect">
            <a:avLst/>
          </a:prstGeom>
          <a:noFill/>
          <a:ln w="38100">
            <a:noFill/>
            <a:miter lim="800000"/>
          </a:ln>
        </p:spPr>
        <p:txBody>
          <a:bodyPr wrap="none" lIns="90000" tIns="46800" rIns="90000" bIns="46800">
            <a:spAutoFit/>
          </a:bodyPr>
          <a:lstStyle/>
          <a:p>
            <a:pPr eaLnBrk="0" hangingPunct="0"/>
            <a:r>
              <a:rPr kumimoji="1" lang="en-US" altLang="zh-CN" sz="2000">
                <a:latin typeface="Times New Roman" panose="02020603050405020304" pitchFamily="18" charset="0"/>
                <a:ea typeface="宋体" panose="02010600030101010101" pitchFamily="2" charset="-122"/>
              </a:rPr>
              <a:t>//f=0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out)">
                                      <p:cBhvr>
                                        <p:cTn id="7" dur="500"/>
                                        <p:tgtEl>
                                          <p:spTgt spid="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out)">
                                      <p:cBhvr>
                                        <p:cTn id="12" dur="500"/>
                                        <p:tgtEl>
                                          <p:spTgt spid="1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out)">
                                      <p:cBhvr>
                                        <p:cTn id="17" dur="500"/>
                                        <p:tgtEl>
                                          <p:spTgt spid="1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ox(out)">
                                      <p:cBhvr>
                                        <p:cTn id="22" dur="500"/>
                                        <p:tgtEl>
                                          <p:spTgt spid="1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build="p" autoUpdateAnimBg="0"/>
      <p:bldP spid="11" grpId="0" build="p" autoUpdateAnimBg="0"/>
      <p:bldP spid="1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36034" y="800100"/>
            <a:ext cx="7243233" cy="541338"/>
          </a:xfrm>
        </p:spPr>
        <p:txBody>
          <a:bodyPr/>
          <a:lstStyle/>
          <a:p>
            <a:pPr eaLnBrk="1" hangingPunct="1">
              <a:defRPr/>
            </a:pPr>
            <a:r>
              <a:rPr lang="zh-CN" altLang="en-US" sz="2800" dirty="0">
                <a:solidFill>
                  <a:srgbClr val="3333CC"/>
                </a:solidFill>
                <a:latin typeface="+mn-ea"/>
                <a:ea typeface="+mn-ea"/>
                <a:cs typeface="Times New Roman" panose="02020603050405020304" pitchFamily="18" charset="0"/>
              </a:rPr>
              <a:t>运算符优先级与结合顺序</a:t>
            </a:r>
          </a:p>
        </p:txBody>
      </p:sp>
      <p:sp>
        <p:nvSpPr>
          <p:cNvPr id="52227" name="Rectangle 13"/>
          <p:cNvSpPr>
            <a:spLocks noChangeArrowheads="1"/>
          </p:cNvSpPr>
          <p:nvPr/>
        </p:nvSpPr>
        <p:spPr bwMode="auto">
          <a:xfrm>
            <a:off x="448734" y="1749425"/>
            <a:ext cx="10945284" cy="1938338"/>
          </a:xfrm>
          <a:prstGeom prst="rect">
            <a:avLst/>
          </a:prstGeom>
          <a:noFill/>
          <a:ln w="9525">
            <a:noFill/>
            <a:miter lim="800000"/>
          </a:ln>
        </p:spPr>
        <p:txBody>
          <a:bodyPr>
            <a:spAutoFit/>
          </a:bodyPr>
          <a:lstStyle/>
          <a:p>
            <a:pPr marL="538480" lvl="3"/>
            <a:r>
              <a:rPr kumimoji="1" lang="zh-CN" altLang="en-US" sz="2400" dirty="0"/>
              <a:t>例</a:t>
            </a:r>
            <a:r>
              <a:rPr kumimoji="1" lang="en-US" altLang="zh-CN" sz="2400" dirty="0"/>
              <a:t>3</a:t>
            </a:r>
            <a:r>
              <a:rPr kumimoji="1" lang="zh-CN" altLang="en-US" sz="2400" dirty="0"/>
              <a:t> </a:t>
            </a:r>
            <a:r>
              <a:rPr kumimoji="1" lang="en-US" altLang="zh-CN" sz="2400" dirty="0">
                <a:sym typeface="Symbol" panose="05050102010706020507" pitchFamily="18" charset="2"/>
              </a:rPr>
              <a:t>a&lt;=x &amp;&amp; x&lt;=b   </a:t>
            </a:r>
            <a:r>
              <a:rPr kumimoji="1" lang="en-US" altLang="zh-CN" sz="2400" dirty="0">
                <a:sym typeface="Wingdings" panose="05000000000000000000" pitchFamily="2" charset="2"/>
              </a:rPr>
              <a:t></a:t>
            </a:r>
            <a:r>
              <a:rPr kumimoji="1" lang="en-US" altLang="zh-CN" sz="2400" dirty="0">
                <a:sym typeface="Symbol" panose="05050102010706020507" pitchFamily="18" charset="2"/>
              </a:rPr>
              <a:t>(a&lt;=x) &amp;&amp; (x&lt;=b)</a:t>
            </a:r>
            <a:r>
              <a:rPr kumimoji="1" lang="en-US" altLang="zh-CN" dirty="0">
                <a:sym typeface="Symbol" panose="05050102010706020507" pitchFamily="18" charset="2"/>
              </a:rPr>
              <a:t>  </a:t>
            </a:r>
            <a:endParaRPr kumimoji="1" lang="en-US" altLang="zh-CN" sz="2400" dirty="0"/>
          </a:p>
          <a:p>
            <a:pPr marL="538480" lvl="3"/>
            <a:r>
              <a:rPr kumimoji="1" lang="en-US" altLang="zh-CN" sz="2400" dirty="0"/>
              <a:t>       a&gt;b&amp;&amp;x&gt;y         </a:t>
            </a:r>
            <a:r>
              <a:rPr kumimoji="1" lang="en-US" altLang="zh-CN" sz="2400" dirty="0">
                <a:sym typeface="Wingdings" panose="05000000000000000000" pitchFamily="2" charset="2"/>
              </a:rPr>
              <a:t></a:t>
            </a:r>
            <a:r>
              <a:rPr kumimoji="1" lang="en-US" altLang="zh-CN" sz="2400" dirty="0"/>
              <a:t>(a&gt;b)&amp;&amp;(x&gt;y)</a:t>
            </a:r>
          </a:p>
          <a:p>
            <a:pPr marL="538480" lvl="3"/>
            <a:r>
              <a:rPr kumimoji="1" lang="en-US" altLang="zh-CN" sz="2400" dirty="0"/>
              <a:t>       a==b||x==y        </a:t>
            </a:r>
            <a:r>
              <a:rPr kumimoji="1" lang="en-US" altLang="zh-CN" sz="2400" dirty="0">
                <a:sym typeface="Wingdings" panose="05000000000000000000" pitchFamily="2" charset="2"/>
              </a:rPr>
              <a:t></a:t>
            </a:r>
            <a:r>
              <a:rPr kumimoji="1" lang="en-US" altLang="zh-CN" sz="2400" dirty="0"/>
              <a:t>(a==b)||(x==y)</a:t>
            </a:r>
          </a:p>
          <a:p>
            <a:pPr marL="538480" lvl="3"/>
            <a:r>
              <a:rPr kumimoji="1" lang="en-US" altLang="zh-CN" sz="2400" dirty="0"/>
              <a:t>       !a||a&gt;b               </a:t>
            </a:r>
            <a:r>
              <a:rPr kumimoji="1" lang="en-US" altLang="zh-CN" sz="2400" dirty="0">
                <a:sym typeface="Wingdings" panose="05000000000000000000" pitchFamily="2" charset="2"/>
              </a:rPr>
              <a:t></a:t>
            </a:r>
            <a:r>
              <a:rPr kumimoji="1" lang="en-US" altLang="zh-CN" sz="2400" dirty="0"/>
              <a:t>(!a)||(a&gt;b)</a:t>
            </a:r>
          </a:p>
          <a:p>
            <a:pPr marL="538480" lvl="3"/>
            <a:r>
              <a:rPr kumimoji="1" lang="en-US" altLang="zh-CN" sz="2400" dirty="0"/>
              <a:t>       </a:t>
            </a:r>
            <a:r>
              <a:rPr lang="en-US" altLang="zh-CN" sz="2400" dirty="0"/>
              <a:t>5&gt;3&amp;&amp;2||8&lt;4-!0 </a:t>
            </a:r>
            <a:r>
              <a:rPr kumimoji="1" lang="en-US" altLang="zh-CN" sz="2400" dirty="0">
                <a:sym typeface="Wingdings" panose="05000000000000000000" pitchFamily="2" charset="2"/>
              </a:rPr>
              <a:t>(</a:t>
            </a:r>
            <a:r>
              <a:rPr lang="en-US" altLang="zh-CN" sz="2400" dirty="0"/>
              <a:t>(5&gt;3)&amp;&amp;2)||(8&lt;(4-(!0)))   </a:t>
            </a:r>
            <a:r>
              <a:rPr lang="zh-CN" altLang="en-US" sz="2400" dirty="0"/>
              <a:t>值为</a:t>
            </a:r>
            <a:r>
              <a:rPr lang="en-US" altLang="zh-CN" sz="2400" dirty="0"/>
              <a:t>1</a:t>
            </a:r>
          </a:p>
        </p:txBody>
      </p:sp>
      <p:sp>
        <p:nvSpPr>
          <p:cNvPr id="52228" name="矩形 5"/>
          <p:cNvSpPr>
            <a:spLocks noChangeArrowheads="1"/>
          </p:cNvSpPr>
          <p:nvPr/>
        </p:nvSpPr>
        <p:spPr bwMode="auto">
          <a:xfrm>
            <a:off x="1178984" y="3940175"/>
            <a:ext cx="8763000" cy="387350"/>
          </a:xfrm>
          <a:prstGeom prst="rect">
            <a:avLst/>
          </a:prstGeom>
          <a:noFill/>
          <a:ln w="9525">
            <a:noFill/>
            <a:miter lim="800000"/>
          </a:ln>
        </p:spPr>
        <p:txBody>
          <a:bodyPr>
            <a:spAutoFit/>
          </a:bodyPr>
          <a:lstStyle/>
          <a:p>
            <a:pPr marL="0" lvl="2">
              <a:lnSpc>
                <a:spcPct val="80000"/>
              </a:lnSpc>
            </a:pPr>
            <a:r>
              <a:rPr lang="zh-CN" altLang="en-US" sz="2400"/>
              <a:t>例</a:t>
            </a:r>
            <a:r>
              <a:rPr lang="en-US" altLang="zh-CN" sz="2400"/>
              <a:t>4  a&gt;b?a:c&gt;d?c:d  a&gt;b?a:(c&gt;d?c:d)</a:t>
            </a:r>
          </a:p>
        </p:txBody>
      </p:sp>
      <p:sp>
        <p:nvSpPr>
          <p:cNvPr id="52229" name="Text Box 3"/>
          <p:cNvSpPr txBox="1">
            <a:spLocks noChangeArrowheads="1"/>
          </p:cNvSpPr>
          <p:nvPr/>
        </p:nvSpPr>
        <p:spPr bwMode="auto">
          <a:xfrm>
            <a:off x="1081618" y="4584701"/>
            <a:ext cx="10172700" cy="1571625"/>
          </a:xfrm>
          <a:prstGeom prst="rect">
            <a:avLst/>
          </a:prstGeom>
          <a:solidFill>
            <a:schemeClr val="bg1"/>
          </a:solidFill>
          <a:ln w="38100">
            <a:solidFill>
              <a:schemeClr val="folHlink"/>
            </a:solidFill>
            <a:miter lim="800000"/>
          </a:ln>
        </p:spPr>
        <p:txBody>
          <a:bodyPr lIns="90000" tIns="46800" rIns="90000" bIns="46800">
            <a:spAutoFit/>
          </a:bodyPr>
          <a:lstStyle/>
          <a:p>
            <a:pPr marL="92075" lvl="3" eaLnBrk="0" hangingPunct="0"/>
            <a:r>
              <a:rPr kumimoji="1" lang="zh-CN" altLang="en-US" sz="2400" dirty="0">
                <a:latin typeface="Times New Roman" panose="02020603050405020304" pitchFamily="18" charset="0"/>
                <a:ea typeface="宋体" panose="02010600030101010101" pitchFamily="2" charset="-122"/>
              </a:rPr>
              <a:t>例</a:t>
            </a:r>
            <a:r>
              <a:rPr kumimoji="1" lang="en-US" altLang="zh-CN" sz="2400" dirty="0">
                <a:latin typeface="Times New Roman" panose="02020603050405020304" pitchFamily="18" charset="0"/>
                <a:ea typeface="宋体" panose="02010600030101010101" pitchFamily="2" charset="-122"/>
              </a:rPr>
              <a:t>5</a:t>
            </a:r>
            <a:r>
              <a:rPr kumimoji="1" lang="zh-CN" altLang="en-US" sz="2400" dirty="0">
                <a:latin typeface="Times New Roman" panose="02020603050405020304" pitchFamily="18" charset="0"/>
                <a:ea typeface="宋体" panose="02010600030101010101" pitchFamily="2" charset="-122"/>
              </a:rPr>
              <a:t>  </a:t>
            </a:r>
            <a:r>
              <a:rPr kumimoji="1" lang="en-US" altLang="zh-CN" sz="2400" dirty="0">
                <a:solidFill>
                  <a:srgbClr val="3333CC"/>
                </a:solidFill>
                <a:latin typeface="Times New Roman" panose="02020603050405020304" pitchFamily="18" charset="0"/>
                <a:ea typeface="宋体" panose="02010600030101010101" pitchFamily="2" charset="-122"/>
              </a:rPr>
              <a:t>a=3*5</a:t>
            </a:r>
            <a:r>
              <a:rPr kumimoji="1" lang="en-US" altLang="zh-CN" sz="2400" dirty="0">
                <a:latin typeface="Times New Roman" panose="02020603050405020304" pitchFamily="18" charset="0"/>
                <a:ea typeface="宋体" panose="02010600030101010101" pitchFamily="2" charset="-122"/>
              </a:rPr>
              <a:t> , a*4</a:t>
            </a:r>
          </a:p>
          <a:p>
            <a:pPr marL="92075" lvl="3"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a:solidFill>
                  <a:srgbClr val="3333CC"/>
                </a:solidFill>
                <a:latin typeface="Times New Roman" panose="02020603050405020304" pitchFamily="18" charset="0"/>
                <a:ea typeface="宋体" panose="02010600030101010101" pitchFamily="2" charset="-122"/>
              </a:rPr>
              <a:t>a=3*5</a:t>
            </a:r>
            <a:r>
              <a:rPr kumimoji="1" lang="en-US" altLang="zh-CN" sz="2400" dirty="0">
                <a:latin typeface="Times New Roman" panose="02020603050405020304" pitchFamily="18" charset="0"/>
                <a:ea typeface="宋体" panose="02010600030101010101" pitchFamily="2" charset="-122"/>
              </a:rPr>
              <a:t> , </a:t>
            </a:r>
            <a:r>
              <a:rPr kumimoji="1" lang="en-US" altLang="zh-CN" sz="2400" dirty="0">
                <a:solidFill>
                  <a:srgbClr val="3333CC"/>
                </a:solidFill>
                <a:latin typeface="Times New Roman" panose="02020603050405020304" pitchFamily="18" charset="0"/>
                <a:ea typeface="宋体" panose="02010600030101010101" pitchFamily="2" charset="-122"/>
              </a:rPr>
              <a:t>a*4</a:t>
            </a:r>
            <a:r>
              <a:rPr kumimoji="1" lang="en-US" altLang="zh-CN" sz="2400" dirty="0">
                <a:latin typeface="Times New Roman" panose="02020603050405020304" pitchFamily="18" charset="0"/>
                <a:ea typeface="宋体" panose="02010600030101010101" pitchFamily="2" charset="-122"/>
              </a:rPr>
              <a:t> , a+5</a:t>
            </a:r>
          </a:p>
          <a:p>
            <a:pPr marL="92075" lvl="3" eaLnBrk="0" hangingPunct="0"/>
            <a:r>
              <a:rPr kumimoji="1" lang="zh-CN" altLang="zh-CN" sz="2400" dirty="0">
                <a:latin typeface="Times New Roman" panose="02020603050405020304" pitchFamily="18" charset="0"/>
                <a:ea typeface="宋体" panose="02010600030101010101" pitchFamily="2" charset="-122"/>
              </a:rPr>
              <a:t>例</a:t>
            </a:r>
            <a:r>
              <a:rPr kumimoji="1" lang="en-US" altLang="zh-CN" sz="2400" dirty="0">
                <a:latin typeface="Times New Roman" panose="02020603050405020304" pitchFamily="18" charset="0"/>
                <a:ea typeface="宋体" panose="02010600030101010101" pitchFamily="2" charset="-122"/>
              </a:rPr>
              <a:t>6</a:t>
            </a:r>
            <a:r>
              <a:rPr kumimoji="1" lang="zh-CN" altLang="zh-CN" sz="2400"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x=(</a:t>
            </a:r>
            <a:r>
              <a:rPr kumimoji="1" lang="en-US" altLang="zh-CN" sz="2400" dirty="0">
                <a:solidFill>
                  <a:srgbClr val="3333CC"/>
                </a:solidFill>
                <a:latin typeface="Times New Roman" panose="02020603050405020304" pitchFamily="18" charset="0"/>
                <a:ea typeface="宋体" panose="02010600030101010101" pitchFamily="2" charset="-122"/>
              </a:rPr>
              <a:t>a=3</a:t>
            </a:r>
            <a:r>
              <a:rPr kumimoji="1" lang="en-US" altLang="zh-CN" sz="2400" dirty="0">
                <a:latin typeface="Times New Roman" panose="02020603050405020304" pitchFamily="18"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 </a:t>
            </a:r>
            <a:r>
              <a:rPr kumimoji="1" lang="en-US" altLang="zh-CN" sz="2400">
                <a:solidFill>
                  <a:srgbClr val="3333CC"/>
                </a:solidFill>
                <a:latin typeface="Times New Roman" panose="02020603050405020304" pitchFamily="18" charset="0"/>
                <a:ea typeface="宋体" panose="02010600030101010101" pitchFamily="2" charset="-122"/>
              </a:rPr>
              <a:t>6*a</a:t>
            </a:r>
            <a:r>
              <a:rPr kumimoji="1" lang="en-US" altLang="zh-CN" sz="240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marL="92075" lvl="3" eaLnBrk="0" hangingPunct="0"/>
            <a:r>
              <a:rPr kumimoji="1" lang="en-US" altLang="zh-CN" sz="2400" dirty="0">
                <a:latin typeface="Times New Roman" panose="02020603050405020304" pitchFamily="18" charset="0"/>
                <a:ea typeface="宋体" panose="02010600030101010101" pitchFamily="2" charset="-122"/>
              </a:rPr>
              <a:t>        </a:t>
            </a:r>
            <a:r>
              <a:rPr kumimoji="1" lang="en-US" altLang="zh-CN" sz="2400" dirty="0">
                <a:solidFill>
                  <a:srgbClr val="3333CC"/>
                </a:solidFill>
                <a:latin typeface="Times New Roman" panose="02020603050405020304" pitchFamily="18" charset="0"/>
                <a:ea typeface="宋体" panose="02010600030101010101" pitchFamily="2" charset="-122"/>
              </a:rPr>
              <a:t>x=a=3</a:t>
            </a:r>
            <a:r>
              <a:rPr kumimoji="1" lang="en-US" altLang="zh-CN" sz="2400" dirty="0">
                <a:latin typeface="Times New Roman" panose="02020603050405020304" pitchFamily="18" charset="0"/>
                <a:ea typeface="宋体" panose="02010600030101010101" pitchFamily="2" charset="-122"/>
              </a:rPr>
              <a:t> , </a:t>
            </a:r>
            <a:r>
              <a:rPr kumimoji="1" lang="en-US" altLang="zh-CN" sz="2400" dirty="0">
                <a:solidFill>
                  <a:srgbClr val="3333CC"/>
                </a:solidFill>
                <a:latin typeface="Times New Roman" panose="02020603050405020304" pitchFamily="18" charset="0"/>
                <a:ea typeface="宋体" panose="02010600030101010101" pitchFamily="2" charset="-122"/>
              </a:rPr>
              <a:t>6*a</a:t>
            </a:r>
          </a:p>
        </p:txBody>
      </p:sp>
      <p:sp>
        <p:nvSpPr>
          <p:cNvPr id="52230" name="Text Box 4"/>
          <p:cNvSpPr txBox="1">
            <a:spLocks noChangeArrowheads="1"/>
          </p:cNvSpPr>
          <p:nvPr/>
        </p:nvSpPr>
        <p:spPr bwMode="auto">
          <a:xfrm>
            <a:off x="5560485" y="4524375"/>
            <a:ext cx="2584660" cy="463846"/>
          </a:xfrm>
          <a:prstGeom prst="rect">
            <a:avLst/>
          </a:prstGeom>
          <a:noFill/>
          <a:ln w="38100">
            <a:noFill/>
            <a:miter lim="800000"/>
          </a:ln>
        </p:spPr>
        <p:txBody>
          <a:bodyPr wrap="none" lIns="90000" tIns="46800" rIns="90000" bIns="46800">
            <a:spAutoFit/>
          </a:bodyPr>
          <a:lstStyle/>
          <a:p>
            <a:pPr eaLnBrk="0" hangingPunct="0"/>
            <a:r>
              <a:rPr kumimoji="1" lang="en-US" altLang="zh-CN" sz="2400">
                <a:solidFill>
                  <a:srgbClr val="0000FF"/>
                </a:solidFill>
                <a:latin typeface="Times New Roman" panose="02020603050405020304" pitchFamily="18" charset="0"/>
                <a:ea typeface="宋体" panose="02010600030101010101" pitchFamily="2" charset="-122"/>
              </a:rPr>
              <a:t>//a=15,</a:t>
            </a:r>
            <a:r>
              <a:rPr kumimoji="1" lang="zh-CN" altLang="zh-CN" sz="2400">
                <a:solidFill>
                  <a:srgbClr val="0000FF"/>
                </a:solidFill>
                <a:latin typeface="Times New Roman" panose="02020603050405020304" pitchFamily="18" charset="0"/>
                <a:ea typeface="宋体" panose="02010600030101010101" pitchFamily="2" charset="-122"/>
              </a:rPr>
              <a:t>表达式值60</a:t>
            </a:r>
            <a:endParaRPr kumimoji="1" lang="en-US" altLang="zh-CN" sz="2400">
              <a:solidFill>
                <a:srgbClr val="0000FF"/>
              </a:solidFill>
              <a:latin typeface="Times New Roman" panose="02020603050405020304" pitchFamily="18" charset="0"/>
              <a:ea typeface="宋体" panose="02010600030101010101" pitchFamily="2" charset="-122"/>
            </a:endParaRPr>
          </a:p>
        </p:txBody>
      </p:sp>
      <p:sp>
        <p:nvSpPr>
          <p:cNvPr id="52231" name="Text Box 5"/>
          <p:cNvSpPr txBox="1">
            <a:spLocks noChangeArrowheads="1"/>
          </p:cNvSpPr>
          <p:nvPr/>
        </p:nvSpPr>
        <p:spPr bwMode="auto">
          <a:xfrm>
            <a:off x="5577418" y="4867275"/>
            <a:ext cx="2584660" cy="463846"/>
          </a:xfrm>
          <a:prstGeom prst="rect">
            <a:avLst/>
          </a:prstGeom>
          <a:noFill/>
          <a:ln w="38100">
            <a:noFill/>
            <a:miter lim="800000"/>
          </a:ln>
        </p:spPr>
        <p:txBody>
          <a:bodyPr wrap="none" lIns="90000" tIns="46800" rIns="90000" bIns="46800">
            <a:spAutoFit/>
          </a:bodyPr>
          <a:lstStyle/>
          <a:p>
            <a:pPr eaLnBrk="0" hangingPunct="0"/>
            <a:r>
              <a:rPr kumimoji="1" lang="en-US" altLang="zh-CN" sz="2400">
                <a:solidFill>
                  <a:srgbClr val="0000FF"/>
                </a:solidFill>
                <a:latin typeface="Times New Roman" panose="02020603050405020304" pitchFamily="18" charset="0"/>
                <a:ea typeface="宋体" panose="02010600030101010101" pitchFamily="2" charset="-122"/>
              </a:rPr>
              <a:t>//a=15,</a:t>
            </a:r>
            <a:r>
              <a:rPr kumimoji="1" lang="zh-CN" altLang="zh-CN" sz="2400">
                <a:solidFill>
                  <a:srgbClr val="0000FF"/>
                </a:solidFill>
                <a:latin typeface="Times New Roman" panose="02020603050405020304" pitchFamily="18" charset="0"/>
                <a:ea typeface="宋体" panose="02010600030101010101" pitchFamily="2" charset="-122"/>
              </a:rPr>
              <a:t>表达式值20</a:t>
            </a:r>
            <a:endParaRPr kumimoji="1" lang="en-US" altLang="zh-CN" sz="2400">
              <a:solidFill>
                <a:srgbClr val="0000FF"/>
              </a:solidFill>
              <a:latin typeface="Times New Roman" panose="02020603050405020304" pitchFamily="18" charset="0"/>
              <a:ea typeface="宋体" panose="02010600030101010101" pitchFamily="2" charset="-122"/>
            </a:endParaRPr>
          </a:p>
        </p:txBody>
      </p:sp>
      <p:sp>
        <p:nvSpPr>
          <p:cNvPr id="52232" name="Text Box 6"/>
          <p:cNvSpPr txBox="1">
            <a:spLocks noChangeArrowheads="1"/>
          </p:cNvSpPr>
          <p:nvPr/>
        </p:nvSpPr>
        <p:spPr bwMode="auto">
          <a:xfrm>
            <a:off x="5535085" y="5324475"/>
            <a:ext cx="4237355" cy="463846"/>
          </a:xfrm>
          <a:prstGeom prst="rect">
            <a:avLst/>
          </a:prstGeom>
          <a:noFill/>
          <a:ln w="38100">
            <a:noFill/>
            <a:miter lim="800000"/>
          </a:ln>
        </p:spPr>
        <p:txBody>
          <a:bodyPr wrap="none" lIns="90000" tIns="46800" rIns="90000" bIns="46800">
            <a:spAutoFit/>
          </a:bodyPr>
          <a:lstStyle/>
          <a:p>
            <a:pPr eaLnBrk="0" hangingPunct="0"/>
            <a:r>
              <a:rPr kumimoji="1" lang="en-US" altLang="zh-CN" sz="2400">
                <a:solidFill>
                  <a:srgbClr val="0000FF"/>
                </a:solidFill>
                <a:latin typeface="Times New Roman" panose="02020603050405020304" pitchFamily="18" charset="0"/>
                <a:ea typeface="宋体" panose="02010600030101010101" pitchFamily="2" charset="-122"/>
              </a:rPr>
              <a:t>//</a:t>
            </a:r>
            <a:r>
              <a:rPr kumimoji="1" lang="zh-CN" altLang="zh-CN" sz="2400">
                <a:solidFill>
                  <a:srgbClr val="0000FF"/>
                </a:solidFill>
                <a:latin typeface="Times New Roman" panose="02020603050405020304" pitchFamily="18" charset="0"/>
                <a:ea typeface="宋体" panose="02010600030101010101" pitchFamily="2" charset="-122"/>
              </a:rPr>
              <a:t>赋值表达式，表达式值</a:t>
            </a:r>
            <a:r>
              <a:rPr kumimoji="1" lang="en-US" altLang="zh-CN" sz="2400">
                <a:solidFill>
                  <a:srgbClr val="0000FF"/>
                </a:solidFill>
                <a:latin typeface="Times New Roman" panose="02020603050405020304" pitchFamily="18" charset="0"/>
                <a:ea typeface="宋体" panose="02010600030101010101" pitchFamily="2" charset="-122"/>
              </a:rPr>
              <a:t>=x=18</a:t>
            </a:r>
          </a:p>
        </p:txBody>
      </p:sp>
      <p:sp>
        <p:nvSpPr>
          <p:cNvPr id="52233" name="Text Box 7"/>
          <p:cNvSpPr txBox="1">
            <a:spLocks noChangeArrowheads="1"/>
          </p:cNvSpPr>
          <p:nvPr/>
        </p:nvSpPr>
        <p:spPr bwMode="auto">
          <a:xfrm>
            <a:off x="5522385" y="5743575"/>
            <a:ext cx="4064231" cy="463846"/>
          </a:xfrm>
          <a:prstGeom prst="rect">
            <a:avLst/>
          </a:prstGeom>
          <a:noFill/>
          <a:ln w="38100">
            <a:noFill/>
            <a:miter lim="800000"/>
          </a:ln>
        </p:spPr>
        <p:txBody>
          <a:bodyPr wrap="none" lIns="90000" tIns="46800" rIns="90000" bIns="46800">
            <a:spAutoFit/>
          </a:bodyPr>
          <a:lstStyle/>
          <a:p>
            <a:pPr eaLnBrk="0" hangingPunct="0"/>
            <a:r>
              <a:rPr kumimoji="1" lang="en-US" altLang="zh-CN" sz="2400">
                <a:solidFill>
                  <a:srgbClr val="0000FF"/>
                </a:solidFill>
                <a:latin typeface="Times New Roman" panose="02020603050405020304" pitchFamily="18" charset="0"/>
                <a:ea typeface="宋体" panose="02010600030101010101" pitchFamily="2" charset="-122"/>
              </a:rPr>
              <a:t>//</a:t>
            </a:r>
            <a:r>
              <a:rPr kumimoji="1" lang="zh-CN" altLang="zh-CN" sz="2400">
                <a:solidFill>
                  <a:srgbClr val="0000FF"/>
                </a:solidFill>
                <a:latin typeface="Times New Roman" panose="02020603050405020304" pitchFamily="18" charset="0"/>
                <a:ea typeface="宋体" panose="02010600030101010101" pitchFamily="2" charset="-122"/>
              </a:rPr>
              <a:t>逗号表达式,表达式值18,</a:t>
            </a:r>
            <a:r>
              <a:rPr kumimoji="1" lang="en-US" altLang="zh-CN" sz="2400">
                <a:solidFill>
                  <a:srgbClr val="0000FF"/>
                </a:solidFill>
                <a:latin typeface="Times New Roman" panose="02020603050405020304" pitchFamily="18" charset="0"/>
                <a:ea typeface="宋体" panose="02010600030101010101" pitchFamily="2" charset="-122"/>
              </a:rPr>
              <a:t>x=3</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36034" y="800100"/>
            <a:ext cx="7243233" cy="541338"/>
          </a:xfrm>
        </p:spPr>
        <p:txBody>
          <a:bodyPr/>
          <a:lstStyle/>
          <a:p>
            <a:pPr eaLnBrk="1" hangingPunct="1">
              <a:defRPr/>
            </a:pPr>
            <a:r>
              <a:rPr lang="zh-CN" altLang="en-US" sz="2800" dirty="0">
                <a:solidFill>
                  <a:srgbClr val="3333CC"/>
                </a:solidFill>
                <a:latin typeface="+mn-ea"/>
                <a:ea typeface="+mn-ea"/>
                <a:cs typeface="Times New Roman" panose="02020603050405020304" pitchFamily="18" charset="0"/>
              </a:rPr>
              <a:t>部分运算符特殊规则</a:t>
            </a:r>
          </a:p>
        </p:txBody>
      </p:sp>
      <p:sp>
        <p:nvSpPr>
          <p:cNvPr id="59395" name="Rectangle 3"/>
          <p:cNvSpPr>
            <a:spLocks noGrp="1" noChangeArrowheads="1"/>
          </p:cNvSpPr>
          <p:nvPr>
            <p:ph type="body" idx="1"/>
          </p:nvPr>
        </p:nvSpPr>
        <p:spPr>
          <a:xfrm>
            <a:off x="-48684" y="1625600"/>
            <a:ext cx="11713635" cy="5232401"/>
          </a:xfrm>
        </p:spPr>
        <p:txBody>
          <a:bodyPr/>
          <a:lstStyle/>
          <a:p>
            <a:pPr marL="992505" lvl="1" indent="-449580" eaLnBrk="1" hangingPunct="1">
              <a:lnSpc>
                <a:spcPct val="110000"/>
              </a:lnSpc>
              <a:buFontTx/>
              <a:buNone/>
            </a:pPr>
            <a:r>
              <a:rPr lang="en-US" altLang="zh-CN" sz="2400" b="1" dirty="0">
                <a:latin typeface="宋体" panose="02010600030101010101" pitchFamily="2" charset="-122"/>
              </a:rPr>
              <a:t>1</a:t>
            </a:r>
            <a:r>
              <a:rPr lang="zh-CN" altLang="en-US" sz="2400" b="1" dirty="0">
                <a:latin typeface="宋体" panose="02010600030101010101" pitchFamily="2" charset="-122"/>
              </a:rPr>
              <a:t>）自增、自减：</a:t>
            </a:r>
            <a:endParaRPr lang="en-US" altLang="zh-CN" sz="2400" b="1" dirty="0">
              <a:latin typeface="宋体" panose="02010600030101010101" pitchFamily="2" charset="-122"/>
            </a:endParaRPr>
          </a:p>
          <a:p>
            <a:pPr marL="992505" lvl="1" indent="-449580" eaLnBrk="1" hangingPunct="1">
              <a:lnSpc>
                <a:spcPct val="110000"/>
              </a:lnSpc>
              <a:buFontTx/>
              <a:buNone/>
            </a:pPr>
            <a:r>
              <a:rPr lang="zh-CN" altLang="en-US" b="1" dirty="0">
                <a:latin typeface="宋体" panose="02010600030101010101" pitchFamily="2" charset="-122"/>
              </a:rPr>
              <a:t>     </a:t>
            </a:r>
            <a:r>
              <a:rPr lang="zh-CN" altLang="en-US" sz="2400" b="1" dirty="0">
                <a:latin typeface="宋体" panose="02010600030101010101" pitchFamily="2" charset="-122"/>
              </a:rPr>
              <a:t>除优先级、结合性影响表达式组合方式外，计算上又分先计算和后计算。</a:t>
            </a:r>
            <a:endParaRPr lang="en-US" altLang="zh-CN" sz="2400" b="1" dirty="0">
              <a:latin typeface="宋体" panose="02010600030101010101" pitchFamily="2" charset="-122"/>
            </a:endParaRPr>
          </a:p>
          <a:p>
            <a:pPr marL="992505" lvl="1" indent="-449580" eaLnBrk="1" hangingPunct="1">
              <a:lnSpc>
                <a:spcPct val="110000"/>
              </a:lnSpc>
              <a:buFontTx/>
              <a:buNone/>
            </a:pPr>
            <a:endParaRPr lang="zh-CN" altLang="en-US" sz="2400" b="1" dirty="0">
              <a:latin typeface="宋体" panose="02010600030101010101" pitchFamily="2" charset="-122"/>
            </a:endParaRPr>
          </a:p>
          <a:p>
            <a:pPr marL="992505" lvl="1" indent="-449580" eaLnBrk="1" hangingPunct="1">
              <a:lnSpc>
                <a:spcPct val="110000"/>
              </a:lnSpc>
              <a:buFontTx/>
              <a:buNone/>
            </a:pPr>
            <a:r>
              <a:rPr lang="en-US" altLang="zh-CN" sz="2400" b="1" dirty="0">
                <a:latin typeface="宋体" panose="02010600030101010101" pitchFamily="2" charset="-122"/>
              </a:rPr>
              <a:t>2</a:t>
            </a:r>
            <a:r>
              <a:rPr lang="zh-CN" altLang="en-US" sz="2400" b="1" dirty="0">
                <a:latin typeface="宋体" panose="02010600030101010101" pitchFamily="2" charset="-122"/>
              </a:rPr>
              <a:t>）双目逻辑运算符：</a:t>
            </a:r>
            <a:endParaRPr lang="en-US" altLang="zh-CN" sz="2400" b="1" dirty="0">
              <a:latin typeface="宋体" panose="02010600030101010101" pitchFamily="2" charset="-122"/>
            </a:endParaRPr>
          </a:p>
          <a:p>
            <a:pPr marL="992505" lvl="1" indent="-449580" eaLnBrk="1" hangingPunct="1">
              <a:lnSpc>
                <a:spcPct val="110000"/>
              </a:lnSpc>
              <a:buFontTx/>
              <a:buNone/>
            </a:pPr>
            <a:r>
              <a:rPr lang="zh-CN" altLang="en-US" b="1" dirty="0">
                <a:latin typeface="宋体" panose="02010600030101010101" pitchFamily="2" charset="-122"/>
              </a:rPr>
              <a:t>     </a:t>
            </a:r>
            <a:r>
              <a:rPr lang="zh-CN" altLang="en-US" sz="2400" b="1" dirty="0">
                <a:latin typeface="宋体" panose="02010600030101010101" pitchFamily="2" charset="-122"/>
              </a:rPr>
              <a:t>运算符后面的表达式是否需要计算根据前面的表达式的结果而定。</a:t>
            </a:r>
            <a:endParaRPr lang="en-US" altLang="zh-CN" sz="2400" b="1" dirty="0">
              <a:latin typeface="宋体" panose="02010600030101010101" pitchFamily="2" charset="-122"/>
            </a:endParaRPr>
          </a:p>
          <a:p>
            <a:pPr marL="992505" lvl="1" indent="-449580" eaLnBrk="1" hangingPunct="1">
              <a:lnSpc>
                <a:spcPct val="110000"/>
              </a:lnSpc>
              <a:buFontTx/>
              <a:buNone/>
            </a:pPr>
            <a:endParaRPr lang="en-US" altLang="zh-CN" sz="2400" b="1" dirty="0">
              <a:latin typeface="宋体" panose="02010600030101010101" pitchFamily="2" charset="-122"/>
            </a:endParaRPr>
          </a:p>
          <a:p>
            <a:pPr marL="992505" lvl="1" indent="-449580" eaLnBrk="1" hangingPunct="1">
              <a:lnSpc>
                <a:spcPct val="110000"/>
              </a:lnSpc>
              <a:buFontTx/>
              <a:buNone/>
            </a:pPr>
            <a:r>
              <a:rPr lang="en-US" altLang="zh-CN" sz="2400" b="1" dirty="0">
                <a:latin typeface="宋体" panose="02010600030101010101" pitchFamily="2" charset="-122"/>
              </a:rPr>
              <a:t>3</a:t>
            </a:r>
            <a:r>
              <a:rPr lang="zh-CN" altLang="en-US" sz="2400" b="1" dirty="0">
                <a:latin typeface="宋体" panose="02010600030101010101" pitchFamily="2" charset="-122"/>
              </a:rPr>
              <a:t>）条件运算符：</a:t>
            </a:r>
            <a:endParaRPr lang="en-US" altLang="zh-CN" sz="2400" b="1" dirty="0">
              <a:latin typeface="宋体" panose="02010600030101010101" pitchFamily="2" charset="-122"/>
            </a:endParaRPr>
          </a:p>
          <a:p>
            <a:pPr marL="992505" lvl="1" indent="-449580" eaLnBrk="1" hangingPunct="1">
              <a:lnSpc>
                <a:spcPct val="110000"/>
              </a:lnSpc>
              <a:buFontTx/>
              <a:buNone/>
            </a:pPr>
            <a:r>
              <a:rPr lang="zh-CN" altLang="en-US" b="1" dirty="0">
                <a:latin typeface="宋体" panose="02010600030101010101" pitchFamily="2" charset="-122"/>
              </a:rPr>
              <a:t>     </a:t>
            </a:r>
            <a:r>
              <a:rPr lang="zh-CN" altLang="en-US" sz="2400" b="1" dirty="0">
                <a:latin typeface="宋体" panose="02010600030101010101" pitchFamily="2" charset="-122"/>
              </a:rPr>
              <a:t>冒号前后的表达式是否需要计算根据问号前面表达式结果而定。</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001486" y="1801574"/>
            <a:ext cx="9753600" cy="541338"/>
          </a:xfrm>
        </p:spPr>
        <p:txBody>
          <a:bodyPr>
            <a:normAutofit/>
          </a:bodyPr>
          <a:lstStyle/>
          <a:p>
            <a:pPr algn="l">
              <a:buClrTx/>
              <a:buSzTx/>
              <a:buFontTx/>
              <a:defRPr/>
            </a:pPr>
            <a:r>
              <a:rPr lang="zh-CN" altLang="en-US" sz="2800" b="1" dirty="0">
                <a:solidFill>
                  <a:srgbClr val="3333CC"/>
                </a:solidFill>
                <a:latin typeface="+mn-ea"/>
                <a:ea typeface="+mn-ea"/>
                <a:cs typeface="Times New Roman" panose="02020603050405020304" pitchFamily="18" charset="0"/>
              </a:rPr>
              <a:t>C程序中 数据的形态总结：</a:t>
            </a:r>
          </a:p>
        </p:txBody>
      </p:sp>
      <p:sp>
        <p:nvSpPr>
          <p:cNvPr id="4" name="Rectangle 3"/>
          <p:cNvSpPr txBox="1">
            <a:spLocks noChangeArrowheads="1"/>
          </p:cNvSpPr>
          <p:nvPr/>
        </p:nvSpPr>
        <p:spPr>
          <a:xfrm>
            <a:off x="348343" y="2554507"/>
            <a:ext cx="11103428" cy="3483411"/>
          </a:xfrm>
          <a:prstGeom prst="rect">
            <a:avLst/>
          </a:prstGeom>
        </p:spPr>
        <p:txBody>
          <a:bodyPr vert="horz" lIns="91436" tIns="45719" rIns="91436" bIns="45719" rtlCol="0">
            <a:normAutofit/>
          </a:bodyPr>
          <a:lstStyle/>
          <a:p>
            <a:pPr marL="1348105" lvl="2" indent="-449580">
              <a:lnSpc>
                <a:spcPct val="150000"/>
              </a:lnSpc>
              <a:spcBef>
                <a:spcPts val="500"/>
              </a:spcBef>
              <a:buFont typeface="Wingdings" panose="05000000000000000000" pitchFamily="2" charset="2"/>
              <a:buChar char="u"/>
              <a:defRPr/>
            </a:pPr>
            <a:r>
              <a:rPr lang="zh-CN" altLang="en-US" sz="2100" b="1" dirty="0">
                <a:effectLst>
                  <a:outerShdw blurRad="38100" dist="38100" dir="2700000" algn="tl">
                    <a:srgbClr val="C0C0C0"/>
                  </a:outerShdw>
                </a:effectLst>
                <a:latin typeface="宋体" panose="02010600030101010101" pitchFamily="2" charset="-122"/>
              </a:rPr>
              <a:t>常量</a:t>
            </a:r>
            <a:r>
              <a:rPr lang="en-US" altLang="zh-CN" sz="2100" b="1" dirty="0">
                <a:effectLst>
                  <a:outerShdw blurRad="38100" dist="38100" dir="2700000" algn="tl">
                    <a:srgbClr val="C0C0C0"/>
                  </a:outerShdw>
                </a:effectLst>
                <a:latin typeface="宋体" panose="02010600030101010101" pitchFamily="2" charset="-122"/>
              </a:rPr>
              <a:t>/</a:t>
            </a:r>
            <a:r>
              <a:rPr lang="zh-CN" altLang="en-US" sz="2100" b="1" dirty="0">
                <a:effectLst>
                  <a:outerShdw blurRad="38100" dist="38100" dir="2700000" algn="tl">
                    <a:srgbClr val="C0C0C0"/>
                  </a:outerShdw>
                </a:effectLst>
                <a:latin typeface="宋体" panose="02010600030101010101" pitchFamily="2" charset="-122"/>
              </a:rPr>
              <a:t>常数</a:t>
            </a:r>
            <a:endParaRPr lang="en-US" altLang="zh-CN" sz="2100" b="1" dirty="0">
              <a:effectLst>
                <a:outerShdw blurRad="38100" dist="38100" dir="2700000" algn="tl">
                  <a:srgbClr val="C0C0C0"/>
                </a:outerShdw>
              </a:effectLst>
              <a:latin typeface="宋体" panose="02010600030101010101" pitchFamily="2" charset="-122"/>
            </a:endParaRPr>
          </a:p>
          <a:p>
            <a:pPr marL="1348105" lvl="2" indent="-449580">
              <a:lnSpc>
                <a:spcPct val="150000"/>
              </a:lnSpc>
              <a:spcBef>
                <a:spcPts val="500"/>
              </a:spcBef>
              <a:buFont typeface="Wingdings" panose="05000000000000000000" pitchFamily="2" charset="2"/>
              <a:buChar char="u"/>
              <a:defRPr/>
            </a:pPr>
            <a:r>
              <a:rPr lang="zh-CN" altLang="en-US" sz="2100" b="1" dirty="0">
                <a:effectLst>
                  <a:outerShdw blurRad="38100" dist="38100" dir="2700000" algn="tl">
                    <a:srgbClr val="C0C0C0"/>
                  </a:outerShdw>
                </a:effectLst>
                <a:latin typeface="宋体" panose="02010600030101010101" pitchFamily="2" charset="-122"/>
              </a:rPr>
              <a:t>变量</a:t>
            </a:r>
            <a:endParaRPr lang="en-US" altLang="zh-CN" sz="2100" b="1" dirty="0">
              <a:effectLst>
                <a:outerShdw blurRad="38100" dist="38100" dir="2700000" algn="tl">
                  <a:srgbClr val="C0C0C0"/>
                </a:outerShdw>
              </a:effectLst>
              <a:latin typeface="宋体" panose="02010600030101010101" pitchFamily="2" charset="-122"/>
            </a:endParaRPr>
          </a:p>
          <a:p>
            <a:pPr marL="1348105" lvl="2" indent="-449580">
              <a:lnSpc>
                <a:spcPct val="150000"/>
              </a:lnSpc>
              <a:spcBef>
                <a:spcPts val="500"/>
              </a:spcBef>
              <a:buFont typeface="Wingdings" panose="05000000000000000000" pitchFamily="2" charset="2"/>
              <a:buChar char="u"/>
              <a:defRPr/>
            </a:pPr>
            <a:r>
              <a:rPr lang="zh-CN" altLang="en-US" sz="2100" b="1" dirty="0">
                <a:effectLst>
                  <a:outerShdw blurRad="38100" dist="38100" dir="2700000" algn="tl">
                    <a:srgbClr val="C0C0C0"/>
                  </a:outerShdw>
                </a:effectLst>
                <a:latin typeface="宋体" panose="02010600030101010101" pitchFamily="2" charset="-122"/>
              </a:rPr>
              <a:t>表达式的结果（某个变量 或者 一个新的数据）</a:t>
            </a:r>
            <a:endParaRPr lang="en-US" altLang="zh-CN" sz="2100" b="1" dirty="0">
              <a:effectLst>
                <a:outerShdw blurRad="38100" dist="38100" dir="2700000" algn="tl">
                  <a:srgbClr val="C0C0C0"/>
                </a:outerShdw>
              </a:effectLst>
              <a:latin typeface="宋体" panose="02010600030101010101" pitchFamily="2" charset="-122"/>
            </a:endParaRPr>
          </a:p>
          <a:p>
            <a:pPr marL="1348105" lvl="2" indent="-449580">
              <a:lnSpc>
                <a:spcPct val="150000"/>
              </a:lnSpc>
              <a:spcBef>
                <a:spcPts val="500"/>
              </a:spcBef>
              <a:buFont typeface="Wingdings" panose="05000000000000000000" pitchFamily="2" charset="2"/>
              <a:buChar char="u"/>
              <a:defRPr/>
            </a:pPr>
            <a:r>
              <a:rPr lang="zh-CN" altLang="en-US" sz="2100" b="1" dirty="0">
                <a:effectLst>
                  <a:outerShdw blurRad="38100" dist="38100" dir="2700000" algn="tl">
                    <a:srgbClr val="C0C0C0"/>
                  </a:outerShdw>
                </a:effectLst>
                <a:latin typeface="宋体" panose="02010600030101010101" pitchFamily="2" charset="-122"/>
              </a:rPr>
              <a:t>函数调用返回的结果</a:t>
            </a:r>
            <a:endParaRPr lang="en-US" altLang="zh-CN" sz="2100" b="1" dirty="0">
              <a:effectLst>
                <a:outerShdw blurRad="38100" dist="38100" dir="2700000" algn="tl">
                  <a:srgbClr val="C0C0C0"/>
                </a:outerShdw>
              </a:effectLst>
              <a:latin typeface="宋体" panose="02010600030101010101" pitchFamily="2" charset="-122"/>
            </a:endParaRPr>
          </a:p>
          <a:p>
            <a:pPr marL="1348105" marR="0" lvl="2" indent="-449580" algn="l" defTabSz="914400" rtl="0" eaLnBrk="1" fontAlgn="auto" latinLnBrk="0" hangingPunct="1">
              <a:lnSpc>
                <a:spcPct val="150000"/>
              </a:lnSpc>
              <a:spcBef>
                <a:spcPts val="500"/>
              </a:spcBef>
              <a:spcAft>
                <a:spcPts val="0"/>
              </a:spcAft>
              <a:buClrTx/>
              <a:buSzTx/>
              <a:buFont typeface="Wingdings" panose="05000000000000000000" pitchFamily="2" charset="2"/>
              <a:buChar char="u"/>
              <a:defRPr/>
            </a:pPr>
            <a:endParaRPr kumimoji="0" lang="en-US" altLang="zh-CN" sz="21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5" name="Rectangle 2"/>
          <p:cNvSpPr txBox="1">
            <a:spLocks noChangeArrowheads="1"/>
          </p:cNvSpPr>
          <p:nvPr/>
        </p:nvSpPr>
        <p:spPr bwMode="auto">
          <a:xfrm>
            <a:off x="813913" y="800100"/>
            <a:ext cx="5432425" cy="541338"/>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sym typeface="+mn-ea"/>
              </a:rPr>
              <a:t>运算符和表达式小结</a:t>
            </a:r>
            <a:endParaRPr lang="zh-CN" altLang="en-US" sz="3200" kern="0" dirty="0">
              <a:solidFill>
                <a:srgbClr val="FF0000"/>
              </a:solidFill>
              <a:latin typeface="隶书" panose="02010509060101010101" pitchFamily="49" charset="-122"/>
              <a:ea typeface="隶书" panose="02010509060101010101" pitchFamily="49" charset="-122"/>
              <a:cs typeface="Times New Roman" panose="02020603050405020304" pitchFamily="18"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9750" y="944563"/>
            <a:ext cx="7772400" cy="4572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Times New Roman" panose="02020603050405020304" pitchFamily="18" charset="0"/>
                <a:sym typeface="Wingdings 2" panose="05020102010507070707" pitchFamily="18" charset="2"/>
              </a:rPr>
              <a:t>2.13   </a:t>
            </a:r>
            <a:r>
              <a:rPr kumimoji="0" lang="en-US" altLang="en-US" sz="3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rPr>
              <a:t>数据的输入</a:t>
            </a:r>
            <a:r>
              <a:rPr lang="zh-CN" altLang="en-US" sz="3600" kern="0" dirty="0">
                <a:solidFill>
                  <a:srgbClr val="000000"/>
                </a:solidFill>
                <a:latin typeface="隶书" panose="02010509060101010101" pitchFamily="49" charset="-122"/>
                <a:ea typeface="隶书" panose="02010509060101010101" pitchFamily="49" charset="-122"/>
              </a:rPr>
              <a:t>、</a:t>
            </a:r>
            <a:r>
              <a:rPr kumimoji="0" lang="en-US" altLang="en-US" sz="3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rPr>
              <a:t>输出</a:t>
            </a:r>
            <a:endParaRPr kumimoji="0" lang="zh-CN" altLang="en-US" sz="3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endParaRPr>
          </a:p>
        </p:txBody>
      </p:sp>
      <p:sp>
        <p:nvSpPr>
          <p:cNvPr id="5" name="Rectangle 5"/>
          <p:cNvSpPr>
            <a:spLocks noChangeArrowheads="1"/>
          </p:cNvSpPr>
          <p:nvPr/>
        </p:nvSpPr>
        <p:spPr bwMode="auto">
          <a:xfrm>
            <a:off x="1300658" y="1509837"/>
            <a:ext cx="7920037" cy="4265783"/>
          </a:xfrm>
          <a:prstGeom prst="rect">
            <a:avLst/>
          </a:prstGeom>
          <a:noFill/>
          <a:ln w="9525">
            <a:noFill/>
            <a:miter lim="800000"/>
          </a:ln>
        </p:spPr>
        <p:txBody>
          <a:bodyPr>
            <a:spAutoFit/>
          </a:bodyPr>
          <a:lstStyle/>
          <a:p>
            <a:pPr marL="355600" indent="-355600" defTabSz="914400" fontAlgn="base">
              <a:spcBef>
                <a:spcPct val="0"/>
              </a:spcBef>
              <a:spcAft>
                <a:spcPct val="0"/>
              </a:spcAft>
              <a:defRPr/>
            </a:pPr>
            <a:r>
              <a:rPr lang="zh-CN"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cs typeface="+mj-cs"/>
                <a:sym typeface="Wingdings 2" panose="05020102010507070707" pitchFamily="18" charset="2"/>
              </a:rPr>
              <a:t>一、输入</a:t>
            </a:r>
            <a:r>
              <a:rPr lang="en-US" altLang="zh-CN"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cs typeface="+mj-cs"/>
                <a:sym typeface="Wingdings 2" panose="05020102010507070707" pitchFamily="18" charset="2"/>
              </a:rPr>
              <a:t>/</a:t>
            </a:r>
            <a:r>
              <a:rPr lang="zh-CN"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cs typeface="+mj-cs"/>
                <a:sym typeface="Wingdings 2" panose="05020102010507070707" pitchFamily="18" charset="2"/>
              </a:rPr>
              <a:t>输出单个字符：</a:t>
            </a:r>
            <a:endParaRPr lang="en-US" altLang="zh-CN"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cs typeface="+mj-cs"/>
              <a:sym typeface="Wingdings 2" panose="05020102010507070707" pitchFamily="18" charset="2"/>
            </a:endParaRPr>
          </a:p>
          <a:p>
            <a:pPr marL="355600" indent="-355600" defTabSz="914400" fontAlgn="base">
              <a:spcBef>
                <a:spcPct val="0"/>
              </a:spcBef>
              <a:spcAft>
                <a:spcPct val="0"/>
              </a:spcAft>
              <a:defRPr/>
            </a:pP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		</a:t>
            </a:r>
            <a:r>
              <a:rPr lang="zh-CN" altLang="en-US"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变量名</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getchar</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a:t>
            </a:r>
          </a:p>
          <a:p>
            <a:pPr defTabSz="914400" fontAlgn="base">
              <a:lnSpc>
                <a:spcPct val="90000"/>
              </a:lnSpc>
              <a:spcBef>
                <a:spcPct val="0"/>
              </a:spcBef>
              <a:spcAft>
                <a:spcPct val="0"/>
              </a:spcAft>
              <a:defRPr/>
            </a:pPr>
            <a:r>
              <a:rPr lang="en-US" altLang="zh-CN" sz="2400" b="1" dirty="0">
                <a:solidFill>
                  <a:srgbClr val="000000"/>
                </a:solidFill>
                <a:latin typeface="Arial" panose="020B0604020202020204" pitchFamily="34" charset="0"/>
                <a:ea typeface="楷体_GB2312" pitchFamily="49" charset="-122"/>
              </a:rPr>
              <a:t>	</a:t>
            </a:r>
            <a:r>
              <a:rPr lang="en-US" altLang="zh-CN" sz="2400" b="1" dirty="0" err="1">
                <a:solidFill>
                  <a:srgbClr val="000000"/>
                </a:solidFill>
                <a:latin typeface="Arial" panose="020B0604020202020204" pitchFamily="34" charset="0"/>
                <a:ea typeface="楷体_GB2312" pitchFamily="49" charset="-122"/>
              </a:rPr>
              <a:t>putchar</a:t>
            </a:r>
            <a:r>
              <a:rPr lang="en-US" altLang="zh-CN" sz="2400" b="1" dirty="0">
                <a:solidFill>
                  <a:srgbClr val="000000"/>
                </a:solidFill>
                <a:latin typeface="Arial" panose="020B0604020202020204" pitchFamily="34" charset="0"/>
                <a:ea typeface="楷体_GB2312" pitchFamily="49" charset="-122"/>
              </a:rPr>
              <a:t>(</a:t>
            </a:r>
            <a:r>
              <a:rPr lang="zh-CN" altLang="en-US"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变量名</a:t>
            </a:r>
            <a:r>
              <a:rPr lang="en-US" altLang="zh-CN" sz="2400" b="1" dirty="0">
                <a:solidFill>
                  <a:srgbClr val="000000"/>
                </a:solidFill>
                <a:latin typeface="Arial" panose="020B0604020202020204" pitchFamily="34" charset="0"/>
                <a:ea typeface="楷体_GB2312" pitchFamily="49" charset="-122"/>
              </a:rPr>
              <a:t>);</a:t>
            </a:r>
          </a:p>
          <a:p>
            <a:pPr defTabSz="914400" fontAlgn="base">
              <a:lnSpc>
                <a:spcPct val="90000"/>
              </a:lnSpc>
              <a:spcBef>
                <a:spcPct val="0"/>
              </a:spcBef>
              <a:spcAft>
                <a:spcPct val="0"/>
              </a:spcAft>
              <a:defRPr/>
            </a:pPr>
            <a:endParaRPr lang="en-US" altLang="zh-CN" sz="2400" b="1" dirty="0">
              <a:solidFill>
                <a:srgbClr val="000000"/>
              </a:solidFill>
              <a:latin typeface="Arial" panose="020B0604020202020204" pitchFamily="34" charset="0"/>
              <a:ea typeface="楷体_GB2312" pitchFamily="49" charset="-122"/>
            </a:endParaRPr>
          </a:p>
          <a:p>
            <a:pPr marL="355600" indent="-355600" defTabSz="914400" fontAlgn="base">
              <a:spcBef>
                <a:spcPct val="0"/>
              </a:spcBef>
              <a:spcAft>
                <a:spcPct val="0"/>
              </a:spcAft>
              <a:defRPr/>
            </a:pPr>
            <a:endPar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endParaRPr>
          </a:p>
          <a:p>
            <a:pPr marL="622300" indent="-622300" defTabSz="914400" fontAlgn="base">
              <a:lnSpc>
                <a:spcPct val="80000"/>
              </a:lnSpc>
              <a:spcBef>
                <a:spcPct val="0"/>
              </a:spcBef>
              <a:spcAft>
                <a:spcPct val="0"/>
              </a:spcAft>
              <a:defRPr/>
            </a:pPr>
            <a:r>
              <a:rPr lang="en-US" altLang="zh-CN" sz="2000" b="1" dirty="0">
                <a:solidFill>
                  <a:srgbClr val="000000"/>
                </a:solidFill>
                <a:latin typeface="Arial" panose="020B0604020202020204" pitchFamily="34" charset="0"/>
                <a:ea typeface="楷体_GB2312" pitchFamily="49" charset="-122"/>
              </a:rPr>
              <a:t>// Program: EG0204.C </a:t>
            </a:r>
          </a:p>
          <a:p>
            <a:pPr marL="622300" indent="-622300" defTabSz="914400" fontAlgn="base">
              <a:lnSpc>
                <a:spcPct val="80000"/>
              </a:lnSpc>
              <a:spcBef>
                <a:spcPct val="0"/>
              </a:spcBef>
              <a:spcAft>
                <a:spcPct val="0"/>
              </a:spcAft>
              <a:defRPr/>
            </a:pPr>
            <a:r>
              <a:rPr lang="en-US" altLang="zh-CN" sz="2000" b="1" dirty="0">
                <a:solidFill>
                  <a:srgbClr val="000000"/>
                </a:solidFill>
                <a:latin typeface="Arial" panose="020B0604020202020204" pitchFamily="34" charset="0"/>
                <a:ea typeface="楷体_GB2312" pitchFamily="49" charset="-122"/>
              </a:rPr>
              <a:t>// Description: </a:t>
            </a:r>
            <a:r>
              <a:rPr lang="zh-CN" altLang="en-US" sz="2000" b="1" dirty="0">
                <a:solidFill>
                  <a:srgbClr val="000000"/>
                </a:solidFill>
                <a:latin typeface="Arial" panose="020B0604020202020204" pitchFamily="34" charset="0"/>
                <a:ea typeface="楷体_GB2312" pitchFamily="49" charset="-122"/>
              </a:rPr>
              <a:t>将输入的大写字母转换为小写字母</a:t>
            </a:r>
          </a:p>
          <a:p>
            <a:pPr marL="622300" indent="-622300" defTabSz="914400" fontAlgn="base">
              <a:lnSpc>
                <a:spcPct val="80000"/>
              </a:lnSpc>
              <a:spcBef>
                <a:spcPct val="0"/>
              </a:spcBef>
              <a:spcAft>
                <a:spcPct val="0"/>
              </a:spcAft>
              <a:defRPr/>
            </a:pPr>
            <a:r>
              <a:rPr lang="en-US" altLang="zh-CN" sz="2000" b="1" dirty="0">
                <a:solidFill>
                  <a:srgbClr val="000000"/>
                </a:solidFill>
                <a:latin typeface="Arial" panose="020B0604020202020204" pitchFamily="34" charset="0"/>
                <a:ea typeface="楷体_GB2312" pitchFamily="49" charset="-122"/>
              </a:rPr>
              <a:t>#include &lt;</a:t>
            </a:r>
            <a:r>
              <a:rPr lang="en-US" altLang="zh-CN" sz="2000" b="1" dirty="0" err="1">
                <a:solidFill>
                  <a:srgbClr val="000000"/>
                </a:solidFill>
                <a:latin typeface="Arial" panose="020B0604020202020204" pitchFamily="34" charset="0"/>
                <a:ea typeface="楷体_GB2312" pitchFamily="49" charset="-122"/>
              </a:rPr>
              <a:t>stdio.h</a:t>
            </a:r>
            <a:r>
              <a:rPr lang="en-US" altLang="zh-CN" sz="2000" b="1" dirty="0">
                <a:solidFill>
                  <a:srgbClr val="000000"/>
                </a:solidFill>
                <a:latin typeface="Arial" panose="020B0604020202020204" pitchFamily="34" charset="0"/>
                <a:ea typeface="楷体_GB2312" pitchFamily="49" charset="-122"/>
              </a:rPr>
              <a:t>&gt;</a:t>
            </a:r>
          </a:p>
          <a:p>
            <a:pPr marL="622300" indent="-622300" defTabSz="914400" fontAlgn="base">
              <a:lnSpc>
                <a:spcPct val="80000"/>
              </a:lnSpc>
              <a:spcBef>
                <a:spcPct val="0"/>
              </a:spcBef>
              <a:spcAft>
                <a:spcPct val="0"/>
              </a:spcAft>
              <a:defRPr/>
            </a:pPr>
            <a:r>
              <a:rPr lang="en-US" altLang="zh-CN" sz="2000" b="1" dirty="0">
                <a:solidFill>
                  <a:srgbClr val="000000"/>
                </a:solidFill>
                <a:latin typeface="Arial" panose="020B0604020202020204" pitchFamily="34" charset="0"/>
                <a:ea typeface="楷体_GB2312" pitchFamily="49" charset="-122"/>
              </a:rPr>
              <a:t>void main( void )</a:t>
            </a:r>
          </a:p>
          <a:p>
            <a:pPr marL="622300" indent="-622300" defTabSz="914400" fontAlgn="base">
              <a:lnSpc>
                <a:spcPct val="80000"/>
              </a:lnSpc>
              <a:spcBef>
                <a:spcPct val="0"/>
              </a:spcBef>
              <a:spcAft>
                <a:spcPct val="0"/>
              </a:spcAft>
              <a:defRPr/>
            </a:pPr>
            <a:r>
              <a:rPr lang="en-US" altLang="zh-CN" sz="2000" b="1" dirty="0">
                <a:solidFill>
                  <a:srgbClr val="000000"/>
                </a:solidFill>
                <a:latin typeface="Arial" panose="020B0604020202020204" pitchFamily="34" charset="0"/>
                <a:ea typeface="楷体_GB2312" pitchFamily="49" charset="-122"/>
              </a:rPr>
              <a:t>{</a:t>
            </a:r>
          </a:p>
          <a:p>
            <a:pPr marL="622300" indent="-622300" defTabSz="914400" fontAlgn="base">
              <a:lnSpc>
                <a:spcPct val="80000"/>
              </a:lnSpc>
              <a:spcBef>
                <a:spcPct val="0"/>
              </a:spcBef>
              <a:spcAft>
                <a:spcPct val="0"/>
              </a:spcAft>
              <a:defRPr/>
            </a:pPr>
            <a:r>
              <a:rPr lang="en-US" altLang="zh-CN" sz="2000" b="1" dirty="0">
                <a:solidFill>
                  <a:srgbClr val="000000"/>
                </a:solidFill>
                <a:latin typeface="Arial" panose="020B0604020202020204" pitchFamily="34" charset="0"/>
                <a:ea typeface="楷体_GB2312" pitchFamily="49" charset="-122"/>
              </a:rPr>
              <a:t>	char c;</a:t>
            </a:r>
          </a:p>
          <a:p>
            <a:pPr marL="622300" indent="-622300" defTabSz="914400" fontAlgn="base">
              <a:lnSpc>
                <a:spcPct val="80000"/>
              </a:lnSpc>
              <a:spcBef>
                <a:spcPct val="0"/>
              </a:spcBef>
              <a:spcAft>
                <a:spcPct val="0"/>
              </a:spcAft>
              <a:defRPr/>
            </a:pPr>
            <a:r>
              <a:rPr lang="en-US" altLang="zh-CN" sz="2000" b="1" dirty="0">
                <a:solidFill>
                  <a:srgbClr val="000000"/>
                </a:solidFill>
                <a:latin typeface="Arial" panose="020B0604020202020204" pitchFamily="34" charset="0"/>
                <a:ea typeface="楷体_GB2312" pitchFamily="49" charset="-122"/>
              </a:rPr>
              <a:t>	c=</a:t>
            </a:r>
            <a:r>
              <a:rPr lang="en-US" altLang="zh-CN" sz="2000" b="1" dirty="0" err="1">
                <a:solidFill>
                  <a:srgbClr val="000000"/>
                </a:solidFill>
                <a:latin typeface="Arial" panose="020B0604020202020204" pitchFamily="34" charset="0"/>
                <a:ea typeface="楷体_GB2312" pitchFamily="49" charset="-122"/>
              </a:rPr>
              <a:t>getchar</a:t>
            </a:r>
            <a:r>
              <a:rPr lang="en-US" altLang="zh-CN" sz="2000" b="1" dirty="0">
                <a:solidFill>
                  <a:srgbClr val="000000"/>
                </a:solidFill>
                <a:latin typeface="Arial" panose="020B0604020202020204" pitchFamily="34" charset="0"/>
                <a:ea typeface="楷体_GB2312" pitchFamily="49" charset="-122"/>
              </a:rPr>
              <a:t>();</a:t>
            </a:r>
          </a:p>
          <a:p>
            <a:pPr marL="622300" indent="-622300" defTabSz="914400" fontAlgn="base">
              <a:lnSpc>
                <a:spcPct val="80000"/>
              </a:lnSpc>
              <a:spcBef>
                <a:spcPct val="0"/>
              </a:spcBef>
              <a:spcAft>
                <a:spcPct val="0"/>
              </a:spcAft>
              <a:defRPr/>
            </a:pPr>
            <a:r>
              <a:rPr lang="en-US" altLang="zh-CN" sz="2000" b="1" dirty="0">
                <a:solidFill>
                  <a:srgbClr val="000000"/>
                </a:solidFill>
                <a:latin typeface="Arial" panose="020B0604020202020204" pitchFamily="34" charset="0"/>
                <a:ea typeface="楷体_GB2312" pitchFamily="49" charset="-122"/>
              </a:rPr>
              <a:t>	c&gt;='A' &amp;&amp; c&lt;='Z' ? </a:t>
            </a:r>
            <a:r>
              <a:rPr lang="en-US" altLang="zh-CN" sz="2000" b="1" dirty="0" err="1">
                <a:solidFill>
                  <a:srgbClr val="000000"/>
                </a:solidFill>
                <a:latin typeface="Arial" panose="020B0604020202020204" pitchFamily="34" charset="0"/>
                <a:ea typeface="楷体_GB2312" pitchFamily="49" charset="-122"/>
              </a:rPr>
              <a:t>putchar</a:t>
            </a:r>
            <a:r>
              <a:rPr lang="en-US" altLang="zh-CN" sz="2000" b="1" dirty="0">
                <a:solidFill>
                  <a:srgbClr val="000000"/>
                </a:solidFill>
                <a:latin typeface="Arial" panose="020B0604020202020204" pitchFamily="34" charset="0"/>
                <a:ea typeface="楷体_GB2312" pitchFamily="49" charset="-122"/>
              </a:rPr>
              <a:t>( c-'</a:t>
            </a:r>
            <a:r>
              <a:rPr lang="en-US" altLang="zh-CN" sz="2000" b="1" dirty="0" err="1">
                <a:solidFill>
                  <a:srgbClr val="000000"/>
                </a:solidFill>
                <a:latin typeface="Arial" panose="020B0604020202020204" pitchFamily="34" charset="0"/>
                <a:ea typeface="楷体_GB2312" pitchFamily="49" charset="-122"/>
              </a:rPr>
              <a:t>A'+'a</a:t>
            </a:r>
            <a:r>
              <a:rPr lang="en-US" altLang="zh-CN" sz="2000" b="1" dirty="0">
                <a:solidFill>
                  <a:srgbClr val="000000"/>
                </a:solidFill>
                <a:latin typeface="Arial" panose="020B0604020202020204" pitchFamily="34" charset="0"/>
                <a:ea typeface="楷体_GB2312" pitchFamily="49" charset="-122"/>
              </a:rPr>
              <a:t>' ): </a:t>
            </a:r>
            <a:r>
              <a:rPr lang="en-US" altLang="zh-CN" sz="2000" b="1" dirty="0" err="1">
                <a:solidFill>
                  <a:srgbClr val="000000"/>
                </a:solidFill>
                <a:latin typeface="Arial" panose="020B0604020202020204" pitchFamily="34" charset="0"/>
                <a:ea typeface="楷体_GB2312" pitchFamily="49" charset="-122"/>
              </a:rPr>
              <a:t>putchar</a:t>
            </a:r>
            <a:r>
              <a:rPr lang="en-US" altLang="zh-CN" sz="2000" b="1" dirty="0">
                <a:solidFill>
                  <a:srgbClr val="000000"/>
                </a:solidFill>
                <a:latin typeface="Arial" panose="020B0604020202020204" pitchFamily="34" charset="0"/>
                <a:ea typeface="楷体_GB2312" pitchFamily="49" charset="-122"/>
              </a:rPr>
              <a:t>( c );</a:t>
            </a:r>
            <a:endParaRPr lang="pt-BR" altLang="zh-CN" sz="2000" b="1" dirty="0">
              <a:solidFill>
                <a:srgbClr val="000000"/>
              </a:solidFill>
              <a:latin typeface="Arial" panose="020B0604020202020204" pitchFamily="34" charset="0"/>
              <a:ea typeface="楷体_GB2312" pitchFamily="49" charset="-122"/>
            </a:endParaRPr>
          </a:p>
          <a:p>
            <a:pPr marL="622300" indent="-622300" defTabSz="914400" fontAlgn="base">
              <a:lnSpc>
                <a:spcPct val="80000"/>
              </a:lnSpc>
              <a:spcBef>
                <a:spcPct val="0"/>
              </a:spcBef>
              <a:spcAft>
                <a:spcPct val="0"/>
              </a:spcAft>
              <a:defRPr/>
            </a:pPr>
            <a:r>
              <a:rPr lang="pt-BR" altLang="zh-CN" sz="2000" b="1" dirty="0">
                <a:solidFill>
                  <a:srgbClr val="000000"/>
                </a:solidFill>
                <a:latin typeface="Arial" panose="020B0604020202020204" pitchFamily="34" charset="0"/>
                <a:ea typeface="楷体_GB2312" pitchFamily="49" charset="-122"/>
              </a:rPr>
              <a:t>}</a:t>
            </a:r>
            <a:endParaRPr lang="en-US" altLang="zh-CN" sz="2000" b="1" dirty="0">
              <a:solidFill>
                <a:srgbClr val="000000"/>
              </a:solidFill>
              <a:latin typeface="Arial" panose="020B0604020202020204" pitchFamily="34" charset="0"/>
              <a:ea typeface="楷体_GB2312" pitchFamily="49" charset="-122"/>
            </a:endParaRP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8808" y="5613524"/>
            <a:ext cx="22574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8608" y="5613524"/>
            <a:ext cx="22574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1372095" y="2733799"/>
            <a:ext cx="1757363" cy="584200"/>
          </a:xfrm>
          <a:prstGeom prst="rect">
            <a:avLst/>
          </a:prstGeom>
          <a:noFill/>
          <a:ln w="9525">
            <a:noFill/>
            <a:miter lim="800000"/>
          </a:ln>
          <a:effectLst/>
        </p:spPr>
        <p:txBody>
          <a:bodyPr wrap="none">
            <a:spAutoFit/>
          </a:bodyPr>
          <a:lstStyle/>
          <a:p>
            <a:pPr defTabSz="914400" fontAlgn="base">
              <a:spcBef>
                <a:spcPct val="0"/>
              </a:spcBef>
              <a:spcAft>
                <a:spcPct val="0"/>
              </a:spcAft>
              <a:defRPr/>
            </a:pPr>
            <a:r>
              <a:rPr lang="en-US" altLang="zh-CN" sz="320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 </a:t>
            </a:r>
            <a:r>
              <a:rPr lang="zh-CN" altLang="zh-CN" sz="240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程序演示</a:t>
            </a:r>
            <a:r>
              <a:rPr lang="en-US" altLang="zh-CN" sz="320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
                                        </p:tgtEl>
                                        <p:attrNameLst>
                                          <p:attrName>r</p:attrName>
                                        </p:attrNameLst>
                                      </p:cBhvr>
                                    </p:animRo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9750" y="944563"/>
            <a:ext cx="7772400" cy="4572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lvl="0" defTabSz="914400" eaLnBrk="1" hangingPunct="1">
              <a:defRPr/>
            </a:pPr>
            <a:r>
              <a:rPr kumimoji="0" lang="zh-CN" altLang="en-US" sz="3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panose="02010509060101010101" pitchFamily="49" charset="-122"/>
                <a:ea typeface="宋体" panose="02010600030101010101" pitchFamily="2" charset="-122"/>
                <a:cs typeface="+mj-cs"/>
                <a:sym typeface="Wingdings 2" panose="05020102010507070707" pitchFamily="18" charset="2"/>
              </a:rPr>
              <a:t>一、</a:t>
            </a:r>
            <a:r>
              <a:rPr lang="zh-CN" altLang="en-US" sz="3600" kern="0" dirty="0">
                <a:solidFill>
                  <a:srgbClr val="000000"/>
                </a:solidFill>
                <a:latin typeface="隶书" panose="02010509060101010101" pitchFamily="49" charset="-122"/>
                <a:ea typeface="隶书" panose="02010509060101010101" pitchFamily="49" charset="-122"/>
              </a:rPr>
              <a:t>输入</a:t>
            </a:r>
            <a:r>
              <a:rPr lang="en-US" altLang="zh-CN" sz="3600" kern="0" dirty="0">
                <a:solidFill>
                  <a:srgbClr val="000000"/>
                </a:solidFill>
                <a:latin typeface="隶书" panose="02010509060101010101" pitchFamily="49" charset="-122"/>
                <a:ea typeface="隶书" panose="02010509060101010101" pitchFamily="49" charset="-122"/>
              </a:rPr>
              <a:t>/</a:t>
            </a:r>
            <a:r>
              <a:rPr lang="zh-CN" altLang="en-US" sz="3600" kern="0" dirty="0">
                <a:solidFill>
                  <a:srgbClr val="000000"/>
                </a:solidFill>
                <a:latin typeface="隶书" panose="02010509060101010101" pitchFamily="49" charset="-122"/>
                <a:ea typeface="隶书" panose="02010509060101010101" pitchFamily="49" charset="-122"/>
              </a:rPr>
              <a:t>输出单个字符</a:t>
            </a:r>
            <a:endParaRPr kumimoji="0" lang="zh-CN" altLang="en-US" sz="3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endParaRPr>
          </a:p>
        </p:txBody>
      </p:sp>
      <p:sp>
        <p:nvSpPr>
          <p:cNvPr id="5"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6"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7" name="Rectangle 5"/>
          <p:cNvSpPr>
            <a:spLocks noChangeArrowheads="1"/>
          </p:cNvSpPr>
          <p:nvPr/>
        </p:nvSpPr>
        <p:spPr bwMode="auto">
          <a:xfrm>
            <a:off x="576263" y="1557338"/>
            <a:ext cx="10824049" cy="4339650"/>
          </a:xfrm>
          <a:prstGeom prst="rect">
            <a:avLst/>
          </a:prstGeom>
          <a:noFill/>
          <a:ln w="9525">
            <a:noFill/>
            <a:miter lim="800000"/>
          </a:ln>
        </p:spPr>
        <p:txBody>
          <a:bodyPr wrap="square">
            <a:spAutoFit/>
          </a:bodyPr>
          <a:lstStyle/>
          <a:p>
            <a:pPr marL="355600" indent="-355600" defTabSz="914400" fontAlgn="base">
              <a:spcBef>
                <a:spcPct val="0"/>
              </a:spcBef>
              <a:spcAft>
                <a:spcPct val="0"/>
              </a:spcAft>
              <a:defRPr/>
            </a:pP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⑴ </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getchar</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a:t>
            </a:r>
            <a:r>
              <a:rPr lang="zh-CN" altLang="en-US"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等待输入字符直到按回车才结束</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 </a:t>
            </a:r>
            <a:r>
              <a:rPr lang="zh-CN" altLang="en-US"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并回显字符（回车前的所有输入字符都会逐个显示在屏幕上）。</a:t>
            </a:r>
            <a:r>
              <a:rPr lang="zh-CN" altLang="en-US" sz="2400" b="1" dirty="0">
                <a:solidFill>
                  <a:srgbClr val="FFFFFF"/>
                </a:solidFill>
                <a:latin typeface="Arial" panose="020B0604020202020204" pitchFamily="34" charset="0"/>
                <a:ea typeface="宋体" panose="02010600030101010101" pitchFamily="2" charset="-122"/>
                <a:sym typeface="Wingdings 2" panose="05020102010507070707" pitchFamily="18" charset="2"/>
              </a:rPr>
              <a:t> </a:t>
            </a:r>
            <a:r>
              <a:rPr lang="zh-CN" altLang="en-US" sz="2400" b="1" dirty="0">
                <a:solidFill>
                  <a:srgbClr val="FF0000"/>
                </a:solidFill>
                <a:latin typeface="Arial" panose="020B0604020202020204" pitchFamily="34" charset="0"/>
                <a:ea typeface="宋体" panose="02010600030101010101" pitchFamily="2" charset="-122"/>
                <a:sym typeface="Wingdings 2" panose="05020102010507070707" pitchFamily="18" charset="2"/>
              </a:rPr>
              <a:t>但只有第一个字符作为函数的返回值。</a:t>
            </a:r>
          </a:p>
          <a:p>
            <a:pPr marL="355600" indent="-355600" defTabSz="914400" fontAlgn="base">
              <a:spcBef>
                <a:spcPct val="0"/>
              </a:spcBef>
              <a:spcAft>
                <a:spcPct val="0"/>
              </a:spcAft>
              <a:defRPr/>
            </a:pPr>
            <a:r>
              <a:rPr lang="zh-CN" altLang="en-US" sz="2400" b="1" dirty="0">
                <a:solidFill>
                  <a:srgbClr val="FF0000"/>
                </a:solidFill>
                <a:latin typeface="Arial" panose="020B0604020202020204" pitchFamily="34" charset="0"/>
                <a:ea typeface="宋体" panose="02010600030101010101" pitchFamily="2" charset="-122"/>
                <a:sym typeface="Wingdings 2" panose="05020102010507070707" pitchFamily="18" charset="2"/>
              </a:rPr>
              <a:t> </a:t>
            </a:r>
            <a:endParaRPr lang="zh-CN" altLang="en-US" sz="1200" b="1" dirty="0">
              <a:solidFill>
                <a:srgbClr val="FF0000"/>
              </a:solidFill>
              <a:latin typeface="Arial" panose="020B0604020202020204" pitchFamily="34" charset="0"/>
              <a:ea typeface="宋体" panose="02010600030101010101" pitchFamily="2" charset="-122"/>
              <a:sym typeface="Wingdings 2" panose="05020102010507070707" pitchFamily="18" charset="2"/>
            </a:endParaRPr>
          </a:p>
          <a:p>
            <a:pPr marL="355600" indent="-355600" defTabSz="914400" fontAlgn="base">
              <a:spcBef>
                <a:spcPct val="0"/>
              </a:spcBef>
              <a:spcAft>
                <a:spcPct val="0"/>
              </a:spcAft>
              <a:defRPr/>
            </a:pPr>
            <a:r>
              <a:rPr lang="zh-CN" altLang="en-US"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⑵ </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stdio.h</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a:t>
            </a:r>
          </a:p>
          <a:p>
            <a:pPr marL="355600" indent="-355600" defTabSz="914400" fontAlgn="base">
              <a:spcBef>
                <a:spcPct val="0"/>
              </a:spcBef>
              <a:spcAft>
                <a:spcPct val="0"/>
              </a:spcAft>
              <a:defRPr/>
            </a:pP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       #define </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getchar</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  </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getc</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stdin</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a:t>
            </a:r>
          </a:p>
          <a:p>
            <a:pPr marL="355600" indent="-355600" defTabSz="914400" fontAlgn="base">
              <a:spcBef>
                <a:spcPct val="0"/>
              </a:spcBef>
              <a:spcAft>
                <a:spcPct val="0"/>
              </a:spcAft>
              <a:defRPr/>
            </a:pPr>
            <a:r>
              <a:rPr lang="en-US" altLang="zh-CN" sz="2400" b="1" kern="0" dirty="0">
                <a:solidFill>
                  <a:srgbClr val="000000"/>
                </a:solidFill>
                <a:latin typeface="Arial" panose="020B0604020202020204"/>
                <a:ea typeface="宋体" panose="02010600030101010101" pitchFamily="2" charset="-122"/>
                <a:sym typeface="Wingdings 2" panose="05020102010507070707" pitchFamily="18" charset="2"/>
              </a:rPr>
              <a:t>       #define </a:t>
            </a:r>
            <a:r>
              <a:rPr lang="en-US" altLang="zh-CN" sz="2400" b="1" kern="0" dirty="0" err="1">
                <a:solidFill>
                  <a:srgbClr val="000000"/>
                </a:solidFill>
                <a:latin typeface="Arial" panose="020B0604020202020204"/>
                <a:ea typeface="宋体" panose="02010600030101010101" pitchFamily="2" charset="-122"/>
                <a:sym typeface="Wingdings 2" panose="05020102010507070707" pitchFamily="18" charset="2"/>
              </a:rPr>
              <a:t>putchar</a:t>
            </a:r>
            <a:r>
              <a:rPr lang="en-US" altLang="zh-CN" sz="2400" b="1" kern="0" dirty="0">
                <a:solidFill>
                  <a:srgbClr val="000000"/>
                </a:solidFill>
                <a:latin typeface="Arial" panose="020B0604020202020204"/>
                <a:ea typeface="宋体" panose="02010600030101010101" pitchFamily="2" charset="-122"/>
                <a:sym typeface="Wingdings 2" panose="05020102010507070707" pitchFamily="18" charset="2"/>
              </a:rPr>
              <a:t>(c)   </a:t>
            </a:r>
            <a:r>
              <a:rPr lang="en-US" altLang="zh-CN" sz="2400" b="1" kern="0" dirty="0" err="1">
                <a:solidFill>
                  <a:srgbClr val="000000"/>
                </a:solidFill>
                <a:latin typeface="Arial" panose="020B0604020202020204"/>
                <a:ea typeface="宋体" panose="02010600030101010101" pitchFamily="2" charset="-122"/>
                <a:sym typeface="Wingdings 2" panose="05020102010507070707" pitchFamily="18" charset="2"/>
              </a:rPr>
              <a:t>putc</a:t>
            </a:r>
            <a:r>
              <a:rPr lang="en-US" altLang="zh-CN" sz="2400" b="1" kern="0" dirty="0">
                <a:solidFill>
                  <a:srgbClr val="000000"/>
                </a:solidFill>
                <a:latin typeface="Arial" panose="020B0604020202020204"/>
                <a:ea typeface="宋体" panose="02010600030101010101" pitchFamily="2" charset="-122"/>
                <a:sym typeface="Wingdings 2" panose="05020102010507070707" pitchFamily="18" charset="2"/>
              </a:rPr>
              <a:t>((c), </a:t>
            </a:r>
            <a:r>
              <a:rPr lang="en-US" altLang="zh-CN" sz="2400" b="1" kern="0" dirty="0" err="1">
                <a:solidFill>
                  <a:srgbClr val="000000"/>
                </a:solidFill>
                <a:latin typeface="Arial" panose="020B0604020202020204"/>
                <a:ea typeface="宋体" panose="02010600030101010101" pitchFamily="2" charset="-122"/>
                <a:sym typeface="Wingdings 2" panose="05020102010507070707" pitchFamily="18" charset="2"/>
              </a:rPr>
              <a:t>stdout</a:t>
            </a:r>
            <a:r>
              <a:rPr lang="en-US" altLang="zh-CN" sz="2400" b="1" kern="0" dirty="0">
                <a:solidFill>
                  <a:srgbClr val="000000"/>
                </a:solidFill>
                <a:latin typeface="Arial" panose="020B0604020202020204"/>
                <a:ea typeface="宋体" panose="02010600030101010101" pitchFamily="2" charset="-122"/>
                <a:sym typeface="Wingdings 2" panose="05020102010507070707" pitchFamily="18" charset="2"/>
              </a:rPr>
              <a:t>)</a:t>
            </a:r>
          </a:p>
          <a:p>
            <a:pPr marL="355600" indent="-355600" defTabSz="914400" fontAlgn="base">
              <a:spcBef>
                <a:spcPct val="0"/>
              </a:spcBef>
              <a:spcAft>
                <a:spcPct val="0"/>
              </a:spcAft>
              <a:defRPr/>
            </a:pPr>
            <a:endParaRPr lang="en-US" altLang="zh-CN" sz="1200" b="1" dirty="0">
              <a:solidFill>
                <a:srgbClr val="000000"/>
              </a:solidFill>
              <a:latin typeface="Arial" panose="020B0604020202020204" pitchFamily="34" charset="0"/>
              <a:ea typeface="宋体" panose="02010600030101010101" pitchFamily="2" charset="-122"/>
              <a:sym typeface="Wingdings 2" panose="05020102010507070707" pitchFamily="18" charset="2"/>
            </a:endParaRPr>
          </a:p>
          <a:p>
            <a:pPr marL="355600" indent="-355600" defTabSz="914400" fontAlgn="base">
              <a:spcBef>
                <a:spcPct val="0"/>
              </a:spcBef>
              <a:spcAft>
                <a:spcPct val="0"/>
              </a:spcAft>
              <a:defRPr/>
            </a:pP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⑶</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conio.h</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a:t>
            </a:r>
          </a:p>
          <a:p>
            <a:pPr marL="355600" indent="-355600" defTabSz="914400" fontAlgn="base">
              <a:spcBef>
                <a:spcPct val="0"/>
              </a:spcBef>
              <a:spcAft>
                <a:spcPct val="0"/>
              </a:spcAft>
              <a:defRPr/>
            </a:pP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       </a:t>
            </a:r>
            <a:r>
              <a:rPr lang="en-US" altLang="zh-CN" sz="2400" b="1" dirty="0">
                <a:solidFill>
                  <a:srgbClr val="BBE0E3"/>
                </a:solidFill>
                <a:latin typeface="Arial" panose="020B0604020202020204" pitchFamily="34" charset="0"/>
                <a:ea typeface="宋体" panose="02010600030101010101" pitchFamily="2" charset="-122"/>
                <a:sym typeface="Wingdings 2" panose="05020102010507070707" pitchFamily="18" charset="2"/>
              </a:rPr>
              <a:t>_CRTIMP</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 </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int</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 </a:t>
            </a:r>
            <a:r>
              <a:rPr lang="en-US" altLang="zh-CN" sz="2400" b="1" dirty="0">
                <a:solidFill>
                  <a:srgbClr val="BBE0E3"/>
                </a:solidFill>
                <a:latin typeface="Arial" panose="020B0604020202020204" pitchFamily="34" charset="0"/>
                <a:ea typeface="宋体" panose="02010600030101010101" pitchFamily="2" charset="-122"/>
                <a:sym typeface="Wingdings 2" panose="05020102010507070707" pitchFamily="18" charset="2"/>
              </a:rPr>
              <a:t>__</a:t>
            </a:r>
            <a:r>
              <a:rPr lang="en-US" altLang="zh-CN" sz="2400" b="1" dirty="0" err="1">
                <a:solidFill>
                  <a:srgbClr val="BBE0E3"/>
                </a:solidFill>
                <a:latin typeface="Arial" panose="020B0604020202020204" pitchFamily="34" charset="0"/>
                <a:ea typeface="宋体" panose="02010600030101010101" pitchFamily="2" charset="-122"/>
                <a:sym typeface="Wingdings 2" panose="05020102010507070707" pitchFamily="18" charset="2"/>
              </a:rPr>
              <a:t>cdecl</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 </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getch</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(void);</a:t>
            </a:r>
          </a:p>
          <a:p>
            <a:pPr marL="355600" indent="-355600" defTabSz="914400" fontAlgn="base">
              <a:spcBef>
                <a:spcPct val="0"/>
              </a:spcBef>
              <a:spcAft>
                <a:spcPct val="0"/>
              </a:spcAft>
              <a:defRPr/>
            </a:pP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     </a:t>
            </a:r>
            <a:r>
              <a:rPr lang="en-US" altLang="zh-CN" sz="2400" b="1" dirty="0" err="1">
                <a:solidFill>
                  <a:srgbClr val="000000"/>
                </a:solidFill>
                <a:latin typeface="Arial" panose="020B0604020202020204" pitchFamily="34" charset="0"/>
                <a:ea typeface="宋体" panose="02010600030101010101" pitchFamily="2" charset="-122"/>
                <a:sym typeface="Wingdings 2" panose="05020102010507070707" pitchFamily="18" charset="2"/>
              </a:rPr>
              <a:t>getch</a:t>
            </a:r>
            <a:r>
              <a:rPr lang="en-US" altLang="zh-CN"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a:t>
            </a:r>
            <a:r>
              <a:rPr lang="zh-CN" altLang="en-US" sz="2400" b="1" dirty="0">
                <a:solidFill>
                  <a:srgbClr val="000000"/>
                </a:solidFill>
                <a:latin typeface="Arial" panose="020B0604020202020204" pitchFamily="34" charset="0"/>
                <a:ea typeface="宋体" panose="02010600030101010101" pitchFamily="2" charset="-122"/>
                <a:sym typeface="Wingdings 2" panose="05020102010507070707" pitchFamily="18" charset="2"/>
              </a:rPr>
              <a:t>输入时无需回车，也不回显输入的字符，常用于输入密码或菜单或</a:t>
            </a:r>
            <a:r>
              <a:rPr lang="zh-CN" altLang="en-US" sz="2400" b="1" dirty="0">
                <a:solidFill>
                  <a:srgbClr val="000000"/>
                </a:solidFill>
                <a:latin typeface="Arial" panose="020B0604020202020204" pitchFamily="34" charset="0"/>
                <a:ea typeface="楷体_GB2312" pitchFamily="49" charset="-122"/>
              </a:rPr>
              <a:t>特殊键盘按键</a:t>
            </a:r>
            <a:r>
              <a:rPr lang="en-US" altLang="zh-CN" sz="2400" b="1" dirty="0">
                <a:solidFill>
                  <a:srgbClr val="BBE0E3"/>
                </a:solidFill>
                <a:latin typeface="Arial" panose="020B0604020202020204" pitchFamily="34" charset="0"/>
                <a:ea typeface="宋体" panose="02010600030101010101" pitchFamily="2" charset="-122"/>
              </a:rPr>
              <a:t>(</a:t>
            </a:r>
            <a:r>
              <a:rPr lang="zh-CN" altLang="en-US" sz="2400" b="1" dirty="0">
                <a:solidFill>
                  <a:srgbClr val="BBE0E3"/>
                </a:solidFill>
                <a:latin typeface="Arial" panose="020B0604020202020204" pitchFamily="34" charset="0"/>
                <a:ea typeface="宋体" panose="02010600030101010101" pitchFamily="2" charset="-122"/>
              </a:rPr>
              <a:t>如按↑键得到</a:t>
            </a:r>
            <a:r>
              <a:rPr lang="en-US" altLang="zh-CN" sz="2400" b="1" dirty="0">
                <a:solidFill>
                  <a:srgbClr val="BBE0E3"/>
                </a:solidFill>
                <a:latin typeface="Arial" panose="020B0604020202020204" pitchFamily="34" charset="0"/>
                <a:ea typeface="宋体" panose="02010600030101010101" pitchFamily="2" charset="-122"/>
              </a:rPr>
              <a:t>ASC</a:t>
            </a:r>
            <a:r>
              <a:rPr lang="zh-CN" altLang="en-US" sz="2400" b="1" dirty="0">
                <a:solidFill>
                  <a:srgbClr val="BBE0E3"/>
                </a:solidFill>
                <a:latin typeface="Arial" panose="020B0604020202020204" pitchFamily="34" charset="0"/>
                <a:ea typeface="宋体" panose="02010600030101010101" pitchFamily="2" charset="-122"/>
              </a:rPr>
              <a:t>码</a:t>
            </a:r>
            <a:r>
              <a:rPr lang="en-US" altLang="zh-CN" sz="2400" b="1" dirty="0">
                <a:solidFill>
                  <a:srgbClr val="BBE0E3"/>
                </a:solidFill>
                <a:latin typeface="Arial" panose="020B0604020202020204" pitchFamily="34" charset="0"/>
                <a:ea typeface="宋体" panose="02010600030101010101" pitchFamily="2" charset="-122"/>
              </a:rPr>
              <a:t>0</a:t>
            </a:r>
            <a:r>
              <a:rPr lang="zh-CN" altLang="en-US" sz="2400" b="1" dirty="0">
                <a:solidFill>
                  <a:srgbClr val="BBE0E3"/>
                </a:solidFill>
                <a:latin typeface="Arial" panose="020B0604020202020204" pitchFamily="34" charset="0"/>
                <a:ea typeface="宋体" panose="02010600030101010101" pitchFamily="2" charset="-122"/>
              </a:rPr>
              <a:t>和扫描码</a:t>
            </a:r>
            <a:r>
              <a:rPr lang="en-US" altLang="zh-CN" sz="2400" b="1" dirty="0">
                <a:solidFill>
                  <a:srgbClr val="BBE0E3"/>
                </a:solidFill>
                <a:latin typeface="Arial" panose="020B0604020202020204" pitchFamily="34" charset="0"/>
                <a:ea typeface="宋体" panose="02010600030101010101" pitchFamily="2" charset="-122"/>
              </a:rPr>
              <a:t>72 0x48</a:t>
            </a:r>
            <a:r>
              <a:rPr lang="en-US" altLang="zh-CN" sz="2400" b="1" dirty="0">
                <a:solidFill>
                  <a:srgbClr val="BBE0E3"/>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BBE0E3"/>
                </a:solidFill>
                <a:latin typeface="Arial" panose="020B0604020202020204" pitchFamily="34" charset="0"/>
                <a:ea typeface="宋体" panose="02010600030101010101" pitchFamily="2" charset="-122"/>
              </a:rPr>
              <a:t>H</a:t>
            </a:r>
            <a:r>
              <a:rPr lang="zh-CN" altLang="en-US" sz="2400" b="1" dirty="0">
                <a:solidFill>
                  <a:srgbClr val="BBE0E3"/>
                </a:solidFill>
                <a:latin typeface="Arial" panose="020B0604020202020204" pitchFamily="34" charset="0"/>
                <a:ea typeface="宋体" panose="02010600030101010101" pitchFamily="2" charset="-122"/>
              </a:rPr>
              <a:t>两个键。调用</a:t>
            </a:r>
            <a:r>
              <a:rPr lang="en-US" altLang="zh-CN" sz="2400" b="1" dirty="0" err="1">
                <a:solidFill>
                  <a:srgbClr val="BBE0E3"/>
                </a:solidFill>
                <a:latin typeface="Arial" panose="020B0604020202020204" pitchFamily="34" charset="0"/>
                <a:ea typeface="宋体" panose="02010600030101010101" pitchFamily="2" charset="-122"/>
              </a:rPr>
              <a:t>getch</a:t>
            </a:r>
            <a:r>
              <a:rPr lang="en-US" altLang="zh-CN" sz="2400" b="1" dirty="0">
                <a:solidFill>
                  <a:srgbClr val="BBE0E3"/>
                </a:solidFill>
                <a:latin typeface="Arial" panose="020B0604020202020204" pitchFamily="34" charset="0"/>
                <a:ea typeface="宋体" panose="02010600030101010101" pitchFamily="2" charset="-122"/>
              </a:rPr>
              <a:t>()</a:t>
            </a:r>
            <a:r>
              <a:rPr lang="zh-CN" altLang="en-US" sz="2400" b="1" dirty="0">
                <a:solidFill>
                  <a:srgbClr val="BBE0E3"/>
                </a:solidFill>
                <a:latin typeface="Arial" panose="020B0604020202020204" pitchFamily="34" charset="0"/>
                <a:ea typeface="宋体" panose="02010600030101010101" pitchFamily="2" charset="-122"/>
              </a:rPr>
              <a:t>两次就可以得到扫描码，</a:t>
            </a:r>
            <a:r>
              <a:rPr lang="en-US" altLang="zh-CN" sz="2400" b="1" dirty="0" err="1">
                <a:solidFill>
                  <a:srgbClr val="BBE0E3"/>
                </a:solidFill>
                <a:latin typeface="Arial" panose="020B0604020202020204" pitchFamily="34" charset="0"/>
                <a:ea typeface="宋体" panose="02010600030101010101" pitchFamily="2" charset="-122"/>
              </a:rPr>
              <a:t>getchar</a:t>
            </a:r>
            <a:r>
              <a:rPr lang="en-US" altLang="zh-CN" sz="2400" b="1" dirty="0">
                <a:solidFill>
                  <a:srgbClr val="BBE0E3"/>
                </a:solidFill>
                <a:latin typeface="Arial" panose="020B0604020202020204" pitchFamily="34" charset="0"/>
                <a:ea typeface="宋体" panose="02010600030101010101" pitchFamily="2" charset="-122"/>
              </a:rPr>
              <a:t>()</a:t>
            </a:r>
            <a:r>
              <a:rPr lang="zh-CN" altLang="en-US" sz="2400" b="1" dirty="0">
                <a:solidFill>
                  <a:srgbClr val="BBE0E3"/>
                </a:solidFill>
                <a:latin typeface="Arial" panose="020B0604020202020204" pitchFamily="34" charset="0"/>
                <a:ea typeface="宋体" panose="02010600030101010101" pitchFamily="2" charset="-122"/>
              </a:rPr>
              <a:t>只能得到按键对应的</a:t>
            </a:r>
            <a:r>
              <a:rPr lang="en-US" altLang="zh-CN" sz="2400" b="1" dirty="0">
                <a:solidFill>
                  <a:srgbClr val="BBE0E3"/>
                </a:solidFill>
                <a:latin typeface="Arial" panose="020B0604020202020204" pitchFamily="34" charset="0"/>
                <a:ea typeface="宋体" panose="02010600030101010101" pitchFamily="2" charset="-122"/>
              </a:rPr>
              <a:t>ASC</a:t>
            </a:r>
            <a:r>
              <a:rPr lang="zh-CN" altLang="en-US" sz="2400" b="1" dirty="0">
                <a:solidFill>
                  <a:srgbClr val="BBE0E3"/>
                </a:solidFill>
                <a:latin typeface="Arial" panose="020B0604020202020204" pitchFamily="34" charset="0"/>
                <a:ea typeface="宋体" panose="02010600030101010101" pitchFamily="2" charset="-122"/>
              </a:rPr>
              <a:t>码</a:t>
            </a:r>
            <a:r>
              <a:rPr lang="en-US" altLang="zh-CN" sz="2400" b="1" dirty="0">
                <a:solidFill>
                  <a:srgbClr val="BBE0E3"/>
                </a:solidFill>
                <a:latin typeface="Arial" panose="020B0604020202020204" pitchFamily="34" charset="0"/>
                <a:ea typeface="宋体" panose="02010600030101010101" pitchFamily="2" charset="-122"/>
              </a:rPr>
              <a:t>)</a:t>
            </a:r>
            <a:r>
              <a:rPr lang="zh-CN" altLang="en-US" sz="2000" b="1" dirty="0">
                <a:solidFill>
                  <a:srgbClr val="000000"/>
                </a:solidFill>
                <a:latin typeface="Arial" panose="020B0604020202020204" pitchFamily="34" charset="0"/>
                <a:ea typeface="楷体_GB2312" pitchFamily="49" charset="-122"/>
              </a:rPr>
              <a:t>。</a:t>
            </a:r>
            <a:endParaRPr lang="zh-CN" altLang="en-US" sz="2400" b="1" dirty="0">
              <a:solidFill>
                <a:srgbClr val="000000"/>
              </a:solidFill>
              <a:latin typeface="Arial" panose="020B0604020202020204" pitchFamily="34" charset="0"/>
              <a:ea typeface="宋体" panose="02010600030101010101" pitchFamily="2" charset="-122"/>
              <a:sym typeface="Wingdings 2" panose="05020102010507070707" pitchFamily="18" charset="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79763" y="960687"/>
            <a:ext cx="7772400" cy="457200"/>
          </a:xfrm>
        </p:spPr>
        <p:txBody>
          <a:bodyPr>
            <a:noAutofit/>
          </a:bodyPr>
          <a:lstStyle/>
          <a:p>
            <a:pPr eaLnBrk="1" hangingPunct="1">
              <a:defRPr/>
            </a:pPr>
            <a:r>
              <a:rPr lang="zh-CN"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二、</a:t>
            </a:r>
            <a:r>
              <a:rPr lang="en-US" altLang="zh-CN"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a:t>
            </a:r>
            <a:r>
              <a:rPr lang="en-US" altLang="en-US" sz="3600" b="1" kern="0" dirty="0" err="1">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格式化输出</a:t>
            </a:r>
            <a:r>
              <a:rPr lang="en-US"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r>
              <a:rPr lang="en-US" altLang="en-US" sz="3600" b="1" kern="0" dirty="0" err="1">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printf</a:t>
            </a:r>
            <a:r>
              <a:rPr lang="en-US"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a:t>
            </a:r>
            <a:endParaRPr lang="zh-CN"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endParaRPr>
          </a:p>
        </p:txBody>
      </p:sp>
      <p:sp>
        <p:nvSpPr>
          <p:cNvPr id="43011" name="Oval 3"/>
          <p:cNvSpPr>
            <a:spLocks noChangeArrowheads="1"/>
          </p:cNvSpPr>
          <p:nvPr/>
        </p:nvSpPr>
        <p:spPr bwMode="auto">
          <a:xfrm>
            <a:off x="5334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3012" name="Rectangle 4"/>
          <p:cNvSpPr>
            <a:spLocks noChangeArrowheads="1"/>
          </p:cNvSpPr>
          <p:nvPr/>
        </p:nvSpPr>
        <p:spPr bwMode="auto">
          <a:xfrm>
            <a:off x="5943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3013" name="Rectangle 5"/>
          <p:cNvSpPr>
            <a:spLocks noChangeArrowheads="1"/>
          </p:cNvSpPr>
          <p:nvPr/>
        </p:nvSpPr>
        <p:spPr bwMode="auto">
          <a:xfrm>
            <a:off x="2052639" y="1665288"/>
            <a:ext cx="75850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20000"/>
              </a:spcBef>
            </a:pPr>
            <a:r>
              <a:rPr lang="zh-CN" altLang="en-US" sz="2400" dirty="0">
                <a:latin typeface="Times New Roman" panose="02020603050405020304" pitchFamily="18" charset="0"/>
                <a:ea typeface="宋体" panose="02010600030101010101" pitchFamily="2" charset="-122"/>
                <a:sym typeface="Wingdings 2" panose="05020102010507070707" pitchFamily="18" charset="2"/>
              </a:rPr>
              <a:t>语    法：</a:t>
            </a:r>
            <a:r>
              <a:rPr lang="en-US" altLang="zh-CN" sz="2400" dirty="0" err="1">
                <a:latin typeface="Times New Roman" panose="02020603050405020304" pitchFamily="18" charset="0"/>
                <a:ea typeface="宋体" panose="02010600030101010101" pitchFamily="2" charset="-122"/>
                <a:sym typeface="Wingdings 2" panose="05020102010507070707" pitchFamily="18" charset="2"/>
              </a:rPr>
              <a:t>int</a:t>
            </a:r>
            <a:r>
              <a:rPr lang="en-US" altLang="zh-CN" sz="2400" dirty="0">
                <a:latin typeface="Times New Roman" panose="02020603050405020304" pitchFamily="18" charset="0"/>
                <a:ea typeface="宋体" panose="02010600030101010101" pitchFamily="2" charset="-122"/>
                <a:sym typeface="Wingdings 2" panose="05020102010507070707" pitchFamily="18" charset="2"/>
              </a:rPr>
              <a:t> </a:t>
            </a:r>
            <a:r>
              <a:rPr lang="zh-CN" altLang="en-US" sz="2400" dirty="0">
                <a:latin typeface="Times New Roman" panose="02020603050405020304" pitchFamily="18" charset="0"/>
                <a:ea typeface="宋体" panose="02010600030101010101" pitchFamily="2" charset="-122"/>
                <a:sym typeface="Wingdings 2" panose="05020102010507070707" pitchFamily="18" charset="2"/>
              </a:rPr>
              <a:t> </a:t>
            </a:r>
            <a:r>
              <a:rPr lang="en-US" altLang="zh-CN" sz="2400" dirty="0" err="1">
                <a:latin typeface="Times New Roman" panose="02020603050405020304" pitchFamily="18" charset="0"/>
                <a:ea typeface="宋体" panose="02010600030101010101" pitchFamily="2" charset="-122"/>
                <a:sym typeface="Wingdings 2" panose="05020102010507070707" pitchFamily="18" charset="2"/>
              </a:rPr>
              <a:t>printf</a:t>
            </a:r>
            <a:r>
              <a:rPr lang="en-US" altLang="zh-CN" sz="2400" dirty="0">
                <a:latin typeface="Times New Roman" panose="02020603050405020304" pitchFamily="18" charset="0"/>
                <a:ea typeface="宋体" panose="02010600030101010101" pitchFamily="2" charset="-122"/>
                <a:sym typeface="Wingdings 2" panose="05020102010507070707" pitchFamily="18" charset="2"/>
              </a:rPr>
              <a:t>(</a:t>
            </a:r>
            <a:r>
              <a:rPr lang="zh-CN" altLang="en-US" sz="2400" dirty="0">
                <a:latin typeface="Times New Roman" panose="02020603050405020304" pitchFamily="18" charset="0"/>
                <a:ea typeface="宋体" panose="02010600030101010101" pitchFamily="2" charset="-122"/>
                <a:sym typeface="Wingdings 2" panose="05020102010507070707" pitchFamily="18" charset="2"/>
              </a:rPr>
              <a:t>输出格式字符串</a:t>
            </a:r>
            <a:r>
              <a:rPr lang="en-US" altLang="zh-CN" sz="2400" dirty="0">
                <a:latin typeface="Times New Roman" panose="02020603050405020304" pitchFamily="18" charset="0"/>
                <a:ea typeface="宋体" panose="02010600030101010101" pitchFamily="2" charset="-122"/>
                <a:sym typeface="Wingdings 2" panose="05020102010507070707" pitchFamily="18" charset="2"/>
              </a:rPr>
              <a:t>,</a:t>
            </a:r>
            <a:r>
              <a:rPr lang="zh-CN" altLang="en-US" sz="2400" dirty="0">
                <a:ea typeface="宋体" panose="02010600030101010101" pitchFamily="2" charset="-122"/>
                <a:sym typeface="Wingdings 2" panose="05020102010507070707" pitchFamily="18" charset="2"/>
              </a:rPr>
              <a:t>输出表达式表</a:t>
            </a:r>
            <a:r>
              <a:rPr lang="en-US" altLang="zh-CN" sz="2400" dirty="0">
                <a:latin typeface="Times New Roman" panose="02020603050405020304" pitchFamily="18" charset="0"/>
                <a:ea typeface="宋体" panose="02010600030101010101" pitchFamily="2" charset="-122"/>
                <a:sym typeface="Wingdings 2" panose="05020102010507070707" pitchFamily="18" charset="2"/>
              </a:rPr>
              <a:t>)</a:t>
            </a:r>
          </a:p>
          <a:p>
            <a:pPr eaLnBrk="1" hangingPunct="1">
              <a:spcBef>
                <a:spcPct val="20000"/>
              </a:spcBef>
            </a:pPr>
            <a:r>
              <a:rPr lang="zh-CN" altLang="en-US" sz="2400" dirty="0">
                <a:latin typeface="Times New Roman" panose="02020603050405020304" pitchFamily="18" charset="0"/>
                <a:ea typeface="宋体" panose="02010600030101010101" pitchFamily="2" charset="-122"/>
                <a:sym typeface="Wingdings 2" panose="05020102010507070707" pitchFamily="18" charset="2"/>
              </a:rPr>
              <a:t>原型在：  </a:t>
            </a:r>
            <a:r>
              <a:rPr lang="en-US" altLang="zh-CN" sz="2400" dirty="0" err="1">
                <a:latin typeface="Times New Roman" panose="02020603050405020304" pitchFamily="18" charset="0"/>
                <a:ea typeface="宋体" panose="02010600030101010101" pitchFamily="2" charset="-122"/>
                <a:sym typeface="Wingdings 2" panose="05020102010507070707" pitchFamily="18" charset="2"/>
              </a:rPr>
              <a:t>stdio.h</a:t>
            </a:r>
            <a:endParaRPr lang="en-US" altLang="zh-CN" sz="2400" dirty="0">
              <a:latin typeface="Times New Roman" panose="02020603050405020304" pitchFamily="18" charset="0"/>
              <a:ea typeface="宋体" panose="02010600030101010101" pitchFamily="2" charset="-122"/>
              <a:sym typeface="Wingdings 2" panose="05020102010507070707" pitchFamily="18" charset="2"/>
            </a:endParaRPr>
          </a:p>
          <a:p>
            <a:pPr eaLnBrk="1" hangingPunct="1">
              <a:spcBef>
                <a:spcPct val="20000"/>
              </a:spcBef>
            </a:pPr>
            <a:r>
              <a:rPr lang="zh-CN" altLang="en-US" sz="2400" dirty="0">
                <a:latin typeface="Times New Roman" panose="02020603050405020304" pitchFamily="18" charset="0"/>
                <a:ea typeface="宋体" panose="02010600030101010101" pitchFamily="2" charset="-122"/>
                <a:sym typeface="Wingdings 2" panose="05020102010507070707" pitchFamily="18" charset="2"/>
              </a:rPr>
              <a:t>功    能：</a:t>
            </a:r>
            <a:r>
              <a:rPr lang="zh-CN" altLang="en-US" sz="2200" dirty="0">
                <a:latin typeface="Times New Roman" panose="02020603050405020304" pitchFamily="18" charset="0"/>
                <a:ea typeface="宋体" panose="02010600030101010101" pitchFamily="2" charset="-122"/>
                <a:sym typeface="Wingdings 2" panose="05020102010507070707" pitchFamily="18" charset="2"/>
              </a:rPr>
              <a:t>将输出</a:t>
            </a:r>
            <a:r>
              <a:rPr lang="zh-CN" altLang="en-US" sz="2000" dirty="0">
                <a:ea typeface="宋体" panose="02010600030101010101" pitchFamily="2" charset="-122"/>
                <a:sym typeface="Wingdings 2" panose="05020102010507070707" pitchFamily="18" charset="2"/>
              </a:rPr>
              <a:t>表达式</a:t>
            </a:r>
            <a:r>
              <a:rPr lang="zh-CN" altLang="en-US" sz="2200" dirty="0">
                <a:latin typeface="Times New Roman" panose="02020603050405020304" pitchFamily="18" charset="0"/>
                <a:ea typeface="宋体" panose="02010600030101010101" pitchFamily="2" charset="-122"/>
                <a:sym typeface="Wingdings 2" panose="05020102010507070707" pitchFamily="18" charset="2"/>
              </a:rPr>
              <a:t>表的值按照指定的格式输出到屏幕。</a:t>
            </a:r>
          </a:p>
          <a:p>
            <a:pPr eaLnBrk="1" hangingPunct="1">
              <a:spcBef>
                <a:spcPct val="20000"/>
              </a:spcBef>
            </a:pPr>
            <a:r>
              <a:rPr lang="zh-CN" altLang="en-US" sz="2400" dirty="0">
                <a:solidFill>
                  <a:srgbClr val="00B0F0"/>
                </a:solidFill>
                <a:latin typeface="Times New Roman" panose="02020603050405020304" pitchFamily="18" charset="0"/>
                <a:ea typeface="宋体" panose="02010600030101010101" pitchFamily="2" charset="-122"/>
                <a:sym typeface="Wingdings 2" panose="05020102010507070707" pitchFamily="18" charset="2"/>
              </a:rPr>
              <a:t>返回值：返回输出字符的个数。出错时返回</a:t>
            </a:r>
            <a:r>
              <a:rPr lang="en-US" altLang="zh-CN" sz="2400" dirty="0">
                <a:solidFill>
                  <a:srgbClr val="00B0F0"/>
                </a:solidFill>
                <a:latin typeface="Times New Roman" panose="02020603050405020304" pitchFamily="18" charset="0"/>
                <a:ea typeface="宋体" panose="02010600030101010101" pitchFamily="2" charset="-122"/>
                <a:sym typeface="Wingdings 2" panose="05020102010507070707" pitchFamily="18" charset="2"/>
              </a:rPr>
              <a:t>EOF(-1)</a:t>
            </a:r>
            <a:r>
              <a:rPr lang="zh-CN" altLang="en-US" sz="2400" dirty="0">
                <a:solidFill>
                  <a:srgbClr val="00B0F0"/>
                </a:solidFill>
                <a:latin typeface="Times New Roman" panose="02020603050405020304" pitchFamily="18" charset="0"/>
                <a:ea typeface="宋体" panose="02010600030101010101" pitchFamily="2" charset="-122"/>
                <a:sym typeface="Wingdings 2" panose="05020102010507070707" pitchFamily="18" charset="2"/>
              </a:rPr>
              <a:t>。</a:t>
            </a:r>
          </a:p>
        </p:txBody>
      </p:sp>
      <p:sp>
        <p:nvSpPr>
          <p:cNvPr id="43014" name="Rectangle 6"/>
          <p:cNvSpPr>
            <a:spLocks noChangeArrowheads="1"/>
          </p:cNvSpPr>
          <p:nvPr/>
        </p:nvSpPr>
        <p:spPr bwMode="auto">
          <a:xfrm>
            <a:off x="2100264" y="3671681"/>
            <a:ext cx="7920037"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20000"/>
              </a:spcBef>
            </a:pPr>
            <a:r>
              <a:rPr lang="en-US" altLang="zh-CN" sz="2400" dirty="0">
                <a:ea typeface="宋体" panose="02010600030101010101" pitchFamily="2" charset="-122"/>
                <a:sym typeface="Wingdings 2" panose="05020102010507070707" pitchFamily="18" charset="2"/>
              </a:rPr>
              <a:t>⑴</a:t>
            </a:r>
            <a:r>
              <a:rPr lang="zh-CN" altLang="en-US" sz="2400" dirty="0">
                <a:latin typeface="Times New Roman" panose="02020603050405020304" pitchFamily="18" charset="0"/>
                <a:ea typeface="宋体" panose="02010600030101010101" pitchFamily="2" charset="-122"/>
                <a:sym typeface="Wingdings 2" panose="05020102010507070707" pitchFamily="18" charset="2"/>
              </a:rPr>
              <a:t>输出格式字符串</a:t>
            </a:r>
            <a:r>
              <a:rPr lang="zh-CN" altLang="en-US" sz="2400" dirty="0">
                <a:ea typeface="宋体" panose="02010600030101010101" pitchFamily="2" charset="-122"/>
                <a:sym typeface="Wingdings 2" panose="05020102010507070707" pitchFamily="18" charset="2"/>
              </a:rPr>
              <a:t>包含</a:t>
            </a:r>
            <a:r>
              <a:rPr lang="en-US" altLang="zh-CN" sz="2400" dirty="0">
                <a:ea typeface="宋体" panose="02010600030101010101" pitchFamily="2" charset="-122"/>
                <a:sym typeface="Wingdings 2" panose="05020102010507070707" pitchFamily="18" charset="2"/>
              </a:rPr>
              <a:t>3</a:t>
            </a:r>
            <a:r>
              <a:rPr lang="zh-CN" altLang="en-US" sz="2400" dirty="0">
                <a:ea typeface="宋体" panose="02010600030101010101" pitchFamily="2" charset="-122"/>
                <a:sym typeface="Wingdings 2" panose="05020102010507070707" pitchFamily="18" charset="2"/>
              </a:rPr>
              <a:t>类字符：</a:t>
            </a:r>
            <a:r>
              <a:rPr lang="zh-CN" altLang="en-US" sz="2400" dirty="0">
                <a:solidFill>
                  <a:srgbClr val="FF0000"/>
                </a:solidFill>
                <a:latin typeface="Times New Roman" panose="02020603050405020304" pitchFamily="18" charset="0"/>
                <a:ea typeface="宋体" panose="02010600030101010101" pitchFamily="2" charset="-122"/>
                <a:sym typeface="Wingdings 2" panose="05020102010507070707" pitchFamily="18" charset="2"/>
              </a:rPr>
              <a:t>格式指示符</a:t>
            </a:r>
            <a:r>
              <a:rPr lang="zh-CN" altLang="en-US" sz="2400" dirty="0">
                <a:ea typeface="宋体" panose="02010600030101010101" pitchFamily="2" charset="-122"/>
                <a:sym typeface="Wingdings 2" panose="05020102010507070707" pitchFamily="18" charset="2"/>
              </a:rPr>
              <a:t>、转义字符和普通字符（</a:t>
            </a:r>
            <a:r>
              <a:rPr lang="zh-CN" altLang="en-US" sz="2400" dirty="0">
                <a:solidFill>
                  <a:srgbClr val="FF0000"/>
                </a:solidFill>
                <a:latin typeface="Times New Roman" panose="02020603050405020304" pitchFamily="18" charset="0"/>
                <a:ea typeface="宋体" panose="02010600030101010101" pitchFamily="2" charset="-122"/>
                <a:sym typeface="Wingdings 2" panose="05020102010507070707" pitchFamily="18" charset="2"/>
              </a:rPr>
              <a:t>原样输出</a:t>
            </a:r>
            <a:r>
              <a:rPr lang="zh-CN" altLang="en-US" sz="2400" dirty="0">
                <a:ea typeface="宋体" panose="02010600030101010101" pitchFamily="2" charset="-122"/>
                <a:sym typeface="Wingdings 2" panose="05020102010507070707" pitchFamily="18" charset="2"/>
              </a:rPr>
              <a:t>）。</a:t>
            </a:r>
          </a:p>
          <a:p>
            <a:pPr eaLnBrk="1" hangingPunct="1">
              <a:spcBef>
                <a:spcPct val="20000"/>
              </a:spcBef>
            </a:pPr>
            <a:r>
              <a:rPr lang="zh-CN" altLang="en-US" sz="2400" dirty="0">
                <a:ea typeface="宋体" panose="02010600030101010101" pitchFamily="2" charset="-122"/>
                <a:sym typeface="Wingdings 2" panose="05020102010507070707" pitchFamily="18" charset="2"/>
              </a:rPr>
              <a:t>⑵输出数据列表，相邻数据之间用逗号分开。</a:t>
            </a:r>
          </a:p>
          <a:p>
            <a:pPr eaLnBrk="1" hangingPunct="1">
              <a:spcBef>
                <a:spcPct val="20000"/>
              </a:spcBef>
            </a:pPr>
            <a:r>
              <a:rPr lang="zh-CN" altLang="en-US" sz="2400" dirty="0">
                <a:ea typeface="宋体" panose="02010600030101010101" pitchFamily="2" charset="-122"/>
                <a:sym typeface="Wingdings 2" panose="05020102010507070707" pitchFamily="18" charset="2"/>
              </a:rPr>
              <a:t>⑶格式指示符与输出数据</a:t>
            </a:r>
            <a:r>
              <a:rPr lang="zh-CN" altLang="en-US" sz="2400" dirty="0">
                <a:solidFill>
                  <a:srgbClr val="FF0000"/>
                </a:solidFill>
                <a:latin typeface="Times New Roman" panose="02020603050405020304" pitchFamily="18" charset="0"/>
                <a:ea typeface="宋体" panose="02010600030101010101" pitchFamily="2" charset="-122"/>
                <a:sym typeface="Wingdings 2" panose="05020102010507070707" pitchFamily="18" charset="2"/>
              </a:rPr>
              <a:t>个数</a:t>
            </a:r>
            <a:r>
              <a:rPr lang="zh-CN" altLang="en-US" sz="2400" dirty="0">
                <a:ea typeface="宋体" panose="02010600030101010101" pitchFamily="2" charset="-122"/>
                <a:sym typeface="Wingdings 2" panose="05020102010507070707" pitchFamily="18" charset="2"/>
              </a:rPr>
              <a:t>应一致，</a:t>
            </a:r>
            <a:r>
              <a:rPr lang="zh-CN" altLang="en-US" sz="2400" dirty="0">
                <a:solidFill>
                  <a:srgbClr val="FF0000"/>
                </a:solidFill>
                <a:latin typeface="Times New Roman" panose="02020603050405020304" pitchFamily="18" charset="0"/>
                <a:ea typeface="宋体" panose="02010600030101010101" pitchFamily="2" charset="-122"/>
                <a:sym typeface="Wingdings 2" panose="05020102010507070707" pitchFamily="18" charset="2"/>
              </a:rPr>
              <a:t>顺序</a:t>
            </a:r>
            <a:r>
              <a:rPr lang="zh-CN" altLang="en-US" sz="2400" dirty="0">
                <a:ea typeface="宋体" panose="02010600030101010101" pitchFamily="2" charset="-122"/>
                <a:sym typeface="Wingdings 2" panose="05020102010507070707" pitchFamily="18" charset="2"/>
              </a:rPr>
              <a:t>应一一对应。输出不同</a:t>
            </a:r>
            <a:r>
              <a:rPr lang="zh-CN" altLang="en-US" sz="2400" dirty="0">
                <a:solidFill>
                  <a:srgbClr val="FF0000"/>
                </a:solidFill>
                <a:latin typeface="Times New Roman" panose="02020603050405020304" pitchFamily="18" charset="0"/>
                <a:ea typeface="宋体" panose="02010600030101010101" pitchFamily="2" charset="-122"/>
                <a:sym typeface="Wingdings 2" panose="05020102010507070707" pitchFamily="18" charset="2"/>
              </a:rPr>
              <a:t>类型</a:t>
            </a:r>
            <a:r>
              <a:rPr lang="zh-CN" altLang="en-US" sz="2400" dirty="0">
                <a:ea typeface="宋体" panose="02010600030101010101" pitchFamily="2" charset="-122"/>
                <a:sym typeface="Wingdings 2" panose="05020102010507070707" pitchFamily="18" charset="2"/>
              </a:rPr>
              <a:t>的数据，要使用不同的类型指示字符。</a:t>
            </a:r>
          </a:p>
        </p:txBody>
      </p:sp>
      <p:sp>
        <p:nvSpPr>
          <p:cNvPr id="7" name="Rectangle 3"/>
          <p:cNvSpPr>
            <a:spLocks noChangeArrowheads="1"/>
          </p:cNvSpPr>
          <p:nvPr/>
        </p:nvSpPr>
        <p:spPr bwMode="auto">
          <a:xfrm>
            <a:off x="2052639" y="5983289"/>
            <a:ext cx="1757363" cy="584200"/>
          </a:xfrm>
          <a:prstGeom prst="rect">
            <a:avLst/>
          </a:prstGeom>
          <a:noFill/>
          <a:ln w="9525">
            <a:noFill/>
            <a:miter lim="800000"/>
          </a:ln>
          <a:effectLst/>
        </p:spPr>
        <p:txBody>
          <a:bodyPr wrap="none">
            <a:spAutoFit/>
          </a:bodyPr>
          <a:lstStyle/>
          <a:p>
            <a:pPr eaLnBrk="1" hangingPunct="1">
              <a:defRPr/>
            </a:pPr>
            <a:r>
              <a:rPr lang="en-US" altLang="zh-CN" sz="3200" dirty="0">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 </a:t>
            </a:r>
            <a:r>
              <a:rPr lang="zh-CN" altLang="en-US" sz="32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Wingdings 2" panose="05020102010507070707" pitchFamily="18" charset="2"/>
              </a:rPr>
              <a:t>想一想</a:t>
            </a:r>
            <a:r>
              <a:rPr lang="en-US" altLang="zh-CN" sz="3200" dirty="0">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val 2"/>
          <p:cNvSpPr>
            <a:spLocks noChangeArrowheads="1"/>
          </p:cNvSpPr>
          <p:nvPr/>
        </p:nvSpPr>
        <p:spPr bwMode="auto">
          <a:xfrm>
            <a:off x="5334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4035" name="Rectangle 3"/>
          <p:cNvSpPr>
            <a:spLocks noChangeArrowheads="1"/>
          </p:cNvSpPr>
          <p:nvPr/>
        </p:nvSpPr>
        <p:spPr bwMode="auto">
          <a:xfrm>
            <a:off x="5943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4036" name="Rectangle 4"/>
          <p:cNvSpPr>
            <a:spLocks noChangeArrowheads="1"/>
          </p:cNvSpPr>
          <p:nvPr/>
        </p:nvSpPr>
        <p:spPr bwMode="auto">
          <a:xfrm>
            <a:off x="2100264" y="1160463"/>
            <a:ext cx="792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20000"/>
              </a:spcBef>
            </a:pPr>
            <a:r>
              <a:rPr lang="en-US" altLang="zh-CN" sz="2400">
                <a:ea typeface="宋体" panose="02010600030101010101" pitchFamily="2" charset="-122"/>
                <a:sym typeface="Wingdings 2" panose="05020102010507070707" pitchFamily="18" charset="2"/>
              </a:rPr>
              <a:t>⑷</a:t>
            </a:r>
            <a:r>
              <a:rPr lang="zh-CN" altLang="en-US" sz="2400">
                <a:ea typeface="宋体" panose="02010600030101010101" pitchFamily="2" charset="-122"/>
                <a:sym typeface="Wingdings 2" panose="05020102010507070707" pitchFamily="18" charset="2"/>
              </a:rPr>
              <a:t>类型</a:t>
            </a:r>
            <a:r>
              <a:rPr lang="en-US" altLang="zh-CN" sz="2400">
                <a:ea typeface="宋体" panose="02010600030101010101" pitchFamily="2" charset="-122"/>
                <a:sym typeface="Wingdings 2" panose="05020102010507070707" pitchFamily="18" charset="2"/>
              </a:rPr>
              <a:t>type</a:t>
            </a:r>
            <a:r>
              <a:rPr lang="zh-CN" altLang="en-US" sz="2400">
                <a:ea typeface="宋体" panose="02010600030101010101" pitchFamily="2" charset="-122"/>
                <a:sym typeface="Wingdings 2" panose="05020102010507070707" pitchFamily="18" charset="2"/>
              </a:rPr>
              <a:t>：</a:t>
            </a:r>
          </a:p>
        </p:txBody>
      </p:sp>
      <p:grpSp>
        <p:nvGrpSpPr>
          <p:cNvPr id="44037" name="Group 5"/>
          <p:cNvGrpSpPr/>
          <p:nvPr/>
        </p:nvGrpSpPr>
        <p:grpSpPr bwMode="auto">
          <a:xfrm>
            <a:off x="1595438" y="1028700"/>
            <a:ext cx="9029700" cy="4668838"/>
            <a:chOff x="-32" y="35"/>
            <a:chExt cx="5688" cy="2941"/>
          </a:xfrm>
        </p:grpSpPr>
        <p:grpSp>
          <p:nvGrpSpPr>
            <p:cNvPr id="44061" name="Group 6"/>
            <p:cNvGrpSpPr/>
            <p:nvPr/>
          </p:nvGrpSpPr>
          <p:grpSpPr bwMode="auto">
            <a:xfrm>
              <a:off x="-32" y="35"/>
              <a:ext cx="5688" cy="2941"/>
              <a:chOff x="-32" y="35"/>
              <a:chExt cx="5688" cy="2941"/>
            </a:xfrm>
          </p:grpSpPr>
          <p:grpSp>
            <p:nvGrpSpPr>
              <p:cNvPr id="44063" name="Group 7"/>
              <p:cNvGrpSpPr/>
              <p:nvPr/>
            </p:nvGrpSpPr>
            <p:grpSpPr bwMode="auto">
              <a:xfrm>
                <a:off x="0" y="381"/>
                <a:ext cx="5656" cy="2589"/>
                <a:chOff x="31" y="381"/>
                <a:chExt cx="5656" cy="2589"/>
              </a:xfrm>
            </p:grpSpPr>
            <p:sp>
              <p:nvSpPr>
                <p:cNvPr id="44091" name="Rectangle 8"/>
                <p:cNvSpPr>
                  <a:spLocks noChangeArrowheads="1"/>
                </p:cNvSpPr>
                <p:nvPr/>
              </p:nvSpPr>
              <p:spPr bwMode="auto">
                <a:xfrm>
                  <a:off x="40" y="381"/>
                  <a:ext cx="5647" cy="2589"/>
                </a:xfrm>
                <a:prstGeom prst="rect">
                  <a:avLst/>
                </a:prstGeom>
                <a:solidFill>
                  <a:schemeClr val="tx1"/>
                </a:solidFill>
                <a:ln w="38100">
                  <a:solidFill>
                    <a:srgbClr val="009900"/>
                  </a:solidFill>
                  <a:miter lim="800000"/>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4092" name="Line 9"/>
                <p:cNvSpPr>
                  <a:spLocks noChangeShapeType="1"/>
                </p:cNvSpPr>
                <p:nvPr/>
              </p:nvSpPr>
              <p:spPr bwMode="auto">
                <a:xfrm>
                  <a:off x="49" y="644"/>
                  <a:ext cx="5638" cy="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3" name="Line 10"/>
                <p:cNvSpPr>
                  <a:spLocks noChangeShapeType="1"/>
                </p:cNvSpPr>
                <p:nvPr/>
              </p:nvSpPr>
              <p:spPr bwMode="auto">
                <a:xfrm>
                  <a:off x="49" y="894"/>
                  <a:ext cx="5638" cy="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4" name="Line 11"/>
                <p:cNvSpPr>
                  <a:spLocks noChangeShapeType="1"/>
                </p:cNvSpPr>
                <p:nvPr/>
              </p:nvSpPr>
              <p:spPr bwMode="auto">
                <a:xfrm>
                  <a:off x="31" y="1147"/>
                  <a:ext cx="5656" cy="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5" name="Line 12"/>
                <p:cNvSpPr>
                  <a:spLocks noChangeShapeType="1"/>
                </p:cNvSpPr>
                <p:nvPr/>
              </p:nvSpPr>
              <p:spPr bwMode="auto">
                <a:xfrm>
                  <a:off x="49" y="1388"/>
                  <a:ext cx="5638" cy="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6" name="Line 13"/>
                <p:cNvSpPr>
                  <a:spLocks noChangeShapeType="1"/>
                </p:cNvSpPr>
                <p:nvPr/>
              </p:nvSpPr>
              <p:spPr bwMode="auto">
                <a:xfrm>
                  <a:off x="49" y="1630"/>
                  <a:ext cx="5638" cy="6"/>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7" name="Line 14"/>
                <p:cNvSpPr>
                  <a:spLocks noChangeShapeType="1"/>
                </p:cNvSpPr>
                <p:nvPr/>
              </p:nvSpPr>
              <p:spPr bwMode="auto">
                <a:xfrm>
                  <a:off x="40" y="1884"/>
                  <a:ext cx="5647" cy="2"/>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8" name="Line 15"/>
                <p:cNvSpPr>
                  <a:spLocks noChangeShapeType="1"/>
                </p:cNvSpPr>
                <p:nvPr/>
              </p:nvSpPr>
              <p:spPr bwMode="auto">
                <a:xfrm>
                  <a:off x="40" y="2129"/>
                  <a:ext cx="5647" cy="1"/>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9" name="Line 16"/>
                <p:cNvSpPr>
                  <a:spLocks noChangeShapeType="1"/>
                </p:cNvSpPr>
                <p:nvPr/>
              </p:nvSpPr>
              <p:spPr bwMode="auto">
                <a:xfrm>
                  <a:off x="49" y="2382"/>
                  <a:ext cx="5638" cy="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0" name="Line 17"/>
                <p:cNvSpPr>
                  <a:spLocks noChangeShapeType="1"/>
                </p:cNvSpPr>
                <p:nvPr/>
              </p:nvSpPr>
              <p:spPr bwMode="auto">
                <a:xfrm>
                  <a:off x="49" y="2629"/>
                  <a:ext cx="5638" cy="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064" name="Group 18"/>
              <p:cNvGrpSpPr/>
              <p:nvPr/>
            </p:nvGrpSpPr>
            <p:grpSpPr bwMode="auto">
              <a:xfrm>
                <a:off x="-32" y="381"/>
                <a:ext cx="500" cy="2589"/>
                <a:chOff x="-32" y="381"/>
                <a:chExt cx="500" cy="2589"/>
              </a:xfrm>
            </p:grpSpPr>
            <p:sp>
              <p:nvSpPr>
                <p:cNvPr id="44080" name="Line 19"/>
                <p:cNvSpPr>
                  <a:spLocks noChangeShapeType="1"/>
                </p:cNvSpPr>
                <p:nvPr/>
              </p:nvSpPr>
              <p:spPr bwMode="auto">
                <a:xfrm>
                  <a:off x="462" y="381"/>
                  <a:ext cx="0" cy="25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Text Box 20"/>
                <p:cNvSpPr txBox="1">
                  <a:spLocks noChangeArrowheads="1"/>
                </p:cNvSpPr>
                <p:nvPr/>
              </p:nvSpPr>
              <p:spPr bwMode="auto">
                <a:xfrm>
                  <a:off x="57" y="399"/>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d,i</a:t>
                  </a:r>
                </a:p>
              </p:txBody>
            </p:sp>
            <p:sp>
              <p:nvSpPr>
                <p:cNvPr id="44082" name="Text Box 21"/>
                <p:cNvSpPr txBox="1">
                  <a:spLocks noChangeArrowheads="1"/>
                </p:cNvSpPr>
                <p:nvPr/>
              </p:nvSpPr>
              <p:spPr bwMode="auto">
                <a:xfrm>
                  <a:off x="19" y="647"/>
                  <a:ext cx="3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x,X</a:t>
                  </a:r>
                </a:p>
              </p:txBody>
            </p:sp>
            <p:sp>
              <p:nvSpPr>
                <p:cNvPr id="44083" name="Text Box 22"/>
                <p:cNvSpPr txBox="1">
                  <a:spLocks noChangeArrowheads="1"/>
                </p:cNvSpPr>
                <p:nvPr/>
              </p:nvSpPr>
              <p:spPr bwMode="auto">
                <a:xfrm>
                  <a:off x="112" y="89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o</a:t>
                  </a:r>
                </a:p>
              </p:txBody>
            </p:sp>
            <p:sp>
              <p:nvSpPr>
                <p:cNvPr id="44084" name="Text Box 23"/>
                <p:cNvSpPr txBox="1">
                  <a:spLocks noChangeArrowheads="1"/>
                </p:cNvSpPr>
                <p:nvPr/>
              </p:nvSpPr>
              <p:spPr bwMode="auto">
                <a:xfrm>
                  <a:off x="107" y="114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u</a:t>
                  </a:r>
                </a:p>
              </p:txBody>
            </p:sp>
            <p:sp>
              <p:nvSpPr>
                <p:cNvPr id="44085" name="Text Box 24"/>
                <p:cNvSpPr txBox="1">
                  <a:spLocks noChangeArrowheads="1"/>
                </p:cNvSpPr>
                <p:nvPr/>
              </p:nvSpPr>
              <p:spPr bwMode="auto">
                <a:xfrm>
                  <a:off x="117" y="1391"/>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c</a:t>
                  </a:r>
                </a:p>
              </p:txBody>
            </p:sp>
            <p:sp>
              <p:nvSpPr>
                <p:cNvPr id="44086" name="Text Box 25"/>
                <p:cNvSpPr txBox="1">
                  <a:spLocks noChangeArrowheads="1"/>
                </p:cNvSpPr>
                <p:nvPr/>
              </p:nvSpPr>
              <p:spPr bwMode="auto">
                <a:xfrm>
                  <a:off x="122" y="1639"/>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s</a:t>
                  </a:r>
                </a:p>
              </p:txBody>
            </p:sp>
            <p:sp>
              <p:nvSpPr>
                <p:cNvPr id="44087" name="Text Box 26"/>
                <p:cNvSpPr txBox="1">
                  <a:spLocks noChangeArrowheads="1"/>
                </p:cNvSpPr>
                <p:nvPr/>
              </p:nvSpPr>
              <p:spPr bwMode="auto">
                <a:xfrm>
                  <a:off x="31" y="1887"/>
                  <a:ext cx="3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e,E</a:t>
                  </a:r>
                </a:p>
              </p:txBody>
            </p:sp>
            <p:sp>
              <p:nvSpPr>
                <p:cNvPr id="44088" name="Text Box 27"/>
                <p:cNvSpPr txBox="1">
                  <a:spLocks noChangeArrowheads="1"/>
                </p:cNvSpPr>
                <p:nvPr/>
              </p:nvSpPr>
              <p:spPr bwMode="auto">
                <a:xfrm>
                  <a:off x="128" y="2135"/>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f</a:t>
                  </a:r>
                </a:p>
              </p:txBody>
            </p:sp>
            <p:sp>
              <p:nvSpPr>
                <p:cNvPr id="44089" name="Text Box 28"/>
                <p:cNvSpPr txBox="1">
                  <a:spLocks noChangeArrowheads="1"/>
                </p:cNvSpPr>
                <p:nvPr/>
              </p:nvSpPr>
              <p:spPr bwMode="auto">
                <a:xfrm>
                  <a:off x="112" y="2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g</a:t>
                  </a:r>
                </a:p>
              </p:txBody>
            </p:sp>
            <p:sp>
              <p:nvSpPr>
                <p:cNvPr id="44090" name="Text Box 29"/>
                <p:cNvSpPr txBox="1">
                  <a:spLocks noChangeArrowheads="1"/>
                </p:cNvSpPr>
                <p:nvPr/>
              </p:nvSpPr>
              <p:spPr bwMode="auto">
                <a:xfrm>
                  <a:off x="-32" y="263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rPr>
                    <a:t>%%</a:t>
                  </a:r>
                  <a:endParaRPr kumimoji="1" lang="en-US" altLang="zh-CN" sz="2400">
                    <a:solidFill>
                      <a:srgbClr val="FFFF00"/>
                    </a:solidFill>
                    <a:latin typeface="Times New Roman" panose="02020603050405020304" pitchFamily="18" charset="0"/>
                    <a:ea typeface="宋体" panose="02010600030101010101" pitchFamily="2" charset="-122"/>
                    <a:sym typeface="Wingdings 2" panose="05020102010507070707" pitchFamily="18" charset="2"/>
                  </a:endParaRPr>
                </a:p>
              </p:txBody>
            </p:sp>
          </p:grpSp>
          <p:grpSp>
            <p:nvGrpSpPr>
              <p:cNvPr id="44065" name="Group 30"/>
              <p:cNvGrpSpPr/>
              <p:nvPr/>
            </p:nvGrpSpPr>
            <p:grpSpPr bwMode="auto">
              <a:xfrm>
                <a:off x="431" y="35"/>
                <a:ext cx="1565" cy="2844"/>
                <a:chOff x="431" y="35"/>
                <a:chExt cx="1565" cy="2844"/>
              </a:xfrm>
            </p:grpSpPr>
            <p:sp>
              <p:nvSpPr>
                <p:cNvPr id="44068" name="Text Box 31"/>
                <p:cNvSpPr txBox="1">
                  <a:spLocks noChangeArrowheads="1"/>
                </p:cNvSpPr>
                <p:nvPr/>
              </p:nvSpPr>
              <p:spPr bwMode="auto">
                <a:xfrm>
                  <a:off x="553" y="35"/>
                  <a:ext cx="11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endParaRPr kumimoji="1" lang="zh-CN" altLang="zh-CN" sz="4000">
                    <a:latin typeface="Times New Roman" panose="02020603050405020304" pitchFamily="18" charset="0"/>
                    <a:ea typeface="宋体" panose="02010600030101010101" pitchFamily="2" charset="-122"/>
                    <a:sym typeface="Wingdings 2" panose="05020102010507070707" pitchFamily="18" charset="2"/>
                  </a:endParaRPr>
                </a:p>
              </p:txBody>
            </p:sp>
            <p:sp>
              <p:nvSpPr>
                <p:cNvPr id="44069" name="Text Box 32"/>
                <p:cNvSpPr txBox="1">
                  <a:spLocks noChangeArrowheads="1"/>
                </p:cNvSpPr>
                <p:nvPr/>
              </p:nvSpPr>
              <p:spPr bwMode="auto">
                <a:xfrm>
                  <a:off x="431" y="644"/>
                  <a:ext cx="1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十六进制无符号整数</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44070" name="Text Box 33"/>
                <p:cNvSpPr txBox="1">
                  <a:spLocks noChangeArrowheads="1"/>
                </p:cNvSpPr>
                <p:nvPr/>
              </p:nvSpPr>
              <p:spPr bwMode="auto">
                <a:xfrm>
                  <a:off x="431" y="1136"/>
                  <a:ext cx="15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不带符号十进制整数</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grpSp>
              <p:nvGrpSpPr>
                <p:cNvPr id="44071" name="Group 34"/>
                <p:cNvGrpSpPr/>
                <p:nvPr/>
              </p:nvGrpSpPr>
              <p:grpSpPr bwMode="auto">
                <a:xfrm>
                  <a:off x="431" y="392"/>
                  <a:ext cx="1404" cy="2487"/>
                  <a:chOff x="431" y="392"/>
                  <a:chExt cx="1404" cy="2487"/>
                </a:xfrm>
              </p:grpSpPr>
              <p:sp>
                <p:nvSpPr>
                  <p:cNvPr id="44072" name="Text Box 35"/>
                  <p:cNvSpPr txBox="1">
                    <a:spLocks noChangeArrowheads="1"/>
                  </p:cNvSpPr>
                  <p:nvPr/>
                </p:nvSpPr>
                <p:spPr bwMode="auto">
                  <a:xfrm>
                    <a:off x="433" y="392"/>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十进制整数</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44073" name="Text Box 36"/>
                  <p:cNvSpPr txBox="1">
                    <a:spLocks noChangeArrowheads="1"/>
                  </p:cNvSpPr>
                  <p:nvPr/>
                </p:nvSpPr>
                <p:spPr bwMode="auto">
                  <a:xfrm>
                    <a:off x="431" y="1880"/>
                    <a:ext cx="1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指数形式浮点小数</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44074" name="Text Box 37"/>
                  <p:cNvSpPr txBox="1">
                    <a:spLocks noChangeArrowheads="1"/>
                  </p:cNvSpPr>
                  <p:nvPr/>
                </p:nvSpPr>
                <p:spPr bwMode="auto">
                  <a:xfrm>
                    <a:off x="433" y="138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单一字符</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44075" name="Text Box 38"/>
                  <p:cNvSpPr txBox="1">
                    <a:spLocks noChangeArrowheads="1"/>
                  </p:cNvSpPr>
                  <p:nvPr/>
                </p:nvSpPr>
                <p:spPr bwMode="auto">
                  <a:xfrm>
                    <a:off x="434" y="1632"/>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字符串</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44076" name="Text Box 39"/>
                  <p:cNvSpPr txBox="1">
                    <a:spLocks noChangeArrowheads="1"/>
                  </p:cNvSpPr>
                  <p:nvPr/>
                </p:nvSpPr>
                <p:spPr bwMode="auto">
                  <a:xfrm>
                    <a:off x="431" y="886"/>
                    <a:ext cx="1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八进制无符号整数</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44077" name="Text Box 40"/>
                  <p:cNvSpPr txBox="1">
                    <a:spLocks noChangeArrowheads="1"/>
                  </p:cNvSpPr>
                  <p:nvPr/>
                </p:nvSpPr>
                <p:spPr bwMode="auto">
                  <a:xfrm>
                    <a:off x="431" y="2132"/>
                    <a:ext cx="1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小数形式浮点小数</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44078" name="Text Box 41"/>
                  <p:cNvSpPr txBox="1">
                    <a:spLocks noChangeArrowheads="1"/>
                  </p:cNvSpPr>
                  <p:nvPr/>
                </p:nvSpPr>
                <p:spPr bwMode="auto">
                  <a:xfrm>
                    <a:off x="432" y="2379"/>
                    <a:ext cx="12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e</a:t>
                    </a: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和</a:t>
                    </a:r>
                    <a:r>
                      <a:rPr kumimoji="1" lang="en-US"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f</a:t>
                    </a: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中较短一种</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44079" name="Text Box 42"/>
                  <p:cNvSpPr txBox="1">
                    <a:spLocks noChangeArrowheads="1"/>
                  </p:cNvSpPr>
                  <p:nvPr/>
                </p:nvSpPr>
                <p:spPr bwMode="auto">
                  <a:xfrm>
                    <a:off x="433" y="2629"/>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百分号本身</a:t>
                    </a:r>
                    <a:endParaRPr kumimoji="1" lang="zh-CN" altLang="en-US"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grpSp>
          </p:grpSp>
          <p:sp>
            <p:nvSpPr>
              <p:cNvPr id="44066" name="Line 43"/>
              <p:cNvSpPr>
                <a:spLocks noChangeShapeType="1"/>
              </p:cNvSpPr>
              <p:nvPr/>
            </p:nvSpPr>
            <p:spPr bwMode="auto">
              <a:xfrm>
                <a:off x="4596" y="396"/>
                <a:ext cx="0" cy="258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4067" name="Line 44"/>
              <p:cNvSpPr>
                <a:spLocks noChangeShapeType="1"/>
              </p:cNvSpPr>
              <p:nvPr/>
            </p:nvSpPr>
            <p:spPr bwMode="auto">
              <a:xfrm>
                <a:off x="1932" y="384"/>
                <a:ext cx="0" cy="258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44062" name="Line 45"/>
            <p:cNvSpPr>
              <a:spLocks noChangeShapeType="1"/>
            </p:cNvSpPr>
            <p:nvPr/>
          </p:nvSpPr>
          <p:spPr bwMode="auto">
            <a:xfrm>
              <a:off x="432" y="384"/>
              <a:ext cx="0" cy="258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24974" name="Text Box 46"/>
          <p:cNvSpPr txBox="1">
            <a:spLocks noChangeArrowheads="1"/>
          </p:cNvSpPr>
          <p:nvPr/>
        </p:nvSpPr>
        <p:spPr bwMode="auto">
          <a:xfrm>
            <a:off x="4659313" y="1577976"/>
            <a:ext cx="3097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int a=567;printf ("%d",a);</a:t>
            </a:r>
          </a:p>
        </p:txBody>
      </p:sp>
      <p:sp>
        <p:nvSpPr>
          <p:cNvPr id="124975" name="Text Box 47"/>
          <p:cNvSpPr txBox="1">
            <a:spLocks noChangeArrowheads="1"/>
          </p:cNvSpPr>
          <p:nvPr/>
        </p:nvSpPr>
        <p:spPr bwMode="auto">
          <a:xfrm>
            <a:off x="4700589" y="1974851"/>
            <a:ext cx="301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int a=255;printf("%x",a);</a:t>
            </a:r>
          </a:p>
        </p:txBody>
      </p:sp>
      <p:sp>
        <p:nvSpPr>
          <p:cNvPr id="124976" name="Text Box 48"/>
          <p:cNvSpPr txBox="1">
            <a:spLocks noChangeArrowheads="1"/>
          </p:cNvSpPr>
          <p:nvPr/>
        </p:nvSpPr>
        <p:spPr bwMode="auto">
          <a:xfrm>
            <a:off x="4764089" y="2371726"/>
            <a:ext cx="289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int a=65;printf("%o",a);</a:t>
            </a:r>
          </a:p>
        </p:txBody>
      </p:sp>
      <p:sp>
        <p:nvSpPr>
          <p:cNvPr id="124977" name="Text Box 49"/>
          <p:cNvSpPr txBox="1">
            <a:spLocks noChangeArrowheads="1"/>
          </p:cNvSpPr>
          <p:nvPr/>
        </p:nvSpPr>
        <p:spPr bwMode="auto">
          <a:xfrm>
            <a:off x="4692651" y="2768601"/>
            <a:ext cx="3033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int a=567;printf("%u",a);</a:t>
            </a:r>
          </a:p>
        </p:txBody>
      </p:sp>
      <p:sp>
        <p:nvSpPr>
          <p:cNvPr id="124978" name="Text Box 50"/>
          <p:cNvSpPr txBox="1">
            <a:spLocks noChangeArrowheads="1"/>
          </p:cNvSpPr>
          <p:nvPr/>
        </p:nvSpPr>
        <p:spPr bwMode="auto">
          <a:xfrm>
            <a:off x="4675189" y="3165476"/>
            <a:ext cx="307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char a=65;printf("%c",a);</a:t>
            </a:r>
          </a:p>
        </p:txBody>
      </p:sp>
      <p:sp>
        <p:nvSpPr>
          <p:cNvPr id="124979" name="Text Box 51"/>
          <p:cNvSpPr txBox="1">
            <a:spLocks noChangeArrowheads="1"/>
          </p:cNvSpPr>
          <p:nvPr/>
        </p:nvSpPr>
        <p:spPr bwMode="auto">
          <a:xfrm>
            <a:off x="4743451" y="3570289"/>
            <a:ext cx="2652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printf("%s ","ABC");</a:t>
            </a:r>
          </a:p>
        </p:txBody>
      </p:sp>
      <p:sp>
        <p:nvSpPr>
          <p:cNvPr id="124980" name="Text Box 52"/>
          <p:cNvSpPr txBox="1">
            <a:spLocks noChangeArrowheads="1"/>
          </p:cNvSpPr>
          <p:nvPr/>
        </p:nvSpPr>
        <p:spPr bwMode="auto">
          <a:xfrm>
            <a:off x="4700589" y="3957639"/>
            <a:ext cx="3646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float a=567.789;printf("%e",a);</a:t>
            </a:r>
          </a:p>
        </p:txBody>
      </p:sp>
      <p:sp>
        <p:nvSpPr>
          <p:cNvPr id="124981" name="Text Box 53"/>
          <p:cNvSpPr txBox="1">
            <a:spLocks noChangeArrowheads="1"/>
          </p:cNvSpPr>
          <p:nvPr/>
        </p:nvSpPr>
        <p:spPr bwMode="auto">
          <a:xfrm>
            <a:off x="4714876" y="4357689"/>
            <a:ext cx="3617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float a=567.789;printf("%f",a);</a:t>
            </a:r>
          </a:p>
        </p:txBody>
      </p:sp>
      <p:sp>
        <p:nvSpPr>
          <p:cNvPr id="124982" name="Text Box 54"/>
          <p:cNvSpPr txBox="1">
            <a:spLocks noChangeArrowheads="1"/>
          </p:cNvSpPr>
          <p:nvPr/>
        </p:nvSpPr>
        <p:spPr bwMode="auto">
          <a:xfrm>
            <a:off x="4708526" y="4749801"/>
            <a:ext cx="3660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float a=567.789;printf("%g",a);</a:t>
            </a:r>
          </a:p>
        </p:txBody>
      </p:sp>
      <p:sp>
        <p:nvSpPr>
          <p:cNvPr id="124983" name="Text Box 55"/>
          <p:cNvSpPr txBox="1">
            <a:spLocks noChangeArrowheads="1"/>
          </p:cNvSpPr>
          <p:nvPr/>
        </p:nvSpPr>
        <p:spPr bwMode="auto">
          <a:xfrm>
            <a:off x="4697413" y="5146676"/>
            <a:ext cx="192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rgbClr val="FFFF00"/>
                </a:solidFill>
                <a:latin typeface="Times New Roman" panose="02020603050405020304" pitchFamily="18" charset="0"/>
                <a:ea typeface="宋体" panose="02010600030101010101" pitchFamily="2" charset="-122"/>
                <a:sym typeface="Wingdings 2" panose="05020102010507070707" pitchFamily="18" charset="2"/>
              </a:rPr>
              <a:t>printf("%% ");</a:t>
            </a:r>
          </a:p>
        </p:txBody>
      </p:sp>
      <p:sp>
        <p:nvSpPr>
          <p:cNvPr id="124984" name="Text Box 56"/>
          <p:cNvSpPr txBox="1">
            <a:spLocks noChangeArrowheads="1"/>
          </p:cNvSpPr>
          <p:nvPr/>
        </p:nvSpPr>
        <p:spPr bwMode="auto">
          <a:xfrm>
            <a:off x="9124950" y="1577976"/>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567</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85" name="Text Box 57"/>
          <p:cNvSpPr txBox="1">
            <a:spLocks noChangeArrowheads="1"/>
          </p:cNvSpPr>
          <p:nvPr/>
        </p:nvSpPr>
        <p:spPr bwMode="auto">
          <a:xfrm>
            <a:off x="9231314" y="1974851"/>
            <a:ext cx="35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ff</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86" name="Text Box 58"/>
          <p:cNvSpPr txBox="1">
            <a:spLocks noChangeArrowheads="1"/>
          </p:cNvSpPr>
          <p:nvPr/>
        </p:nvSpPr>
        <p:spPr bwMode="auto">
          <a:xfrm>
            <a:off x="9124950" y="2371726"/>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101</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87" name="Text Box 59"/>
          <p:cNvSpPr txBox="1">
            <a:spLocks noChangeArrowheads="1"/>
          </p:cNvSpPr>
          <p:nvPr/>
        </p:nvSpPr>
        <p:spPr bwMode="auto">
          <a:xfrm>
            <a:off x="9124950" y="2768601"/>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567</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88" name="Text Box 60"/>
          <p:cNvSpPr txBox="1">
            <a:spLocks noChangeArrowheads="1"/>
          </p:cNvSpPr>
          <p:nvPr/>
        </p:nvSpPr>
        <p:spPr bwMode="auto">
          <a:xfrm>
            <a:off x="9223375" y="3165476"/>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A</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89" name="Text Box 61"/>
          <p:cNvSpPr txBox="1">
            <a:spLocks noChangeArrowheads="1"/>
          </p:cNvSpPr>
          <p:nvPr/>
        </p:nvSpPr>
        <p:spPr bwMode="auto">
          <a:xfrm>
            <a:off x="9048751" y="3560764"/>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en-US"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ABC</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90" name="Text Box 62"/>
          <p:cNvSpPr txBox="1">
            <a:spLocks noChangeArrowheads="1"/>
          </p:cNvSpPr>
          <p:nvPr/>
        </p:nvSpPr>
        <p:spPr bwMode="auto">
          <a:xfrm>
            <a:off x="8977053" y="3956021"/>
            <a:ext cx="16626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5.677890</a:t>
            </a:r>
            <a:r>
              <a:rPr kumimoji="1" lang="en-US"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e+02</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91" name="Text Box 63"/>
          <p:cNvSpPr txBox="1">
            <a:spLocks noChangeArrowheads="1"/>
          </p:cNvSpPr>
          <p:nvPr/>
        </p:nvSpPr>
        <p:spPr bwMode="auto">
          <a:xfrm>
            <a:off x="8985250" y="4352926"/>
            <a:ext cx="1390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567.789000</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92" name="Text Box 64"/>
          <p:cNvSpPr txBox="1">
            <a:spLocks noChangeArrowheads="1"/>
          </p:cNvSpPr>
          <p:nvPr/>
        </p:nvSpPr>
        <p:spPr bwMode="auto">
          <a:xfrm>
            <a:off x="8985250" y="4749801"/>
            <a:ext cx="1009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567.789</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93" name="Text Box 65"/>
          <p:cNvSpPr txBox="1">
            <a:spLocks noChangeArrowheads="1"/>
          </p:cNvSpPr>
          <p:nvPr/>
        </p:nvSpPr>
        <p:spPr bwMode="auto">
          <a:xfrm>
            <a:off x="9218613" y="5146676"/>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a:r>
              <a:rPr kumimoji="1" lang="zh-CN" altLang="zh-CN" sz="2000">
                <a:solidFill>
                  <a:schemeClr val="bg1"/>
                </a:solidFill>
                <a:latin typeface="Times New Roman" panose="02020603050405020304" pitchFamily="18" charset="0"/>
                <a:ea typeface="宋体" panose="02010600030101010101" pitchFamily="2" charset="-122"/>
                <a:sym typeface="Wingdings 2" panose="05020102010507070707" pitchFamily="18" charset="2"/>
              </a:rPr>
              <a:t>%</a:t>
            </a:r>
            <a:endParaRPr kumimoji="1" lang="en-US" altLang="zh-CN" sz="4000">
              <a:solidFill>
                <a:schemeClr val="bg1"/>
              </a:solidFill>
              <a:latin typeface="Times New Roman" panose="02020603050405020304" pitchFamily="18" charset="0"/>
              <a:ea typeface="宋体" panose="02010600030101010101" pitchFamily="2" charset="-122"/>
              <a:sym typeface="Wingdings 2" panose="05020102010507070707" pitchFamily="18" charset="2"/>
            </a:endParaRPr>
          </a:p>
        </p:txBody>
      </p:sp>
      <p:sp>
        <p:nvSpPr>
          <p:cNvPr id="124994" name="Rectangle 66"/>
          <p:cNvSpPr>
            <a:spLocks noChangeArrowheads="1"/>
          </p:cNvSpPr>
          <p:nvPr/>
        </p:nvSpPr>
        <p:spPr bwMode="auto">
          <a:xfrm>
            <a:off x="3095625" y="3587732"/>
            <a:ext cx="18182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4059" name="Rectangle 67"/>
          <p:cNvSpPr>
            <a:spLocks noChangeArrowheads="1"/>
          </p:cNvSpPr>
          <p:nvPr/>
        </p:nvSpPr>
        <p:spPr bwMode="auto">
          <a:xfrm>
            <a:off x="874712" y="5743576"/>
            <a:ext cx="4452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3" eaLnBrk="1" hangingPunct="1">
              <a:spcBef>
                <a:spcPct val="20000"/>
              </a:spcBef>
            </a:pPr>
            <a:r>
              <a:rPr lang="zh-CN" altLang="en-US" sz="2400">
                <a:ea typeface="宋体" panose="02010600030101010101" pitchFamily="2" charset="-122"/>
              </a:rPr>
              <a:t>说明：</a:t>
            </a:r>
            <a:r>
              <a:rPr lang="en-US" altLang="zh-CN" sz="2400">
                <a:ea typeface="宋体" panose="02010600030101010101" pitchFamily="2" charset="-122"/>
                <a:sym typeface="Wingdings 2" panose="05020102010507070707" pitchFamily="18" charset="2"/>
              </a:rPr>
              <a:t> type</a:t>
            </a:r>
            <a:r>
              <a:rPr lang="zh-CN" altLang="en-US" sz="2400">
                <a:ea typeface="宋体" panose="02010600030101010101" pitchFamily="2" charset="-122"/>
                <a:sym typeface="Wingdings 2" panose="05020102010507070707" pitchFamily="18" charset="2"/>
              </a:rPr>
              <a:t>通常</a:t>
            </a:r>
            <a:r>
              <a:rPr lang="zh-CN" altLang="en-US" sz="2400">
                <a:ea typeface="宋体" panose="02010600030101010101" pitchFamily="2" charset="-122"/>
              </a:rPr>
              <a:t>小写</a:t>
            </a:r>
          </a:p>
        </p:txBody>
      </p:sp>
      <p:sp>
        <p:nvSpPr>
          <p:cNvPr id="44060" name="矩形 67"/>
          <p:cNvSpPr>
            <a:spLocks noChangeArrowheads="1"/>
          </p:cNvSpPr>
          <p:nvPr/>
        </p:nvSpPr>
        <p:spPr bwMode="auto">
          <a:xfrm>
            <a:off x="2135188" y="771526"/>
            <a:ext cx="7021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20000"/>
              </a:spcBef>
            </a:pPr>
            <a:r>
              <a:rPr lang="zh-CN" altLang="en-US" sz="2400">
                <a:solidFill>
                  <a:srgbClr val="000000"/>
                </a:solidFill>
                <a:latin typeface="Times New Roman" panose="02020603050405020304" pitchFamily="18" charset="0"/>
                <a:ea typeface="宋体" panose="02010600030101010101" pitchFamily="2" charset="-122"/>
                <a:sym typeface="Wingdings 2" panose="05020102010507070707" pitchFamily="18" charset="2"/>
              </a:rPr>
              <a:t>格式指示符：  </a:t>
            </a:r>
            <a:r>
              <a:rPr lang="en-US" altLang="zh-CN" sz="2400">
                <a:solidFill>
                  <a:srgbClr val="000000"/>
                </a:solidFill>
                <a:latin typeface="Times New Roman" panose="02020603050405020304" pitchFamily="18" charset="0"/>
                <a:ea typeface="宋体" panose="02010600030101010101" pitchFamily="2" charset="-122"/>
                <a:sym typeface="Wingdings 2" panose="05020102010507070707" pitchFamily="18" charset="2"/>
              </a:rPr>
              <a:t>%[flag][width][.precision][l]type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974">
                                            <p:txEl>
                                              <p:pRg st="0" end="0"/>
                                            </p:txEl>
                                          </p:spTgt>
                                        </p:tgtEl>
                                        <p:attrNameLst>
                                          <p:attrName>style.visibility</p:attrName>
                                        </p:attrNameLst>
                                      </p:cBhvr>
                                      <p:to>
                                        <p:strVal val="visible"/>
                                      </p:to>
                                    </p:set>
                                    <p:animEffect transition="in" filter="box(out)">
                                      <p:cBhvr>
                                        <p:cTn id="7" dur="500"/>
                                        <p:tgtEl>
                                          <p:spTgt spid="1249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4984">
                                            <p:txEl>
                                              <p:pRg st="0" end="0"/>
                                            </p:txEl>
                                          </p:spTgt>
                                        </p:tgtEl>
                                        <p:attrNameLst>
                                          <p:attrName>style.visibility</p:attrName>
                                        </p:attrNameLst>
                                      </p:cBhvr>
                                      <p:to>
                                        <p:strVal val="visible"/>
                                      </p:to>
                                    </p:set>
                                    <p:animEffect transition="in" filter="box(out)">
                                      <p:cBhvr>
                                        <p:cTn id="12" dur="500"/>
                                        <p:tgtEl>
                                          <p:spTgt spid="124984">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4975">
                                            <p:txEl>
                                              <p:pRg st="0" end="0"/>
                                            </p:txEl>
                                          </p:spTgt>
                                        </p:tgtEl>
                                        <p:attrNameLst>
                                          <p:attrName>style.visibility</p:attrName>
                                        </p:attrNameLst>
                                      </p:cBhvr>
                                      <p:to>
                                        <p:strVal val="visible"/>
                                      </p:to>
                                    </p:set>
                                    <p:animEffect transition="in" filter="box(out)">
                                      <p:cBhvr>
                                        <p:cTn id="17" dur="500"/>
                                        <p:tgtEl>
                                          <p:spTgt spid="12497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4985">
                                            <p:txEl>
                                              <p:pRg st="0" end="0"/>
                                            </p:txEl>
                                          </p:spTgt>
                                        </p:tgtEl>
                                        <p:attrNameLst>
                                          <p:attrName>style.visibility</p:attrName>
                                        </p:attrNameLst>
                                      </p:cBhvr>
                                      <p:to>
                                        <p:strVal val="visible"/>
                                      </p:to>
                                    </p:set>
                                    <p:animEffect transition="in" filter="box(out)">
                                      <p:cBhvr>
                                        <p:cTn id="22" dur="500"/>
                                        <p:tgtEl>
                                          <p:spTgt spid="124985">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4976">
                                            <p:txEl>
                                              <p:pRg st="0" end="0"/>
                                            </p:txEl>
                                          </p:spTgt>
                                        </p:tgtEl>
                                        <p:attrNameLst>
                                          <p:attrName>style.visibility</p:attrName>
                                        </p:attrNameLst>
                                      </p:cBhvr>
                                      <p:to>
                                        <p:strVal val="visible"/>
                                      </p:to>
                                    </p:set>
                                    <p:animEffect transition="in" filter="box(out)">
                                      <p:cBhvr>
                                        <p:cTn id="27" dur="500"/>
                                        <p:tgtEl>
                                          <p:spTgt spid="12497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4986">
                                            <p:txEl>
                                              <p:pRg st="0" end="0"/>
                                            </p:txEl>
                                          </p:spTgt>
                                        </p:tgtEl>
                                        <p:attrNameLst>
                                          <p:attrName>style.visibility</p:attrName>
                                        </p:attrNameLst>
                                      </p:cBhvr>
                                      <p:to>
                                        <p:strVal val="visible"/>
                                      </p:to>
                                    </p:set>
                                    <p:animEffect transition="in" filter="box(out)">
                                      <p:cBhvr>
                                        <p:cTn id="32" dur="500"/>
                                        <p:tgtEl>
                                          <p:spTgt spid="124986">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4977">
                                            <p:txEl>
                                              <p:pRg st="0" end="0"/>
                                            </p:txEl>
                                          </p:spTgt>
                                        </p:tgtEl>
                                        <p:attrNameLst>
                                          <p:attrName>style.visibility</p:attrName>
                                        </p:attrNameLst>
                                      </p:cBhvr>
                                      <p:to>
                                        <p:strVal val="visible"/>
                                      </p:to>
                                    </p:set>
                                    <p:animEffect transition="in" filter="box(out)">
                                      <p:cBhvr>
                                        <p:cTn id="37" dur="500"/>
                                        <p:tgtEl>
                                          <p:spTgt spid="124977">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24987">
                                            <p:txEl>
                                              <p:pRg st="0" end="0"/>
                                            </p:txEl>
                                          </p:spTgt>
                                        </p:tgtEl>
                                        <p:attrNameLst>
                                          <p:attrName>style.visibility</p:attrName>
                                        </p:attrNameLst>
                                      </p:cBhvr>
                                      <p:to>
                                        <p:strVal val="visible"/>
                                      </p:to>
                                    </p:set>
                                    <p:animEffect transition="in" filter="box(out)">
                                      <p:cBhvr>
                                        <p:cTn id="42" dur="500"/>
                                        <p:tgtEl>
                                          <p:spTgt spid="124987">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24978">
                                            <p:txEl>
                                              <p:pRg st="0" end="0"/>
                                            </p:txEl>
                                          </p:spTgt>
                                        </p:tgtEl>
                                        <p:attrNameLst>
                                          <p:attrName>style.visibility</p:attrName>
                                        </p:attrNameLst>
                                      </p:cBhvr>
                                      <p:to>
                                        <p:strVal val="visible"/>
                                      </p:to>
                                    </p:set>
                                    <p:animEffect transition="in" filter="box(out)">
                                      <p:cBhvr>
                                        <p:cTn id="47" dur="500"/>
                                        <p:tgtEl>
                                          <p:spTgt spid="124978">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24988">
                                            <p:txEl>
                                              <p:pRg st="0" end="0"/>
                                            </p:txEl>
                                          </p:spTgt>
                                        </p:tgtEl>
                                        <p:attrNameLst>
                                          <p:attrName>style.visibility</p:attrName>
                                        </p:attrNameLst>
                                      </p:cBhvr>
                                      <p:to>
                                        <p:strVal val="visible"/>
                                      </p:to>
                                    </p:set>
                                    <p:animEffect transition="in" filter="box(out)">
                                      <p:cBhvr>
                                        <p:cTn id="52" dur="500"/>
                                        <p:tgtEl>
                                          <p:spTgt spid="124988">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24979">
                                            <p:txEl>
                                              <p:pRg st="0" end="0"/>
                                            </p:txEl>
                                          </p:spTgt>
                                        </p:tgtEl>
                                        <p:attrNameLst>
                                          <p:attrName>style.visibility</p:attrName>
                                        </p:attrNameLst>
                                      </p:cBhvr>
                                      <p:to>
                                        <p:strVal val="visible"/>
                                      </p:to>
                                    </p:set>
                                    <p:animEffect transition="in" filter="box(out)">
                                      <p:cBhvr>
                                        <p:cTn id="57" dur="500"/>
                                        <p:tgtEl>
                                          <p:spTgt spid="124979">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24989">
                                            <p:txEl>
                                              <p:pRg st="0" end="0"/>
                                            </p:txEl>
                                          </p:spTgt>
                                        </p:tgtEl>
                                        <p:attrNameLst>
                                          <p:attrName>style.visibility</p:attrName>
                                        </p:attrNameLst>
                                      </p:cBhvr>
                                      <p:to>
                                        <p:strVal val="visible"/>
                                      </p:to>
                                    </p:set>
                                    <p:animEffect transition="in" filter="box(out)">
                                      <p:cBhvr>
                                        <p:cTn id="62" dur="500"/>
                                        <p:tgtEl>
                                          <p:spTgt spid="124989">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24980">
                                            <p:txEl>
                                              <p:pRg st="0" end="0"/>
                                            </p:txEl>
                                          </p:spTgt>
                                        </p:tgtEl>
                                        <p:attrNameLst>
                                          <p:attrName>style.visibility</p:attrName>
                                        </p:attrNameLst>
                                      </p:cBhvr>
                                      <p:to>
                                        <p:strVal val="visible"/>
                                      </p:to>
                                    </p:set>
                                    <p:animEffect transition="in" filter="box(out)">
                                      <p:cBhvr>
                                        <p:cTn id="67" dur="500"/>
                                        <p:tgtEl>
                                          <p:spTgt spid="124980">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24990">
                                            <p:txEl>
                                              <p:pRg st="0" end="0"/>
                                            </p:txEl>
                                          </p:spTgt>
                                        </p:tgtEl>
                                        <p:attrNameLst>
                                          <p:attrName>style.visibility</p:attrName>
                                        </p:attrNameLst>
                                      </p:cBhvr>
                                      <p:to>
                                        <p:strVal val="visible"/>
                                      </p:to>
                                    </p:set>
                                    <p:animEffect transition="in" filter="box(out)">
                                      <p:cBhvr>
                                        <p:cTn id="72" dur="500"/>
                                        <p:tgtEl>
                                          <p:spTgt spid="124990">
                                            <p:txEl>
                                              <p:pRg st="0" end="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24981">
                                            <p:txEl>
                                              <p:pRg st="0" end="0"/>
                                            </p:txEl>
                                          </p:spTgt>
                                        </p:tgtEl>
                                        <p:attrNameLst>
                                          <p:attrName>style.visibility</p:attrName>
                                        </p:attrNameLst>
                                      </p:cBhvr>
                                      <p:to>
                                        <p:strVal val="visible"/>
                                      </p:to>
                                    </p:set>
                                    <p:animEffect transition="in" filter="box(out)">
                                      <p:cBhvr>
                                        <p:cTn id="77" dur="500"/>
                                        <p:tgtEl>
                                          <p:spTgt spid="124981">
                                            <p:txEl>
                                              <p:pRg st="0" end="0"/>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24991">
                                            <p:txEl>
                                              <p:pRg st="0" end="0"/>
                                            </p:txEl>
                                          </p:spTgt>
                                        </p:tgtEl>
                                        <p:attrNameLst>
                                          <p:attrName>style.visibility</p:attrName>
                                        </p:attrNameLst>
                                      </p:cBhvr>
                                      <p:to>
                                        <p:strVal val="visible"/>
                                      </p:to>
                                    </p:set>
                                    <p:animEffect transition="in" filter="box(out)">
                                      <p:cBhvr>
                                        <p:cTn id="82" dur="500"/>
                                        <p:tgtEl>
                                          <p:spTgt spid="124991">
                                            <p:txEl>
                                              <p:pRg st="0" end="0"/>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24982">
                                            <p:txEl>
                                              <p:pRg st="0" end="0"/>
                                            </p:txEl>
                                          </p:spTgt>
                                        </p:tgtEl>
                                        <p:attrNameLst>
                                          <p:attrName>style.visibility</p:attrName>
                                        </p:attrNameLst>
                                      </p:cBhvr>
                                      <p:to>
                                        <p:strVal val="visible"/>
                                      </p:to>
                                    </p:set>
                                    <p:animEffect transition="in" filter="box(out)">
                                      <p:cBhvr>
                                        <p:cTn id="87" dur="500"/>
                                        <p:tgtEl>
                                          <p:spTgt spid="124982">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24992">
                                            <p:txEl>
                                              <p:pRg st="0" end="0"/>
                                            </p:txEl>
                                          </p:spTgt>
                                        </p:tgtEl>
                                        <p:attrNameLst>
                                          <p:attrName>style.visibility</p:attrName>
                                        </p:attrNameLst>
                                      </p:cBhvr>
                                      <p:to>
                                        <p:strVal val="visible"/>
                                      </p:to>
                                    </p:set>
                                    <p:animEffect transition="in" filter="box(out)">
                                      <p:cBhvr>
                                        <p:cTn id="92" dur="500"/>
                                        <p:tgtEl>
                                          <p:spTgt spid="124992">
                                            <p:txEl>
                                              <p:pRg st="0" end="0"/>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24983">
                                            <p:txEl>
                                              <p:pRg st="0" end="0"/>
                                            </p:txEl>
                                          </p:spTgt>
                                        </p:tgtEl>
                                        <p:attrNameLst>
                                          <p:attrName>style.visibility</p:attrName>
                                        </p:attrNameLst>
                                      </p:cBhvr>
                                      <p:to>
                                        <p:strVal val="visible"/>
                                      </p:to>
                                    </p:set>
                                    <p:animEffect transition="in" filter="box(out)">
                                      <p:cBhvr>
                                        <p:cTn id="97" dur="500"/>
                                        <p:tgtEl>
                                          <p:spTgt spid="124983">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24993">
                                            <p:txEl>
                                              <p:pRg st="0" end="0"/>
                                            </p:txEl>
                                          </p:spTgt>
                                        </p:tgtEl>
                                        <p:attrNameLst>
                                          <p:attrName>style.visibility</p:attrName>
                                        </p:attrNameLst>
                                      </p:cBhvr>
                                      <p:to>
                                        <p:strVal val="visible"/>
                                      </p:to>
                                    </p:set>
                                    <p:animEffect transition="in" filter="box(out)">
                                      <p:cBhvr>
                                        <p:cTn id="102" dur="500"/>
                                        <p:tgtEl>
                                          <p:spTgt spid="124993">
                                            <p:txEl>
                                              <p:pRg st="0" end="0"/>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nodePh="1">
                                  <p:stCondLst>
                                    <p:cond delay="0"/>
                                  </p:stCondLst>
                                  <p:endCondLst>
                                    <p:cond evt="begin" delay="0">
                                      <p:tn val="105"/>
                                    </p:cond>
                                  </p:endCondLst>
                                  <p:childTnLst>
                                    <p:set>
                                      <p:cBhvr>
                                        <p:cTn id="106" dur="1" fill="hold">
                                          <p:stCondLst>
                                            <p:cond delay="0"/>
                                          </p:stCondLst>
                                        </p:cTn>
                                        <p:tgtEl>
                                          <p:spTgt spid="124994"/>
                                        </p:tgtEl>
                                        <p:attrNameLst>
                                          <p:attrName>style.visibility</p:attrName>
                                        </p:attrNameLst>
                                      </p:cBhvr>
                                      <p:to>
                                        <p:strVal val="visible"/>
                                      </p:to>
                                    </p:set>
                                    <p:animEffect transition="in" filter="box(out)">
                                      <p:cBhvr>
                                        <p:cTn id="107" dur="500"/>
                                        <p:tgtEl>
                                          <p:spTgt spid="124994"/>
                                        </p:tgtEl>
                                      </p:cBhvr>
                                    </p:animEffect>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74" grpId="0" build="p" autoUpdateAnimBg="0"/>
      <p:bldP spid="124975" grpId="0" build="p" autoUpdateAnimBg="0"/>
      <p:bldP spid="124976" grpId="0" build="p" autoUpdateAnimBg="0"/>
      <p:bldP spid="124977" grpId="0" build="p" autoUpdateAnimBg="0"/>
      <p:bldP spid="124978" grpId="0" build="p" autoUpdateAnimBg="0"/>
      <p:bldP spid="124979" grpId="0" build="p" autoUpdateAnimBg="0"/>
      <p:bldP spid="124980" grpId="0" build="p" autoUpdateAnimBg="0"/>
      <p:bldP spid="124981" grpId="0" build="p" autoUpdateAnimBg="0"/>
      <p:bldP spid="124982" grpId="0" build="p" autoUpdateAnimBg="0"/>
      <p:bldP spid="124983" grpId="0" build="p" autoUpdateAnimBg="0"/>
      <p:bldP spid="124984" grpId="0" build="p" autoUpdateAnimBg="0"/>
      <p:bldP spid="124985" grpId="0" build="p" autoUpdateAnimBg="0"/>
      <p:bldP spid="124986" grpId="0" build="p" autoUpdateAnimBg="0"/>
      <p:bldP spid="124987" grpId="0" build="p" autoUpdateAnimBg="0"/>
      <p:bldP spid="124988" grpId="0" build="p" autoUpdateAnimBg="0"/>
      <p:bldP spid="124989" grpId="0" build="p" autoUpdateAnimBg="0"/>
      <p:bldP spid="124990" grpId="0" build="p" autoUpdateAnimBg="0"/>
      <p:bldP spid="124991" grpId="0" build="p" autoUpdateAnimBg="0"/>
      <p:bldP spid="124992" grpId="0" build="p" autoUpdateAnimBg="0"/>
      <p:bldP spid="124993" grpId="0" build="p" autoUpdateAnimBg="0"/>
      <p:bldP spid="12499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1882775" y="1089025"/>
            <a:ext cx="8605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楷体_GB2312" pitchFamily="49" charset="-122"/>
              </a:defRPr>
            </a:lvl1pPr>
            <a:lvl2pPr marL="800100" indent="-34290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1" eaLnBrk="1" hangingPunct="1"/>
            <a:r>
              <a:rPr lang="en-US" altLang="zh-CN" sz="2400">
                <a:ea typeface="宋体" panose="02010600030101010101" pitchFamily="2" charset="-122"/>
              </a:rPr>
              <a:t>⑸</a:t>
            </a:r>
            <a:r>
              <a:rPr lang="zh-CN" altLang="en-US" sz="2400">
                <a:ea typeface="宋体" panose="02010600030101010101" pitchFamily="2" charset="-122"/>
              </a:rPr>
              <a:t>类型修饰符</a:t>
            </a:r>
            <a:r>
              <a:rPr lang="en-US" altLang="zh-CN" sz="2400">
                <a:ea typeface="宋体" panose="02010600030101010101" pitchFamily="2" charset="-122"/>
              </a:rPr>
              <a:t>l</a:t>
            </a:r>
            <a:r>
              <a:rPr lang="zh-CN" altLang="en-US" sz="2400">
                <a:ea typeface="宋体" panose="02010600030101010101" pitchFamily="2" charset="-122"/>
              </a:rPr>
              <a:t>可输入长整型数、双精度数。</a:t>
            </a:r>
          </a:p>
        </p:txBody>
      </p:sp>
      <p:grpSp>
        <p:nvGrpSpPr>
          <p:cNvPr id="2" name="Group 5"/>
          <p:cNvGrpSpPr/>
          <p:nvPr/>
        </p:nvGrpSpPr>
        <p:grpSpPr bwMode="auto">
          <a:xfrm>
            <a:off x="2373313" y="1971676"/>
            <a:ext cx="8086724" cy="2254225"/>
            <a:chOff x="425" y="1773"/>
            <a:chExt cx="5094" cy="1478"/>
          </a:xfrm>
        </p:grpSpPr>
        <p:sp>
          <p:nvSpPr>
            <p:cNvPr id="15" name="Rectangle 6"/>
            <p:cNvSpPr>
              <a:spLocks noChangeArrowheads="1"/>
            </p:cNvSpPr>
            <p:nvPr/>
          </p:nvSpPr>
          <p:spPr bwMode="auto">
            <a:xfrm>
              <a:off x="439" y="2841"/>
              <a:ext cx="5080" cy="409"/>
            </a:xfrm>
            <a:prstGeom prst="rect">
              <a:avLst/>
            </a:prstGeom>
            <a:solidFill>
              <a:schemeClr val="tx1"/>
            </a:solidFill>
            <a:ln w="38100">
              <a:solidFill>
                <a:schemeClr val="hlink"/>
              </a:solidFill>
              <a:miter lim="800000"/>
            </a:ln>
          </p:spPr>
          <p:txBody>
            <a:bodyPr wrap="none" lIns="90000" tIns="46800" rIns="90000" bIns="46800"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endParaRPr kumimoji="1" lang="zh-CN" altLang="zh-CN" sz="2000" b="0">
                <a:latin typeface="Times New Roman" panose="02020603050405020304" pitchFamily="18" charset="0"/>
                <a:ea typeface="宋体" panose="02010600030101010101" pitchFamily="2" charset="-122"/>
                <a:sym typeface="Wingdings 2" panose="05020102010507070707" pitchFamily="18" charset="2"/>
              </a:endParaRPr>
            </a:p>
          </p:txBody>
        </p:sp>
        <p:sp>
          <p:nvSpPr>
            <p:cNvPr id="49157" name="Rectangle 6"/>
            <p:cNvSpPr>
              <a:spLocks noChangeArrowheads="1"/>
            </p:cNvSpPr>
            <p:nvPr/>
          </p:nvSpPr>
          <p:spPr bwMode="auto">
            <a:xfrm>
              <a:off x="436" y="1797"/>
              <a:ext cx="5080" cy="1053"/>
            </a:xfrm>
            <a:prstGeom prst="rect">
              <a:avLst/>
            </a:prstGeom>
            <a:solidFill>
              <a:schemeClr val="tx1"/>
            </a:solidFill>
            <a:ln w="38100">
              <a:solidFill>
                <a:schemeClr val="hlink"/>
              </a:solidFill>
              <a:miter lim="800000"/>
            </a:ln>
          </p:spPr>
          <p:txBody>
            <a:bodyPr wrap="none" lIns="90000" tIns="46800" rIns="90000" bIns="46800"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endParaRPr kumimoji="1" lang="zh-CN" altLang="zh-CN" sz="2000" b="0">
                <a:latin typeface="Times New Roman" panose="02020603050405020304" pitchFamily="18" charset="0"/>
                <a:ea typeface="宋体" panose="02010600030101010101" pitchFamily="2" charset="-122"/>
                <a:sym typeface="Wingdings 2" panose="05020102010507070707" pitchFamily="18" charset="2"/>
              </a:endParaRPr>
            </a:p>
          </p:txBody>
        </p:sp>
        <p:sp>
          <p:nvSpPr>
            <p:cNvPr id="49158" name="Line 7"/>
            <p:cNvSpPr>
              <a:spLocks noChangeShapeType="1"/>
            </p:cNvSpPr>
            <p:nvPr/>
          </p:nvSpPr>
          <p:spPr bwMode="auto">
            <a:xfrm>
              <a:off x="425" y="2095"/>
              <a:ext cx="5066" cy="0"/>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9159" name="Line 8"/>
            <p:cNvSpPr>
              <a:spLocks noChangeShapeType="1"/>
            </p:cNvSpPr>
            <p:nvPr/>
          </p:nvSpPr>
          <p:spPr bwMode="auto">
            <a:xfrm>
              <a:off x="1066" y="1797"/>
              <a:ext cx="3" cy="144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9160" name="Line 9"/>
            <p:cNvSpPr>
              <a:spLocks noChangeShapeType="1"/>
            </p:cNvSpPr>
            <p:nvPr/>
          </p:nvSpPr>
          <p:spPr bwMode="auto">
            <a:xfrm>
              <a:off x="1055" y="2458"/>
              <a:ext cx="4442" cy="0"/>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9161" name="Text Box 10"/>
            <p:cNvSpPr txBox="1">
              <a:spLocks noChangeArrowheads="1"/>
            </p:cNvSpPr>
            <p:nvPr/>
          </p:nvSpPr>
          <p:spPr bwMode="auto">
            <a:xfrm>
              <a:off x="611" y="2254"/>
              <a:ext cx="18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3200" dirty="0">
                  <a:solidFill>
                    <a:srgbClr val="FF0000"/>
                  </a:solidFill>
                  <a:latin typeface="Times New Roman" panose="02020603050405020304" pitchFamily="18" charset="0"/>
                  <a:ea typeface="隶书" panose="02010509060101010101" pitchFamily="49" charset="-122"/>
                  <a:sym typeface="Wingdings 2" panose="05020102010507070707" pitchFamily="18" charset="2"/>
                </a:rPr>
                <a:t>l</a:t>
              </a:r>
            </a:p>
          </p:txBody>
        </p:sp>
        <p:sp>
          <p:nvSpPr>
            <p:cNvPr id="49162" name="Text Box 11"/>
            <p:cNvSpPr txBox="1">
              <a:spLocks noChangeArrowheads="1"/>
            </p:cNvSpPr>
            <p:nvPr/>
          </p:nvSpPr>
          <p:spPr bwMode="auto">
            <a:xfrm>
              <a:off x="431" y="1773"/>
              <a:ext cx="6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b="0" dirty="0">
                  <a:solidFill>
                    <a:schemeClr val="bg1"/>
                  </a:solidFill>
                  <a:latin typeface="Times New Roman" panose="02020603050405020304" pitchFamily="18" charset="0"/>
                  <a:ea typeface="隶书" panose="02010509060101010101" pitchFamily="49" charset="-122"/>
                  <a:sym typeface="Wingdings 2" panose="05020102010507070707" pitchFamily="18" charset="2"/>
                </a:rPr>
                <a:t>修饰符</a:t>
              </a:r>
            </a:p>
          </p:txBody>
        </p:sp>
        <p:sp>
          <p:nvSpPr>
            <p:cNvPr id="49163" name="Text Box 12"/>
            <p:cNvSpPr txBox="1">
              <a:spLocks noChangeArrowheads="1"/>
            </p:cNvSpPr>
            <p:nvPr/>
          </p:nvSpPr>
          <p:spPr bwMode="auto">
            <a:xfrm>
              <a:off x="2230" y="1773"/>
              <a:ext cx="152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b="0">
                  <a:solidFill>
                    <a:schemeClr val="bg1"/>
                  </a:solidFill>
                  <a:latin typeface="Times New Roman" panose="02020603050405020304" pitchFamily="18" charset="0"/>
                  <a:ea typeface="隶书" panose="02010509060101010101" pitchFamily="49" charset="-122"/>
                  <a:sym typeface="Wingdings 2" panose="05020102010507070707" pitchFamily="18" charset="2"/>
                </a:rPr>
                <a:t>功                     能</a:t>
              </a:r>
            </a:p>
          </p:txBody>
        </p:sp>
        <p:sp>
          <p:nvSpPr>
            <p:cNvPr id="49165" name="Text Box 17"/>
            <p:cNvSpPr txBox="1">
              <a:spLocks noChangeArrowheads="1"/>
            </p:cNvSpPr>
            <p:nvPr/>
          </p:nvSpPr>
          <p:spPr bwMode="auto">
            <a:xfrm>
              <a:off x="1067" y="2159"/>
              <a:ext cx="350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用于</a:t>
              </a:r>
              <a:r>
                <a:rPr kumimoji="1" lang="en-US" altLang="zh-CN" sz="2400" b="0" dirty="0" err="1">
                  <a:solidFill>
                    <a:schemeClr val="bg1"/>
                  </a:solidFill>
                  <a:latin typeface="隶书" panose="02010509060101010101" pitchFamily="49" charset="-122"/>
                  <a:ea typeface="隶书" panose="02010509060101010101" pitchFamily="49" charset="-122"/>
                  <a:sym typeface="Wingdings 2" panose="05020102010507070707" pitchFamily="18" charset="2"/>
                </a:rPr>
                <a:t>d,o,x,u</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前，指定输</a:t>
              </a:r>
              <a:r>
                <a:rPr kumimoji="1" lang="zh-CN" altLang="en-US"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出</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为</a:t>
              </a:r>
              <a:r>
                <a:rPr kumimoji="1" lang="en-US"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long</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型整数</a:t>
              </a:r>
              <a:endParaRPr kumimoji="1" lang="zh-CN" altLang="en-US" sz="2400" b="0" dirty="0">
                <a:solidFill>
                  <a:schemeClr val="bg1"/>
                </a:solidFill>
                <a:latin typeface="隶书" panose="02010509060101010101" pitchFamily="49" charset="-122"/>
                <a:ea typeface="隶书" panose="02010509060101010101" pitchFamily="49" charset="-122"/>
                <a:sym typeface="Wingdings 2" panose="05020102010507070707" pitchFamily="18" charset="2"/>
              </a:endParaRPr>
            </a:p>
          </p:txBody>
        </p:sp>
        <p:sp>
          <p:nvSpPr>
            <p:cNvPr id="49166" name="Text Box 18"/>
            <p:cNvSpPr txBox="1">
              <a:spLocks noChangeArrowheads="1"/>
            </p:cNvSpPr>
            <p:nvPr/>
          </p:nvSpPr>
          <p:spPr bwMode="auto">
            <a:xfrm>
              <a:off x="1067" y="2471"/>
              <a:ext cx="331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用于</a:t>
              </a:r>
              <a:r>
                <a:rPr kumimoji="1" lang="en-US" altLang="zh-CN" sz="2400" b="0" dirty="0" err="1">
                  <a:solidFill>
                    <a:schemeClr val="bg1"/>
                  </a:solidFill>
                  <a:latin typeface="隶书" panose="02010509060101010101" pitchFamily="49" charset="-122"/>
                  <a:ea typeface="隶书" panose="02010509060101010101" pitchFamily="49" charset="-122"/>
                  <a:sym typeface="Wingdings 2" panose="05020102010507070707" pitchFamily="18" charset="2"/>
                </a:rPr>
                <a:t>e,f</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前，指定输</a:t>
              </a:r>
              <a:r>
                <a:rPr kumimoji="1" lang="zh-CN" altLang="en-US"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出</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为</a:t>
              </a:r>
              <a:r>
                <a:rPr kumimoji="1" lang="en-US"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double</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型实数</a:t>
              </a:r>
              <a:endParaRPr kumimoji="1" lang="zh-CN" altLang="en-US" sz="2400" b="0" dirty="0">
                <a:solidFill>
                  <a:schemeClr val="bg1"/>
                </a:solidFill>
                <a:latin typeface="隶书" panose="02010509060101010101" pitchFamily="49" charset="-122"/>
                <a:ea typeface="隶书" panose="02010509060101010101" pitchFamily="49" charset="-122"/>
                <a:sym typeface="Wingdings 2" panose="05020102010507070707" pitchFamily="18" charset="2"/>
              </a:endParaRPr>
            </a:p>
          </p:txBody>
        </p:sp>
        <p:sp>
          <p:nvSpPr>
            <p:cNvPr id="17" name="Text Box 10"/>
            <p:cNvSpPr txBox="1">
              <a:spLocks noChangeArrowheads="1"/>
            </p:cNvSpPr>
            <p:nvPr/>
          </p:nvSpPr>
          <p:spPr bwMode="auto">
            <a:xfrm>
              <a:off x="617" y="2866"/>
              <a:ext cx="25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3200" dirty="0">
                  <a:solidFill>
                    <a:srgbClr val="FF0000"/>
                  </a:solidFill>
                  <a:latin typeface="Times New Roman" panose="02020603050405020304" pitchFamily="18" charset="0"/>
                  <a:ea typeface="隶书" panose="02010509060101010101" pitchFamily="49" charset="-122"/>
                  <a:sym typeface="Wingdings 2" panose="05020102010507070707" pitchFamily="18" charset="2"/>
                </a:rPr>
                <a:t>h</a:t>
              </a:r>
            </a:p>
          </p:txBody>
        </p:sp>
        <p:sp>
          <p:nvSpPr>
            <p:cNvPr id="18" name="Text Box 17"/>
            <p:cNvSpPr txBox="1">
              <a:spLocks noChangeArrowheads="1"/>
            </p:cNvSpPr>
            <p:nvPr/>
          </p:nvSpPr>
          <p:spPr bwMode="auto">
            <a:xfrm>
              <a:off x="1085" y="2896"/>
              <a:ext cx="36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用于</a:t>
              </a:r>
              <a:r>
                <a:rPr kumimoji="1" lang="en-US" altLang="zh-CN" sz="2400" b="0" dirty="0" err="1">
                  <a:solidFill>
                    <a:schemeClr val="bg1"/>
                  </a:solidFill>
                  <a:latin typeface="隶书" panose="02010509060101010101" pitchFamily="49" charset="-122"/>
                  <a:ea typeface="隶书" panose="02010509060101010101" pitchFamily="49" charset="-122"/>
                  <a:sym typeface="Wingdings 2" panose="05020102010507070707" pitchFamily="18" charset="2"/>
                </a:rPr>
                <a:t>d,o,x,u</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前，指定输</a:t>
              </a:r>
              <a:r>
                <a:rPr kumimoji="1" lang="zh-CN" altLang="en-US"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出</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为</a:t>
              </a:r>
              <a:r>
                <a:rPr kumimoji="1" lang="en-US"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short</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型整数</a:t>
              </a:r>
              <a:endParaRPr kumimoji="1" lang="zh-CN" altLang="en-US" sz="2400" b="0" dirty="0">
                <a:solidFill>
                  <a:schemeClr val="bg1"/>
                </a:solidFill>
                <a:latin typeface="隶书" panose="02010509060101010101" pitchFamily="49" charset="-122"/>
                <a:ea typeface="隶书" panose="02010509060101010101" pitchFamily="49" charset="-122"/>
                <a:sym typeface="Wingdings 2" panose="05020102010507070707" pitchFamily="18" charset="2"/>
              </a:endParaRPr>
            </a:p>
          </p:txBody>
        </p:sp>
      </p:grpSp>
      <p:sp>
        <p:nvSpPr>
          <p:cNvPr id="117779" name="Text Box 19"/>
          <p:cNvSpPr txBox="1">
            <a:spLocks noChangeArrowheads="1"/>
          </p:cNvSpPr>
          <p:nvPr/>
        </p:nvSpPr>
        <p:spPr bwMode="auto">
          <a:xfrm>
            <a:off x="2720975" y="4868182"/>
            <a:ext cx="6830332" cy="1225550"/>
          </a:xfrm>
          <a:prstGeom prst="rect">
            <a:avLst/>
          </a:prstGeom>
          <a:solidFill>
            <a:schemeClr val="tx1"/>
          </a:solidFill>
          <a:ln w="38100">
            <a:solidFill>
              <a:srgbClr val="0000FF"/>
            </a:solidFill>
            <a:miter lim="800000"/>
          </a:ln>
        </p:spPr>
        <p:txBody>
          <a:bodyPr wrap="squar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例 </a:t>
            </a:r>
            <a:r>
              <a:rPr kumimoji="1" lang="en-US" altLang="zh-CN"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long  a</a:t>
            </a:r>
            <a:r>
              <a:rPr kumimoji="1" lang="zh-CN" altLang="en-US"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 </a:t>
            </a:r>
            <a:r>
              <a:rPr kumimoji="1" lang="en-US" altLang="zh-CN"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a:t>
            </a:r>
            <a:r>
              <a:rPr kumimoji="1" lang="zh-CN" altLang="en-US"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 </a:t>
            </a:r>
            <a:r>
              <a:rPr kumimoji="1" lang="en-US" altLang="zh-CN"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10;</a:t>
            </a:r>
          </a:p>
          <a:p>
            <a:pPr eaLnBrk="1" hangingPunct="1"/>
            <a:r>
              <a:rPr kumimoji="1" lang="en-US" altLang="zh-CN"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      </a:t>
            </a:r>
            <a:r>
              <a:rPr kumimoji="1" lang="en-US" altLang="zh-CN" sz="2400" dirty="0" err="1">
                <a:solidFill>
                  <a:schemeClr val="bg1"/>
                </a:solidFill>
                <a:latin typeface="Times New Roman" panose="02020603050405020304" pitchFamily="18" charset="0"/>
                <a:ea typeface="宋体" panose="02010600030101010101" pitchFamily="2" charset="-122"/>
                <a:sym typeface="Wingdings 2" panose="05020102010507070707" pitchFamily="18" charset="2"/>
              </a:rPr>
              <a:t>printf</a:t>
            </a:r>
            <a:r>
              <a:rPr kumimoji="1" lang="en-US" altLang="zh-CN"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(“%ld”, </a:t>
            </a:r>
            <a:r>
              <a:rPr kumimoji="1" lang="zh-CN" altLang="en-US"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 </a:t>
            </a:r>
            <a:r>
              <a:rPr kumimoji="1" lang="en-US" altLang="zh-CN"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a);     </a:t>
            </a:r>
          </a:p>
          <a:p>
            <a:pPr eaLnBrk="1" hangingPunct="1"/>
            <a:r>
              <a:rPr kumimoji="1" lang="en-US" altLang="zh-CN" sz="2400" dirty="0">
                <a:solidFill>
                  <a:schemeClr val="bg1"/>
                </a:solidFill>
                <a:latin typeface="Times New Roman" panose="02020603050405020304" pitchFamily="18" charset="0"/>
                <a:ea typeface="宋体" panose="02010600030101010101" pitchFamily="2" charset="-122"/>
                <a:sym typeface="Wingdings 2" panose="050201020105070707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779"/>
                                        </p:tgtEl>
                                        <p:attrNameLst>
                                          <p:attrName>style.visibility</p:attrName>
                                        </p:attrNameLst>
                                      </p:cBhvr>
                                      <p:to>
                                        <p:strVal val="visible"/>
                                      </p:to>
                                    </p:set>
                                    <p:animEffect transition="in" filter="box(out)">
                                      <p:cBhvr>
                                        <p:cTn id="7" dur="500"/>
                                        <p:tgtEl>
                                          <p:spTgt spid="11777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2"/>
          <p:cNvSpPr>
            <a:spLocks noChangeArrowheads="1"/>
          </p:cNvSpPr>
          <p:nvPr/>
        </p:nvSpPr>
        <p:spPr bwMode="auto">
          <a:xfrm>
            <a:off x="1781175" y="1126672"/>
            <a:ext cx="8280400" cy="830997"/>
          </a:xfrm>
          <a:prstGeom prst="rect">
            <a:avLst/>
          </a:prstGeom>
          <a:noFill/>
          <a:ln w="9525">
            <a:noFill/>
            <a:miter lim="800000"/>
          </a:ln>
        </p:spPr>
        <p:txBody>
          <a:bodyPr>
            <a:spAutoFit/>
          </a:bodyPr>
          <a:lstStyle/>
          <a:p>
            <a:pPr eaLnBrk="1" hangingPunct="1">
              <a:defRPr/>
            </a:pPr>
            <a:r>
              <a:rPr lang="en-US" altLang="zh-CN" sz="2400" dirty="0">
                <a:latin typeface="Arial" panose="020B0604020202020204" pitchFamily="34" charset="0"/>
                <a:ea typeface="宋体" panose="02010600030101010101" pitchFamily="2" charset="-122"/>
                <a:sym typeface="Wingdings 2" panose="05020102010507070707" pitchFamily="18" charset="2"/>
              </a:rPr>
              <a:t>⑹width</a:t>
            </a:r>
            <a:r>
              <a:rPr lang="zh-CN" altLang="en-US" sz="2400" dirty="0">
                <a:latin typeface="Arial" panose="020B0604020202020204" pitchFamily="34" charset="0"/>
                <a:ea typeface="宋体" panose="02010600030101010101" pitchFamily="2" charset="-122"/>
                <a:sym typeface="Wingdings 2" panose="05020102010507070707" pitchFamily="18" charset="2"/>
              </a:rPr>
              <a:t>：宽度指示符，指定最小输出宽度。</a:t>
            </a:r>
          </a:p>
          <a:p>
            <a:pPr eaLnBrk="1" hangingPunct="1">
              <a:defRPr/>
            </a:pPr>
            <a:r>
              <a:rPr lang="zh-CN" altLang="en-US" sz="2400" dirty="0">
                <a:latin typeface="Arial" panose="020B0604020202020204" pitchFamily="34" charset="0"/>
                <a:ea typeface="宋体" panose="02010600030101010101" pitchFamily="2" charset="-122"/>
                <a:sym typeface="Wingdings 2" panose="05020102010507070707" pitchFamily="18" charset="2"/>
              </a:rPr>
              <a:t>                 </a:t>
            </a:r>
            <a:r>
              <a:rPr kumimoji="1" lang="zh-CN" altLang="en-US" sz="2400" dirty="0">
                <a:latin typeface="Arial" panose="020B0604020202020204" pitchFamily="34" charset="0"/>
                <a:ea typeface="宋体" panose="02010600030101010101" pitchFamily="2" charset="-122"/>
                <a:sym typeface="Wingdings 2" panose="05020102010507070707" pitchFamily="18" charset="2"/>
              </a:rPr>
              <a:t>数据长度</a:t>
            </a:r>
            <a:r>
              <a:rPr kumimoji="1" lang="en-US" altLang="zh-CN" sz="2400" dirty="0">
                <a:latin typeface="Arial" panose="020B0604020202020204" pitchFamily="34" charset="0"/>
                <a:ea typeface="宋体" panose="02010600030101010101" pitchFamily="2" charset="-122"/>
                <a:sym typeface="Wingdings 2" panose="05020102010507070707" pitchFamily="18" charset="2"/>
              </a:rPr>
              <a:t>&lt;m,</a:t>
            </a:r>
            <a:r>
              <a:rPr kumimoji="1" lang="zh-CN" altLang="en-US" sz="2400" dirty="0">
                <a:latin typeface="Arial" panose="020B0604020202020204" pitchFamily="34" charset="0"/>
                <a:ea typeface="宋体" panose="02010600030101010101" pitchFamily="2" charset="-122"/>
                <a:sym typeface="Wingdings 2" panose="05020102010507070707" pitchFamily="18" charset="2"/>
              </a:rPr>
              <a:t> 补空格</a:t>
            </a:r>
            <a:r>
              <a:rPr kumimoji="1" lang="en-US" altLang="zh-CN" sz="2400" dirty="0">
                <a:latin typeface="Arial" panose="020B0604020202020204" pitchFamily="34" charset="0"/>
                <a:ea typeface="宋体" panose="02010600030101010101" pitchFamily="2" charset="-122"/>
                <a:sym typeface="Wingdings 2" panose="05020102010507070707" pitchFamily="18" charset="2"/>
              </a:rPr>
              <a:t>; </a:t>
            </a:r>
            <a:r>
              <a:rPr kumimoji="1" lang="zh-CN" altLang="en-US" sz="2400" dirty="0">
                <a:latin typeface="Arial" panose="020B0604020202020204" pitchFamily="34" charset="0"/>
                <a:ea typeface="宋体" panose="02010600030101010101" pitchFamily="2" charset="-122"/>
                <a:sym typeface="Wingdings 2" panose="05020102010507070707" pitchFamily="18" charset="2"/>
              </a:rPr>
              <a:t>数据超长</a:t>
            </a:r>
            <a:r>
              <a:rPr kumimoji="1" lang="en-US" altLang="zh-CN" sz="2400" dirty="0">
                <a:latin typeface="Arial" panose="020B0604020202020204" pitchFamily="34" charset="0"/>
                <a:ea typeface="宋体" panose="02010600030101010101" pitchFamily="2" charset="-122"/>
                <a:sym typeface="Wingdings 2" panose="05020102010507070707" pitchFamily="18" charset="2"/>
              </a:rPr>
              <a:t>, </a:t>
            </a:r>
            <a:r>
              <a:rPr kumimoji="1" lang="zh-CN" altLang="en-US" sz="2400" dirty="0">
                <a:latin typeface="Arial" panose="020B0604020202020204" pitchFamily="34" charset="0"/>
                <a:ea typeface="宋体" panose="02010600030101010101" pitchFamily="2" charset="-122"/>
                <a:sym typeface="Wingdings 2" panose="05020102010507070707" pitchFamily="18" charset="2"/>
              </a:rPr>
              <a:t>按实际</a:t>
            </a:r>
            <a:r>
              <a:rPr lang="zh-CN" altLang="en-US" sz="2400" dirty="0">
                <a:latin typeface="Arial" panose="020B0604020202020204" pitchFamily="34" charset="0"/>
                <a:ea typeface="宋体" panose="02010600030101010101" pitchFamily="2" charset="-122"/>
                <a:sym typeface="Wingdings 2" panose="05020102010507070707" pitchFamily="18" charset="2"/>
              </a:rPr>
              <a:t>宽度</a:t>
            </a:r>
            <a:r>
              <a:rPr kumimoji="1" lang="zh-CN" altLang="en-US" sz="2400" dirty="0">
                <a:latin typeface="Arial" panose="020B0604020202020204" pitchFamily="34" charset="0"/>
                <a:ea typeface="宋体" panose="02010600030101010101" pitchFamily="2" charset="-122"/>
                <a:sym typeface="Wingdings 2" panose="05020102010507070707" pitchFamily="18" charset="2"/>
              </a:rPr>
              <a:t>输出。</a:t>
            </a:r>
          </a:p>
        </p:txBody>
      </p:sp>
      <p:sp>
        <p:nvSpPr>
          <p:cNvPr id="86" name="Rectangle 3"/>
          <p:cNvSpPr>
            <a:spLocks noChangeArrowheads="1"/>
          </p:cNvSpPr>
          <p:nvPr/>
        </p:nvSpPr>
        <p:spPr bwMode="auto">
          <a:xfrm>
            <a:off x="1781175" y="2422072"/>
            <a:ext cx="82804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lnSpc>
                <a:spcPct val="120000"/>
              </a:lnSpc>
            </a:pPr>
            <a:r>
              <a:rPr lang="en-US" altLang="zh-CN" sz="2400" dirty="0">
                <a:ea typeface="宋体" panose="02010600030101010101" pitchFamily="2" charset="-122"/>
                <a:sym typeface="Wingdings 2" panose="05020102010507070707" pitchFamily="18" charset="2"/>
              </a:rPr>
              <a:t>⑺.precision: </a:t>
            </a:r>
            <a:r>
              <a:rPr lang="zh-CN" altLang="en-US" sz="2400" dirty="0">
                <a:ea typeface="宋体" panose="02010600030101010101" pitchFamily="2" charset="-122"/>
                <a:sym typeface="Wingdings 2" panose="05020102010507070707" pitchFamily="18" charset="2"/>
              </a:rPr>
              <a:t>精度指示符，</a:t>
            </a:r>
            <a:endParaRPr lang="en-US" altLang="zh-CN" sz="2400" dirty="0">
              <a:ea typeface="宋体" panose="02010600030101010101" pitchFamily="2" charset="-122"/>
              <a:sym typeface="Wingdings 2" panose="05020102010507070707" pitchFamily="18" charset="2"/>
            </a:endParaRPr>
          </a:p>
          <a:p>
            <a:pPr eaLnBrk="1" hangingPunct="1">
              <a:lnSpc>
                <a:spcPct val="120000"/>
              </a:lnSpc>
            </a:pPr>
            <a:r>
              <a:rPr lang="en-US" altLang="zh-CN" sz="2400" dirty="0">
                <a:ea typeface="宋体" panose="02010600030101010101" pitchFamily="2" charset="-122"/>
                <a:sym typeface="Wingdings 2" panose="05020102010507070707" pitchFamily="18" charset="2"/>
              </a:rPr>
              <a:t>         </a:t>
            </a:r>
            <a:r>
              <a:rPr lang="zh-CN" altLang="en-US" sz="2400" dirty="0">
                <a:ea typeface="宋体" panose="02010600030101010101" pitchFamily="2" charset="-122"/>
                <a:sym typeface="Wingdings 2" panose="05020102010507070707" pitchFamily="18" charset="2"/>
              </a:rPr>
              <a:t>实    数</a:t>
            </a:r>
            <a:r>
              <a:rPr lang="en-US" altLang="zh-CN" sz="2400" dirty="0">
                <a:ea typeface="宋体" panose="02010600030101010101" pitchFamily="2" charset="-122"/>
                <a:sym typeface="Wingdings 2" panose="05020102010507070707" pitchFamily="18" charset="2"/>
              </a:rPr>
              <a:t>: </a:t>
            </a:r>
            <a:r>
              <a:rPr lang="zh-CN" altLang="en-US" sz="2400" dirty="0">
                <a:ea typeface="宋体" panose="02010600030101010101" pitchFamily="2" charset="-122"/>
                <a:sym typeface="Wingdings 2" panose="05020102010507070707" pitchFamily="18" charset="2"/>
              </a:rPr>
              <a:t>指定实数小数点后位数</a:t>
            </a:r>
            <a:r>
              <a:rPr lang="en-US" altLang="zh-CN" sz="2400" dirty="0">
                <a:ea typeface="宋体" panose="02010600030101010101" pitchFamily="2" charset="-122"/>
                <a:sym typeface="Wingdings 2" panose="05020102010507070707" pitchFamily="18" charset="2"/>
              </a:rPr>
              <a:t>(</a:t>
            </a:r>
            <a:r>
              <a:rPr lang="zh-CN" altLang="en-US" sz="2400" dirty="0">
                <a:ea typeface="宋体" panose="02010600030101010101" pitchFamily="2" charset="-122"/>
                <a:sym typeface="Wingdings 2" panose="05020102010507070707" pitchFamily="18" charset="2"/>
              </a:rPr>
              <a:t>四舍五入</a:t>
            </a:r>
            <a:r>
              <a:rPr lang="en-US" altLang="zh-CN" sz="2400" dirty="0">
                <a:ea typeface="宋体" panose="02010600030101010101" pitchFamily="2" charset="-122"/>
                <a:sym typeface="Wingdings 2" panose="05020102010507070707" pitchFamily="18" charset="2"/>
              </a:rPr>
              <a:t>)</a:t>
            </a:r>
          </a:p>
          <a:p>
            <a:pPr eaLnBrk="1" hangingPunct="1">
              <a:lnSpc>
                <a:spcPct val="120000"/>
              </a:lnSpc>
            </a:pPr>
            <a:r>
              <a:rPr lang="en-US" altLang="en-US" sz="2400" dirty="0">
                <a:ea typeface="宋体" panose="02010600030101010101" pitchFamily="2" charset="-122"/>
                <a:sym typeface="Wingdings 2" panose="05020102010507070707" pitchFamily="18" charset="2"/>
              </a:rPr>
              <a:t>         </a:t>
            </a:r>
            <a:r>
              <a:rPr lang="en-US" altLang="en-US" sz="2400" dirty="0" err="1">
                <a:ea typeface="宋体" panose="02010600030101010101" pitchFamily="2" charset="-122"/>
                <a:sym typeface="Wingdings 2" panose="05020102010507070707" pitchFamily="18" charset="2"/>
              </a:rPr>
              <a:t>字符串</a:t>
            </a:r>
            <a:r>
              <a:rPr lang="en-US" altLang="en-US" sz="2400" dirty="0">
                <a:ea typeface="宋体" panose="02010600030101010101" pitchFamily="2" charset="-122"/>
                <a:sym typeface="Wingdings 2" panose="05020102010507070707" pitchFamily="18" charset="2"/>
              </a:rPr>
              <a:t>: </a:t>
            </a:r>
            <a:r>
              <a:rPr lang="en-US" altLang="en-US" sz="2400" dirty="0" err="1">
                <a:ea typeface="宋体" panose="02010600030101010101" pitchFamily="2" charset="-122"/>
                <a:sym typeface="Wingdings 2" panose="05020102010507070707" pitchFamily="18" charset="2"/>
              </a:rPr>
              <a:t>指定实际输出</a:t>
            </a:r>
            <a:r>
              <a:rPr lang="zh-CN" altLang="en-US" sz="2400" dirty="0">
                <a:ea typeface="宋体" panose="02010600030101010101" pitchFamily="2" charset="-122"/>
                <a:sym typeface="Wingdings 2" panose="05020102010507070707" pitchFamily="18" charset="2"/>
              </a:rPr>
              <a:t>字符个数</a:t>
            </a:r>
          </a:p>
        </p:txBody>
      </p:sp>
      <p:sp>
        <p:nvSpPr>
          <p:cNvPr id="11" name="Rectangle 2"/>
          <p:cNvSpPr>
            <a:spLocks noChangeArrowheads="1"/>
          </p:cNvSpPr>
          <p:nvPr/>
        </p:nvSpPr>
        <p:spPr bwMode="auto">
          <a:xfrm>
            <a:off x="1752148" y="4102327"/>
            <a:ext cx="83062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r>
              <a:rPr lang="en-US" altLang="zh-CN" sz="2400" dirty="0">
                <a:ea typeface="宋体" panose="02010600030101010101" pitchFamily="2" charset="-122"/>
                <a:sym typeface="Wingdings 2" panose="05020102010507070707" pitchFamily="18" charset="2"/>
              </a:rPr>
              <a:t>⑻ flag</a:t>
            </a:r>
            <a:r>
              <a:rPr lang="zh-CN" altLang="en-US" sz="2400" dirty="0">
                <a:ea typeface="宋体" panose="02010600030101010101" pitchFamily="2" charset="-122"/>
                <a:sym typeface="Wingdings 2" panose="05020102010507070707" pitchFamily="18" charset="2"/>
              </a:rPr>
              <a:t>：标志字符序列，控制对齐、符号、小数点、尾零</a:t>
            </a:r>
          </a:p>
        </p:txBody>
      </p:sp>
      <p:sp>
        <p:nvSpPr>
          <p:cNvPr id="12" name="Text Box 3"/>
          <p:cNvSpPr txBox="1">
            <a:spLocks noChangeArrowheads="1"/>
          </p:cNvSpPr>
          <p:nvPr/>
        </p:nvSpPr>
        <p:spPr bwMode="auto">
          <a:xfrm>
            <a:off x="3012624" y="4534127"/>
            <a:ext cx="52101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dirty="0">
                <a:latin typeface="隶书" panose="02010509060101010101" pitchFamily="49" charset="-122"/>
                <a:ea typeface="隶书" panose="02010509060101010101" pitchFamily="49" charset="-122"/>
                <a:sym typeface="Wingdings 2" panose="05020102010507070707" pitchFamily="18" charset="2"/>
              </a:rPr>
              <a:t>输出数据在域内左对齐（</a:t>
            </a:r>
            <a:r>
              <a:rPr kumimoji="1" lang="zh-CN" altLang="en-US" sz="2400" dirty="0">
                <a:solidFill>
                  <a:srgbClr val="FF0000"/>
                </a:solidFill>
                <a:latin typeface="隶书" panose="02010509060101010101" pitchFamily="49" charset="-122"/>
                <a:ea typeface="隶书" panose="02010509060101010101" pitchFamily="49" charset="-122"/>
                <a:sym typeface="Wingdings 2" panose="05020102010507070707" pitchFamily="18" charset="2"/>
              </a:rPr>
              <a:t>默认右对齐</a:t>
            </a:r>
            <a:r>
              <a:rPr kumimoji="1" lang="en-US" altLang="zh-CN" sz="2400" dirty="0">
                <a:latin typeface="隶书" panose="02010509060101010101" pitchFamily="49" charset="-122"/>
                <a:ea typeface="隶书" panose="02010509060101010101" pitchFamily="49" charset="-122"/>
                <a:sym typeface="Wingdings 2" panose="05020102010507070707" pitchFamily="18" charset="2"/>
              </a:rPr>
              <a:t>)</a:t>
            </a:r>
          </a:p>
        </p:txBody>
      </p:sp>
      <p:sp>
        <p:nvSpPr>
          <p:cNvPr id="13" name="Text Box 4"/>
          <p:cNvSpPr txBox="1">
            <a:spLocks noChangeArrowheads="1"/>
          </p:cNvSpPr>
          <p:nvPr/>
        </p:nvSpPr>
        <p:spPr bwMode="auto">
          <a:xfrm>
            <a:off x="2544311" y="4502377"/>
            <a:ext cx="2841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2400">
                <a:latin typeface="Times New Roman" panose="02020603050405020304" pitchFamily="18" charset="0"/>
                <a:ea typeface="隶书" panose="02010509060101010101" pitchFamily="49" charset="-122"/>
                <a:sym typeface="Wingdings 2" panose="05020102010507070707" pitchFamily="18" charset="2"/>
              </a:rPr>
              <a:t>-</a:t>
            </a:r>
          </a:p>
        </p:txBody>
      </p:sp>
      <p:sp>
        <p:nvSpPr>
          <p:cNvPr id="14" name="Text Box 5"/>
          <p:cNvSpPr txBox="1">
            <a:spLocks noChangeArrowheads="1"/>
          </p:cNvSpPr>
          <p:nvPr/>
        </p:nvSpPr>
        <p:spPr bwMode="auto">
          <a:xfrm>
            <a:off x="2977699" y="4959577"/>
            <a:ext cx="6601730" cy="463846"/>
          </a:xfrm>
          <a:prstGeom prst="rect">
            <a:avLst/>
          </a:prstGeom>
          <a:noFill/>
          <a:ln w="9525">
            <a:noFill/>
            <a:miter lim="800000"/>
          </a:ln>
        </p:spPr>
        <p:txBody>
          <a:bodyPr wrap="square" lIns="90000" tIns="46800" rIns="90000" bIns="46800">
            <a:spAutoFit/>
          </a:bodyPr>
          <a:lstStyle/>
          <a:p>
            <a:pPr>
              <a:defRPr/>
            </a:pPr>
            <a:r>
              <a:rPr kumimoji="1" lang="zh-CN" altLang="en-US" sz="2400" dirty="0">
                <a:solidFill>
                  <a:schemeClr val="accent3">
                    <a:lumMod val="85000"/>
                  </a:schemeClr>
                </a:solidFill>
                <a:latin typeface="隶书" panose="02010509060101010101" pitchFamily="49" charset="-122"/>
                <a:ea typeface="隶书" panose="02010509060101010101" pitchFamily="49" charset="-122"/>
                <a:sym typeface="Wingdings 2" panose="05020102010507070707" pitchFamily="18" charset="2"/>
              </a:rPr>
              <a:t>输出数值时指定左面不使用的空位置自动填</a:t>
            </a:r>
            <a:r>
              <a:rPr kumimoji="1" lang="en-US" altLang="zh-CN" sz="2400" dirty="0">
                <a:solidFill>
                  <a:schemeClr val="accent3">
                    <a:lumMod val="85000"/>
                  </a:schemeClr>
                </a:solidFill>
                <a:latin typeface="隶书" panose="02010509060101010101" pitchFamily="49" charset="-122"/>
                <a:ea typeface="隶书" panose="02010509060101010101" pitchFamily="49" charset="-122"/>
                <a:sym typeface="Wingdings 2" panose="05020102010507070707" pitchFamily="18" charset="2"/>
              </a:rPr>
              <a:t>0</a:t>
            </a:r>
            <a:endParaRPr kumimoji="1" lang="en-US" altLang="zh-CN" sz="2400" dirty="0">
              <a:solidFill>
                <a:schemeClr val="accent3">
                  <a:lumMod val="85000"/>
                </a:schemeClr>
              </a:solidFill>
              <a:latin typeface="Times New Roman" panose="02020603050405020304" pitchFamily="18" charset="0"/>
              <a:ea typeface="宋体" panose="02010600030101010101" pitchFamily="2" charset="-122"/>
            </a:endParaRPr>
          </a:p>
        </p:txBody>
      </p:sp>
      <p:sp>
        <p:nvSpPr>
          <p:cNvPr id="15" name="Text Box 6"/>
          <p:cNvSpPr txBox="1">
            <a:spLocks noChangeArrowheads="1"/>
          </p:cNvSpPr>
          <p:nvPr/>
        </p:nvSpPr>
        <p:spPr bwMode="auto">
          <a:xfrm>
            <a:off x="2504624" y="4959578"/>
            <a:ext cx="30999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2000" dirty="0">
                <a:solidFill>
                  <a:srgbClr val="D9D9D9"/>
                </a:solidFill>
                <a:latin typeface="Times New Roman" panose="02020603050405020304" pitchFamily="18" charset="0"/>
                <a:ea typeface="隶书" panose="02010509060101010101" pitchFamily="49" charset="-122"/>
                <a:sym typeface="Wingdings 2" panose="05020102010507070707" pitchFamily="18" charset="2"/>
              </a:rPr>
              <a:t>0</a:t>
            </a:r>
          </a:p>
        </p:txBody>
      </p:sp>
      <p:sp>
        <p:nvSpPr>
          <p:cNvPr id="18" name="Text Box 5"/>
          <p:cNvSpPr txBox="1">
            <a:spLocks noChangeArrowheads="1"/>
          </p:cNvSpPr>
          <p:nvPr/>
        </p:nvSpPr>
        <p:spPr bwMode="auto">
          <a:xfrm>
            <a:off x="2934155" y="5365985"/>
            <a:ext cx="5210175" cy="463550"/>
          </a:xfrm>
          <a:prstGeom prst="rect">
            <a:avLst/>
          </a:prstGeom>
          <a:noFill/>
          <a:ln w="9525">
            <a:noFill/>
            <a:miter lim="800000"/>
          </a:ln>
        </p:spPr>
        <p:txBody>
          <a:bodyPr lIns="90000" tIns="46800" rIns="90000" bIns="46800">
            <a:spAutoFit/>
          </a:bodyPr>
          <a:lstStyle/>
          <a:p>
            <a:pPr eaLnBrk="1" hangingPunct="1">
              <a:defRPr/>
            </a:pPr>
            <a:r>
              <a:rPr kumimoji="1" lang="zh-CN" altLang="en-US" sz="2400" dirty="0">
                <a:solidFill>
                  <a:schemeClr val="accent3">
                    <a:lumMod val="85000"/>
                  </a:schemeClr>
                </a:solidFill>
                <a:latin typeface="隶书" panose="02010509060101010101" pitchFamily="49" charset="-122"/>
                <a:ea typeface="隶书" panose="02010509060101010101" pitchFamily="49" charset="-122"/>
              </a:rPr>
              <a:t>指定在有符号数</a:t>
            </a:r>
            <a:r>
              <a:rPr kumimoji="1" lang="zh-CN" altLang="zh-CN" sz="2400" dirty="0">
                <a:solidFill>
                  <a:schemeClr val="accent3">
                    <a:lumMod val="85000"/>
                  </a:schemeClr>
                </a:solidFill>
                <a:latin typeface="隶书" panose="02010509060101010101" pitchFamily="49" charset="-122"/>
                <a:ea typeface="隶书" panose="02010509060101010101" pitchFamily="49" charset="-122"/>
              </a:rPr>
              <a:t>的正数前显示正号(+)</a:t>
            </a:r>
            <a:endParaRPr kumimoji="1" lang="en-US" altLang="zh-CN" sz="2400" dirty="0">
              <a:solidFill>
                <a:schemeClr val="accent3">
                  <a:lumMod val="85000"/>
                </a:schemeClr>
              </a:solidFill>
              <a:latin typeface="Times New Roman" panose="02020603050405020304" pitchFamily="18" charset="0"/>
              <a:ea typeface="宋体" panose="02010600030101010101" pitchFamily="2" charset="-122"/>
            </a:endParaRPr>
          </a:p>
        </p:txBody>
      </p:sp>
      <p:sp>
        <p:nvSpPr>
          <p:cNvPr id="19" name="Text Box 6"/>
          <p:cNvSpPr txBox="1">
            <a:spLocks noChangeArrowheads="1"/>
          </p:cNvSpPr>
          <p:nvPr/>
        </p:nvSpPr>
        <p:spPr bwMode="auto">
          <a:xfrm>
            <a:off x="2461080" y="5365986"/>
            <a:ext cx="3286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2000">
                <a:solidFill>
                  <a:srgbClr val="D9D9D9"/>
                </a:solidFill>
                <a:latin typeface="Times New Roman" panose="02020603050405020304" pitchFamily="18" charset="0"/>
                <a:ea typeface="隶书" panose="02010509060101010101" pitchFamily="49" charset="-122"/>
                <a:sym typeface="Wingdings 2" panose="05020102010507070707" pitchFamily="18" charset="2"/>
              </a:rPr>
              <a:t>+</a:t>
            </a:r>
          </a:p>
        </p:txBody>
      </p:sp>
      <p:sp>
        <p:nvSpPr>
          <p:cNvPr id="20" name="Text Box 7"/>
          <p:cNvSpPr txBox="1">
            <a:spLocks noChangeArrowheads="1"/>
          </p:cNvSpPr>
          <p:nvPr/>
        </p:nvSpPr>
        <p:spPr bwMode="auto">
          <a:xfrm>
            <a:off x="2897643" y="5726347"/>
            <a:ext cx="5940425" cy="463550"/>
          </a:xfrm>
          <a:prstGeom prst="rect">
            <a:avLst/>
          </a:prstGeom>
          <a:noFill/>
          <a:ln w="9525">
            <a:noFill/>
            <a:miter lim="800000"/>
          </a:ln>
        </p:spPr>
        <p:txBody>
          <a:bodyPr lIns="90000" tIns="46800" rIns="90000" bIns="46800">
            <a:spAutoFit/>
          </a:bodyPr>
          <a:lstStyle/>
          <a:p>
            <a:pPr eaLnBrk="1" hangingPunct="1">
              <a:defRPr/>
            </a:pPr>
            <a:r>
              <a:rPr kumimoji="1" lang="zh-CN" altLang="zh-CN" sz="2400" dirty="0">
                <a:solidFill>
                  <a:schemeClr val="accent3">
                    <a:lumMod val="85000"/>
                  </a:schemeClr>
                </a:solidFill>
                <a:latin typeface="隶书" panose="02010509060101010101" pitchFamily="49" charset="-122"/>
                <a:ea typeface="隶书" panose="02010509060101010101" pitchFamily="49" charset="-122"/>
              </a:rPr>
              <a:t>在八进制和十六进制数前显示前导0，0</a:t>
            </a:r>
            <a:r>
              <a:rPr kumimoji="1" lang="en-US" altLang="zh-CN" sz="2400" dirty="0">
                <a:solidFill>
                  <a:schemeClr val="accent3">
                    <a:lumMod val="85000"/>
                  </a:schemeClr>
                </a:solidFill>
                <a:latin typeface="隶书" panose="02010509060101010101" pitchFamily="49" charset="-122"/>
                <a:ea typeface="隶书" panose="02010509060101010101" pitchFamily="49" charset="-122"/>
              </a:rPr>
              <a:t>x</a:t>
            </a:r>
          </a:p>
        </p:txBody>
      </p:sp>
      <p:sp>
        <p:nvSpPr>
          <p:cNvPr id="21" name="Text Box 8"/>
          <p:cNvSpPr txBox="1">
            <a:spLocks noChangeArrowheads="1"/>
          </p:cNvSpPr>
          <p:nvPr/>
        </p:nvSpPr>
        <p:spPr bwMode="auto">
          <a:xfrm>
            <a:off x="2480130" y="5762861"/>
            <a:ext cx="3095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2000">
                <a:solidFill>
                  <a:srgbClr val="D9D9D9"/>
                </a:solidFill>
                <a:latin typeface="Times New Roman" panose="02020603050405020304" pitchFamily="18" charset="0"/>
                <a:ea typeface="隶书" panose="02010509060101010101" pitchFamily="49" charset="-122"/>
                <a:sym typeface="Wingdings 2" panose="05020102010507070707" pitchFamily="18" charset="2"/>
              </a:rPr>
              <a:t>#</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ox(in)">
                                      <p:cBhvr>
                                        <p:cTn id="7" dur="1000"/>
                                        <p:tgtEl>
                                          <p:spTgt spid="8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box(out)">
                                      <p:cBhvr>
                                        <p:cTn id="12" dur="500"/>
                                        <p:tgtEl>
                                          <p:spTgt spid="8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noGrp="1" noChangeArrowheads="1"/>
          </p:cNvSpPr>
          <p:nvPr>
            <p:ph type="title"/>
          </p:nvPr>
        </p:nvSpPr>
        <p:spPr>
          <a:xfrm>
            <a:off x="673100" y="1085850"/>
            <a:ext cx="10363200" cy="457200"/>
          </a:xfrm>
        </p:spPr>
        <p:txBody>
          <a:bodyPr>
            <a:normAutofit fontScale="90000"/>
          </a:bodyPr>
          <a:lstStyle/>
          <a:p>
            <a:pPr eaLnBrk="1" hangingPunct="1">
              <a:defRPr/>
            </a:pPr>
            <a:r>
              <a:rPr lang="en-US" altLang="zh-CN" dirty="0">
                <a:solidFill>
                  <a:srgbClr val="3333CC"/>
                </a:solidFill>
              </a:rPr>
              <a:t>2.1   C</a:t>
            </a:r>
            <a:r>
              <a:rPr lang="zh-CN" altLang="en-US" dirty="0">
                <a:solidFill>
                  <a:srgbClr val="3333CC"/>
                </a:solidFill>
              </a:rPr>
              <a:t>语言的数据类型</a:t>
            </a:r>
          </a:p>
        </p:txBody>
      </p:sp>
      <p:sp>
        <p:nvSpPr>
          <p:cNvPr id="51213" name="Rectangle 13"/>
          <p:cNvSpPr>
            <a:spLocks noChangeArrowheads="1"/>
          </p:cNvSpPr>
          <p:nvPr/>
        </p:nvSpPr>
        <p:spPr bwMode="auto">
          <a:xfrm>
            <a:off x="334433" y="1876425"/>
            <a:ext cx="10703984" cy="4296561"/>
          </a:xfrm>
          <a:prstGeom prst="rect">
            <a:avLst/>
          </a:prstGeom>
          <a:noFill/>
          <a:ln w="9525">
            <a:noFill/>
            <a:miter lim="800000"/>
          </a:ln>
          <a:effectLst/>
        </p:spPr>
        <p:txBody>
          <a:bodyPr>
            <a:spAutoFit/>
          </a:bodyPr>
          <a:lstStyle/>
          <a:p>
            <a:pPr marL="363855" indent="-363855">
              <a:lnSpc>
                <a:spcPct val="125000"/>
              </a:lnSpc>
              <a:spcBef>
                <a:spcPct val="20000"/>
              </a:spcBef>
              <a:buFont typeface="Wingdings" panose="05000000000000000000" pitchFamily="2" charset="2"/>
              <a:buChar char="Ø"/>
              <a:defRPr/>
            </a:pPr>
            <a:r>
              <a:rPr lang="zh-CN" altLang="en-US" sz="2800" kern="0" dirty="0">
                <a:latin typeface="+mn-ea"/>
                <a:sym typeface="Wingdings" panose="05000000000000000000" pitchFamily="2" charset="2"/>
              </a:rPr>
              <a:t>硬件只能通过高低电平表示不同状态。</a:t>
            </a:r>
            <a:endParaRPr lang="zh-CN" altLang="en-US" sz="2800" kern="0" baseline="30000" dirty="0">
              <a:latin typeface="+mn-ea"/>
              <a:sym typeface="Wingdings" panose="05000000000000000000" pitchFamily="2" charset="2"/>
            </a:endParaRPr>
          </a:p>
          <a:p>
            <a:pPr marL="363855" indent="-363855">
              <a:lnSpc>
                <a:spcPct val="125000"/>
              </a:lnSpc>
              <a:spcBef>
                <a:spcPct val="20000"/>
              </a:spcBef>
              <a:buFont typeface="Wingdings" panose="05000000000000000000" pitchFamily="2" charset="2"/>
              <a:buChar char="Ø"/>
              <a:defRPr/>
            </a:pPr>
            <a:r>
              <a:rPr lang="zh-CN" altLang="en-US" sz="2800" kern="0" dirty="0">
                <a:latin typeface="+mn-ea"/>
                <a:ea typeface="+mn-ea"/>
                <a:sym typeface="Wingdings" panose="05000000000000000000" pitchFamily="2" charset="2"/>
              </a:rPr>
              <a:t>计算机处理不同数据的方式：</a:t>
            </a:r>
            <a:r>
              <a:rPr lang="zh-CN" altLang="en-US" sz="3200" kern="0" dirty="0">
                <a:solidFill>
                  <a:srgbClr val="3333CC"/>
                </a:solidFill>
                <a:latin typeface="+mn-ea"/>
                <a:ea typeface="+mn-ea"/>
                <a:sym typeface="Wingdings" panose="05000000000000000000" pitchFamily="2" charset="2"/>
              </a:rPr>
              <a:t>编码</a:t>
            </a:r>
            <a:r>
              <a:rPr lang="zh-CN" altLang="en-US" sz="2800" kern="0" dirty="0">
                <a:latin typeface="+mn-ea"/>
                <a:ea typeface="+mn-ea"/>
                <a:sym typeface="Wingdings" panose="05000000000000000000" pitchFamily="2" charset="2"/>
              </a:rPr>
              <a:t>。</a:t>
            </a:r>
            <a:endParaRPr lang="en-US" altLang="zh-CN" sz="2800" kern="0" dirty="0">
              <a:latin typeface="+mn-ea"/>
              <a:ea typeface="+mn-ea"/>
              <a:sym typeface="Wingdings" panose="05000000000000000000" pitchFamily="2" charset="2"/>
            </a:endParaRPr>
          </a:p>
          <a:p>
            <a:pPr marL="363855" indent="-363855">
              <a:lnSpc>
                <a:spcPct val="125000"/>
              </a:lnSpc>
              <a:spcBef>
                <a:spcPct val="20000"/>
              </a:spcBef>
              <a:buFont typeface="Wingdings" panose="05000000000000000000" pitchFamily="2" charset="2"/>
              <a:buChar char="Ø"/>
              <a:defRPr/>
            </a:pPr>
            <a:endParaRPr lang="en-US" altLang="zh-CN" sz="2800" kern="0" dirty="0">
              <a:latin typeface="+mn-ea"/>
              <a:ea typeface="+mn-ea"/>
              <a:sym typeface="Wingdings" panose="05000000000000000000" pitchFamily="2" charset="2"/>
            </a:endParaRPr>
          </a:p>
          <a:p>
            <a:pPr marL="363855" indent="-363855">
              <a:lnSpc>
                <a:spcPct val="125000"/>
              </a:lnSpc>
              <a:spcBef>
                <a:spcPct val="20000"/>
              </a:spcBef>
              <a:buFont typeface="Wingdings" panose="05000000000000000000" pitchFamily="2" charset="2"/>
              <a:buChar char="Ø"/>
              <a:defRPr/>
            </a:pPr>
            <a:r>
              <a:rPr lang="zh-CN" altLang="en-US" sz="2800" kern="0" dirty="0">
                <a:solidFill>
                  <a:schemeClr val="accent2">
                    <a:lumMod val="75000"/>
                  </a:schemeClr>
                </a:solidFill>
                <a:latin typeface="+mn-ea"/>
                <a:ea typeface="+mn-ea"/>
                <a:sym typeface="Wingdings" panose="05000000000000000000" pitchFamily="2" charset="2"/>
              </a:rPr>
              <a:t>数据类型代表数据的分类，不同类型的数据对应着不同的编码方式及其对应的计算处理方式。</a:t>
            </a:r>
            <a:endParaRPr lang="en-US" altLang="zh-CN" sz="2800" kern="0" dirty="0">
              <a:solidFill>
                <a:schemeClr val="accent2">
                  <a:lumMod val="75000"/>
                </a:schemeClr>
              </a:solidFill>
              <a:latin typeface="+mn-ea"/>
              <a:ea typeface="+mn-ea"/>
              <a:sym typeface="Wingdings" panose="05000000000000000000" pitchFamily="2" charset="2"/>
            </a:endParaRPr>
          </a:p>
          <a:p>
            <a:pPr marL="363855" indent="-363855">
              <a:lnSpc>
                <a:spcPct val="125000"/>
              </a:lnSpc>
              <a:spcBef>
                <a:spcPct val="20000"/>
              </a:spcBef>
              <a:buFont typeface="Wingdings" panose="05000000000000000000" pitchFamily="2" charset="2"/>
              <a:buChar char="Ø"/>
              <a:defRPr/>
            </a:pPr>
            <a:r>
              <a:rPr lang="zh-CN" altLang="en-US" sz="2800" kern="0" dirty="0">
                <a:solidFill>
                  <a:schemeClr val="accent2">
                    <a:lumMod val="75000"/>
                  </a:schemeClr>
                </a:solidFill>
                <a:latin typeface="+mn-ea"/>
                <a:ea typeface="+mn-ea"/>
                <a:sym typeface="Wingdings" panose="05000000000000000000" pitchFamily="2" charset="2"/>
              </a:rPr>
              <a:t>编程时必须指定一个数据的数据类型，才能让计算机对该数据进行正确处理。</a:t>
            </a:r>
            <a:endParaRPr lang="zh-CN" altLang="en-US" sz="2800" kern="0" dirty="0">
              <a:solidFill>
                <a:schemeClr val="accent2">
                  <a:lumMod val="75000"/>
                </a:schemeClr>
              </a:solidFill>
              <a:latin typeface="宋体" panose="02010600030101010101" pitchFamily="2" charset="-122"/>
              <a:sym typeface="Wingdings" panose="05000000000000000000" pitchFamily="2" charset="2"/>
            </a:endParaRPr>
          </a:p>
        </p:txBody>
      </p:sp>
      <p:sp>
        <p:nvSpPr>
          <p:cNvPr id="6148" name="圆角矩形标注 3"/>
          <p:cNvSpPr>
            <a:spLocks noChangeArrowheads="1"/>
          </p:cNvSpPr>
          <p:nvPr/>
        </p:nvSpPr>
        <p:spPr bwMode="auto">
          <a:xfrm>
            <a:off x="8032447" y="1700893"/>
            <a:ext cx="3564467" cy="2014764"/>
          </a:xfrm>
          <a:prstGeom prst="wedgeRoundRectCallout">
            <a:avLst>
              <a:gd name="adj1" fmla="val -78091"/>
              <a:gd name="adj2" fmla="val -5301"/>
              <a:gd name="adj3" fmla="val 16667"/>
            </a:avLst>
          </a:prstGeom>
          <a:solidFill>
            <a:schemeClr val="accent1"/>
          </a:solidFill>
          <a:ln w="9525" algn="ctr">
            <a:solidFill>
              <a:schemeClr val="tx1"/>
            </a:solidFill>
            <a:round/>
          </a:ln>
        </p:spPr>
        <p:txBody>
          <a:bodyPr/>
          <a:lstStyle/>
          <a:p>
            <a:r>
              <a:rPr lang="zh-CN" altLang="en-US"/>
              <a:t>实际就是不同类型数据之间的转换对应关系。</a:t>
            </a:r>
            <a:endParaRPr lang="en-US" altLang="zh-CN"/>
          </a:p>
          <a:p>
            <a:r>
              <a:rPr lang="zh-CN" altLang="en-US"/>
              <a:t>如：</a:t>
            </a:r>
            <a:endParaRPr lang="en-US" altLang="zh-CN"/>
          </a:p>
          <a:p>
            <a:r>
              <a:rPr lang="zh-CN" altLang="en-US"/>
              <a:t>十进制编码</a:t>
            </a:r>
            <a:endParaRPr lang="en-US" altLang="zh-CN"/>
          </a:p>
          <a:p>
            <a:r>
              <a:rPr lang="zh-CN" altLang="en-US"/>
              <a:t>二进制编码</a:t>
            </a:r>
            <a:endParaRPr lang="en-US" altLang="zh-CN"/>
          </a:p>
          <a:p>
            <a:r>
              <a:rPr lang="en-US" altLang="zh-CN"/>
              <a:t>ASCII</a:t>
            </a:r>
            <a:r>
              <a:rPr lang="zh-CN" altLang="en-US"/>
              <a:t>编码 等等</a:t>
            </a:r>
            <a:endParaRPr lang="en-US" altLang="zh-CN"/>
          </a:p>
          <a:p>
            <a:endParaRPr lang="en-US" altLang="zh-CN"/>
          </a:p>
          <a:p>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34"/>
          <p:cNvGrpSpPr/>
          <p:nvPr/>
        </p:nvGrpSpPr>
        <p:grpSpPr bwMode="auto">
          <a:xfrm>
            <a:off x="1847851" y="3539221"/>
            <a:ext cx="8245475" cy="1671638"/>
            <a:chOff x="226" y="2377"/>
            <a:chExt cx="5194" cy="1053"/>
          </a:xfrm>
        </p:grpSpPr>
        <p:sp>
          <p:nvSpPr>
            <p:cNvPr id="46159" name="Text Box 5"/>
            <p:cNvSpPr txBox="1">
              <a:spLocks noChangeArrowheads="1"/>
            </p:cNvSpPr>
            <p:nvPr/>
          </p:nvSpPr>
          <p:spPr bwMode="auto">
            <a:xfrm>
              <a:off x="226" y="2377"/>
              <a:ext cx="5194" cy="1053"/>
            </a:xfrm>
            <a:prstGeom prst="rect">
              <a:avLst/>
            </a:prstGeom>
            <a:noFill/>
            <a:ln w="38100">
              <a:solidFill>
                <a:srgbClr val="33CC33"/>
              </a:solidFill>
              <a:miter lim="800000"/>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lnSpc>
                  <a:spcPct val="80000"/>
                </a:lnSpc>
                <a:spcBef>
                  <a:spcPct val="50000"/>
                </a:spcBef>
              </a:pPr>
              <a:r>
                <a:rPr kumimoji="1" lang="zh-CN" altLang="en-US" sz="2800">
                  <a:solidFill>
                    <a:srgbClr val="002060"/>
                  </a:solidFill>
                  <a:latin typeface="Times New Roman" panose="02020603050405020304" pitchFamily="18" charset="0"/>
                  <a:ea typeface="宋体" panose="02010600030101010101" pitchFamily="2" charset="-122"/>
                  <a:sym typeface="Wingdings 2" panose="05020102010507070707" pitchFamily="18" charset="2"/>
                </a:rPr>
                <a:t>如：</a:t>
              </a:r>
              <a:r>
                <a:rPr kumimoji="1" lang="en-US" altLang="zh-CN" sz="2800">
                  <a:solidFill>
                    <a:srgbClr val="002060"/>
                  </a:solidFill>
                  <a:latin typeface="Times New Roman" panose="02020603050405020304" pitchFamily="18" charset="0"/>
                  <a:ea typeface="宋体" panose="02010600030101010101" pitchFamily="2" charset="-122"/>
                  <a:sym typeface="Wingdings 2" panose="05020102010507070707" pitchFamily="18" charset="2"/>
                </a:rPr>
                <a:t>printf("%3s,%7.2s,%.4s,%-5.3s\n",</a:t>
              </a:r>
            </a:p>
            <a:p>
              <a:pPr eaLnBrk="1" hangingPunct="1">
                <a:lnSpc>
                  <a:spcPct val="80000"/>
                </a:lnSpc>
                <a:spcBef>
                  <a:spcPct val="50000"/>
                </a:spcBef>
              </a:pPr>
              <a:r>
                <a:rPr kumimoji="1" lang="en-US" altLang="zh-CN" sz="2800">
                  <a:solidFill>
                    <a:srgbClr val="002060"/>
                  </a:solidFill>
                  <a:latin typeface="Times New Roman" panose="02020603050405020304" pitchFamily="18" charset="0"/>
                  <a:ea typeface="宋体" panose="02010600030101010101" pitchFamily="2" charset="-122"/>
                  <a:sym typeface="Wingdings 2" panose="05020102010507070707" pitchFamily="18" charset="2"/>
                </a:rPr>
                <a:t>  "CHINA", "CHINA" , "CHINA", "CHINA"); </a:t>
              </a:r>
            </a:p>
            <a:p>
              <a:pPr eaLnBrk="1" hangingPunct="1">
                <a:lnSpc>
                  <a:spcPct val="80000"/>
                </a:lnSpc>
                <a:spcBef>
                  <a:spcPct val="50000"/>
                </a:spcBef>
              </a:pPr>
              <a:r>
                <a:rPr kumimoji="1" lang="zh-CN" altLang="en-US" sz="2800">
                  <a:solidFill>
                    <a:srgbClr val="002060"/>
                  </a:solidFill>
                  <a:latin typeface="Times New Roman" panose="02020603050405020304" pitchFamily="18" charset="0"/>
                  <a:ea typeface="宋体" panose="02010600030101010101" pitchFamily="2" charset="-122"/>
                  <a:sym typeface="Wingdings 2" panose="05020102010507070707" pitchFamily="18" charset="2"/>
                </a:rPr>
                <a:t>输出结果：</a:t>
              </a:r>
              <a:r>
                <a:rPr kumimoji="1" lang="en-US" altLang="zh-CN" sz="2800">
                  <a:solidFill>
                    <a:srgbClr val="002060"/>
                  </a:solidFill>
                  <a:latin typeface="Times New Roman" panose="02020603050405020304" pitchFamily="18" charset="0"/>
                  <a:ea typeface="宋体" panose="02010600030101010101" pitchFamily="2" charset="-122"/>
                  <a:sym typeface="Wingdings 2" panose="05020102010507070707" pitchFamily="18" charset="2"/>
                </a:rPr>
                <a:t>CHINA,                   CH,CHIN, CHI    </a:t>
              </a:r>
            </a:p>
          </p:txBody>
        </p:sp>
        <p:grpSp>
          <p:nvGrpSpPr>
            <p:cNvPr id="46160" name="Group 6"/>
            <p:cNvGrpSpPr/>
            <p:nvPr/>
          </p:nvGrpSpPr>
          <p:grpSpPr bwMode="auto">
            <a:xfrm>
              <a:off x="2358" y="3289"/>
              <a:ext cx="163" cy="96"/>
              <a:chOff x="2304" y="3312"/>
              <a:chExt cx="144" cy="96"/>
            </a:xfrm>
          </p:grpSpPr>
          <p:sp>
            <p:nvSpPr>
              <p:cNvPr id="46185" name="Line 7"/>
              <p:cNvSpPr>
                <a:spLocks noChangeShapeType="1"/>
              </p:cNvSpPr>
              <p:nvPr/>
            </p:nvSpPr>
            <p:spPr bwMode="auto">
              <a:xfrm>
                <a:off x="2304" y="3408"/>
                <a:ext cx="144"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6" name="Line 8"/>
              <p:cNvSpPr>
                <a:spLocks noChangeShapeType="1"/>
              </p:cNvSpPr>
              <p:nvPr/>
            </p:nvSpPr>
            <p:spPr bwMode="auto">
              <a:xfrm flipV="1">
                <a:off x="2304"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7" name="Line 9"/>
              <p:cNvSpPr>
                <a:spLocks noChangeShapeType="1"/>
              </p:cNvSpPr>
              <p:nvPr/>
            </p:nvSpPr>
            <p:spPr bwMode="auto">
              <a:xfrm flipV="1">
                <a:off x="2448"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61" name="Group 10"/>
            <p:cNvGrpSpPr/>
            <p:nvPr/>
          </p:nvGrpSpPr>
          <p:grpSpPr bwMode="auto">
            <a:xfrm>
              <a:off x="2543" y="3289"/>
              <a:ext cx="164" cy="96"/>
              <a:chOff x="2304" y="3312"/>
              <a:chExt cx="144" cy="96"/>
            </a:xfrm>
          </p:grpSpPr>
          <p:sp>
            <p:nvSpPr>
              <p:cNvPr id="46182" name="Line 11"/>
              <p:cNvSpPr>
                <a:spLocks noChangeShapeType="1"/>
              </p:cNvSpPr>
              <p:nvPr/>
            </p:nvSpPr>
            <p:spPr bwMode="auto">
              <a:xfrm>
                <a:off x="2304" y="3408"/>
                <a:ext cx="144"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3" name="Line 12"/>
              <p:cNvSpPr>
                <a:spLocks noChangeShapeType="1"/>
              </p:cNvSpPr>
              <p:nvPr/>
            </p:nvSpPr>
            <p:spPr bwMode="auto">
              <a:xfrm flipV="1">
                <a:off x="2304"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4" name="Line 13"/>
              <p:cNvSpPr>
                <a:spLocks noChangeShapeType="1"/>
              </p:cNvSpPr>
              <p:nvPr/>
            </p:nvSpPr>
            <p:spPr bwMode="auto">
              <a:xfrm flipV="1">
                <a:off x="2448"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62" name="Group 14"/>
            <p:cNvGrpSpPr/>
            <p:nvPr/>
          </p:nvGrpSpPr>
          <p:grpSpPr bwMode="auto">
            <a:xfrm>
              <a:off x="3100" y="3289"/>
              <a:ext cx="163" cy="96"/>
              <a:chOff x="2304" y="3312"/>
              <a:chExt cx="144" cy="96"/>
            </a:xfrm>
          </p:grpSpPr>
          <p:sp>
            <p:nvSpPr>
              <p:cNvPr id="46179" name="Line 15"/>
              <p:cNvSpPr>
                <a:spLocks noChangeShapeType="1"/>
              </p:cNvSpPr>
              <p:nvPr/>
            </p:nvSpPr>
            <p:spPr bwMode="auto">
              <a:xfrm>
                <a:off x="2304" y="3408"/>
                <a:ext cx="144"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0" name="Line 16"/>
              <p:cNvSpPr>
                <a:spLocks noChangeShapeType="1"/>
              </p:cNvSpPr>
              <p:nvPr/>
            </p:nvSpPr>
            <p:spPr bwMode="auto">
              <a:xfrm flipV="1">
                <a:off x="2304"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81" name="Line 17"/>
              <p:cNvSpPr>
                <a:spLocks noChangeShapeType="1"/>
              </p:cNvSpPr>
              <p:nvPr/>
            </p:nvSpPr>
            <p:spPr bwMode="auto">
              <a:xfrm flipV="1">
                <a:off x="2448"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63" name="Group 18"/>
            <p:cNvGrpSpPr/>
            <p:nvPr/>
          </p:nvGrpSpPr>
          <p:grpSpPr bwMode="auto">
            <a:xfrm>
              <a:off x="2729" y="3289"/>
              <a:ext cx="163" cy="96"/>
              <a:chOff x="2304" y="3312"/>
              <a:chExt cx="144" cy="96"/>
            </a:xfrm>
          </p:grpSpPr>
          <p:sp>
            <p:nvSpPr>
              <p:cNvPr id="46176" name="Line 19"/>
              <p:cNvSpPr>
                <a:spLocks noChangeShapeType="1"/>
              </p:cNvSpPr>
              <p:nvPr/>
            </p:nvSpPr>
            <p:spPr bwMode="auto">
              <a:xfrm>
                <a:off x="2304" y="3408"/>
                <a:ext cx="144"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77" name="Line 20"/>
              <p:cNvSpPr>
                <a:spLocks noChangeShapeType="1"/>
              </p:cNvSpPr>
              <p:nvPr/>
            </p:nvSpPr>
            <p:spPr bwMode="auto">
              <a:xfrm flipV="1">
                <a:off x="2304"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78" name="Line 21"/>
              <p:cNvSpPr>
                <a:spLocks noChangeShapeType="1"/>
              </p:cNvSpPr>
              <p:nvPr/>
            </p:nvSpPr>
            <p:spPr bwMode="auto">
              <a:xfrm flipV="1">
                <a:off x="2448"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64" name="Group 22"/>
            <p:cNvGrpSpPr/>
            <p:nvPr/>
          </p:nvGrpSpPr>
          <p:grpSpPr bwMode="auto">
            <a:xfrm>
              <a:off x="2914" y="3289"/>
              <a:ext cx="163" cy="96"/>
              <a:chOff x="2304" y="3312"/>
              <a:chExt cx="144" cy="96"/>
            </a:xfrm>
          </p:grpSpPr>
          <p:sp>
            <p:nvSpPr>
              <p:cNvPr id="46173" name="Line 23"/>
              <p:cNvSpPr>
                <a:spLocks noChangeShapeType="1"/>
              </p:cNvSpPr>
              <p:nvPr/>
            </p:nvSpPr>
            <p:spPr bwMode="auto">
              <a:xfrm>
                <a:off x="2304" y="3408"/>
                <a:ext cx="144"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74" name="Line 24"/>
              <p:cNvSpPr>
                <a:spLocks noChangeShapeType="1"/>
              </p:cNvSpPr>
              <p:nvPr/>
            </p:nvSpPr>
            <p:spPr bwMode="auto">
              <a:xfrm flipV="1">
                <a:off x="2304"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75" name="Line 25"/>
              <p:cNvSpPr>
                <a:spLocks noChangeShapeType="1"/>
              </p:cNvSpPr>
              <p:nvPr/>
            </p:nvSpPr>
            <p:spPr bwMode="auto">
              <a:xfrm flipV="1">
                <a:off x="2448"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65" name="Group 26"/>
            <p:cNvGrpSpPr/>
            <p:nvPr/>
          </p:nvGrpSpPr>
          <p:grpSpPr bwMode="auto">
            <a:xfrm>
              <a:off x="4814" y="3289"/>
              <a:ext cx="164" cy="96"/>
              <a:chOff x="2304" y="3312"/>
              <a:chExt cx="144" cy="96"/>
            </a:xfrm>
          </p:grpSpPr>
          <p:sp>
            <p:nvSpPr>
              <p:cNvPr id="46170" name="Line 27"/>
              <p:cNvSpPr>
                <a:spLocks noChangeShapeType="1"/>
              </p:cNvSpPr>
              <p:nvPr/>
            </p:nvSpPr>
            <p:spPr bwMode="auto">
              <a:xfrm>
                <a:off x="2304" y="3408"/>
                <a:ext cx="144"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71" name="Line 28"/>
              <p:cNvSpPr>
                <a:spLocks noChangeShapeType="1"/>
              </p:cNvSpPr>
              <p:nvPr/>
            </p:nvSpPr>
            <p:spPr bwMode="auto">
              <a:xfrm flipV="1">
                <a:off x="2304"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72" name="Line 29"/>
              <p:cNvSpPr>
                <a:spLocks noChangeShapeType="1"/>
              </p:cNvSpPr>
              <p:nvPr/>
            </p:nvSpPr>
            <p:spPr bwMode="auto">
              <a:xfrm flipV="1">
                <a:off x="2448"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66" name="Group 30"/>
            <p:cNvGrpSpPr/>
            <p:nvPr/>
          </p:nvGrpSpPr>
          <p:grpSpPr bwMode="auto">
            <a:xfrm>
              <a:off x="5000" y="3289"/>
              <a:ext cx="163" cy="96"/>
              <a:chOff x="2304" y="3312"/>
              <a:chExt cx="144" cy="96"/>
            </a:xfrm>
          </p:grpSpPr>
          <p:sp>
            <p:nvSpPr>
              <p:cNvPr id="46167" name="Line 31"/>
              <p:cNvSpPr>
                <a:spLocks noChangeShapeType="1"/>
              </p:cNvSpPr>
              <p:nvPr/>
            </p:nvSpPr>
            <p:spPr bwMode="auto">
              <a:xfrm>
                <a:off x="2304" y="3408"/>
                <a:ext cx="144"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68" name="Line 32"/>
              <p:cNvSpPr>
                <a:spLocks noChangeShapeType="1"/>
              </p:cNvSpPr>
              <p:nvPr/>
            </p:nvSpPr>
            <p:spPr bwMode="auto">
              <a:xfrm flipV="1">
                <a:off x="2304"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69" name="Line 33"/>
              <p:cNvSpPr>
                <a:spLocks noChangeShapeType="1"/>
              </p:cNvSpPr>
              <p:nvPr/>
            </p:nvSpPr>
            <p:spPr bwMode="auto">
              <a:xfrm flipV="1">
                <a:off x="2448" y="3312"/>
                <a:ext cx="0" cy="96"/>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46083" name="Text Box 9"/>
          <p:cNvSpPr txBox="1">
            <a:spLocks noChangeArrowheads="1"/>
          </p:cNvSpPr>
          <p:nvPr/>
        </p:nvSpPr>
        <p:spPr bwMode="auto">
          <a:xfrm>
            <a:off x="1882775" y="962026"/>
            <a:ext cx="6064250" cy="2320925"/>
          </a:xfrm>
          <a:prstGeom prst="rect">
            <a:avLst/>
          </a:prstGeom>
          <a:solidFill>
            <a:schemeClr val="bg1"/>
          </a:solidFill>
          <a:ln w="38100">
            <a:solidFill>
              <a:srgbClr val="0000FF"/>
            </a:solidFill>
            <a:miter lim="800000"/>
          </a:ln>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a:latin typeface="Times New Roman" panose="02020603050405020304" pitchFamily="18" charset="0"/>
                <a:ea typeface="宋体" panose="02010600030101010101" pitchFamily="2" charset="-122"/>
                <a:sym typeface="Wingdings 2" panose="05020102010507070707" pitchFamily="18" charset="2"/>
              </a:rPr>
              <a:t>例  </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int a=1234;</a:t>
            </a:r>
          </a:p>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float f=123.456;</a:t>
            </a:r>
          </a:p>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printf(“%8d\n",a);       </a:t>
            </a:r>
          </a:p>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printf(“%-8d\n",a);            </a:t>
            </a:r>
          </a:p>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printf(“%10.2f\n",f);</a:t>
            </a:r>
          </a:p>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printf("%-10.2f\n",f);   </a:t>
            </a:r>
          </a:p>
        </p:txBody>
      </p:sp>
      <p:sp>
        <p:nvSpPr>
          <p:cNvPr id="35" name="Text Box 10"/>
          <p:cNvSpPr txBox="1">
            <a:spLocks noChangeArrowheads="1"/>
          </p:cNvSpPr>
          <p:nvPr/>
        </p:nvSpPr>
        <p:spPr bwMode="auto">
          <a:xfrm>
            <a:off x="1847850" y="5418369"/>
            <a:ext cx="5663730" cy="1200329"/>
          </a:xfrm>
          <a:prstGeom prst="rect">
            <a:avLst/>
          </a:prstGeom>
          <a:solidFill>
            <a:schemeClr val="bg1"/>
          </a:solidFill>
          <a:ln w="38100">
            <a:solidFill>
              <a:srgbClr val="0000FF"/>
            </a:solidFill>
            <a:miter lim="800000"/>
          </a:ln>
        </p:spPr>
        <p:txBody>
          <a:bodyPr wrap="none">
            <a:spAutoFit/>
          </a:bodyPr>
          <a:lstStyle/>
          <a:p>
            <a:pPr eaLnBrk="1" hangingPunct="1">
              <a:defRPr/>
            </a:pPr>
            <a:r>
              <a:rPr kumimoji="1" lang="zh-CN" altLang="en-US" sz="2400" dirty="0">
                <a:solidFill>
                  <a:schemeClr val="accent3">
                    <a:lumMod val="85000"/>
                  </a:schemeClr>
                </a:solidFill>
                <a:latin typeface="Times New Roman" panose="02020603050405020304" pitchFamily="18" charset="0"/>
                <a:ea typeface="宋体" panose="02010600030101010101" pitchFamily="2" charset="-122"/>
              </a:rPr>
              <a:t>例  </a:t>
            </a:r>
            <a:r>
              <a:rPr kumimoji="1" lang="en-US" altLang="zh-CN" sz="2400" dirty="0" err="1">
                <a:solidFill>
                  <a:schemeClr val="accent3">
                    <a:lumMod val="85000"/>
                  </a:schemeClr>
                </a:solidFill>
                <a:latin typeface="Times New Roman" panose="02020603050405020304" pitchFamily="18" charset="0"/>
                <a:ea typeface="宋体" panose="02010600030101010101" pitchFamily="2" charset="-122"/>
              </a:rPr>
              <a:t>int</a:t>
            </a:r>
            <a:r>
              <a:rPr kumimoji="1" lang="en-US" altLang="zh-CN" sz="2400" dirty="0">
                <a:solidFill>
                  <a:schemeClr val="accent3">
                    <a:lumMod val="85000"/>
                  </a:schemeClr>
                </a:solidFill>
                <a:latin typeface="Times New Roman" panose="02020603050405020304" pitchFamily="18" charset="0"/>
                <a:ea typeface="宋体" panose="02010600030101010101" pitchFamily="2" charset="-122"/>
              </a:rPr>
              <a:t> a=123;</a:t>
            </a:r>
          </a:p>
          <a:p>
            <a:pPr eaLnBrk="1" hangingPunct="1">
              <a:defRPr/>
            </a:pPr>
            <a:r>
              <a:rPr kumimoji="1" lang="en-US" altLang="zh-CN" sz="2400" dirty="0">
                <a:solidFill>
                  <a:schemeClr val="accent3">
                    <a:lumMod val="85000"/>
                  </a:schemeClr>
                </a:solidFill>
                <a:latin typeface="Times New Roman" panose="02020603050405020304" pitchFamily="18" charset="0"/>
                <a:ea typeface="宋体" panose="02010600030101010101" pitchFamily="2" charset="-122"/>
              </a:rPr>
              <a:t>      </a:t>
            </a:r>
            <a:r>
              <a:rPr kumimoji="1" lang="en-US" altLang="zh-CN" sz="2400" dirty="0" err="1">
                <a:solidFill>
                  <a:schemeClr val="accent3">
                    <a:lumMod val="85000"/>
                  </a:schemeClr>
                </a:solidFill>
                <a:latin typeface="Times New Roman" panose="02020603050405020304" pitchFamily="18" charset="0"/>
                <a:ea typeface="宋体" panose="02010600030101010101" pitchFamily="2" charset="-122"/>
              </a:rPr>
              <a:t>printf</a:t>
            </a:r>
            <a:r>
              <a:rPr kumimoji="1" lang="en-US" altLang="zh-CN" sz="2400" dirty="0">
                <a:solidFill>
                  <a:schemeClr val="accent3">
                    <a:lumMod val="85000"/>
                  </a:schemeClr>
                </a:solidFill>
                <a:latin typeface="Times New Roman" panose="02020603050405020304" pitchFamily="18" charset="0"/>
                <a:ea typeface="宋体" panose="02010600030101010101" pitchFamily="2" charset="-122"/>
              </a:rPr>
              <a:t>("%</a:t>
            </a:r>
            <a:r>
              <a:rPr kumimoji="1" lang="en-US" altLang="zh-CN" sz="2400" dirty="0" err="1">
                <a:solidFill>
                  <a:schemeClr val="accent3">
                    <a:lumMod val="85000"/>
                  </a:schemeClr>
                </a:solidFill>
                <a:latin typeface="Times New Roman" panose="02020603050405020304" pitchFamily="18" charset="0"/>
                <a:ea typeface="宋体" panose="02010600030101010101" pitchFamily="2" charset="-122"/>
              </a:rPr>
              <a:t>o,%#o,%X,%#X\n",a,a,a,a</a:t>
            </a:r>
            <a:r>
              <a:rPr kumimoji="1" lang="en-US" altLang="zh-CN" sz="2400" dirty="0">
                <a:solidFill>
                  <a:schemeClr val="accent3">
                    <a:lumMod val="85000"/>
                  </a:schemeClr>
                </a:solidFill>
                <a:latin typeface="Times New Roman" panose="02020603050405020304" pitchFamily="18" charset="0"/>
                <a:ea typeface="宋体" panose="02010600030101010101" pitchFamily="2" charset="-122"/>
              </a:rPr>
              <a:t>);     </a:t>
            </a:r>
          </a:p>
          <a:p>
            <a:pPr eaLnBrk="1" hangingPunct="1">
              <a:defRPr/>
            </a:pPr>
            <a:r>
              <a:rPr kumimoji="1" lang="en-US" altLang="zh-CN" sz="2400" dirty="0">
                <a:solidFill>
                  <a:schemeClr val="accent3">
                    <a:lumMod val="85000"/>
                  </a:schemeClr>
                </a:solidFill>
                <a:latin typeface="Times New Roman" panose="02020603050405020304" pitchFamily="18" charset="0"/>
                <a:ea typeface="宋体" panose="02010600030101010101" pitchFamily="2" charset="-122"/>
              </a:rPr>
              <a:t>           </a:t>
            </a:r>
          </a:p>
        </p:txBody>
      </p:sp>
      <p:sp>
        <p:nvSpPr>
          <p:cNvPr id="36" name="Text Box 15"/>
          <p:cNvSpPr txBox="1">
            <a:spLocks noChangeArrowheads="1"/>
          </p:cNvSpPr>
          <p:nvPr/>
        </p:nvSpPr>
        <p:spPr bwMode="auto">
          <a:xfrm>
            <a:off x="3216276" y="6183317"/>
            <a:ext cx="2754313" cy="463550"/>
          </a:xfrm>
          <a:prstGeom prst="rect">
            <a:avLst/>
          </a:prstGeom>
          <a:noFill/>
          <a:ln w="38100">
            <a:noFill/>
            <a:miter lim="800000"/>
          </a:ln>
        </p:spPr>
        <p:txBody>
          <a:bodyPr wrap="none" lIns="90000" tIns="46800" rIns="90000" bIns="46800">
            <a:spAutoFit/>
          </a:bodyPr>
          <a:lstStyle/>
          <a:p>
            <a:pPr eaLnBrk="1" hangingPunct="1">
              <a:defRPr/>
            </a:pPr>
            <a:r>
              <a:rPr kumimoji="1" lang="en-US" altLang="zh-CN" sz="2400" dirty="0">
                <a:latin typeface="Times New Roman" panose="02020603050405020304" pitchFamily="18" charset="0"/>
                <a:ea typeface="宋体" panose="02010600030101010101" pitchFamily="2" charset="-122"/>
              </a:rPr>
              <a:t>//</a:t>
            </a:r>
            <a:r>
              <a:rPr kumimoji="1" lang="en-US" altLang="zh-CN" sz="2400" dirty="0">
                <a:solidFill>
                  <a:schemeClr val="accent3">
                    <a:lumMod val="85000"/>
                  </a:schemeClr>
                </a:solidFill>
                <a:latin typeface="Times New Roman" panose="02020603050405020304" pitchFamily="18" charset="0"/>
                <a:ea typeface="宋体" panose="02010600030101010101" pitchFamily="2" charset="-122"/>
              </a:rPr>
              <a:t>173,0173,7B,0X7B</a:t>
            </a:r>
          </a:p>
        </p:txBody>
      </p:sp>
      <p:grpSp>
        <p:nvGrpSpPr>
          <p:cNvPr id="46086" name="组合 36"/>
          <p:cNvGrpSpPr/>
          <p:nvPr/>
        </p:nvGrpSpPr>
        <p:grpSpPr bwMode="auto">
          <a:xfrm>
            <a:off x="5295901" y="1684338"/>
            <a:ext cx="2327275" cy="463550"/>
            <a:chOff x="4257675" y="3557588"/>
            <a:chExt cx="2327275" cy="463550"/>
          </a:xfrm>
        </p:grpSpPr>
        <p:sp>
          <p:nvSpPr>
            <p:cNvPr id="46142" name="Text Box 11"/>
            <p:cNvSpPr txBox="1">
              <a:spLocks noChangeArrowheads="1"/>
            </p:cNvSpPr>
            <p:nvPr/>
          </p:nvSpPr>
          <p:spPr bwMode="auto">
            <a:xfrm>
              <a:off x="4257675" y="3557588"/>
              <a:ext cx="23272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a:t>
              </a:r>
              <a:r>
                <a:rPr lang="zh-CN" altLang="en-US" sz="2400">
                  <a:sym typeface="Wingdings 2" panose="05020102010507070707" pitchFamily="18" charset="2"/>
                </a:rPr>
                <a:t>                </a:t>
              </a:r>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1234</a:t>
              </a:r>
            </a:p>
          </p:txBody>
        </p:sp>
        <p:grpSp>
          <p:nvGrpSpPr>
            <p:cNvPr id="46143" name="组合 28"/>
            <p:cNvGrpSpPr/>
            <p:nvPr/>
          </p:nvGrpSpPr>
          <p:grpSpPr bwMode="auto">
            <a:xfrm>
              <a:off x="4535488" y="3721100"/>
              <a:ext cx="258762" cy="152400"/>
              <a:chOff x="3895725" y="5373688"/>
              <a:chExt cx="258763" cy="152400"/>
            </a:xfrm>
          </p:grpSpPr>
          <p:sp>
            <p:nvSpPr>
              <p:cNvPr id="46156"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57"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58"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44" name="组合 29"/>
            <p:cNvGrpSpPr/>
            <p:nvPr/>
          </p:nvGrpSpPr>
          <p:grpSpPr bwMode="auto">
            <a:xfrm>
              <a:off x="4864100" y="3721100"/>
              <a:ext cx="258763" cy="152400"/>
              <a:chOff x="3895725" y="5373688"/>
              <a:chExt cx="258763" cy="152400"/>
            </a:xfrm>
          </p:grpSpPr>
          <p:sp>
            <p:nvSpPr>
              <p:cNvPr id="46153"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54"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55"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45" name="组合 33"/>
            <p:cNvGrpSpPr/>
            <p:nvPr/>
          </p:nvGrpSpPr>
          <p:grpSpPr bwMode="auto">
            <a:xfrm>
              <a:off x="5192713" y="3721100"/>
              <a:ext cx="258762" cy="152400"/>
              <a:chOff x="3895725" y="5373688"/>
              <a:chExt cx="258763" cy="152400"/>
            </a:xfrm>
          </p:grpSpPr>
          <p:sp>
            <p:nvSpPr>
              <p:cNvPr id="46150"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51"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52"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46" name="组合 37"/>
            <p:cNvGrpSpPr/>
            <p:nvPr/>
          </p:nvGrpSpPr>
          <p:grpSpPr bwMode="auto">
            <a:xfrm>
              <a:off x="5557838" y="3721100"/>
              <a:ext cx="258762" cy="152400"/>
              <a:chOff x="3895725" y="5373688"/>
              <a:chExt cx="258763" cy="152400"/>
            </a:xfrm>
          </p:grpSpPr>
          <p:sp>
            <p:nvSpPr>
              <p:cNvPr id="46147"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48"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49"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087" name="组合 54"/>
          <p:cNvGrpSpPr/>
          <p:nvPr/>
        </p:nvGrpSpPr>
        <p:grpSpPr bwMode="auto">
          <a:xfrm>
            <a:off x="5238751" y="2046288"/>
            <a:ext cx="2200275" cy="463550"/>
            <a:chOff x="4200525" y="3919538"/>
            <a:chExt cx="2200275" cy="463550"/>
          </a:xfrm>
        </p:grpSpPr>
        <p:sp>
          <p:nvSpPr>
            <p:cNvPr id="46125" name="Text Box 12"/>
            <p:cNvSpPr txBox="1">
              <a:spLocks noChangeArrowheads="1"/>
            </p:cNvSpPr>
            <p:nvPr/>
          </p:nvSpPr>
          <p:spPr bwMode="auto">
            <a:xfrm>
              <a:off x="4200525" y="3919538"/>
              <a:ext cx="9667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//1234</a:t>
              </a:r>
            </a:p>
          </p:txBody>
        </p:sp>
        <p:grpSp>
          <p:nvGrpSpPr>
            <p:cNvPr id="46126" name="组合 41"/>
            <p:cNvGrpSpPr/>
            <p:nvPr/>
          </p:nvGrpSpPr>
          <p:grpSpPr bwMode="auto">
            <a:xfrm>
              <a:off x="5119688" y="4122738"/>
              <a:ext cx="258762" cy="152400"/>
              <a:chOff x="3895725" y="5373688"/>
              <a:chExt cx="258763" cy="152400"/>
            </a:xfrm>
          </p:grpSpPr>
          <p:sp>
            <p:nvSpPr>
              <p:cNvPr id="46139"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40"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41"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27" name="组合 45"/>
            <p:cNvGrpSpPr/>
            <p:nvPr/>
          </p:nvGrpSpPr>
          <p:grpSpPr bwMode="auto">
            <a:xfrm>
              <a:off x="5448300" y="4122738"/>
              <a:ext cx="258763" cy="152400"/>
              <a:chOff x="3895725" y="5373688"/>
              <a:chExt cx="258763" cy="152400"/>
            </a:xfrm>
          </p:grpSpPr>
          <p:sp>
            <p:nvSpPr>
              <p:cNvPr id="46136"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37"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38"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28" name="组合 49"/>
            <p:cNvGrpSpPr/>
            <p:nvPr/>
          </p:nvGrpSpPr>
          <p:grpSpPr bwMode="auto">
            <a:xfrm>
              <a:off x="5776913" y="4122738"/>
              <a:ext cx="258762" cy="152400"/>
              <a:chOff x="3895725" y="5373688"/>
              <a:chExt cx="258763" cy="152400"/>
            </a:xfrm>
          </p:grpSpPr>
          <p:sp>
            <p:nvSpPr>
              <p:cNvPr id="46133"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34"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35"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29" name="组合 53"/>
            <p:cNvGrpSpPr/>
            <p:nvPr/>
          </p:nvGrpSpPr>
          <p:grpSpPr bwMode="auto">
            <a:xfrm>
              <a:off x="6142038" y="4122738"/>
              <a:ext cx="258762" cy="152400"/>
              <a:chOff x="3895725" y="5373688"/>
              <a:chExt cx="258763" cy="152400"/>
            </a:xfrm>
          </p:grpSpPr>
          <p:sp>
            <p:nvSpPr>
              <p:cNvPr id="46130"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31"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32"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088" name="组合 72"/>
          <p:cNvGrpSpPr/>
          <p:nvPr/>
        </p:nvGrpSpPr>
        <p:grpSpPr bwMode="auto">
          <a:xfrm>
            <a:off x="5143501" y="2827338"/>
            <a:ext cx="2405063" cy="463550"/>
            <a:chOff x="4105275" y="4700588"/>
            <a:chExt cx="2405063" cy="463550"/>
          </a:xfrm>
        </p:grpSpPr>
        <p:sp>
          <p:nvSpPr>
            <p:cNvPr id="46108" name="Text Box 14"/>
            <p:cNvSpPr txBox="1">
              <a:spLocks noChangeArrowheads="1"/>
            </p:cNvSpPr>
            <p:nvPr/>
          </p:nvSpPr>
          <p:spPr bwMode="auto">
            <a:xfrm>
              <a:off x="4105275" y="4700588"/>
              <a:ext cx="11985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//123.46</a:t>
              </a:r>
            </a:p>
          </p:txBody>
        </p:sp>
        <p:grpSp>
          <p:nvGrpSpPr>
            <p:cNvPr id="46109" name="组合 57"/>
            <p:cNvGrpSpPr/>
            <p:nvPr/>
          </p:nvGrpSpPr>
          <p:grpSpPr bwMode="auto">
            <a:xfrm>
              <a:off x="5229225" y="4852988"/>
              <a:ext cx="258763" cy="152400"/>
              <a:chOff x="3895725" y="5373688"/>
              <a:chExt cx="258763" cy="152400"/>
            </a:xfrm>
          </p:grpSpPr>
          <p:sp>
            <p:nvSpPr>
              <p:cNvPr id="46122"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3"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4"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10" name="组合 61"/>
            <p:cNvGrpSpPr/>
            <p:nvPr/>
          </p:nvGrpSpPr>
          <p:grpSpPr bwMode="auto">
            <a:xfrm>
              <a:off x="5557838" y="4852988"/>
              <a:ext cx="258762" cy="152400"/>
              <a:chOff x="3895725" y="5373688"/>
              <a:chExt cx="258763" cy="152400"/>
            </a:xfrm>
          </p:grpSpPr>
          <p:sp>
            <p:nvSpPr>
              <p:cNvPr id="46119"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0"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1"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11" name="组合 65"/>
            <p:cNvGrpSpPr/>
            <p:nvPr/>
          </p:nvGrpSpPr>
          <p:grpSpPr bwMode="auto">
            <a:xfrm>
              <a:off x="5886450" y="4852988"/>
              <a:ext cx="258763" cy="152400"/>
              <a:chOff x="3895725" y="5373688"/>
              <a:chExt cx="258763" cy="152400"/>
            </a:xfrm>
          </p:grpSpPr>
          <p:sp>
            <p:nvSpPr>
              <p:cNvPr id="46116"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7"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8"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112" name="组合 69"/>
            <p:cNvGrpSpPr/>
            <p:nvPr/>
          </p:nvGrpSpPr>
          <p:grpSpPr bwMode="auto">
            <a:xfrm>
              <a:off x="6251575" y="4852988"/>
              <a:ext cx="258763" cy="152400"/>
              <a:chOff x="3895725" y="5373688"/>
              <a:chExt cx="258763" cy="152400"/>
            </a:xfrm>
          </p:grpSpPr>
          <p:sp>
            <p:nvSpPr>
              <p:cNvPr id="46113"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4"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5"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089" name="组合 90"/>
          <p:cNvGrpSpPr/>
          <p:nvPr/>
        </p:nvGrpSpPr>
        <p:grpSpPr bwMode="auto">
          <a:xfrm>
            <a:off x="5200651" y="2446338"/>
            <a:ext cx="2582863" cy="463550"/>
            <a:chOff x="4162425" y="4319588"/>
            <a:chExt cx="2582863" cy="463550"/>
          </a:xfrm>
        </p:grpSpPr>
        <p:sp>
          <p:nvSpPr>
            <p:cNvPr id="46091" name="Text Box 13"/>
            <p:cNvSpPr txBox="1">
              <a:spLocks noChangeArrowheads="1"/>
            </p:cNvSpPr>
            <p:nvPr/>
          </p:nvSpPr>
          <p:spPr bwMode="auto">
            <a:xfrm>
              <a:off x="4162425" y="4319588"/>
              <a:ext cx="25828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2400">
                  <a:latin typeface="Times New Roman" panose="02020603050405020304" pitchFamily="18" charset="0"/>
                  <a:ea typeface="宋体" panose="02010600030101010101" pitchFamily="2" charset="-122"/>
                  <a:sym typeface="Wingdings 2" panose="05020102010507070707" pitchFamily="18" charset="2"/>
                </a:rPr>
                <a:t>//                  123.46</a:t>
              </a:r>
            </a:p>
          </p:txBody>
        </p:sp>
        <p:grpSp>
          <p:nvGrpSpPr>
            <p:cNvPr id="46092" name="组合 73"/>
            <p:cNvGrpSpPr/>
            <p:nvPr/>
          </p:nvGrpSpPr>
          <p:grpSpPr bwMode="auto">
            <a:xfrm>
              <a:off x="4462463" y="4487863"/>
              <a:ext cx="258762" cy="152400"/>
              <a:chOff x="3895725" y="5373688"/>
              <a:chExt cx="258763" cy="152400"/>
            </a:xfrm>
          </p:grpSpPr>
          <p:sp>
            <p:nvSpPr>
              <p:cNvPr id="46105"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6"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7"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093" name="组合 77"/>
            <p:cNvGrpSpPr/>
            <p:nvPr/>
          </p:nvGrpSpPr>
          <p:grpSpPr bwMode="auto">
            <a:xfrm>
              <a:off x="4791075" y="4487863"/>
              <a:ext cx="258763" cy="152400"/>
              <a:chOff x="3895725" y="5373688"/>
              <a:chExt cx="258763" cy="152400"/>
            </a:xfrm>
          </p:grpSpPr>
          <p:sp>
            <p:nvSpPr>
              <p:cNvPr id="46102"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3"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4"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094" name="组合 81"/>
            <p:cNvGrpSpPr/>
            <p:nvPr/>
          </p:nvGrpSpPr>
          <p:grpSpPr bwMode="auto">
            <a:xfrm>
              <a:off x="5119688" y="4487863"/>
              <a:ext cx="258762" cy="152400"/>
              <a:chOff x="3895725" y="5373688"/>
              <a:chExt cx="258763" cy="152400"/>
            </a:xfrm>
          </p:grpSpPr>
          <p:sp>
            <p:nvSpPr>
              <p:cNvPr id="46099"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0"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1"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6095" name="组合 85"/>
            <p:cNvGrpSpPr/>
            <p:nvPr/>
          </p:nvGrpSpPr>
          <p:grpSpPr bwMode="auto">
            <a:xfrm>
              <a:off x="5484813" y="4487863"/>
              <a:ext cx="258762" cy="152400"/>
              <a:chOff x="3895725" y="5373688"/>
              <a:chExt cx="258763" cy="152400"/>
            </a:xfrm>
          </p:grpSpPr>
          <p:sp>
            <p:nvSpPr>
              <p:cNvPr id="46096" name="Line 7"/>
              <p:cNvSpPr>
                <a:spLocks noChangeShapeType="1"/>
              </p:cNvSpPr>
              <p:nvPr/>
            </p:nvSpPr>
            <p:spPr bwMode="auto">
              <a:xfrm>
                <a:off x="3895725" y="5526088"/>
                <a:ext cx="258763" cy="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097" name="Line 8"/>
              <p:cNvSpPr>
                <a:spLocks noChangeShapeType="1"/>
              </p:cNvSpPr>
              <p:nvPr/>
            </p:nvSpPr>
            <p:spPr bwMode="auto">
              <a:xfrm flipV="1">
                <a:off x="3895725"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098" name="Line 9"/>
              <p:cNvSpPr>
                <a:spLocks noChangeShapeType="1"/>
              </p:cNvSpPr>
              <p:nvPr/>
            </p:nvSpPr>
            <p:spPr bwMode="auto">
              <a:xfrm flipV="1">
                <a:off x="4154488" y="5373688"/>
                <a:ext cx="0" cy="152400"/>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out)">
                                      <p:cBhvr>
                                        <p:cTn id="7" dur="500"/>
                                        <p:tgtEl>
                                          <p:spTgt spid="3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
                                            <p:txEl>
                                              <p:pRg st="0" end="0"/>
                                            </p:txEl>
                                          </p:spTgt>
                                        </p:tgtEl>
                                        <p:attrNameLst>
                                          <p:attrName>style.visibility</p:attrName>
                                        </p:attrNameLst>
                                      </p:cBhvr>
                                      <p:to>
                                        <p:strVal val="visible"/>
                                      </p:to>
                                    </p:set>
                                    <p:animEffect transition="in" filter="box(out)">
                                      <p:cBhvr>
                                        <p:cTn id="12" dur="500"/>
                                        <p:tgtEl>
                                          <p:spTgt spid="3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P spid="36"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820387" y="860425"/>
            <a:ext cx="7772400" cy="457200"/>
          </a:xfrm>
        </p:spPr>
        <p:txBody>
          <a:bodyPr>
            <a:noAutofit/>
          </a:bodyPr>
          <a:lstStyle/>
          <a:p>
            <a:pPr eaLnBrk="1" hangingPunct="1">
              <a:defRPr/>
            </a:pPr>
            <a:r>
              <a:rPr lang="zh-CN"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rPr>
              <a:t>二、 </a:t>
            </a:r>
            <a:r>
              <a:rPr lang="en-US" altLang="en-US" sz="3600" b="1" kern="0" dirty="0" err="1">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rPr>
              <a:t>格式化输入</a:t>
            </a:r>
            <a:r>
              <a:rPr lang="en-US"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rPr>
              <a:t>——</a:t>
            </a:r>
            <a:r>
              <a:rPr lang="en-US" altLang="en-US" sz="3600" b="1" kern="0" dirty="0" err="1">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rPr>
              <a:t>scanf</a:t>
            </a:r>
            <a:r>
              <a:rPr lang="en-US"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rPr>
              <a:t>()</a:t>
            </a:r>
            <a:endParaRPr lang="zh-CN" altLang="en-US" sz="3600" b="1" kern="0"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
        <p:nvSpPr>
          <p:cNvPr id="47107" name="Oval 3"/>
          <p:cNvSpPr>
            <a:spLocks noChangeArrowheads="1"/>
          </p:cNvSpPr>
          <p:nvPr/>
        </p:nvSpPr>
        <p:spPr bwMode="auto">
          <a:xfrm>
            <a:off x="5334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7108" name="Rectangle 4"/>
          <p:cNvSpPr>
            <a:spLocks noChangeArrowheads="1"/>
          </p:cNvSpPr>
          <p:nvPr/>
        </p:nvSpPr>
        <p:spPr bwMode="auto">
          <a:xfrm>
            <a:off x="5943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7109" name="Rectangle 5"/>
          <p:cNvSpPr>
            <a:spLocks noChangeArrowheads="1"/>
          </p:cNvSpPr>
          <p:nvPr/>
        </p:nvSpPr>
        <p:spPr bwMode="auto">
          <a:xfrm>
            <a:off x="2028825" y="1376363"/>
            <a:ext cx="8675688"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lnSpc>
                <a:spcPct val="80000"/>
              </a:lnSpc>
              <a:spcBef>
                <a:spcPct val="20000"/>
              </a:spcBef>
            </a:pPr>
            <a:r>
              <a:rPr lang="zh-CN" altLang="en-US" sz="2400" dirty="0">
                <a:latin typeface="Times New Roman" panose="02020603050405020304" pitchFamily="18" charset="0"/>
                <a:ea typeface="宋体" panose="02010600030101010101" pitchFamily="2" charset="-122"/>
                <a:sym typeface="Wingdings 2" panose="05020102010507070707" pitchFamily="18" charset="2"/>
              </a:rPr>
              <a:t>语    法：</a:t>
            </a:r>
            <a:r>
              <a:rPr lang="en-US" altLang="zh-CN" sz="2400" dirty="0" err="1">
                <a:latin typeface="Times New Roman" panose="02020603050405020304" pitchFamily="18" charset="0"/>
                <a:ea typeface="宋体" panose="02010600030101010101" pitchFamily="2" charset="-122"/>
                <a:sym typeface="Wingdings 2" panose="05020102010507070707" pitchFamily="18" charset="2"/>
              </a:rPr>
              <a:t>int</a:t>
            </a:r>
            <a:r>
              <a:rPr lang="zh-CN" altLang="en-US" sz="2400" dirty="0">
                <a:latin typeface="Times New Roman" panose="02020603050405020304" pitchFamily="18" charset="0"/>
                <a:ea typeface="宋体" panose="02010600030101010101" pitchFamily="2" charset="-122"/>
                <a:sym typeface="Wingdings 2" panose="05020102010507070707" pitchFamily="18" charset="2"/>
              </a:rPr>
              <a:t>  </a:t>
            </a:r>
            <a:r>
              <a:rPr lang="en-US" altLang="zh-CN" sz="2400" dirty="0" err="1">
                <a:latin typeface="Times New Roman" panose="02020603050405020304" pitchFamily="18" charset="0"/>
                <a:ea typeface="宋体" panose="02010600030101010101" pitchFamily="2" charset="-122"/>
                <a:sym typeface="Wingdings 2" panose="05020102010507070707" pitchFamily="18" charset="2"/>
              </a:rPr>
              <a:t>scanf</a:t>
            </a:r>
            <a:r>
              <a:rPr lang="en-US" altLang="zh-CN" sz="2400" dirty="0">
                <a:latin typeface="Times New Roman" panose="02020603050405020304" pitchFamily="18" charset="0"/>
                <a:ea typeface="宋体" panose="02010600030101010101" pitchFamily="2" charset="-122"/>
                <a:sym typeface="Wingdings 2" panose="05020102010507070707" pitchFamily="18" charset="2"/>
              </a:rPr>
              <a:t>(</a:t>
            </a:r>
            <a:r>
              <a:rPr lang="zh-CN" altLang="en-US" sz="2000" dirty="0">
                <a:latin typeface="Times New Roman" panose="02020603050405020304" pitchFamily="18" charset="0"/>
                <a:ea typeface="宋体" panose="02010600030101010101" pitchFamily="2" charset="-122"/>
                <a:sym typeface="Wingdings 2" panose="05020102010507070707" pitchFamily="18" charset="2"/>
              </a:rPr>
              <a:t>输入</a:t>
            </a:r>
            <a:r>
              <a:rPr lang="zh-CN" altLang="en-US" sz="2000" dirty="0">
                <a:ea typeface="宋体" panose="02010600030101010101" pitchFamily="2" charset="-122"/>
                <a:sym typeface="Wingdings 2" panose="05020102010507070707" pitchFamily="18" charset="2"/>
              </a:rPr>
              <a:t>格式字符串</a:t>
            </a:r>
            <a:r>
              <a:rPr lang="en-US" altLang="zh-CN" sz="2000" dirty="0">
                <a:latin typeface="Times New Roman" panose="02020603050405020304" pitchFamily="18" charset="0"/>
                <a:ea typeface="宋体" panose="02010600030101010101" pitchFamily="2" charset="-122"/>
                <a:sym typeface="Wingdings 2" panose="05020102010507070707" pitchFamily="18" charset="2"/>
              </a:rPr>
              <a:t>,  </a:t>
            </a:r>
            <a:r>
              <a:rPr lang="zh-CN" altLang="en-US" sz="2000" dirty="0">
                <a:latin typeface="Times New Roman" panose="02020603050405020304" pitchFamily="18" charset="0"/>
                <a:ea typeface="宋体" panose="02010600030101010101" pitchFamily="2" charset="-122"/>
                <a:sym typeface="Wingdings 2" panose="05020102010507070707" pitchFamily="18" charset="2"/>
              </a:rPr>
              <a:t>输入</a:t>
            </a:r>
            <a:r>
              <a:rPr lang="zh-CN" altLang="en-US" sz="2000" dirty="0">
                <a:ea typeface="宋体" panose="02010600030101010101" pitchFamily="2" charset="-122"/>
                <a:sym typeface="Wingdings 2" panose="05020102010507070707" pitchFamily="18" charset="2"/>
              </a:rPr>
              <a:t>变量地址表</a:t>
            </a:r>
            <a:r>
              <a:rPr lang="en-US" altLang="zh-CN" sz="2400" dirty="0">
                <a:latin typeface="Times New Roman" panose="02020603050405020304" pitchFamily="18" charset="0"/>
                <a:ea typeface="宋体" panose="02010600030101010101" pitchFamily="2" charset="-122"/>
                <a:sym typeface="Wingdings 2" panose="05020102010507070707" pitchFamily="18" charset="2"/>
              </a:rPr>
              <a:t>)</a:t>
            </a:r>
          </a:p>
          <a:p>
            <a:pPr eaLnBrk="1" hangingPunct="1">
              <a:lnSpc>
                <a:spcPct val="80000"/>
              </a:lnSpc>
              <a:spcBef>
                <a:spcPct val="20000"/>
              </a:spcBef>
            </a:pPr>
            <a:r>
              <a:rPr lang="zh-CN" altLang="en-US" sz="2400" dirty="0">
                <a:latin typeface="Times New Roman" panose="02020603050405020304" pitchFamily="18" charset="0"/>
                <a:ea typeface="宋体" panose="02010600030101010101" pitchFamily="2" charset="-122"/>
                <a:sym typeface="Wingdings 2" panose="05020102010507070707" pitchFamily="18" charset="2"/>
              </a:rPr>
              <a:t>原型在：  </a:t>
            </a:r>
            <a:r>
              <a:rPr lang="en-US" altLang="zh-CN" sz="2400" dirty="0" err="1">
                <a:latin typeface="Times New Roman" panose="02020603050405020304" pitchFamily="18" charset="0"/>
                <a:ea typeface="宋体" panose="02010600030101010101" pitchFamily="2" charset="-122"/>
                <a:sym typeface="Wingdings 2" panose="05020102010507070707" pitchFamily="18" charset="2"/>
              </a:rPr>
              <a:t>stdio.h</a:t>
            </a:r>
            <a:endParaRPr lang="en-US" altLang="zh-CN" sz="2400" dirty="0">
              <a:latin typeface="Times New Roman" panose="02020603050405020304" pitchFamily="18" charset="0"/>
              <a:ea typeface="宋体" panose="02010600030101010101" pitchFamily="2" charset="-122"/>
              <a:sym typeface="Wingdings 2" panose="05020102010507070707" pitchFamily="18" charset="2"/>
            </a:endParaRPr>
          </a:p>
          <a:p>
            <a:pPr eaLnBrk="1" hangingPunct="1">
              <a:lnSpc>
                <a:spcPct val="80000"/>
              </a:lnSpc>
              <a:spcBef>
                <a:spcPct val="20000"/>
              </a:spcBef>
            </a:pPr>
            <a:r>
              <a:rPr lang="zh-CN" altLang="en-US" sz="2400" dirty="0">
                <a:latin typeface="Times New Roman" panose="02020603050405020304" pitchFamily="18" charset="0"/>
                <a:ea typeface="宋体" panose="02010600030101010101" pitchFamily="2" charset="-122"/>
                <a:sym typeface="Wingdings 2" panose="05020102010507070707" pitchFamily="18" charset="2"/>
              </a:rPr>
              <a:t>功    能：</a:t>
            </a:r>
            <a:r>
              <a:rPr lang="zh-CN" altLang="en-US" sz="2000" dirty="0">
                <a:latin typeface="Times New Roman" panose="02020603050405020304" pitchFamily="18" charset="0"/>
                <a:ea typeface="宋体" panose="02010600030101010101" pitchFamily="2" charset="-122"/>
                <a:sym typeface="Wingdings 2" panose="05020102010507070707" pitchFamily="18" charset="2"/>
              </a:rPr>
              <a:t>从</a:t>
            </a:r>
            <a:r>
              <a:rPr lang="en-US" altLang="zh-CN" sz="2000" dirty="0" err="1">
                <a:latin typeface="Times New Roman" panose="02020603050405020304" pitchFamily="18" charset="0"/>
                <a:ea typeface="宋体" panose="02010600030101010101" pitchFamily="2" charset="-122"/>
                <a:sym typeface="Wingdings 2" panose="05020102010507070707" pitchFamily="18" charset="2"/>
              </a:rPr>
              <a:t>stdin</a:t>
            </a:r>
            <a:r>
              <a:rPr lang="zh-CN" altLang="en-US" sz="2000" dirty="0">
                <a:latin typeface="Times New Roman" panose="02020603050405020304" pitchFamily="18" charset="0"/>
                <a:ea typeface="宋体" panose="02010600030101010101" pitchFamily="2" charset="-122"/>
                <a:sym typeface="Wingdings 2" panose="05020102010507070707" pitchFamily="18" charset="2"/>
              </a:rPr>
              <a:t>按输入格式输入数据到对应</a:t>
            </a:r>
            <a:r>
              <a:rPr lang="zh-CN" altLang="en-US" sz="2000" dirty="0">
                <a:ea typeface="宋体" panose="02010600030101010101" pitchFamily="2" charset="-122"/>
                <a:sym typeface="Wingdings 2" panose="05020102010507070707" pitchFamily="18" charset="2"/>
              </a:rPr>
              <a:t>变量内存中</a:t>
            </a:r>
            <a:r>
              <a:rPr lang="zh-CN" altLang="en-US" sz="2000" dirty="0">
                <a:latin typeface="Times New Roman" panose="02020603050405020304" pitchFamily="18" charset="0"/>
                <a:ea typeface="宋体" panose="02010600030101010101" pitchFamily="2" charset="-122"/>
                <a:sym typeface="Wingdings 2" panose="05020102010507070707" pitchFamily="18" charset="2"/>
              </a:rPr>
              <a:t>，按回车键结束</a:t>
            </a:r>
          </a:p>
          <a:p>
            <a:pPr eaLnBrk="1" hangingPunct="1">
              <a:lnSpc>
                <a:spcPct val="80000"/>
              </a:lnSpc>
              <a:spcBef>
                <a:spcPct val="20000"/>
              </a:spcBef>
            </a:pPr>
            <a:r>
              <a:rPr lang="zh-CN" altLang="en-US"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返回值：返回输入数据的个数。</a:t>
            </a:r>
            <a:r>
              <a:rPr lang="zh-CN" altLang="en-US" sz="2400" dirty="0">
                <a:solidFill>
                  <a:srgbClr val="0099CC"/>
                </a:solidFill>
                <a:ea typeface="宋体" panose="02010600030101010101" pitchFamily="2" charset="-122"/>
                <a:sym typeface="Wingdings 2" panose="05020102010507070707" pitchFamily="18" charset="2"/>
              </a:rPr>
              <a:t>无值时返回</a:t>
            </a:r>
            <a:r>
              <a:rPr lang="en-US" altLang="zh-CN" sz="2400" dirty="0">
                <a:solidFill>
                  <a:srgbClr val="0099CC"/>
                </a:solidFill>
                <a:ea typeface="宋体" panose="02010600030101010101" pitchFamily="2" charset="-122"/>
                <a:sym typeface="Wingdings 2" panose="05020102010507070707" pitchFamily="18" charset="2"/>
              </a:rPr>
              <a:t>0</a:t>
            </a:r>
            <a:r>
              <a:rPr lang="zh-CN" altLang="en-US" sz="2400" dirty="0">
                <a:solidFill>
                  <a:srgbClr val="0099CC"/>
                </a:solidFill>
                <a:ea typeface="宋体" panose="02010600030101010101" pitchFamily="2" charset="-122"/>
                <a:sym typeface="Wingdings 2" panose="05020102010507070707" pitchFamily="18" charset="2"/>
              </a:rPr>
              <a:t>。</a:t>
            </a:r>
            <a:endParaRPr lang="zh-CN" altLang="en-US"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endParaRPr>
          </a:p>
          <a:p>
            <a:pPr eaLnBrk="1" hangingPunct="1">
              <a:lnSpc>
                <a:spcPct val="80000"/>
              </a:lnSpc>
              <a:spcBef>
                <a:spcPct val="20000"/>
              </a:spcBef>
            </a:pPr>
            <a:r>
              <a:rPr lang="zh-CN" altLang="en-US"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                遇文件结束符</a:t>
            </a:r>
            <a:r>
              <a:rPr lang="en-US" altLang="zh-CN"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^Z</a:t>
            </a:r>
            <a:r>
              <a:rPr lang="zh-CN" altLang="en-US"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返回</a:t>
            </a:r>
            <a:r>
              <a:rPr lang="en-US" altLang="zh-CN"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EOF(-1)</a:t>
            </a:r>
            <a:r>
              <a:rPr lang="zh-CN" altLang="en-US"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a:t>
            </a:r>
          </a:p>
        </p:txBody>
      </p:sp>
      <p:sp>
        <p:nvSpPr>
          <p:cNvPr id="115718" name="Rectangle 6"/>
          <p:cNvSpPr>
            <a:spLocks noChangeArrowheads="1"/>
          </p:cNvSpPr>
          <p:nvPr/>
        </p:nvSpPr>
        <p:spPr bwMode="auto">
          <a:xfrm>
            <a:off x="2135188" y="3465513"/>
            <a:ext cx="8280400" cy="457200"/>
          </a:xfrm>
          <a:prstGeom prst="rect">
            <a:avLst/>
          </a:prstGeom>
          <a:noFill/>
          <a:ln w="9525">
            <a:noFill/>
            <a:miter lim="800000"/>
          </a:ln>
          <a:effectLst/>
        </p:spPr>
        <p:txBody>
          <a:bodyPr>
            <a:spAutoFit/>
          </a:bodyPr>
          <a:lstStyle/>
          <a:p>
            <a:pPr marL="535305" lvl="1">
              <a:defRPr/>
            </a:pPr>
            <a:endParaRPr lang="zh-CN" altLang="zh-CN" sz="2400">
              <a:solidFill>
                <a:schemeClr val="bg1"/>
              </a:solidFill>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endParaRPr>
          </a:p>
        </p:txBody>
      </p:sp>
      <p:sp>
        <p:nvSpPr>
          <p:cNvPr id="47111" name="Rectangle 7"/>
          <p:cNvSpPr>
            <a:spLocks noChangeArrowheads="1"/>
          </p:cNvSpPr>
          <p:nvPr/>
        </p:nvSpPr>
        <p:spPr bwMode="auto">
          <a:xfrm>
            <a:off x="2063750" y="3529013"/>
            <a:ext cx="9300936"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20000"/>
              </a:spcBef>
            </a:pPr>
            <a:r>
              <a:rPr lang="en-US" altLang="zh-CN" sz="2400" dirty="0">
                <a:ea typeface="宋体" panose="02010600030101010101" pitchFamily="2" charset="-122"/>
                <a:sym typeface="Wingdings 2" panose="05020102010507070707" pitchFamily="18" charset="2"/>
              </a:rPr>
              <a:t>⑴</a:t>
            </a:r>
            <a:r>
              <a:rPr lang="zh-CN" altLang="en-US" sz="2400" dirty="0">
                <a:ea typeface="宋体" panose="02010600030101010101" pitchFamily="2" charset="-122"/>
                <a:sym typeface="Wingdings 2" panose="05020102010507070707" pitchFamily="18" charset="2"/>
              </a:rPr>
              <a:t>输入格式字符串可以包含</a:t>
            </a:r>
            <a:r>
              <a:rPr lang="en-US" altLang="zh-CN" sz="2400" dirty="0">
                <a:ea typeface="宋体" panose="02010600030101010101" pitchFamily="2" charset="-122"/>
                <a:sym typeface="Wingdings 2" panose="05020102010507070707" pitchFamily="18" charset="2"/>
              </a:rPr>
              <a:t>3</a:t>
            </a:r>
            <a:r>
              <a:rPr lang="zh-CN" altLang="en-US" sz="2400" dirty="0">
                <a:ea typeface="宋体" panose="02010600030101010101" pitchFamily="2" charset="-122"/>
                <a:sym typeface="Wingdings 2" panose="05020102010507070707" pitchFamily="18" charset="2"/>
              </a:rPr>
              <a:t>类字符：</a:t>
            </a:r>
            <a:r>
              <a:rPr lang="zh-CN" altLang="en-US" sz="2400" dirty="0">
                <a:solidFill>
                  <a:srgbClr val="FF0000"/>
                </a:solidFill>
                <a:latin typeface="Times New Roman" panose="02020603050405020304" pitchFamily="18" charset="0"/>
                <a:ea typeface="宋体" panose="02010600030101010101" pitchFamily="2" charset="-122"/>
                <a:sym typeface="Wingdings 2" panose="05020102010507070707" pitchFamily="18" charset="2"/>
              </a:rPr>
              <a:t>格式指示符、空白字符</a:t>
            </a:r>
            <a:r>
              <a:rPr lang="zh-CN" altLang="en-US" sz="2400" dirty="0">
                <a:ea typeface="宋体" panose="02010600030101010101" pitchFamily="2" charset="-122"/>
                <a:sym typeface="Wingdings 2" panose="05020102010507070707" pitchFamily="18" charset="2"/>
              </a:rPr>
              <a:t>（空格、</a:t>
            </a:r>
            <a:r>
              <a:rPr lang="en-US" altLang="zh-CN" sz="2400" dirty="0">
                <a:ea typeface="宋体" panose="02010600030101010101" pitchFamily="2" charset="-122"/>
                <a:sym typeface="Wingdings 2" panose="05020102010507070707" pitchFamily="18" charset="2"/>
              </a:rPr>
              <a:t>Tab</a:t>
            </a:r>
            <a:r>
              <a:rPr lang="zh-CN" altLang="en-US" sz="2400" dirty="0">
                <a:ea typeface="宋体" panose="02010600030101010101" pitchFamily="2" charset="-122"/>
                <a:sym typeface="Wingdings 2" panose="05020102010507070707" pitchFamily="18" charset="2"/>
              </a:rPr>
              <a:t>键和回车键</a:t>
            </a:r>
            <a:r>
              <a:rPr lang="en-US" altLang="zh-CN" sz="2400" dirty="0">
                <a:ea typeface="宋体" panose="02010600030101010101" pitchFamily="2" charset="-122"/>
                <a:sym typeface="Wingdings 2" panose="05020102010507070707" pitchFamily="18" charset="2"/>
              </a:rPr>
              <a:t>:</a:t>
            </a:r>
            <a:r>
              <a:rPr lang="zh-CN" altLang="en-US" sz="2400" dirty="0">
                <a:ea typeface="宋体" panose="02010600030101010101" pitchFamily="2" charset="-122"/>
                <a:sym typeface="Wingdings 2" panose="05020102010507070707" pitchFamily="18" charset="2"/>
              </a:rPr>
              <a:t>作为相邻</a:t>
            </a:r>
            <a:r>
              <a:rPr lang="en-US" altLang="zh-CN" sz="2400" dirty="0">
                <a:ea typeface="宋体" panose="02010600030101010101" pitchFamily="2" charset="-122"/>
                <a:sym typeface="Wingdings 2" panose="05020102010507070707" pitchFamily="18" charset="2"/>
              </a:rPr>
              <a:t>2</a:t>
            </a:r>
            <a:r>
              <a:rPr lang="zh-CN" altLang="en-US" sz="2400" dirty="0">
                <a:ea typeface="宋体" panose="02010600030101010101" pitchFamily="2" charset="-122"/>
                <a:sym typeface="Wingdings 2" panose="05020102010507070707" pitchFamily="18" charset="2"/>
              </a:rPr>
              <a:t>个输入数据的默认分隔符）和</a:t>
            </a:r>
            <a:r>
              <a:rPr lang="zh-CN" altLang="en-US" sz="2400" dirty="0">
                <a:solidFill>
                  <a:srgbClr val="FF0000"/>
                </a:solidFill>
                <a:latin typeface="Times New Roman" panose="02020603050405020304" pitchFamily="18" charset="0"/>
                <a:ea typeface="宋体" panose="02010600030101010101" pitchFamily="2" charset="-122"/>
                <a:sym typeface="Wingdings 2" panose="05020102010507070707" pitchFamily="18" charset="2"/>
              </a:rPr>
              <a:t>普通字符</a:t>
            </a:r>
            <a:r>
              <a:rPr lang="zh-CN" altLang="en-US" sz="2400" dirty="0">
                <a:ea typeface="宋体" panose="02010600030101010101" pitchFamily="2" charset="-122"/>
                <a:sym typeface="Wingdings 2" panose="05020102010507070707" pitchFamily="18" charset="2"/>
              </a:rPr>
              <a:t>（又称</a:t>
            </a:r>
            <a:r>
              <a:rPr lang="zh-CN" altLang="en-US" sz="2400" dirty="0">
                <a:solidFill>
                  <a:srgbClr val="FF0000"/>
                </a:solidFill>
                <a:latin typeface="Times New Roman" panose="02020603050405020304" pitchFamily="18" charset="0"/>
                <a:ea typeface="宋体" panose="02010600030101010101" pitchFamily="2" charset="-122"/>
                <a:sym typeface="Wingdings 2" panose="05020102010507070707" pitchFamily="18" charset="2"/>
              </a:rPr>
              <a:t>非空白字符</a:t>
            </a:r>
            <a:r>
              <a:rPr lang="zh-CN" altLang="en-US" sz="2400" dirty="0">
                <a:ea typeface="宋体" panose="02010600030101010101" pitchFamily="2" charset="-122"/>
                <a:sym typeface="Wingdings 2" panose="05020102010507070707" pitchFamily="18" charset="2"/>
              </a:rPr>
              <a:t>，在输入有效数据时，必须</a:t>
            </a:r>
            <a:r>
              <a:rPr lang="zh-CN" altLang="en-US" sz="2400" dirty="0">
                <a:solidFill>
                  <a:srgbClr val="FF0000"/>
                </a:solidFill>
                <a:latin typeface="Times New Roman" panose="02020603050405020304" pitchFamily="18" charset="0"/>
                <a:ea typeface="宋体" panose="02010600030101010101" pitchFamily="2" charset="-122"/>
                <a:sym typeface="Wingdings 2" panose="05020102010507070707" pitchFamily="18" charset="2"/>
              </a:rPr>
              <a:t>原样输入</a:t>
            </a:r>
            <a:r>
              <a:rPr lang="zh-CN" altLang="en-US" sz="2400" dirty="0">
                <a:ea typeface="宋体" panose="02010600030101010101" pitchFamily="2" charset="-122"/>
                <a:sym typeface="Wingdings 2" panose="05020102010507070707" pitchFamily="18" charset="2"/>
              </a:rPr>
              <a:t> ）。</a:t>
            </a:r>
          </a:p>
          <a:p>
            <a:pPr eaLnBrk="1" hangingPunct="1">
              <a:spcBef>
                <a:spcPct val="20000"/>
              </a:spcBef>
            </a:pPr>
            <a:r>
              <a:rPr lang="zh-CN" altLang="en-US" sz="2400" dirty="0">
                <a:ea typeface="宋体" panose="02010600030101010101" pitchFamily="2" charset="-122"/>
                <a:sym typeface="Wingdings 2" panose="05020102010507070707" pitchFamily="18" charset="2"/>
              </a:rPr>
              <a:t>⑵输入变量地址表，相邻地址之间用逗号分开</a:t>
            </a:r>
          </a:p>
          <a:p>
            <a:pPr eaLnBrk="1" hangingPunct="1">
              <a:spcBef>
                <a:spcPct val="20000"/>
              </a:spcBef>
            </a:pPr>
            <a:r>
              <a:rPr lang="zh-CN" altLang="en-US" sz="2400" dirty="0">
                <a:ea typeface="宋体" panose="02010600030101010101" pitchFamily="2" charset="-122"/>
                <a:sym typeface="Wingdings 2" panose="05020102010507070707" pitchFamily="18" charset="2"/>
              </a:rPr>
              <a:t>            变量地址的表示方法：  </a:t>
            </a:r>
            <a:r>
              <a:rPr lang="en-US" altLang="zh-CN" sz="2400" dirty="0">
                <a:solidFill>
                  <a:srgbClr val="FF0000"/>
                </a:solidFill>
                <a:ea typeface="宋体" panose="02010600030101010101" pitchFamily="2" charset="-122"/>
                <a:sym typeface="Wingdings 2" panose="05020102010507070707" pitchFamily="18" charset="2"/>
              </a:rPr>
              <a:t>&amp;</a:t>
            </a:r>
            <a:r>
              <a:rPr lang="zh-CN" altLang="en-US" sz="2400" dirty="0">
                <a:ea typeface="宋体" panose="02010600030101010101" pitchFamily="2" charset="-122"/>
                <a:sym typeface="Wingdings 2" panose="05020102010507070707" pitchFamily="18" charset="2"/>
              </a:rPr>
              <a:t>变量名</a:t>
            </a:r>
          </a:p>
        </p:txBody>
      </p:sp>
      <p:sp>
        <p:nvSpPr>
          <p:cNvPr id="8" name="Rectangle 3"/>
          <p:cNvSpPr>
            <a:spLocks noChangeArrowheads="1"/>
          </p:cNvSpPr>
          <p:nvPr/>
        </p:nvSpPr>
        <p:spPr bwMode="auto">
          <a:xfrm>
            <a:off x="2063750" y="5903076"/>
            <a:ext cx="1757363" cy="584200"/>
          </a:xfrm>
          <a:prstGeom prst="rect">
            <a:avLst/>
          </a:prstGeom>
          <a:noFill/>
          <a:ln w="9525">
            <a:noFill/>
            <a:miter lim="800000"/>
          </a:ln>
          <a:effectLst/>
        </p:spPr>
        <p:txBody>
          <a:bodyPr wrap="none">
            <a:spAutoFit/>
          </a:bodyPr>
          <a:lstStyle/>
          <a:p>
            <a:pPr eaLnBrk="1" hangingPunct="1">
              <a:defRPr/>
            </a:pPr>
            <a:r>
              <a:rPr lang="en-US" altLang="zh-CN" sz="3200" dirty="0">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 </a:t>
            </a:r>
            <a:r>
              <a:rPr lang="zh-CN" altLang="en-US" sz="32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Wingdings 2" panose="05020102010507070707" pitchFamily="18" charset="2"/>
              </a:rPr>
              <a:t>想一想</a:t>
            </a:r>
            <a:r>
              <a:rPr lang="en-US" altLang="zh-CN" sz="3200" dirty="0">
                <a:effectLst>
                  <a:outerShdw blurRad="38100" dist="38100" dir="2700000" algn="tl">
                    <a:srgbClr val="C0C0C0"/>
                  </a:outerShdw>
                </a:effectLst>
                <a:latin typeface="Arial" panose="020B0604020202020204" pitchFamily="34" charset="0"/>
                <a:ea typeface="宋体" panose="02010600030101010101" pitchFamily="2" charset="-122"/>
                <a:sym typeface="Wingdings 2" panose="05020102010507070707" pitchFamily="18" charset="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2"/>
          <p:cNvSpPr>
            <a:spLocks noChangeArrowheads="1"/>
          </p:cNvSpPr>
          <p:nvPr/>
        </p:nvSpPr>
        <p:spPr bwMode="auto">
          <a:xfrm>
            <a:off x="5249986" y="5066826"/>
            <a:ext cx="1324643"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8131" name="Rectangle 3"/>
          <p:cNvSpPr>
            <a:spLocks noChangeArrowheads="1"/>
          </p:cNvSpPr>
          <p:nvPr/>
        </p:nvSpPr>
        <p:spPr bwMode="auto">
          <a:xfrm>
            <a:off x="5859586" y="5219226"/>
            <a:ext cx="105971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48132" name="Rectangle 4"/>
          <p:cNvSpPr>
            <a:spLocks noChangeArrowheads="1"/>
          </p:cNvSpPr>
          <p:nvPr/>
        </p:nvSpPr>
        <p:spPr bwMode="auto">
          <a:xfrm>
            <a:off x="653143" y="1431451"/>
            <a:ext cx="11155339"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楷体_GB2312" pitchFamily="49" charset="-122"/>
              </a:defRPr>
            </a:lvl1pPr>
            <a:lvl2pPr marL="812800" indent="-631825">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1" eaLnBrk="1" hangingPunct="1"/>
            <a:r>
              <a:rPr lang="en-US" altLang="zh-CN" sz="2400" dirty="0">
                <a:latin typeface="Times New Roman" panose="02020603050405020304" pitchFamily="18" charset="0"/>
                <a:ea typeface="宋体" panose="02010600030101010101" pitchFamily="2" charset="-122"/>
              </a:rPr>
              <a:t>⑶*  </a:t>
            </a:r>
            <a:r>
              <a:rPr lang="zh-CN" altLang="en-US" sz="2400" dirty="0">
                <a:latin typeface="Times New Roman" panose="02020603050405020304" pitchFamily="18" charset="0"/>
                <a:ea typeface="宋体" panose="02010600030101010101" pitchFamily="2" charset="-122"/>
              </a:rPr>
              <a:t>赋值抑制符  输入的数据不赋给相应的变量</a:t>
            </a:r>
          </a:p>
          <a:p>
            <a:pPr eaLnBrk="1" hangingPunct="1"/>
            <a:r>
              <a:rPr lang="zh-CN" altLang="en-US" sz="2400" dirty="0">
                <a:latin typeface="Times New Roman" panose="02020603050405020304" pitchFamily="18" charset="0"/>
                <a:ea typeface="宋体" panose="02010600030101010101" pitchFamily="2" charset="-122"/>
                <a:sym typeface="Wingdings 2" panose="05020102010507070707" pitchFamily="18" charset="2"/>
              </a:rPr>
              <a:t>     </a:t>
            </a:r>
            <a:r>
              <a:rPr lang="zh-CN" altLang="en-US"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例：</a:t>
            </a:r>
            <a:r>
              <a:rPr lang="en-US" altLang="zh-CN" sz="2400" dirty="0" err="1">
                <a:solidFill>
                  <a:srgbClr val="0099CC"/>
                </a:solidFill>
                <a:latin typeface="Times New Roman" panose="02020603050405020304" pitchFamily="18" charset="0"/>
                <a:ea typeface="宋体" panose="02010600030101010101" pitchFamily="2" charset="-122"/>
                <a:sym typeface="Wingdings 2" panose="05020102010507070707" pitchFamily="18" charset="2"/>
              </a:rPr>
              <a:t>scanf</a:t>
            </a:r>
            <a:r>
              <a:rPr lang="en-US" altLang="zh-CN"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("%d%*d%d",&amp;num1,&amp;num2);</a:t>
            </a:r>
          </a:p>
          <a:p>
            <a:pPr eaLnBrk="1" hangingPunct="1"/>
            <a:r>
              <a:rPr lang="en-US" altLang="zh-CN"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             </a:t>
            </a:r>
            <a:r>
              <a:rPr lang="en-US" altLang="zh-CN" sz="2400" dirty="0" err="1">
                <a:solidFill>
                  <a:srgbClr val="0099CC"/>
                </a:solidFill>
                <a:latin typeface="Times New Roman" panose="02020603050405020304" pitchFamily="18" charset="0"/>
                <a:ea typeface="宋体" panose="02010600030101010101" pitchFamily="2" charset="-122"/>
                <a:sym typeface="Wingdings 2" panose="05020102010507070707" pitchFamily="18" charset="2"/>
              </a:rPr>
              <a:t>printf</a:t>
            </a:r>
            <a:r>
              <a:rPr lang="en-US" altLang="zh-CN" sz="2400" dirty="0">
                <a:solidFill>
                  <a:srgbClr val="0099CC"/>
                </a:solidFill>
                <a:latin typeface="Times New Roman" panose="02020603050405020304" pitchFamily="18" charset="0"/>
                <a:ea typeface="宋体" panose="02010600030101010101" pitchFamily="2" charset="-122"/>
                <a:sym typeface="Wingdings 2" panose="05020102010507070707" pitchFamily="18" charset="2"/>
              </a:rPr>
              <a:t>("num1=%d,num2=%d\n",num1,num2);      </a:t>
            </a:r>
            <a:r>
              <a:rPr lang="en-US" altLang="zh-CN" sz="2400" dirty="0">
                <a:latin typeface="Times New Roman" panose="02020603050405020304" pitchFamily="18" charset="0"/>
                <a:ea typeface="宋体" panose="02010600030101010101" pitchFamily="2" charset="-122"/>
                <a:sym typeface="Wingdings 2" panose="05020102010507070707" pitchFamily="18" charset="2"/>
              </a:rPr>
              <a:t> </a:t>
            </a:r>
          </a:p>
        </p:txBody>
      </p:sp>
      <p:sp>
        <p:nvSpPr>
          <p:cNvPr id="48133" name="Rectangle 5"/>
          <p:cNvSpPr>
            <a:spLocks noChangeArrowheads="1"/>
          </p:cNvSpPr>
          <p:nvPr/>
        </p:nvSpPr>
        <p:spPr bwMode="auto">
          <a:xfrm>
            <a:off x="451264" y="3879377"/>
            <a:ext cx="10735292"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a:solidFill>
                  <a:schemeClr val="tx1"/>
                </a:solidFill>
                <a:latin typeface="Arial" panose="020B0604020202020204" pitchFamily="34" charset="0"/>
                <a:ea typeface="楷体_GB2312" pitchFamily="49" charset="-122"/>
              </a:defRPr>
            </a:lvl1pPr>
            <a:lvl2pPr>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1" eaLnBrk="1" hangingPunct="1"/>
            <a:r>
              <a:rPr lang="en-US" altLang="zh-CN" sz="2400" dirty="0">
                <a:ea typeface="宋体" panose="02010600030101010101" pitchFamily="2" charset="-122"/>
              </a:rPr>
              <a:t>⑷width </a:t>
            </a:r>
            <a:r>
              <a:rPr lang="zh-CN" altLang="en-US" sz="2400" dirty="0">
                <a:ea typeface="宋体" panose="02010600030101010101" pitchFamily="2" charset="-122"/>
              </a:rPr>
              <a:t>指定该项输入数据所占列数，多余部分被舍弃。</a:t>
            </a:r>
          </a:p>
          <a:p>
            <a:pPr lvl="1">
              <a:spcBef>
                <a:spcPts val="1200"/>
              </a:spcBef>
            </a:pPr>
            <a:r>
              <a:rPr lang="zh-CN" altLang="en-US" sz="2400" dirty="0">
                <a:ea typeface="宋体" panose="02010600030101010101" pitchFamily="2" charset="-122"/>
              </a:rPr>
              <a:t>    </a:t>
            </a:r>
            <a:r>
              <a:rPr lang="zh-CN" altLang="en-US" sz="2400" dirty="0">
                <a:solidFill>
                  <a:srgbClr val="0099CC"/>
                </a:solidFill>
                <a:ea typeface="宋体" panose="02010600030101010101" pitchFamily="2" charset="-122"/>
              </a:rPr>
              <a:t>例：</a:t>
            </a:r>
            <a:r>
              <a:rPr lang="en-US" altLang="zh-CN" sz="2400" dirty="0" err="1">
                <a:solidFill>
                  <a:srgbClr val="0099CC"/>
                </a:solidFill>
                <a:ea typeface="宋体" panose="02010600030101010101" pitchFamily="2" charset="-122"/>
              </a:rPr>
              <a:t>scanf</a:t>
            </a:r>
            <a:r>
              <a:rPr lang="en-US" altLang="zh-CN" sz="2400" dirty="0">
                <a:solidFill>
                  <a:srgbClr val="0099CC"/>
                </a:solidFill>
                <a:ea typeface="宋体" panose="02010600030101010101" pitchFamily="2" charset="-122"/>
              </a:rPr>
              <a:t>("%3c%3c",&amp;ch1,&amp;ch2);</a:t>
            </a:r>
          </a:p>
          <a:p>
            <a:pPr lvl="1" eaLnBrk="1" hangingPunct="1"/>
            <a:r>
              <a:rPr lang="en-US" altLang="zh-CN" sz="2400" dirty="0">
                <a:solidFill>
                  <a:srgbClr val="0099CC"/>
                </a:solidFill>
                <a:ea typeface="宋体" panose="02010600030101010101" pitchFamily="2" charset="-122"/>
              </a:rPr>
              <a:t>           </a:t>
            </a:r>
            <a:r>
              <a:rPr lang="en-US" altLang="zh-CN" sz="2400" dirty="0" err="1">
                <a:solidFill>
                  <a:srgbClr val="0099CC"/>
                </a:solidFill>
                <a:ea typeface="宋体" panose="02010600030101010101" pitchFamily="2" charset="-122"/>
              </a:rPr>
              <a:t>printf</a:t>
            </a:r>
            <a:r>
              <a:rPr lang="en-US" altLang="zh-CN" sz="2400" dirty="0">
                <a:solidFill>
                  <a:srgbClr val="0099CC"/>
                </a:solidFill>
                <a:ea typeface="宋体" panose="02010600030101010101" pitchFamily="2" charset="-122"/>
              </a:rPr>
              <a:t>("ch1=%c,ch2=%c\n",ch1,ch2);     </a:t>
            </a:r>
          </a:p>
        </p:txBody>
      </p:sp>
      <p:sp>
        <p:nvSpPr>
          <p:cNvPr id="48134" name="Rectangle 6"/>
          <p:cNvSpPr>
            <a:spLocks noChangeArrowheads="1"/>
          </p:cNvSpPr>
          <p:nvPr/>
        </p:nvSpPr>
        <p:spPr bwMode="auto">
          <a:xfrm>
            <a:off x="1034809" y="2547463"/>
            <a:ext cx="10595514"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sz="2400" dirty="0">
                <a:solidFill>
                  <a:srgbClr val="0099CC"/>
                </a:solidFill>
                <a:ea typeface="宋体" panose="02010600030101010101" pitchFamily="2" charset="-122"/>
                <a:sym typeface="Wingdings 2" panose="05020102010507070707" pitchFamily="18" charset="2"/>
              </a:rPr>
              <a:t>假设输入“</a:t>
            </a:r>
            <a:r>
              <a:rPr lang="en-US" altLang="zh-CN" sz="2400" dirty="0">
                <a:solidFill>
                  <a:srgbClr val="0099CC"/>
                </a:solidFill>
                <a:ea typeface="宋体" panose="02010600030101010101" pitchFamily="2" charset="-122"/>
                <a:sym typeface="Wingdings 2" panose="05020102010507070707" pitchFamily="18" charset="2"/>
              </a:rPr>
              <a:t>12 34 56”</a:t>
            </a:r>
            <a:r>
              <a:rPr lang="zh-CN" altLang="en-US" sz="2400" dirty="0">
                <a:solidFill>
                  <a:srgbClr val="0099CC"/>
                </a:solidFill>
                <a:ea typeface="宋体" panose="02010600030101010101" pitchFamily="2" charset="-122"/>
                <a:sym typeface="Wingdings 2" panose="05020102010507070707" pitchFamily="18" charset="2"/>
              </a:rPr>
              <a:t>，则系统将读取“</a:t>
            </a:r>
            <a:r>
              <a:rPr lang="en-US" altLang="zh-CN" sz="2400" dirty="0">
                <a:solidFill>
                  <a:srgbClr val="0099CC"/>
                </a:solidFill>
                <a:ea typeface="宋体" panose="02010600030101010101" pitchFamily="2" charset="-122"/>
                <a:sym typeface="Wingdings 2" panose="05020102010507070707" pitchFamily="18" charset="2"/>
              </a:rPr>
              <a:t>12”</a:t>
            </a:r>
            <a:r>
              <a:rPr lang="zh-CN" altLang="en-US" sz="2400" dirty="0">
                <a:solidFill>
                  <a:srgbClr val="0099CC"/>
                </a:solidFill>
                <a:ea typeface="宋体" panose="02010600030101010101" pitchFamily="2" charset="-122"/>
                <a:sym typeface="Wingdings 2" panose="05020102010507070707" pitchFamily="18" charset="2"/>
              </a:rPr>
              <a:t>并赋值给</a:t>
            </a:r>
            <a:r>
              <a:rPr lang="en-US" altLang="zh-CN" sz="2400" dirty="0">
                <a:solidFill>
                  <a:srgbClr val="0099CC"/>
                </a:solidFill>
                <a:ea typeface="宋体" panose="02010600030101010101" pitchFamily="2" charset="-122"/>
                <a:sym typeface="Wingdings 2" panose="05020102010507070707" pitchFamily="18" charset="2"/>
              </a:rPr>
              <a:t>num1</a:t>
            </a:r>
            <a:r>
              <a:rPr lang="zh-CN" altLang="en-US" sz="2400" dirty="0">
                <a:solidFill>
                  <a:srgbClr val="0099CC"/>
                </a:solidFill>
                <a:ea typeface="宋体" panose="02010600030101010101" pitchFamily="2" charset="-122"/>
                <a:sym typeface="Wingdings 2" panose="05020102010507070707" pitchFamily="18" charset="2"/>
              </a:rPr>
              <a:t>；读取并舍弃“</a:t>
            </a:r>
            <a:r>
              <a:rPr lang="en-US" altLang="zh-CN" sz="2400" dirty="0">
                <a:solidFill>
                  <a:srgbClr val="0099CC"/>
                </a:solidFill>
                <a:ea typeface="宋体" panose="02010600030101010101" pitchFamily="2" charset="-122"/>
                <a:sym typeface="Wingdings 2" panose="05020102010507070707" pitchFamily="18" charset="2"/>
              </a:rPr>
              <a:t>34”</a:t>
            </a:r>
            <a:r>
              <a:rPr lang="zh-CN" altLang="en-US" sz="2400" dirty="0">
                <a:solidFill>
                  <a:srgbClr val="0099CC"/>
                </a:solidFill>
                <a:ea typeface="宋体" panose="02010600030101010101" pitchFamily="2" charset="-122"/>
                <a:sym typeface="Wingdings 2" panose="05020102010507070707" pitchFamily="18" charset="2"/>
              </a:rPr>
              <a:t>（*的作用）；读取“</a:t>
            </a:r>
            <a:r>
              <a:rPr lang="en-US" altLang="zh-CN" sz="2400" dirty="0">
                <a:solidFill>
                  <a:srgbClr val="0099CC"/>
                </a:solidFill>
                <a:ea typeface="宋体" panose="02010600030101010101" pitchFamily="2" charset="-122"/>
                <a:sym typeface="Wingdings 2" panose="05020102010507070707" pitchFamily="18" charset="2"/>
              </a:rPr>
              <a:t>56”</a:t>
            </a:r>
            <a:r>
              <a:rPr lang="zh-CN" altLang="en-US" sz="2400" dirty="0">
                <a:solidFill>
                  <a:srgbClr val="0099CC"/>
                </a:solidFill>
                <a:ea typeface="宋体" panose="02010600030101010101" pitchFamily="2" charset="-122"/>
                <a:sym typeface="Wingdings 2" panose="05020102010507070707" pitchFamily="18" charset="2"/>
              </a:rPr>
              <a:t>并赋值给</a:t>
            </a:r>
            <a:r>
              <a:rPr lang="en-US" altLang="zh-CN" sz="2400" dirty="0">
                <a:solidFill>
                  <a:srgbClr val="0099CC"/>
                </a:solidFill>
                <a:ea typeface="宋体" panose="02010600030101010101" pitchFamily="2" charset="-122"/>
                <a:sym typeface="Wingdings 2" panose="05020102010507070707" pitchFamily="18" charset="2"/>
              </a:rPr>
              <a:t>num2</a:t>
            </a:r>
            <a:r>
              <a:rPr lang="zh-CN" altLang="en-US" sz="2400" dirty="0">
                <a:solidFill>
                  <a:srgbClr val="0099CC"/>
                </a:solidFill>
                <a:ea typeface="宋体" panose="02010600030101010101" pitchFamily="2" charset="-122"/>
                <a:sym typeface="Wingdings 2" panose="05020102010507070707" pitchFamily="18" charset="2"/>
              </a:rPr>
              <a:t>。则</a:t>
            </a:r>
            <a:r>
              <a:rPr lang="en-US" altLang="zh-CN" sz="2400" dirty="0" err="1">
                <a:solidFill>
                  <a:srgbClr val="0099CC"/>
                </a:solidFill>
                <a:ea typeface="宋体" panose="02010600030101010101" pitchFamily="2" charset="-122"/>
                <a:sym typeface="Wingdings 2" panose="05020102010507070707" pitchFamily="18" charset="2"/>
              </a:rPr>
              <a:t>printf</a:t>
            </a:r>
            <a:r>
              <a:rPr lang="en-US" altLang="zh-CN" sz="2400" dirty="0">
                <a:solidFill>
                  <a:srgbClr val="0099CC"/>
                </a:solidFill>
                <a:ea typeface="宋体" panose="02010600030101010101" pitchFamily="2" charset="-122"/>
                <a:sym typeface="Wingdings 2" panose="05020102010507070707" pitchFamily="18" charset="2"/>
              </a:rPr>
              <a:t>()</a:t>
            </a:r>
            <a:r>
              <a:rPr lang="zh-CN" altLang="en-US" sz="2400" dirty="0">
                <a:solidFill>
                  <a:srgbClr val="0099CC"/>
                </a:solidFill>
                <a:ea typeface="宋体" panose="02010600030101010101" pitchFamily="2" charset="-122"/>
                <a:sym typeface="Wingdings 2" panose="05020102010507070707" pitchFamily="18" charset="2"/>
              </a:rPr>
              <a:t>语句的输出结果为：</a:t>
            </a:r>
            <a:r>
              <a:rPr lang="en-US" altLang="zh-CN" sz="2400" dirty="0">
                <a:solidFill>
                  <a:srgbClr val="0099CC"/>
                </a:solidFill>
                <a:ea typeface="宋体" panose="02010600030101010101" pitchFamily="2" charset="-122"/>
                <a:sym typeface="Wingdings 2" panose="05020102010507070707" pitchFamily="18" charset="2"/>
              </a:rPr>
              <a:t>num1=12,num2=56</a:t>
            </a:r>
            <a:r>
              <a:rPr lang="zh-CN" altLang="en-US" sz="2400" dirty="0">
                <a:solidFill>
                  <a:srgbClr val="0099CC"/>
                </a:solidFill>
                <a:ea typeface="宋体" panose="02010600030101010101" pitchFamily="2" charset="-122"/>
                <a:sym typeface="Wingdings 2" panose="05020102010507070707" pitchFamily="18" charset="2"/>
              </a:rPr>
              <a:t>。</a:t>
            </a:r>
          </a:p>
        </p:txBody>
      </p:sp>
      <p:sp>
        <p:nvSpPr>
          <p:cNvPr id="48135" name="Rectangle 7"/>
          <p:cNvSpPr>
            <a:spLocks noChangeArrowheads="1"/>
          </p:cNvSpPr>
          <p:nvPr/>
        </p:nvSpPr>
        <p:spPr bwMode="auto">
          <a:xfrm>
            <a:off x="866900" y="5392263"/>
            <a:ext cx="100227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sz="2400" dirty="0">
                <a:solidFill>
                  <a:srgbClr val="0099CC"/>
                </a:solidFill>
                <a:ea typeface="宋体" panose="02010600030101010101" pitchFamily="2" charset="-122"/>
                <a:sym typeface="Wingdings 2" panose="05020102010507070707" pitchFamily="18" charset="2"/>
              </a:rPr>
              <a:t>假设输入“</a:t>
            </a:r>
            <a:r>
              <a:rPr lang="en-US" altLang="zh-CN" sz="2400" dirty="0" err="1">
                <a:solidFill>
                  <a:srgbClr val="0099CC"/>
                </a:solidFill>
                <a:ea typeface="宋体" panose="02010600030101010101" pitchFamily="2" charset="-122"/>
                <a:sym typeface="Wingdings 2" panose="05020102010507070707" pitchFamily="18" charset="2"/>
              </a:rPr>
              <a:t>abcdefg</a:t>
            </a:r>
            <a:r>
              <a:rPr lang="en-US" altLang="zh-CN" sz="2400" dirty="0">
                <a:solidFill>
                  <a:srgbClr val="0099CC"/>
                </a:solidFill>
                <a:ea typeface="宋体" panose="02010600030101010101" pitchFamily="2" charset="-122"/>
                <a:sym typeface="Wingdings 2" panose="05020102010507070707" pitchFamily="18" charset="2"/>
              </a:rPr>
              <a:t>”</a:t>
            </a:r>
            <a:r>
              <a:rPr lang="zh-CN" altLang="en-US" sz="2400" dirty="0">
                <a:solidFill>
                  <a:srgbClr val="0099CC"/>
                </a:solidFill>
                <a:ea typeface="宋体" panose="02010600030101010101" pitchFamily="2" charset="-122"/>
                <a:sym typeface="Wingdings 2" panose="05020102010507070707" pitchFamily="18" charset="2"/>
              </a:rPr>
              <a:t>，则系统将读取的“</a:t>
            </a:r>
            <a:r>
              <a:rPr lang="en-US" altLang="zh-CN" sz="2400" dirty="0" err="1">
                <a:solidFill>
                  <a:srgbClr val="0099CC"/>
                </a:solidFill>
                <a:ea typeface="宋体" panose="02010600030101010101" pitchFamily="2" charset="-122"/>
                <a:sym typeface="Wingdings 2" panose="05020102010507070707" pitchFamily="18" charset="2"/>
              </a:rPr>
              <a:t>abc</a:t>
            </a:r>
            <a:r>
              <a:rPr lang="en-US" altLang="zh-CN" sz="2400" dirty="0">
                <a:solidFill>
                  <a:srgbClr val="0099CC"/>
                </a:solidFill>
                <a:ea typeface="宋体" panose="02010600030101010101" pitchFamily="2" charset="-122"/>
                <a:sym typeface="Wingdings 2" panose="05020102010507070707" pitchFamily="18" charset="2"/>
              </a:rPr>
              <a:t>”</a:t>
            </a:r>
            <a:r>
              <a:rPr lang="zh-CN" altLang="en-US" sz="2400" dirty="0">
                <a:solidFill>
                  <a:srgbClr val="0099CC"/>
                </a:solidFill>
                <a:ea typeface="宋体" panose="02010600030101010101" pitchFamily="2" charset="-122"/>
                <a:sym typeface="Wingdings 2" panose="05020102010507070707" pitchFamily="18" charset="2"/>
              </a:rPr>
              <a:t>中的</a:t>
            </a:r>
            <a:r>
              <a:rPr lang="en-US" altLang="zh-CN" sz="2400" dirty="0">
                <a:solidFill>
                  <a:srgbClr val="0099CC"/>
                </a:solidFill>
                <a:ea typeface="宋体" panose="02010600030101010101" pitchFamily="2" charset="-122"/>
                <a:sym typeface="Wingdings 2" panose="05020102010507070707" pitchFamily="18" charset="2"/>
              </a:rPr>
              <a:t>'a'</a:t>
            </a:r>
            <a:r>
              <a:rPr lang="zh-CN" altLang="en-US" sz="2400" dirty="0">
                <a:solidFill>
                  <a:srgbClr val="0099CC"/>
                </a:solidFill>
                <a:ea typeface="宋体" panose="02010600030101010101" pitchFamily="2" charset="-122"/>
                <a:sym typeface="Wingdings 2" panose="05020102010507070707" pitchFamily="18" charset="2"/>
              </a:rPr>
              <a:t>赋给变量</a:t>
            </a:r>
            <a:r>
              <a:rPr lang="en-US" altLang="zh-CN" sz="2400" dirty="0">
                <a:solidFill>
                  <a:srgbClr val="0099CC"/>
                </a:solidFill>
                <a:ea typeface="宋体" panose="02010600030101010101" pitchFamily="2" charset="-122"/>
                <a:sym typeface="Wingdings 2" panose="05020102010507070707" pitchFamily="18" charset="2"/>
              </a:rPr>
              <a:t>ch1</a:t>
            </a:r>
            <a:r>
              <a:rPr lang="zh-CN" altLang="en-US" sz="2400" dirty="0">
                <a:solidFill>
                  <a:srgbClr val="0099CC"/>
                </a:solidFill>
                <a:ea typeface="宋体" panose="02010600030101010101" pitchFamily="2" charset="-122"/>
                <a:sym typeface="Wingdings 2" panose="05020102010507070707" pitchFamily="18" charset="2"/>
              </a:rPr>
              <a:t>；将读取的“</a:t>
            </a:r>
            <a:r>
              <a:rPr lang="en-US" altLang="zh-CN" sz="2400" dirty="0" err="1">
                <a:solidFill>
                  <a:srgbClr val="0099CC"/>
                </a:solidFill>
                <a:ea typeface="宋体" panose="02010600030101010101" pitchFamily="2" charset="-122"/>
                <a:sym typeface="Wingdings 2" panose="05020102010507070707" pitchFamily="18" charset="2"/>
              </a:rPr>
              <a:t>def</a:t>
            </a:r>
            <a:r>
              <a:rPr lang="en-US" altLang="zh-CN" sz="2400" dirty="0">
                <a:solidFill>
                  <a:srgbClr val="0099CC"/>
                </a:solidFill>
                <a:ea typeface="宋体" panose="02010600030101010101" pitchFamily="2" charset="-122"/>
                <a:sym typeface="Wingdings 2" panose="05020102010507070707" pitchFamily="18" charset="2"/>
              </a:rPr>
              <a:t>”</a:t>
            </a:r>
            <a:r>
              <a:rPr lang="zh-CN" altLang="en-US" sz="2400" dirty="0">
                <a:solidFill>
                  <a:srgbClr val="0099CC"/>
                </a:solidFill>
                <a:ea typeface="宋体" panose="02010600030101010101" pitchFamily="2" charset="-122"/>
                <a:sym typeface="Wingdings 2" panose="05020102010507070707" pitchFamily="18" charset="2"/>
              </a:rPr>
              <a:t>中的</a:t>
            </a:r>
            <a:r>
              <a:rPr lang="en-US" altLang="zh-CN" sz="2400" dirty="0">
                <a:solidFill>
                  <a:srgbClr val="0099CC"/>
                </a:solidFill>
                <a:ea typeface="宋体" panose="02010600030101010101" pitchFamily="2" charset="-122"/>
                <a:sym typeface="Wingdings 2" panose="05020102010507070707" pitchFamily="18" charset="2"/>
              </a:rPr>
              <a:t>'d'</a:t>
            </a:r>
            <a:r>
              <a:rPr lang="zh-CN" altLang="en-US" sz="2400" dirty="0">
                <a:solidFill>
                  <a:srgbClr val="0099CC"/>
                </a:solidFill>
                <a:ea typeface="宋体" panose="02010600030101010101" pitchFamily="2" charset="-122"/>
                <a:sym typeface="Wingdings 2" panose="05020102010507070707" pitchFamily="18" charset="2"/>
              </a:rPr>
              <a:t>赋给变量</a:t>
            </a:r>
            <a:r>
              <a:rPr lang="en-US" altLang="zh-CN" sz="2400" dirty="0">
                <a:solidFill>
                  <a:srgbClr val="0099CC"/>
                </a:solidFill>
                <a:ea typeface="宋体" panose="02010600030101010101" pitchFamily="2" charset="-122"/>
                <a:sym typeface="Wingdings 2" panose="05020102010507070707" pitchFamily="18" charset="2"/>
              </a:rPr>
              <a:t>ch2</a:t>
            </a:r>
            <a:r>
              <a:rPr lang="zh-CN" altLang="en-US" sz="2400" dirty="0">
                <a:solidFill>
                  <a:srgbClr val="0099CC"/>
                </a:solidFill>
                <a:ea typeface="宋体" panose="02010600030101010101" pitchFamily="2" charset="-122"/>
                <a:sym typeface="Wingdings 2" panose="05020102010507070707" pitchFamily="18" charset="2"/>
              </a:rPr>
              <a:t>，所以</a:t>
            </a:r>
            <a:r>
              <a:rPr lang="en-US" altLang="zh-CN" sz="2400" dirty="0" err="1">
                <a:solidFill>
                  <a:srgbClr val="0099CC"/>
                </a:solidFill>
                <a:ea typeface="宋体" panose="02010600030101010101" pitchFamily="2" charset="-122"/>
                <a:sym typeface="Wingdings 2" panose="05020102010507070707" pitchFamily="18" charset="2"/>
              </a:rPr>
              <a:t>printf</a:t>
            </a:r>
            <a:r>
              <a:rPr lang="en-US" altLang="zh-CN" sz="2400" dirty="0">
                <a:solidFill>
                  <a:srgbClr val="0099CC"/>
                </a:solidFill>
                <a:ea typeface="宋体" panose="02010600030101010101" pitchFamily="2" charset="-122"/>
                <a:sym typeface="Wingdings 2" panose="05020102010507070707" pitchFamily="18" charset="2"/>
              </a:rPr>
              <a:t>()</a:t>
            </a:r>
            <a:r>
              <a:rPr lang="zh-CN" altLang="en-US" sz="2400" dirty="0">
                <a:solidFill>
                  <a:srgbClr val="0099CC"/>
                </a:solidFill>
                <a:ea typeface="宋体" panose="02010600030101010101" pitchFamily="2" charset="-122"/>
                <a:sym typeface="Wingdings 2" panose="05020102010507070707" pitchFamily="18" charset="2"/>
              </a:rPr>
              <a:t>语句的输出结果为：</a:t>
            </a:r>
            <a:r>
              <a:rPr lang="en-US" altLang="zh-CN" sz="2400" dirty="0">
                <a:solidFill>
                  <a:srgbClr val="0099CC"/>
                </a:solidFill>
                <a:ea typeface="宋体" panose="02010600030101010101" pitchFamily="2" charset="-122"/>
                <a:sym typeface="Wingdings 2" panose="05020102010507070707" pitchFamily="18" charset="2"/>
              </a:rPr>
              <a:t>ch1=a,ch2=d</a:t>
            </a:r>
            <a:r>
              <a:rPr lang="zh-CN" altLang="en-US" sz="2400" dirty="0">
                <a:solidFill>
                  <a:srgbClr val="0099CC"/>
                </a:solidFill>
                <a:ea typeface="宋体" panose="02010600030101010101" pitchFamily="2" charset="-122"/>
                <a:sym typeface="Wingdings 2" panose="05020102010507070707" pitchFamily="18" charset="2"/>
              </a:rPr>
              <a:t>。</a:t>
            </a:r>
          </a:p>
        </p:txBody>
      </p:sp>
      <p:sp>
        <p:nvSpPr>
          <p:cNvPr id="48136" name="矩形 2"/>
          <p:cNvSpPr>
            <a:spLocks noChangeArrowheads="1"/>
          </p:cNvSpPr>
          <p:nvPr/>
        </p:nvSpPr>
        <p:spPr bwMode="auto">
          <a:xfrm>
            <a:off x="873366" y="891701"/>
            <a:ext cx="73744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lnSpc>
                <a:spcPct val="80000"/>
              </a:lnSpc>
              <a:spcBef>
                <a:spcPct val="20000"/>
              </a:spcBef>
            </a:pPr>
            <a:r>
              <a:rPr lang="zh-CN" altLang="en-US" sz="2400">
                <a:solidFill>
                  <a:srgbClr val="000000"/>
                </a:solidFill>
                <a:latin typeface="Times New Roman" panose="02020603050405020304" pitchFamily="18" charset="0"/>
                <a:ea typeface="宋体" panose="02010600030101010101" pitchFamily="2" charset="-122"/>
                <a:sym typeface="Wingdings 2" panose="05020102010507070707" pitchFamily="18" charset="2"/>
              </a:rPr>
              <a:t>格式指示符：  </a:t>
            </a:r>
            <a:r>
              <a:rPr lang="en-US" altLang="zh-CN" sz="2400">
                <a:solidFill>
                  <a:srgbClr val="000000"/>
                </a:solidFill>
                <a:latin typeface="Times New Roman" panose="02020603050405020304" pitchFamily="18" charset="0"/>
                <a:ea typeface="宋体" panose="02010600030101010101" pitchFamily="2" charset="-122"/>
                <a:sym typeface="Wingdings 2" panose="05020102010507070707" pitchFamily="18" charset="2"/>
              </a:rPr>
              <a:t>%[*][width][l]type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1882775" y="1089025"/>
            <a:ext cx="8605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楷体_GB2312" pitchFamily="49" charset="-122"/>
              </a:defRPr>
            </a:lvl1pPr>
            <a:lvl2pPr marL="800100" indent="-34290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1" eaLnBrk="1" hangingPunct="1"/>
            <a:r>
              <a:rPr lang="en-US" altLang="zh-CN" sz="2400">
                <a:ea typeface="宋体" panose="02010600030101010101" pitchFamily="2" charset="-122"/>
              </a:rPr>
              <a:t>⑸</a:t>
            </a:r>
            <a:r>
              <a:rPr lang="zh-CN" altLang="en-US" sz="2400">
                <a:ea typeface="宋体" panose="02010600030101010101" pitchFamily="2" charset="-122"/>
              </a:rPr>
              <a:t>类型修饰符</a:t>
            </a:r>
            <a:r>
              <a:rPr lang="en-US" altLang="zh-CN" sz="2400">
                <a:ea typeface="宋体" panose="02010600030101010101" pitchFamily="2" charset="-122"/>
              </a:rPr>
              <a:t>l</a:t>
            </a:r>
            <a:r>
              <a:rPr lang="zh-CN" altLang="en-US" sz="2400">
                <a:ea typeface="宋体" panose="02010600030101010101" pitchFamily="2" charset="-122"/>
              </a:rPr>
              <a:t>可输入长整型数、双精度数。</a:t>
            </a:r>
          </a:p>
        </p:txBody>
      </p:sp>
      <p:sp>
        <p:nvSpPr>
          <p:cNvPr id="117779" name="Text Box 19"/>
          <p:cNvSpPr txBox="1">
            <a:spLocks noChangeArrowheads="1"/>
          </p:cNvSpPr>
          <p:nvPr/>
        </p:nvSpPr>
        <p:spPr bwMode="auto">
          <a:xfrm>
            <a:off x="2603954" y="4814651"/>
            <a:ext cx="3500438" cy="1225550"/>
          </a:xfrm>
          <a:prstGeom prst="rect">
            <a:avLst/>
          </a:prstGeom>
          <a:solidFill>
            <a:schemeClr val="tx1"/>
          </a:solidFill>
          <a:ln w="38100">
            <a:solidFill>
              <a:srgbClr val="0000FF"/>
            </a:solidFill>
            <a:miter lim="800000"/>
          </a:ln>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a:solidFill>
                  <a:schemeClr val="bg1"/>
                </a:solidFill>
                <a:latin typeface="Times New Roman" panose="02020603050405020304" pitchFamily="18" charset="0"/>
                <a:ea typeface="宋体" panose="02010600030101010101" pitchFamily="2" charset="-122"/>
                <a:sym typeface="Wingdings 2" panose="05020102010507070707" pitchFamily="18" charset="2"/>
              </a:rPr>
              <a:t>例 </a:t>
            </a:r>
            <a:r>
              <a:rPr kumimoji="1" lang="en-US" altLang="zh-CN" sz="2400">
                <a:solidFill>
                  <a:schemeClr val="bg1"/>
                </a:solidFill>
                <a:latin typeface="Times New Roman" panose="02020603050405020304" pitchFamily="18" charset="0"/>
                <a:ea typeface="宋体" panose="02010600030101010101" pitchFamily="2" charset="-122"/>
                <a:sym typeface="Wingdings 2" panose="05020102010507070707" pitchFamily="18" charset="2"/>
              </a:rPr>
              <a:t>long  a;</a:t>
            </a:r>
          </a:p>
          <a:p>
            <a:pPr eaLnBrk="1" hangingPunct="1"/>
            <a:r>
              <a:rPr kumimoji="1" lang="en-US" altLang="zh-CN" sz="2400">
                <a:solidFill>
                  <a:schemeClr val="bg1"/>
                </a:solidFill>
                <a:latin typeface="Times New Roman" panose="02020603050405020304" pitchFamily="18" charset="0"/>
                <a:ea typeface="宋体" panose="02010600030101010101" pitchFamily="2" charset="-122"/>
                <a:sym typeface="Wingdings 2" panose="05020102010507070707" pitchFamily="18" charset="2"/>
              </a:rPr>
              <a:t>      scanf("%ld", &amp;a);     </a:t>
            </a:r>
          </a:p>
          <a:p>
            <a:pPr eaLnBrk="1" hangingPunct="1"/>
            <a:r>
              <a:rPr kumimoji="1" lang="en-US" altLang="zh-CN" sz="2400">
                <a:solidFill>
                  <a:schemeClr val="bg1"/>
                </a:solidFill>
                <a:latin typeface="Times New Roman" panose="02020603050405020304" pitchFamily="18" charset="0"/>
                <a:ea typeface="宋体" panose="02010600030101010101" pitchFamily="2" charset="-122"/>
                <a:sym typeface="Wingdings 2" panose="05020102010507070707" pitchFamily="18" charset="2"/>
              </a:rPr>
              <a:t>           </a:t>
            </a:r>
          </a:p>
        </p:txBody>
      </p:sp>
      <p:grpSp>
        <p:nvGrpSpPr>
          <p:cNvPr id="34" name="Group 5"/>
          <p:cNvGrpSpPr/>
          <p:nvPr/>
        </p:nvGrpSpPr>
        <p:grpSpPr bwMode="auto">
          <a:xfrm>
            <a:off x="2373313" y="1971676"/>
            <a:ext cx="8086724" cy="2254225"/>
            <a:chOff x="425" y="1773"/>
            <a:chExt cx="5094" cy="1478"/>
          </a:xfrm>
        </p:grpSpPr>
        <p:sp>
          <p:nvSpPr>
            <p:cNvPr id="35" name="Rectangle 6"/>
            <p:cNvSpPr>
              <a:spLocks noChangeArrowheads="1"/>
            </p:cNvSpPr>
            <p:nvPr/>
          </p:nvSpPr>
          <p:spPr bwMode="auto">
            <a:xfrm>
              <a:off x="439" y="2841"/>
              <a:ext cx="5080" cy="409"/>
            </a:xfrm>
            <a:prstGeom prst="rect">
              <a:avLst/>
            </a:prstGeom>
            <a:solidFill>
              <a:schemeClr val="tx1"/>
            </a:solidFill>
            <a:ln w="38100">
              <a:solidFill>
                <a:schemeClr val="hlink"/>
              </a:solidFill>
              <a:miter lim="800000"/>
            </a:ln>
          </p:spPr>
          <p:txBody>
            <a:bodyPr wrap="none" lIns="90000" tIns="46800" rIns="90000" bIns="46800"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endParaRPr kumimoji="1" lang="zh-CN" altLang="zh-CN" sz="2000" b="0">
                <a:latin typeface="Times New Roman" panose="02020603050405020304" pitchFamily="18" charset="0"/>
                <a:ea typeface="宋体" panose="02010600030101010101" pitchFamily="2" charset="-122"/>
                <a:sym typeface="Wingdings 2" panose="05020102010507070707" pitchFamily="18" charset="2"/>
              </a:endParaRPr>
            </a:p>
          </p:txBody>
        </p:sp>
        <p:sp>
          <p:nvSpPr>
            <p:cNvPr id="36" name="Rectangle 6"/>
            <p:cNvSpPr>
              <a:spLocks noChangeArrowheads="1"/>
            </p:cNvSpPr>
            <p:nvPr/>
          </p:nvSpPr>
          <p:spPr bwMode="auto">
            <a:xfrm>
              <a:off x="436" y="1797"/>
              <a:ext cx="5080" cy="1053"/>
            </a:xfrm>
            <a:prstGeom prst="rect">
              <a:avLst/>
            </a:prstGeom>
            <a:solidFill>
              <a:schemeClr val="tx1"/>
            </a:solidFill>
            <a:ln w="38100">
              <a:solidFill>
                <a:schemeClr val="hlink"/>
              </a:solidFill>
              <a:miter lim="800000"/>
            </a:ln>
          </p:spPr>
          <p:txBody>
            <a:bodyPr wrap="none" lIns="90000" tIns="46800" rIns="90000" bIns="46800"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endParaRPr kumimoji="1" lang="zh-CN" altLang="zh-CN" sz="2000" b="0">
                <a:latin typeface="Times New Roman" panose="02020603050405020304" pitchFamily="18" charset="0"/>
                <a:ea typeface="宋体" panose="02010600030101010101" pitchFamily="2" charset="-122"/>
                <a:sym typeface="Wingdings 2" panose="05020102010507070707" pitchFamily="18" charset="2"/>
              </a:endParaRPr>
            </a:p>
          </p:txBody>
        </p:sp>
        <p:sp>
          <p:nvSpPr>
            <p:cNvPr id="37" name="Line 7"/>
            <p:cNvSpPr>
              <a:spLocks noChangeShapeType="1"/>
            </p:cNvSpPr>
            <p:nvPr/>
          </p:nvSpPr>
          <p:spPr bwMode="auto">
            <a:xfrm>
              <a:off x="425" y="2095"/>
              <a:ext cx="5066" cy="0"/>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8" name="Line 8"/>
            <p:cNvSpPr>
              <a:spLocks noChangeShapeType="1"/>
            </p:cNvSpPr>
            <p:nvPr/>
          </p:nvSpPr>
          <p:spPr bwMode="auto">
            <a:xfrm>
              <a:off x="1066" y="1797"/>
              <a:ext cx="3" cy="144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9" name="Line 9"/>
            <p:cNvSpPr>
              <a:spLocks noChangeShapeType="1"/>
            </p:cNvSpPr>
            <p:nvPr/>
          </p:nvSpPr>
          <p:spPr bwMode="auto">
            <a:xfrm>
              <a:off x="1055" y="2458"/>
              <a:ext cx="4442" cy="0"/>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0" name="Text Box 10"/>
            <p:cNvSpPr txBox="1">
              <a:spLocks noChangeArrowheads="1"/>
            </p:cNvSpPr>
            <p:nvPr/>
          </p:nvSpPr>
          <p:spPr bwMode="auto">
            <a:xfrm>
              <a:off x="611" y="2254"/>
              <a:ext cx="18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3200" dirty="0">
                  <a:solidFill>
                    <a:srgbClr val="FF0000"/>
                  </a:solidFill>
                  <a:latin typeface="Times New Roman" panose="02020603050405020304" pitchFamily="18" charset="0"/>
                  <a:ea typeface="隶书" panose="02010509060101010101" pitchFamily="49" charset="-122"/>
                  <a:sym typeface="Wingdings 2" panose="05020102010507070707" pitchFamily="18" charset="2"/>
                </a:rPr>
                <a:t>l</a:t>
              </a:r>
            </a:p>
          </p:txBody>
        </p:sp>
        <p:sp>
          <p:nvSpPr>
            <p:cNvPr id="41" name="Text Box 11"/>
            <p:cNvSpPr txBox="1">
              <a:spLocks noChangeArrowheads="1"/>
            </p:cNvSpPr>
            <p:nvPr/>
          </p:nvSpPr>
          <p:spPr bwMode="auto">
            <a:xfrm>
              <a:off x="431" y="1773"/>
              <a:ext cx="6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b="0" dirty="0">
                  <a:solidFill>
                    <a:schemeClr val="bg1"/>
                  </a:solidFill>
                  <a:latin typeface="Times New Roman" panose="02020603050405020304" pitchFamily="18" charset="0"/>
                  <a:ea typeface="隶书" panose="02010509060101010101" pitchFamily="49" charset="-122"/>
                  <a:sym typeface="Wingdings 2" panose="05020102010507070707" pitchFamily="18" charset="2"/>
                </a:rPr>
                <a:t>修饰符</a:t>
              </a:r>
            </a:p>
          </p:txBody>
        </p:sp>
        <p:sp>
          <p:nvSpPr>
            <p:cNvPr id="42" name="Text Box 12"/>
            <p:cNvSpPr txBox="1">
              <a:spLocks noChangeArrowheads="1"/>
            </p:cNvSpPr>
            <p:nvPr/>
          </p:nvSpPr>
          <p:spPr bwMode="auto">
            <a:xfrm>
              <a:off x="2230" y="1773"/>
              <a:ext cx="152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b="0">
                  <a:solidFill>
                    <a:schemeClr val="bg1"/>
                  </a:solidFill>
                  <a:latin typeface="Times New Roman" panose="02020603050405020304" pitchFamily="18" charset="0"/>
                  <a:ea typeface="隶书" panose="02010509060101010101" pitchFamily="49" charset="-122"/>
                  <a:sym typeface="Wingdings 2" panose="05020102010507070707" pitchFamily="18" charset="2"/>
                </a:rPr>
                <a:t>功                     能</a:t>
              </a:r>
            </a:p>
          </p:txBody>
        </p:sp>
        <p:sp>
          <p:nvSpPr>
            <p:cNvPr id="43" name="Text Box 17"/>
            <p:cNvSpPr txBox="1">
              <a:spLocks noChangeArrowheads="1"/>
            </p:cNvSpPr>
            <p:nvPr/>
          </p:nvSpPr>
          <p:spPr bwMode="auto">
            <a:xfrm>
              <a:off x="1067" y="2159"/>
              <a:ext cx="350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用于</a:t>
              </a:r>
              <a:r>
                <a:rPr kumimoji="1" lang="en-US" altLang="zh-CN" sz="2400" b="0" dirty="0" err="1">
                  <a:solidFill>
                    <a:schemeClr val="bg1"/>
                  </a:solidFill>
                  <a:latin typeface="隶书" panose="02010509060101010101" pitchFamily="49" charset="-122"/>
                  <a:ea typeface="隶书" panose="02010509060101010101" pitchFamily="49" charset="-122"/>
                  <a:sym typeface="Wingdings 2" panose="05020102010507070707" pitchFamily="18" charset="2"/>
                </a:rPr>
                <a:t>d,o,x,u</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前，指定输入为</a:t>
              </a:r>
              <a:r>
                <a:rPr kumimoji="1" lang="en-US"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long</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型整数</a:t>
              </a:r>
              <a:endParaRPr kumimoji="1" lang="zh-CN" altLang="en-US" sz="2400" b="0" dirty="0">
                <a:solidFill>
                  <a:schemeClr val="bg1"/>
                </a:solidFill>
                <a:latin typeface="隶书" panose="02010509060101010101" pitchFamily="49" charset="-122"/>
                <a:ea typeface="隶书" panose="02010509060101010101" pitchFamily="49" charset="-122"/>
                <a:sym typeface="Wingdings 2" panose="05020102010507070707" pitchFamily="18" charset="2"/>
              </a:endParaRPr>
            </a:p>
          </p:txBody>
        </p:sp>
        <p:sp>
          <p:nvSpPr>
            <p:cNvPr id="44" name="Text Box 18"/>
            <p:cNvSpPr txBox="1">
              <a:spLocks noChangeArrowheads="1"/>
            </p:cNvSpPr>
            <p:nvPr/>
          </p:nvSpPr>
          <p:spPr bwMode="auto">
            <a:xfrm>
              <a:off x="1067" y="2471"/>
              <a:ext cx="331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用于</a:t>
              </a:r>
              <a:r>
                <a:rPr kumimoji="1" lang="en-US" altLang="zh-CN" sz="2400" b="0" dirty="0" err="1">
                  <a:solidFill>
                    <a:schemeClr val="bg1"/>
                  </a:solidFill>
                  <a:latin typeface="隶书" panose="02010509060101010101" pitchFamily="49" charset="-122"/>
                  <a:ea typeface="隶书" panose="02010509060101010101" pitchFamily="49" charset="-122"/>
                  <a:sym typeface="Wingdings 2" panose="05020102010507070707" pitchFamily="18" charset="2"/>
                </a:rPr>
                <a:t>e,f</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前，指定输入为</a:t>
              </a:r>
              <a:r>
                <a:rPr kumimoji="1" lang="en-US"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double</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型实数</a:t>
              </a:r>
              <a:endParaRPr kumimoji="1" lang="zh-CN" altLang="en-US" sz="2400" b="0" dirty="0">
                <a:solidFill>
                  <a:schemeClr val="bg1"/>
                </a:solidFill>
                <a:latin typeface="隶书" panose="02010509060101010101" pitchFamily="49" charset="-122"/>
                <a:ea typeface="隶书" panose="02010509060101010101" pitchFamily="49" charset="-122"/>
                <a:sym typeface="Wingdings 2" panose="05020102010507070707" pitchFamily="18" charset="2"/>
              </a:endParaRPr>
            </a:p>
          </p:txBody>
        </p:sp>
        <p:sp>
          <p:nvSpPr>
            <p:cNvPr id="45" name="Text Box 10"/>
            <p:cNvSpPr txBox="1">
              <a:spLocks noChangeArrowheads="1"/>
            </p:cNvSpPr>
            <p:nvPr/>
          </p:nvSpPr>
          <p:spPr bwMode="auto">
            <a:xfrm>
              <a:off x="617" y="2866"/>
              <a:ext cx="25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en-US" altLang="zh-CN" sz="3200" dirty="0">
                  <a:solidFill>
                    <a:srgbClr val="FF0000"/>
                  </a:solidFill>
                  <a:latin typeface="Times New Roman" panose="02020603050405020304" pitchFamily="18" charset="0"/>
                  <a:ea typeface="隶书" panose="02010509060101010101" pitchFamily="49" charset="-122"/>
                  <a:sym typeface="Wingdings 2" panose="05020102010507070707" pitchFamily="18" charset="2"/>
                </a:rPr>
                <a:t>h</a:t>
              </a:r>
            </a:p>
          </p:txBody>
        </p:sp>
        <p:sp>
          <p:nvSpPr>
            <p:cNvPr id="46" name="Text Box 17"/>
            <p:cNvSpPr txBox="1">
              <a:spLocks noChangeArrowheads="1"/>
            </p:cNvSpPr>
            <p:nvPr/>
          </p:nvSpPr>
          <p:spPr bwMode="auto">
            <a:xfrm>
              <a:off x="1085" y="2896"/>
              <a:ext cx="36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用于</a:t>
              </a:r>
              <a:r>
                <a:rPr kumimoji="1" lang="en-US" altLang="zh-CN" sz="2400" b="0" dirty="0" err="1">
                  <a:solidFill>
                    <a:schemeClr val="bg1"/>
                  </a:solidFill>
                  <a:latin typeface="隶书" panose="02010509060101010101" pitchFamily="49" charset="-122"/>
                  <a:ea typeface="隶书" panose="02010509060101010101" pitchFamily="49" charset="-122"/>
                  <a:sym typeface="Wingdings 2" panose="05020102010507070707" pitchFamily="18" charset="2"/>
                </a:rPr>
                <a:t>d,o,x,u</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前，指定输入为</a:t>
              </a:r>
              <a:r>
                <a:rPr kumimoji="1" lang="en-US"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short</a:t>
              </a:r>
              <a:r>
                <a:rPr kumimoji="1" lang="zh-CN" altLang="zh-CN" sz="2400" b="0" dirty="0">
                  <a:solidFill>
                    <a:schemeClr val="bg1"/>
                  </a:solidFill>
                  <a:latin typeface="隶书" panose="02010509060101010101" pitchFamily="49" charset="-122"/>
                  <a:ea typeface="隶书" panose="02010509060101010101" pitchFamily="49" charset="-122"/>
                  <a:sym typeface="Wingdings 2" panose="05020102010507070707" pitchFamily="18" charset="2"/>
                </a:rPr>
                <a:t>型整数</a:t>
              </a:r>
              <a:endParaRPr kumimoji="1" lang="zh-CN" altLang="en-US" sz="2400" b="0" dirty="0">
                <a:solidFill>
                  <a:schemeClr val="bg1"/>
                </a:solidFill>
                <a:latin typeface="隶书" panose="02010509060101010101" pitchFamily="49" charset="-122"/>
                <a:ea typeface="隶书" panose="02010509060101010101" pitchFamily="49" charset="-122"/>
                <a:sym typeface="Wingdings 2" panose="050201020105070707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779"/>
                                        </p:tgtEl>
                                        <p:attrNameLst>
                                          <p:attrName>style.visibility</p:attrName>
                                        </p:attrNameLst>
                                      </p:cBhvr>
                                      <p:to>
                                        <p:strVal val="visible"/>
                                      </p:to>
                                    </p:set>
                                    <p:animEffect transition="in" filter="box(out)">
                                      <p:cBhvr>
                                        <p:cTn id="7" dur="500"/>
                                        <p:tgtEl>
                                          <p:spTgt spid="11777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9"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835650" y="535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50179" name="Rectangle 3"/>
          <p:cNvSpPr>
            <a:spLocks noChangeArrowheads="1"/>
          </p:cNvSpPr>
          <p:nvPr/>
        </p:nvSpPr>
        <p:spPr bwMode="auto">
          <a:xfrm>
            <a:off x="2135188" y="1016001"/>
            <a:ext cx="7740650" cy="1957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楷体_GB2312" pitchFamily="49" charset="-122"/>
              </a:defRPr>
            </a:lvl1pPr>
            <a:lvl2pPr>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1" eaLnBrk="1" hangingPunct="1">
              <a:spcBef>
                <a:spcPct val="35000"/>
              </a:spcBef>
            </a:pPr>
            <a:r>
              <a:rPr lang="zh-CN" altLang="zh-CN" sz="2400">
                <a:ea typeface="宋体" panose="02010600030101010101" pitchFamily="2" charset="-122"/>
              </a:rPr>
              <a:t>⑹格式字符:</a:t>
            </a:r>
            <a:r>
              <a:rPr lang="zh-CN" altLang="zh-CN" sz="2400">
                <a:solidFill>
                  <a:srgbClr val="FF0000"/>
                </a:solidFill>
                <a:ea typeface="宋体" panose="02010600030101010101" pitchFamily="2" charset="-122"/>
              </a:rPr>
              <a:t>d</a:t>
            </a:r>
            <a:r>
              <a:rPr lang="zh-CN" altLang="zh-CN" sz="2400">
                <a:ea typeface="宋体" panose="02010600030101010101" pitchFamily="2" charset="-122"/>
              </a:rPr>
              <a:t>,i,</a:t>
            </a:r>
            <a:r>
              <a:rPr lang="zh-CN" altLang="zh-CN" sz="2400">
                <a:solidFill>
                  <a:srgbClr val="FF0000"/>
                </a:solidFill>
                <a:ea typeface="宋体" panose="02010600030101010101" pitchFamily="2" charset="-122"/>
              </a:rPr>
              <a:t>o,x</a:t>
            </a:r>
            <a:r>
              <a:rPr lang="zh-CN" altLang="zh-CN" sz="2400">
                <a:ea typeface="宋体" panose="02010600030101010101" pitchFamily="2" charset="-122"/>
              </a:rPr>
              <a:t>,u,</a:t>
            </a:r>
            <a:r>
              <a:rPr lang="zh-CN" altLang="zh-CN" sz="2400">
                <a:solidFill>
                  <a:srgbClr val="FF0000"/>
                </a:solidFill>
                <a:ea typeface="宋体" panose="02010600030101010101" pitchFamily="2" charset="-122"/>
              </a:rPr>
              <a:t>c,s,f,e</a:t>
            </a:r>
          </a:p>
          <a:p>
            <a:pPr lvl="1" eaLnBrk="1" hangingPunct="1">
              <a:spcBef>
                <a:spcPct val="35000"/>
              </a:spcBef>
            </a:pPr>
            <a:r>
              <a:rPr lang="en-US" altLang="zh-CN" sz="2400">
                <a:ea typeface="宋体" panose="02010600030101010101" pitchFamily="2" charset="-122"/>
              </a:rPr>
              <a:t>⑺</a:t>
            </a:r>
            <a:r>
              <a:rPr lang="zh-CN" altLang="zh-CN" sz="2400">
                <a:ea typeface="宋体" panose="02010600030101010101" pitchFamily="2" charset="-122"/>
              </a:rPr>
              <a:t>输入分隔符的指定：</a:t>
            </a:r>
          </a:p>
          <a:p>
            <a:pPr lvl="1" eaLnBrk="1" hangingPunct="1">
              <a:spcBef>
                <a:spcPct val="35000"/>
              </a:spcBef>
            </a:pPr>
            <a:r>
              <a:rPr lang="zh-CN" altLang="zh-CN" sz="2400">
                <a:ea typeface="宋体" panose="02010600030101010101" pitchFamily="2" charset="-122"/>
              </a:rPr>
              <a:t>    a.一般以空格、TAB或回车键作为分隔符</a:t>
            </a:r>
          </a:p>
          <a:p>
            <a:pPr lvl="1" eaLnBrk="1" hangingPunct="1">
              <a:spcBef>
                <a:spcPct val="35000"/>
              </a:spcBef>
            </a:pPr>
            <a:r>
              <a:rPr lang="zh-CN" altLang="zh-CN" sz="2400">
                <a:ea typeface="宋体" panose="02010600030101010101" pitchFamily="2" charset="-122"/>
              </a:rPr>
              <a:t>    b.其它字符做分隔符：格式串中两个格式符间字符</a:t>
            </a:r>
          </a:p>
        </p:txBody>
      </p:sp>
      <p:sp>
        <p:nvSpPr>
          <p:cNvPr id="50180" name="Oval 4"/>
          <p:cNvSpPr>
            <a:spLocks noChangeArrowheads="1"/>
          </p:cNvSpPr>
          <p:nvPr/>
        </p:nvSpPr>
        <p:spPr bwMode="auto">
          <a:xfrm>
            <a:off x="5476875" y="5243513"/>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118789" name="Rectangle 5"/>
          <p:cNvSpPr>
            <a:spLocks noChangeArrowheads="1"/>
          </p:cNvSpPr>
          <p:nvPr/>
        </p:nvSpPr>
        <p:spPr bwMode="auto">
          <a:xfrm>
            <a:off x="2100263" y="3171825"/>
            <a:ext cx="7772400" cy="2165350"/>
          </a:xfrm>
          <a:prstGeom prst="rect">
            <a:avLst/>
          </a:prstGeom>
          <a:solidFill>
            <a:schemeClr val="tx1"/>
          </a:solidFill>
          <a:ln w="38100">
            <a:solidFill>
              <a:srgbClr val="009900"/>
            </a:solidFill>
            <a:miter lim="800000"/>
          </a:ln>
        </p:spPr>
        <p:txBody>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558800" indent="3175">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3" eaLnBrk="1" hangingPunct="1">
              <a:spcBef>
                <a:spcPct val="20000"/>
              </a:spcBef>
            </a:pPr>
            <a:r>
              <a:rPr lang="zh-CN" altLang="zh-CN" sz="2800" b="0">
                <a:solidFill>
                  <a:schemeClr val="bg1"/>
                </a:solidFill>
                <a:ea typeface="宋体" panose="02010600030101010101" pitchFamily="2" charset="-122"/>
                <a:sym typeface="Symbol" panose="05050102010706020507" pitchFamily="18" charset="2"/>
              </a:rPr>
              <a:t>例  </a:t>
            </a:r>
            <a:r>
              <a:rPr lang="en-US" altLang="zh-CN" sz="2800" b="0">
                <a:solidFill>
                  <a:schemeClr val="bg1"/>
                </a:solidFill>
                <a:ea typeface="宋体" panose="02010600030101010101" pitchFamily="2" charset="-122"/>
                <a:sym typeface="Symbol" panose="05050102010706020507" pitchFamily="18" charset="2"/>
              </a:rPr>
              <a:t>scanf("%d%o%x",&amp;a,&amp;b,&amp;c);</a:t>
            </a:r>
          </a:p>
          <a:p>
            <a:pPr lvl="3" eaLnBrk="1" hangingPunct="1">
              <a:spcBef>
                <a:spcPct val="20000"/>
              </a:spcBef>
            </a:pPr>
            <a:r>
              <a:rPr lang="en-US" altLang="zh-CN" sz="2800" b="0">
                <a:solidFill>
                  <a:schemeClr val="bg1"/>
                </a:solidFill>
                <a:ea typeface="宋体" panose="02010600030101010101" pitchFamily="2" charset="-122"/>
                <a:sym typeface="Symbol" panose="05050102010706020507" pitchFamily="18" charset="2"/>
              </a:rPr>
              <a:t>      printf("a=%d,b=%d,c=%d\n",a,b,c);</a:t>
            </a:r>
          </a:p>
          <a:p>
            <a:pPr lvl="3" eaLnBrk="1" hangingPunct="1">
              <a:spcBef>
                <a:spcPct val="20000"/>
              </a:spcBef>
            </a:pPr>
            <a:r>
              <a:rPr lang="en-US" altLang="zh-CN" sz="2800" b="0">
                <a:solidFill>
                  <a:schemeClr val="bg1"/>
                </a:solidFill>
                <a:ea typeface="宋体" panose="02010600030101010101" pitchFamily="2" charset="-122"/>
                <a:sym typeface="Symbol" panose="05050102010706020507" pitchFamily="18" charset="2"/>
              </a:rPr>
              <a:t>      </a:t>
            </a:r>
            <a:r>
              <a:rPr lang="zh-CN" altLang="zh-CN" sz="2800" b="0">
                <a:solidFill>
                  <a:schemeClr val="bg1"/>
                </a:solidFill>
                <a:ea typeface="宋体" panose="02010600030101010101" pitchFamily="2" charset="-122"/>
                <a:sym typeface="Symbol" panose="05050102010706020507" pitchFamily="18" charset="2"/>
              </a:rPr>
              <a:t>输入  123  123  123 </a:t>
            </a:r>
          </a:p>
          <a:p>
            <a:pPr lvl="3" eaLnBrk="1" hangingPunct="1">
              <a:spcBef>
                <a:spcPct val="20000"/>
              </a:spcBef>
            </a:pPr>
            <a:r>
              <a:rPr lang="zh-CN" altLang="zh-CN" sz="2800" b="0">
                <a:solidFill>
                  <a:schemeClr val="bg1"/>
                </a:solidFill>
                <a:ea typeface="宋体" panose="02010600030101010101" pitchFamily="2" charset="-122"/>
                <a:sym typeface="Symbol" panose="05050102010706020507" pitchFamily="18" charset="2"/>
              </a:rPr>
              <a:t>      </a:t>
            </a:r>
            <a:r>
              <a:rPr lang="zh-CN" altLang="zh-CN" sz="2800" b="0">
                <a:solidFill>
                  <a:srgbClr val="0000FF"/>
                </a:solidFill>
                <a:ea typeface="宋体" panose="02010600030101010101" pitchFamily="2" charset="-122"/>
                <a:sym typeface="Symbol" panose="05050102010706020507" pitchFamily="18" charset="2"/>
              </a:rPr>
              <a:t>输出  </a:t>
            </a:r>
            <a:r>
              <a:rPr lang="en-US" altLang="zh-CN" sz="2800" b="0">
                <a:solidFill>
                  <a:srgbClr val="0000FF"/>
                </a:solidFill>
                <a:ea typeface="宋体" panose="02010600030101010101" pitchFamily="2" charset="-122"/>
                <a:sym typeface="Symbol" panose="05050102010706020507" pitchFamily="18" charset="2"/>
              </a:rPr>
              <a:t>a=123,b=83,c=291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box(out)">
                                      <p:cBhvr>
                                        <p:cTn id="7" dur="500"/>
                                        <p:tgtEl>
                                          <p:spTgt spid="118789"/>
                                        </p:tgtEl>
                                      </p:cBhvr>
                                    </p:animEffect>
                                  </p:childTnLst>
                                  <p:subTnLst>
                                    <p:set>
                                      <p:cBhvr override="childStyle">
                                        <p:cTn dur="1" fill="hold" display="0" masterRel="nextClick" afterEffect="1"/>
                                        <p:tgtEl>
                                          <p:spTgt spid="118789"/>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2387601" y="1376364"/>
            <a:ext cx="4670425" cy="1411287"/>
          </a:xfrm>
          <a:prstGeom prst="rect">
            <a:avLst/>
          </a:prstGeom>
          <a:solidFill>
            <a:schemeClr val="tx1"/>
          </a:solidFill>
          <a:ln w="38100">
            <a:solidFill>
              <a:srgbClr val="009900"/>
            </a:solidFill>
            <a:miter lim="800000"/>
          </a:ln>
        </p:spPr>
        <p:txBody>
          <a:bodyPr wrap="none" lIns="90000" tIns="46800" rIns="90000" bIns="46800">
            <a:spAutoFit/>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53848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3"/>
            <a:r>
              <a:rPr kumimoji="1" lang="zh-CN" altLang="en-US" sz="2800" b="0">
                <a:solidFill>
                  <a:schemeClr val="bg1"/>
                </a:solidFill>
                <a:latin typeface="Times New Roman" panose="02020603050405020304" pitchFamily="18" charset="0"/>
                <a:ea typeface="宋体" panose="02010600030101010101" pitchFamily="2" charset="-122"/>
                <a:sym typeface="Symbol" panose="05050102010706020507" pitchFamily="18" charset="2"/>
              </a:rPr>
              <a:t>例  </a:t>
            </a:r>
            <a:r>
              <a:rPr kumimoji="1" lang="en-US" altLang="zh-CN" sz="2800" b="0">
                <a:solidFill>
                  <a:schemeClr val="bg1"/>
                </a:solidFill>
                <a:latin typeface="Times New Roman" panose="02020603050405020304" pitchFamily="18" charset="0"/>
                <a:ea typeface="宋体" panose="02010600030101010101" pitchFamily="2" charset="-122"/>
                <a:sym typeface="Symbol" panose="05050102010706020507" pitchFamily="18" charset="2"/>
              </a:rPr>
              <a:t>scanf("%d,%d",&amp;a,&amp;b)</a:t>
            </a:r>
          </a:p>
          <a:p>
            <a:pPr lvl="3"/>
            <a:r>
              <a:rPr kumimoji="1" lang="en-US" altLang="zh-CN" sz="2800" b="0">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zh-CN" sz="2800" b="0">
                <a:solidFill>
                  <a:schemeClr val="bg1"/>
                </a:solidFill>
                <a:latin typeface="Times New Roman" panose="02020603050405020304" pitchFamily="18" charset="0"/>
                <a:ea typeface="宋体" panose="02010600030101010101" pitchFamily="2" charset="-122"/>
                <a:sym typeface="Symbol" panose="05050102010706020507" pitchFamily="18" charset="2"/>
              </a:rPr>
              <a:t>输入  3,4 </a:t>
            </a:r>
            <a:r>
              <a:rPr kumimoji="1" lang="zh-CN" altLang="zh-CN" sz="2800" b="0">
                <a:solidFill>
                  <a:schemeClr val="bg1"/>
                </a:solidFill>
                <a:latin typeface="Times New Roman" panose="02020603050405020304" pitchFamily="18" charset="0"/>
                <a:ea typeface="宋体" panose="02010600030101010101" pitchFamily="2" charset="-122"/>
              </a:rPr>
              <a:t> </a:t>
            </a:r>
            <a:r>
              <a:rPr kumimoji="1" lang="zh-CN" altLang="zh-CN" sz="2800" b="0">
                <a:solidFill>
                  <a:schemeClr val="bg1"/>
                </a:solidFill>
                <a:latin typeface="Times New Roman" panose="02020603050405020304" pitchFamily="18" charset="0"/>
                <a:ea typeface="宋体" panose="02010600030101010101" pitchFamily="2" charset="-122"/>
                <a:sym typeface="Symbol" panose="05050102010706020507" pitchFamily="18" charset="2"/>
              </a:rPr>
              <a:t> </a:t>
            </a:r>
          </a:p>
          <a:p>
            <a:pPr lvl="3"/>
            <a:r>
              <a:rPr kumimoji="1" lang="zh-CN" altLang="zh-CN" sz="2800" b="0">
                <a:solidFill>
                  <a:srgbClr val="0000FF"/>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zh-CN" sz="2800" b="0">
                <a:solidFill>
                  <a:schemeClr val="bg1"/>
                </a:solidFill>
                <a:latin typeface="Times New Roman" panose="02020603050405020304" pitchFamily="18" charset="0"/>
                <a:ea typeface="宋体" panose="02010600030101010101" pitchFamily="2" charset="-122"/>
                <a:sym typeface="Symbol" panose="05050102010706020507" pitchFamily="18" charset="2"/>
              </a:rPr>
              <a:t>则3</a:t>
            </a:r>
            <a:r>
              <a:rPr kumimoji="1" lang="en-US" altLang="zh-CN" sz="2800" b="0">
                <a:solidFill>
                  <a:schemeClr val="bg1"/>
                </a:solidFill>
                <a:latin typeface="Times New Roman" panose="02020603050405020304" pitchFamily="18" charset="0"/>
                <a:ea typeface="宋体" panose="02010600030101010101" pitchFamily="2" charset="-122"/>
                <a:sym typeface="Symbol" panose="05050102010706020507" pitchFamily="18" charset="2"/>
              </a:rPr>
              <a:t>a, 4 b</a:t>
            </a:r>
          </a:p>
        </p:txBody>
      </p:sp>
      <p:sp>
        <p:nvSpPr>
          <p:cNvPr id="119811" name="Rectangle 3"/>
          <p:cNvSpPr>
            <a:spLocks noChangeArrowheads="1"/>
          </p:cNvSpPr>
          <p:nvPr/>
        </p:nvSpPr>
        <p:spPr bwMode="auto">
          <a:xfrm>
            <a:off x="2351088" y="3103563"/>
            <a:ext cx="6946900" cy="984250"/>
          </a:xfrm>
          <a:prstGeom prst="rect">
            <a:avLst/>
          </a:prstGeom>
          <a:solidFill>
            <a:schemeClr val="tx1"/>
          </a:solidFill>
          <a:ln w="38100">
            <a:solidFill>
              <a:srgbClr val="009900"/>
            </a:solidFill>
            <a:miter lim="800000"/>
          </a:ln>
        </p:spPr>
        <p:txBody>
          <a:bodyPr wrap="none" lIns="90000" tIns="46800" rIns="90000" bIns="46800">
            <a:spAutoFit/>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53848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3"/>
            <a:r>
              <a:rPr kumimoji="1" lang="zh-CN" altLang="zh-CN" sz="2800" b="0" dirty="0">
                <a:solidFill>
                  <a:schemeClr val="bg1"/>
                </a:solidFill>
                <a:latin typeface="Times New Roman" panose="02020603050405020304" pitchFamily="18" charset="0"/>
                <a:ea typeface="宋体" panose="02010600030101010101" pitchFamily="2" charset="-122"/>
                <a:sym typeface="Symbol" panose="05050102010706020507" pitchFamily="18" charset="2"/>
              </a:rPr>
              <a:t>例  </a:t>
            </a:r>
            <a:r>
              <a:rPr kumimoji="1" lang="en-US" altLang="zh-CN" sz="2800" b="0" dirty="0" err="1">
                <a:solidFill>
                  <a:schemeClr val="bg1"/>
                </a:solidFill>
                <a:latin typeface="Times New Roman" panose="02020603050405020304" pitchFamily="18" charset="0"/>
                <a:ea typeface="宋体" panose="02010600030101010101" pitchFamily="2" charset="-122"/>
                <a:sym typeface="Symbol" panose="05050102010706020507" pitchFamily="18" charset="2"/>
              </a:rPr>
              <a:t>scanf</a:t>
            </a:r>
            <a:r>
              <a:rPr kumimoji="1" lang="en-US" altLang="zh-CN" sz="2800" b="0" dirty="0">
                <a:solidFill>
                  <a:schemeClr val="bg1"/>
                </a:solidFill>
                <a:latin typeface="Times New Roman" panose="02020603050405020304" pitchFamily="18" charset="0"/>
                <a:ea typeface="宋体" panose="02010600030101010101" pitchFamily="2" charset="-122"/>
                <a:sym typeface="Symbol" panose="05050102010706020507" pitchFamily="18" charset="2"/>
              </a:rPr>
              <a:t>("a=%</a:t>
            </a:r>
            <a:r>
              <a:rPr kumimoji="1" lang="en-US" altLang="zh-CN" sz="2800" b="0" dirty="0" err="1">
                <a:solidFill>
                  <a:schemeClr val="bg1"/>
                </a:solidFill>
                <a:latin typeface="Times New Roman" panose="02020603050405020304" pitchFamily="18" charset="0"/>
                <a:ea typeface="宋体" panose="02010600030101010101" pitchFamily="2" charset="-122"/>
                <a:sym typeface="Symbol" panose="05050102010706020507" pitchFamily="18" charset="2"/>
              </a:rPr>
              <a:t>d,b</a:t>
            </a:r>
            <a:r>
              <a:rPr kumimoji="1" lang="en-US" altLang="zh-CN" sz="2800" b="0" dirty="0">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0" dirty="0" err="1">
                <a:solidFill>
                  <a:schemeClr val="bg1"/>
                </a:solidFill>
                <a:latin typeface="Times New Roman" panose="02020603050405020304" pitchFamily="18" charset="0"/>
                <a:ea typeface="宋体" panose="02010600030101010101" pitchFamily="2" charset="-122"/>
                <a:sym typeface="Symbol" panose="05050102010706020507" pitchFamily="18" charset="2"/>
              </a:rPr>
              <a:t>d,c</a:t>
            </a:r>
            <a:r>
              <a:rPr kumimoji="1" lang="en-US" altLang="zh-CN" sz="2800" b="0" dirty="0">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0" dirty="0" err="1">
                <a:solidFill>
                  <a:schemeClr val="bg1"/>
                </a:solidFill>
                <a:latin typeface="Times New Roman" panose="02020603050405020304" pitchFamily="18" charset="0"/>
                <a:ea typeface="宋体" panose="02010600030101010101" pitchFamily="2" charset="-122"/>
                <a:sym typeface="Symbol" panose="05050102010706020507" pitchFamily="18" charset="2"/>
              </a:rPr>
              <a:t>d",&amp;a,&amp;b,&amp;c</a:t>
            </a:r>
            <a:r>
              <a:rPr kumimoji="1" lang="en-US" altLang="zh-CN" sz="2800" b="0" dirty="0">
                <a:solidFill>
                  <a:schemeClr val="bg1"/>
                </a:solidFill>
                <a:latin typeface="Times New Roman" panose="02020603050405020304" pitchFamily="18" charset="0"/>
                <a:ea typeface="宋体" panose="02010600030101010101" pitchFamily="2" charset="-122"/>
                <a:sym typeface="Symbol" panose="05050102010706020507" pitchFamily="18" charset="2"/>
              </a:rPr>
              <a:t>);</a:t>
            </a:r>
          </a:p>
          <a:p>
            <a:pPr lvl="3"/>
            <a:r>
              <a:rPr kumimoji="1" lang="en-US" altLang="zh-CN" sz="2800" b="0" dirty="0">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zh-CN" sz="2800" b="0" dirty="0">
                <a:solidFill>
                  <a:schemeClr val="bg1"/>
                </a:solidFill>
                <a:latin typeface="Times New Roman" panose="02020603050405020304" pitchFamily="18" charset="0"/>
                <a:ea typeface="宋体" panose="02010600030101010101" pitchFamily="2" charset="-122"/>
                <a:sym typeface="Symbol" panose="05050102010706020507" pitchFamily="18" charset="2"/>
              </a:rPr>
              <a:t>输入 </a:t>
            </a:r>
            <a:r>
              <a:rPr kumimoji="1" lang="en-US" altLang="zh-CN" sz="2800" b="0" dirty="0">
                <a:solidFill>
                  <a:schemeClr val="bg1"/>
                </a:solidFill>
                <a:latin typeface="Times New Roman" panose="02020603050405020304" pitchFamily="18" charset="0"/>
                <a:ea typeface="宋体" panose="02010600030101010101" pitchFamily="2" charset="-122"/>
                <a:sym typeface="Symbol" panose="05050102010706020507" pitchFamily="18" charset="2"/>
              </a:rPr>
              <a:t>a=12,b=24,c=36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box(out)">
                                      <p:cBhvr>
                                        <p:cTn id="7" dur="500"/>
                                        <p:tgtEl>
                                          <p:spTgt spid="119810"/>
                                        </p:tgtEl>
                                      </p:cBhvr>
                                    </p:animEffect>
                                  </p:childTnLst>
                                  <p:subTnLst>
                                    <p:set>
                                      <p:cBhvr override="childStyle">
                                        <p:cTn dur="1" fill="hold" display="0" masterRel="nextClick" afterEffect="1"/>
                                        <p:tgtEl>
                                          <p:spTgt spid="119810"/>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Effect transition="in" filter="box(out)">
                                      <p:cBhvr>
                                        <p:cTn id="12" dur="500"/>
                                        <p:tgtEl>
                                          <p:spTgt spid="119811"/>
                                        </p:tgtEl>
                                      </p:cBhvr>
                                    </p:animEffect>
                                  </p:childTnLst>
                                  <p:subTnLst>
                                    <p:set>
                                      <p:cBhvr override="childStyle">
                                        <p:cTn dur="1" fill="hold" display="0" masterRel="nextClick" afterEffect="1"/>
                                        <p:tgtEl>
                                          <p:spTgt spid="119811"/>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nimBg="1" autoUpdateAnimBg="0"/>
      <p:bldP spid="119811"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1882776" y="1160463"/>
            <a:ext cx="8353425"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a:defRPr b="1">
                <a:solidFill>
                  <a:schemeClr val="tx1"/>
                </a:solidFill>
                <a:latin typeface="Arial" panose="020B0604020202020204" pitchFamily="34" charset="0"/>
                <a:ea typeface="楷体_GB2312" pitchFamily="49" charset="-122"/>
              </a:defRPr>
            </a:lvl3pPr>
            <a:lvl4pPr>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2" eaLnBrk="1" hangingPunct="1">
              <a:spcBef>
                <a:spcPct val="20000"/>
              </a:spcBef>
            </a:pPr>
            <a:r>
              <a:rPr lang="en-US" altLang="zh-CN" sz="2400">
                <a:ea typeface="宋体" panose="02010600030101010101" pitchFamily="2" charset="-122"/>
              </a:rPr>
              <a:t>⑻</a:t>
            </a:r>
            <a:r>
              <a:rPr lang="zh-CN" altLang="zh-CN" sz="2400">
                <a:ea typeface="宋体" panose="02010600030101010101" pitchFamily="2" charset="-122"/>
              </a:rPr>
              <a:t>输入数据时，遇以下情况认为该数据结束：</a:t>
            </a:r>
            <a:endParaRPr lang="zh-CN" altLang="en-US" sz="2400">
              <a:ea typeface="宋体" panose="02010600030101010101" pitchFamily="2" charset="-122"/>
            </a:endParaRPr>
          </a:p>
          <a:p>
            <a:pPr lvl="3" eaLnBrk="1" hangingPunct="1">
              <a:spcBef>
                <a:spcPct val="20000"/>
              </a:spcBef>
            </a:pPr>
            <a:r>
              <a:rPr lang="zh-CN" altLang="en-US" sz="2400">
                <a:ea typeface="宋体" panose="02010600030101010101" pitchFamily="2" charset="-122"/>
              </a:rPr>
              <a:t>    </a:t>
            </a:r>
            <a:r>
              <a:rPr lang="en-US" altLang="zh-CN" sz="2400">
                <a:ea typeface="宋体" panose="02010600030101010101" pitchFamily="2" charset="-122"/>
              </a:rPr>
              <a:t>a.</a:t>
            </a:r>
            <a:r>
              <a:rPr lang="zh-CN" altLang="zh-CN" sz="2400">
                <a:ea typeface="宋体" panose="02010600030101010101" pitchFamily="2" charset="-122"/>
              </a:rPr>
              <a:t>遇空格、</a:t>
            </a:r>
            <a:r>
              <a:rPr lang="en-US" altLang="zh-CN" sz="2400">
                <a:ea typeface="宋体" panose="02010600030101010101" pitchFamily="2" charset="-122"/>
              </a:rPr>
              <a:t>TAB</a:t>
            </a:r>
            <a:r>
              <a:rPr lang="zh-CN" altLang="en-US" sz="2400">
                <a:ea typeface="宋体" panose="02010600030101010101" pitchFamily="2" charset="-122"/>
              </a:rPr>
              <a:t>、</a:t>
            </a:r>
            <a:r>
              <a:rPr lang="zh-CN" altLang="zh-CN" sz="2400">
                <a:ea typeface="宋体" panose="02010600030101010101" pitchFamily="2" charset="-122"/>
              </a:rPr>
              <a:t>或回车</a:t>
            </a:r>
          </a:p>
          <a:p>
            <a:pPr lvl="3" eaLnBrk="1" hangingPunct="1">
              <a:spcBef>
                <a:spcPct val="20000"/>
              </a:spcBef>
            </a:pPr>
            <a:r>
              <a:rPr lang="zh-CN" altLang="en-US" sz="2400">
                <a:ea typeface="宋体" panose="02010600030101010101" pitchFamily="2" charset="-122"/>
              </a:rPr>
              <a:t>    </a:t>
            </a:r>
            <a:r>
              <a:rPr lang="en-US" altLang="zh-CN" sz="2400">
                <a:ea typeface="宋体" panose="02010600030101010101" pitchFamily="2" charset="-122"/>
              </a:rPr>
              <a:t>b.</a:t>
            </a:r>
            <a:r>
              <a:rPr lang="zh-CN" altLang="zh-CN" sz="2400">
                <a:ea typeface="宋体" panose="02010600030101010101" pitchFamily="2" charset="-122"/>
              </a:rPr>
              <a:t>遇宽度结束</a:t>
            </a:r>
            <a:endParaRPr lang="zh-CN" altLang="en-US" sz="2400">
              <a:ea typeface="宋体" panose="02010600030101010101" pitchFamily="2" charset="-122"/>
            </a:endParaRPr>
          </a:p>
          <a:p>
            <a:pPr lvl="3" eaLnBrk="1" hangingPunct="1">
              <a:spcBef>
                <a:spcPct val="20000"/>
              </a:spcBef>
            </a:pPr>
            <a:r>
              <a:rPr lang="zh-CN" altLang="en-US" sz="2400">
                <a:ea typeface="宋体" panose="02010600030101010101" pitchFamily="2" charset="-122"/>
              </a:rPr>
              <a:t>    </a:t>
            </a:r>
            <a:r>
              <a:rPr lang="en-US" altLang="zh-CN" sz="2400">
                <a:ea typeface="宋体" panose="02010600030101010101" pitchFamily="2" charset="-122"/>
              </a:rPr>
              <a:t>c.</a:t>
            </a:r>
            <a:r>
              <a:rPr lang="zh-CN" altLang="zh-CN" sz="2400">
                <a:ea typeface="宋体" panose="02010600030101010101" pitchFamily="2" charset="-122"/>
              </a:rPr>
              <a:t>遇非法输入</a:t>
            </a:r>
          </a:p>
        </p:txBody>
      </p:sp>
      <p:sp>
        <p:nvSpPr>
          <p:cNvPr id="120837" name="Rectangle 5"/>
          <p:cNvSpPr>
            <a:spLocks noChangeArrowheads="1"/>
          </p:cNvSpPr>
          <p:nvPr/>
        </p:nvSpPr>
        <p:spPr bwMode="auto">
          <a:xfrm>
            <a:off x="3054350" y="3098801"/>
            <a:ext cx="4878388" cy="1569660"/>
          </a:xfrm>
          <a:prstGeom prst="rect">
            <a:avLst/>
          </a:prstGeom>
          <a:solidFill>
            <a:schemeClr val="bg1"/>
          </a:solidFill>
          <a:ln w="38100">
            <a:solidFill>
              <a:srgbClr val="33CC33"/>
            </a:solidFill>
            <a:miter lim="800000"/>
          </a:ln>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400" dirty="0">
                <a:ea typeface="宋体" panose="02010600030101010101" pitchFamily="2" charset="-122"/>
                <a:sym typeface="Wingdings 2" panose="05020102010507070707" pitchFamily="18" charset="2"/>
              </a:rPr>
              <a:t>如  </a:t>
            </a:r>
            <a:r>
              <a:rPr lang="en-US" altLang="zh-CN" sz="2400" dirty="0" err="1">
                <a:ea typeface="宋体" panose="02010600030101010101" pitchFamily="2" charset="-122"/>
                <a:sym typeface="Wingdings 2" panose="05020102010507070707" pitchFamily="18" charset="2"/>
              </a:rPr>
              <a:t>scanf</a:t>
            </a:r>
            <a:r>
              <a:rPr lang="en-US" altLang="zh-CN" sz="2400" dirty="0">
                <a:ea typeface="宋体" panose="02010600030101010101" pitchFamily="2" charset="-122"/>
                <a:sym typeface="Wingdings 2" panose="05020102010507070707" pitchFamily="18" charset="2"/>
              </a:rPr>
              <a:t>("%</a:t>
            </a:r>
            <a:r>
              <a:rPr lang="en-US" altLang="zh-CN" sz="2400" dirty="0" err="1">
                <a:ea typeface="宋体" panose="02010600030101010101" pitchFamily="2" charset="-122"/>
                <a:sym typeface="Wingdings 2" panose="05020102010507070707" pitchFamily="18" charset="2"/>
              </a:rPr>
              <a:t>d%c%f",&amp;a,&amp;b,&amp;c</a:t>
            </a:r>
            <a:r>
              <a:rPr lang="en-US" altLang="zh-CN" sz="2400" dirty="0">
                <a:ea typeface="宋体" panose="02010600030101010101" pitchFamily="2" charset="-122"/>
                <a:sym typeface="Wingdings 2" panose="05020102010507070707" pitchFamily="18" charset="2"/>
              </a:rPr>
              <a:t>);</a:t>
            </a:r>
          </a:p>
          <a:p>
            <a:pPr>
              <a:spcBef>
                <a:spcPct val="50000"/>
              </a:spcBef>
            </a:pPr>
            <a:r>
              <a:rPr lang="en-US" altLang="zh-CN" sz="2400" dirty="0">
                <a:ea typeface="宋体" panose="02010600030101010101" pitchFamily="2" charset="-122"/>
                <a:sym typeface="Wingdings 2" panose="05020102010507070707" pitchFamily="18" charset="2"/>
              </a:rPr>
              <a:t>     </a:t>
            </a:r>
            <a:r>
              <a:rPr lang="zh-CN" altLang="en-US" sz="2400" dirty="0">
                <a:ea typeface="宋体" panose="02010600030101010101" pitchFamily="2" charset="-122"/>
                <a:sym typeface="Wingdings 2" panose="05020102010507070707" pitchFamily="18" charset="2"/>
              </a:rPr>
              <a:t>若输入</a:t>
            </a:r>
            <a:r>
              <a:rPr lang="en-US" altLang="zh-CN" sz="2400" dirty="0">
                <a:ea typeface="宋体" panose="02010600030101010101" pitchFamily="2" charset="-122"/>
                <a:sym typeface="Wingdings 2" panose="05020102010507070707" pitchFamily="18" charset="2"/>
              </a:rPr>
              <a:t>1234a123o.26 </a:t>
            </a:r>
            <a:r>
              <a:rPr kumimoji="1"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ea typeface="宋体" panose="02010600030101010101" pitchFamily="2" charset="-122"/>
                <a:sym typeface="Wingdings 2" panose="05020102010507070707" pitchFamily="18" charset="2"/>
              </a:rPr>
              <a:t> </a:t>
            </a:r>
          </a:p>
          <a:p>
            <a:pPr eaLnBrk="1" hangingPunct="1">
              <a:spcBef>
                <a:spcPct val="50000"/>
              </a:spcBef>
            </a:pPr>
            <a:r>
              <a:rPr lang="en-US" altLang="zh-CN" sz="2400" dirty="0">
                <a:ea typeface="宋体" panose="02010600030101010101" pitchFamily="2" charset="-122"/>
                <a:sym typeface="Wingdings 2" panose="05020102010507070707" pitchFamily="18" charset="2"/>
              </a:rPr>
              <a:t>     </a:t>
            </a:r>
            <a:r>
              <a:rPr lang="zh-CN" altLang="en-US" sz="2400" dirty="0">
                <a:ea typeface="宋体" panose="02010600030101010101" pitchFamily="2" charset="-122"/>
                <a:sym typeface="Wingdings 2" panose="05020102010507070707" pitchFamily="18" charset="2"/>
              </a:rPr>
              <a:t>则  </a:t>
            </a:r>
            <a:r>
              <a:rPr lang="en-US" altLang="zh-CN" sz="2400" dirty="0">
                <a:ea typeface="宋体" panose="02010600030101010101" pitchFamily="2" charset="-122"/>
                <a:sym typeface="Wingdings 2" panose="05020102010507070707" pitchFamily="18" charset="2"/>
              </a:rPr>
              <a:t>1234 </a:t>
            </a:r>
            <a:r>
              <a:rPr lang="en-US" altLang="zh-CN" sz="2400" dirty="0">
                <a:ea typeface="宋体" panose="02010600030101010101" pitchFamily="2" charset="-122"/>
                <a:sym typeface="Wingdings" panose="05000000000000000000" pitchFamily="2" charset="2"/>
              </a:rPr>
              <a:t></a:t>
            </a:r>
            <a:r>
              <a:rPr lang="en-US" altLang="zh-CN" sz="2400" dirty="0">
                <a:ea typeface="宋体" panose="02010600030101010101" pitchFamily="2" charset="-122"/>
                <a:sym typeface="Wingdings 2" panose="05020102010507070707" pitchFamily="18" charset="2"/>
              </a:rPr>
              <a:t>a, 'a'</a:t>
            </a:r>
            <a:r>
              <a:rPr lang="en-US" altLang="zh-CN" sz="2400" b="0" dirty="0">
                <a:ea typeface="宋体" panose="02010600030101010101" pitchFamily="2" charset="-122"/>
                <a:sym typeface="Wingdings 2" panose="05020102010507070707" pitchFamily="18" charset="2"/>
              </a:rPr>
              <a:t> </a:t>
            </a:r>
            <a:r>
              <a:rPr lang="en-US" altLang="zh-CN" sz="2400" dirty="0">
                <a:ea typeface="宋体" panose="02010600030101010101" pitchFamily="2" charset="-122"/>
                <a:sym typeface="Wingdings" panose="05000000000000000000" pitchFamily="2" charset="2"/>
              </a:rPr>
              <a:t></a:t>
            </a:r>
            <a:r>
              <a:rPr lang="en-US" altLang="zh-CN" sz="2400" dirty="0">
                <a:ea typeface="宋体" panose="02010600030101010101" pitchFamily="2" charset="-122"/>
                <a:sym typeface="Wingdings 2" panose="05020102010507070707" pitchFamily="18" charset="2"/>
              </a:rPr>
              <a:t>b, 123</a:t>
            </a:r>
            <a:r>
              <a:rPr lang="en-US" altLang="zh-CN" sz="2400" b="0" dirty="0">
                <a:ea typeface="宋体" panose="02010600030101010101" pitchFamily="2" charset="-122"/>
                <a:sym typeface="Wingdings 2" panose="05020102010507070707" pitchFamily="18" charset="2"/>
              </a:rPr>
              <a:t> </a:t>
            </a:r>
            <a:r>
              <a:rPr lang="en-US" altLang="zh-CN" sz="2400" dirty="0">
                <a:ea typeface="宋体" panose="02010600030101010101" pitchFamily="2" charset="-122"/>
                <a:sym typeface="Wingdings" panose="05000000000000000000" pitchFamily="2" charset="2"/>
              </a:rPr>
              <a:t></a:t>
            </a:r>
            <a:r>
              <a:rPr lang="en-US" altLang="zh-CN" sz="2400" dirty="0">
                <a:ea typeface="宋体" panose="02010600030101010101" pitchFamily="2" charset="-122"/>
                <a:sym typeface="Wingdings 2" panose="05020102010507070707" pitchFamily="18" charset="2"/>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box(in)">
                                      <p:cBhvr>
                                        <p:cTn id="7" dur="500"/>
                                        <p:tgtEl>
                                          <p:spTgt spid="120837"/>
                                        </p:tgtEl>
                                      </p:cBhvr>
                                    </p:animEffect>
                                  </p:childTnLst>
                                  <p:subTnLst>
                                    <p:set>
                                      <p:cBhvr override="childStyle">
                                        <p:cTn dur="1" fill="hold" display="0" masterRel="nextClick" afterEffect="1"/>
                                        <p:tgtEl>
                                          <p:spTgt spid="120837"/>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3324225" y="1557338"/>
            <a:ext cx="4927600" cy="2686050"/>
          </a:xfrm>
          <a:prstGeom prst="rect">
            <a:avLst/>
          </a:prstGeom>
          <a:solidFill>
            <a:schemeClr val="bg1"/>
          </a:solidFill>
          <a:ln w="38100">
            <a:solidFill>
              <a:srgbClr val="009900"/>
            </a:solidFill>
            <a:miter lim="800000"/>
          </a:ln>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例  </a:t>
            </a:r>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int x;</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char ch;</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scanf("%d", &amp;x);</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scanf("%c", &amp;ch);</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printf("x=%d,ch=%d\n", x, ch);</a:t>
            </a:r>
          </a:p>
          <a:p>
            <a:pPr eaLnBrk="1" hangingPunct="1"/>
            <a:r>
              <a:rPr kumimoji="1" lang="zh-CN"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执行：123</a:t>
            </a:r>
            <a:r>
              <a:rPr kumimoji="1" lang="zh-CN"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a:t>
            </a:r>
          </a:p>
          <a:p>
            <a:pPr eaLnBrk="1" hangingPunct="1"/>
            <a:r>
              <a:rPr kumimoji="1" lang="zh-CN"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输出：</a:t>
            </a:r>
            <a:r>
              <a:rPr kumimoji="1" lang="en-US"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x=123,ch=10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ox(out)">
                                      <p:cBhvr>
                                        <p:cTn id="7" dur="500"/>
                                        <p:tgtEl>
                                          <p:spTgt spid="121858"/>
                                        </p:tgtEl>
                                      </p:cBhvr>
                                    </p:animEffect>
                                  </p:childTnLst>
                                  <p:subTnLst>
                                    <p:set>
                                      <p:cBhvr override="childStyle">
                                        <p:cTn dur="1" fill="hold" display="0" masterRel="nextClick" afterEffect="1"/>
                                        <p:tgtEl>
                                          <p:spTgt spid="121858"/>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p:cNvSpPr>
            <a:spLocks noChangeArrowheads="1"/>
          </p:cNvSpPr>
          <p:nvPr/>
        </p:nvSpPr>
        <p:spPr bwMode="auto">
          <a:xfrm>
            <a:off x="5334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54275" name="Rectangle 3"/>
          <p:cNvSpPr>
            <a:spLocks noChangeArrowheads="1"/>
          </p:cNvSpPr>
          <p:nvPr/>
        </p:nvSpPr>
        <p:spPr bwMode="auto">
          <a:xfrm>
            <a:off x="5943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endParaRPr lang="zh-CN" altLang="en-US">
              <a:sym typeface="Wingdings 2" panose="05020102010507070707" pitchFamily="18" charset="2"/>
            </a:endParaRPr>
          </a:p>
        </p:txBody>
      </p:sp>
      <p:sp>
        <p:nvSpPr>
          <p:cNvPr id="54276" name="Rectangle 4"/>
          <p:cNvSpPr>
            <a:spLocks noChangeArrowheads="1"/>
          </p:cNvSpPr>
          <p:nvPr/>
        </p:nvSpPr>
        <p:spPr bwMode="auto">
          <a:xfrm>
            <a:off x="1704976" y="944564"/>
            <a:ext cx="73437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53848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lvl="3" eaLnBrk="1" hangingPunct="1">
              <a:spcBef>
                <a:spcPct val="20000"/>
              </a:spcBef>
            </a:pPr>
            <a:r>
              <a:rPr lang="en-US" altLang="zh-CN" sz="2400">
                <a:ea typeface="宋体" panose="02010600030101010101" pitchFamily="2" charset="-122"/>
              </a:rPr>
              <a:t>⑼</a:t>
            </a:r>
            <a:r>
              <a:rPr lang="zh-CN" altLang="en-US" sz="2400">
                <a:ea typeface="宋体" panose="02010600030101010101" pitchFamily="2" charset="-122"/>
              </a:rPr>
              <a:t>解决输入函数留下的“垃圾”：</a:t>
            </a:r>
          </a:p>
          <a:p>
            <a:pPr lvl="3" eaLnBrk="1" hangingPunct="1">
              <a:spcBef>
                <a:spcPct val="20000"/>
              </a:spcBef>
            </a:pPr>
            <a:r>
              <a:rPr lang="zh-CN" altLang="en-US" sz="2400">
                <a:ea typeface="宋体" panose="02010600030101010101" pitchFamily="2" charset="-122"/>
              </a:rPr>
              <a:t>   </a:t>
            </a:r>
            <a:r>
              <a:rPr lang="en-US" altLang="zh-CN" sz="2400">
                <a:ea typeface="宋体" panose="02010600030101010101" pitchFamily="2" charset="-122"/>
              </a:rPr>
              <a:t>a.</a:t>
            </a:r>
            <a:r>
              <a:rPr lang="zh-CN" altLang="en-US" sz="2400">
                <a:ea typeface="宋体" panose="02010600030101010101" pitchFamily="2" charset="-122"/>
              </a:rPr>
              <a:t>用</a:t>
            </a:r>
            <a:r>
              <a:rPr lang="en-US" altLang="zh-CN" sz="2400">
                <a:ea typeface="宋体" panose="02010600030101010101" pitchFamily="2" charset="-122"/>
              </a:rPr>
              <a:t>getchar()</a:t>
            </a:r>
            <a:r>
              <a:rPr lang="zh-CN" altLang="en-US" sz="2400">
                <a:ea typeface="宋体" panose="02010600030101010101" pitchFamily="2" charset="-122"/>
              </a:rPr>
              <a:t>清除</a:t>
            </a:r>
          </a:p>
          <a:p>
            <a:pPr lvl="3" eaLnBrk="1" hangingPunct="1">
              <a:spcBef>
                <a:spcPct val="20000"/>
              </a:spcBef>
            </a:pPr>
            <a:r>
              <a:rPr lang="zh-CN" altLang="en-US" sz="2400">
                <a:ea typeface="宋体" panose="02010600030101010101" pitchFamily="2" charset="-122"/>
              </a:rPr>
              <a:t>   </a:t>
            </a:r>
            <a:r>
              <a:rPr lang="en-US" altLang="zh-CN" sz="2400">
                <a:ea typeface="宋体" panose="02010600030101010101" pitchFamily="2" charset="-122"/>
              </a:rPr>
              <a:t>b.</a:t>
            </a:r>
            <a:r>
              <a:rPr lang="zh-CN" altLang="en-US" sz="2400">
                <a:ea typeface="宋体" panose="02010600030101010101" pitchFamily="2" charset="-122"/>
              </a:rPr>
              <a:t>用格式串中空格或“</a:t>
            </a:r>
            <a:r>
              <a:rPr lang="en-US" altLang="zh-CN" sz="2400">
                <a:ea typeface="宋体" panose="02010600030101010101" pitchFamily="2" charset="-122"/>
              </a:rPr>
              <a:t>%*c”</a:t>
            </a:r>
            <a:r>
              <a:rPr lang="zh-CN" altLang="en-US" sz="2400">
                <a:ea typeface="宋体" panose="02010600030101010101" pitchFamily="2" charset="-122"/>
              </a:rPr>
              <a:t>来“吃掉”</a:t>
            </a:r>
          </a:p>
          <a:p>
            <a:pPr lvl="3" eaLnBrk="1" hangingPunct="1">
              <a:spcBef>
                <a:spcPct val="20000"/>
              </a:spcBef>
            </a:pPr>
            <a:r>
              <a:rPr lang="zh-CN" altLang="en-US" sz="2400">
                <a:ea typeface="宋体" panose="02010600030101010101" pitchFamily="2" charset="-122"/>
              </a:rPr>
              <a:t>   </a:t>
            </a:r>
            <a:r>
              <a:rPr lang="en-US" altLang="zh-CN" sz="2400">
                <a:ea typeface="宋体" panose="02010600030101010101" pitchFamily="2" charset="-122"/>
              </a:rPr>
              <a:t>c.</a:t>
            </a:r>
            <a:r>
              <a:rPr lang="zh-CN" altLang="en-US" sz="2400">
                <a:ea typeface="宋体" panose="02010600030101010101" pitchFamily="2" charset="-122"/>
              </a:rPr>
              <a:t>用函数</a:t>
            </a:r>
            <a:r>
              <a:rPr lang="en-US" altLang="zh-CN" sz="2400">
                <a:ea typeface="宋体" panose="02010600030101010101" pitchFamily="2" charset="-122"/>
              </a:rPr>
              <a:t>fflush(stdin)</a:t>
            </a:r>
            <a:r>
              <a:rPr lang="zh-CN" altLang="en-US" sz="2400">
                <a:ea typeface="宋体" panose="02010600030101010101" pitchFamily="2" charset="-122"/>
              </a:rPr>
              <a:t>清除全部剩余内容</a:t>
            </a:r>
          </a:p>
        </p:txBody>
      </p:sp>
      <p:sp>
        <p:nvSpPr>
          <p:cNvPr id="122885" name="Text Box 5"/>
          <p:cNvSpPr txBox="1">
            <a:spLocks noChangeArrowheads="1"/>
          </p:cNvSpPr>
          <p:nvPr/>
        </p:nvSpPr>
        <p:spPr bwMode="auto">
          <a:xfrm>
            <a:off x="1919288" y="2997200"/>
            <a:ext cx="4775200" cy="2686050"/>
          </a:xfrm>
          <a:prstGeom prst="rect">
            <a:avLst/>
          </a:prstGeom>
          <a:solidFill>
            <a:schemeClr val="bg1"/>
          </a:solidFill>
          <a:ln w="38100">
            <a:solidFill>
              <a:srgbClr val="009900"/>
            </a:solidFill>
            <a:miter lim="800000"/>
          </a:ln>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例  </a:t>
            </a:r>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int x;</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char ch;</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scanf("%d",&amp;x);</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ch=getchar();</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printf("x=%d,ch=%d\n",x,ch);</a:t>
            </a:r>
          </a:p>
          <a:p>
            <a:pPr eaLnBrk="1" hangingPunct="1"/>
            <a:r>
              <a:rPr kumimoji="1" lang="zh-CN"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执行：123</a:t>
            </a:r>
            <a:r>
              <a:rPr kumimoji="1" lang="zh-CN"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a:t>
            </a:r>
          </a:p>
          <a:p>
            <a:pPr eaLnBrk="1" hangingPunct="1"/>
            <a:r>
              <a:rPr kumimoji="1" lang="zh-CN"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输出：</a:t>
            </a:r>
            <a:r>
              <a:rPr kumimoji="1" lang="en-US"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x=123,ch=10</a:t>
            </a:r>
          </a:p>
        </p:txBody>
      </p:sp>
      <p:sp>
        <p:nvSpPr>
          <p:cNvPr id="122886" name="Text Box 6"/>
          <p:cNvSpPr txBox="1">
            <a:spLocks noChangeArrowheads="1"/>
          </p:cNvSpPr>
          <p:nvPr/>
        </p:nvSpPr>
        <p:spPr bwMode="auto">
          <a:xfrm>
            <a:off x="6931026" y="2997201"/>
            <a:ext cx="3590925" cy="2320925"/>
          </a:xfrm>
          <a:prstGeom prst="rect">
            <a:avLst/>
          </a:prstGeom>
          <a:solidFill>
            <a:schemeClr val="bg1"/>
          </a:solidFill>
          <a:ln w="38100">
            <a:solidFill>
              <a:srgbClr val="009900"/>
            </a:solidFill>
            <a:miter lim="800000"/>
          </a:ln>
        </p:spPr>
        <p:txBody>
          <a:bodyPr wrap="none" lIns="90000" tIns="46800" rIns="90000" bIns="46800">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kumimoji="1" lang="zh-CN" altLang="en-US"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例  </a:t>
            </a:r>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int x;</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char ch;</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scanf("%d",&amp;x);</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scanf(" %c",&amp;ch);</a:t>
            </a:r>
          </a:p>
          <a:p>
            <a:pPr eaLnBrk="1" hangingPunct="1"/>
            <a:r>
              <a:rPr kumimoji="1" lang="zh-CN" altLang="en-US"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或 </a:t>
            </a:r>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scanf("%*c%c",&amp;ch);</a:t>
            </a:r>
          </a:p>
          <a:p>
            <a:pPr eaLnBrk="1" hangingPunct="1"/>
            <a:r>
              <a:rPr kumimoji="1" lang="en-US" altLang="zh-CN" sz="2400">
                <a:solidFill>
                  <a:schemeClr val="tx2"/>
                </a:solidFill>
                <a:latin typeface="Times New Roman" panose="02020603050405020304" pitchFamily="18" charset="0"/>
                <a:ea typeface="宋体" panose="02010600030101010101" pitchFamily="2" charset="-122"/>
                <a:sym typeface="Wingdings 2" panose="05020102010507070707" pitchFamily="18" charset="2"/>
              </a:rPr>
              <a:t>      </a:t>
            </a:r>
          </a:p>
        </p:txBody>
      </p:sp>
      <p:sp>
        <p:nvSpPr>
          <p:cNvPr id="54279" name="Rectangle 20"/>
          <p:cNvSpPr>
            <a:spLocks noChangeArrowheads="1"/>
          </p:cNvSpPr>
          <p:nvPr/>
        </p:nvSpPr>
        <p:spPr bwMode="auto">
          <a:xfrm>
            <a:off x="2027239" y="5840413"/>
            <a:ext cx="459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r>
              <a:rPr lang="zh-CN" altLang="en-US" sz="2400">
                <a:sym typeface="Wingdings 2" panose="05020102010507070707" pitchFamily="18" charset="2"/>
              </a:rPr>
              <a:t>函数</a:t>
            </a:r>
            <a:r>
              <a:rPr lang="en-US" altLang="zh-CN" sz="2400">
                <a:sym typeface="Wingdings 2" panose="05020102010507070707" pitchFamily="18" charset="2"/>
              </a:rPr>
              <a:t>fflush</a:t>
            </a:r>
            <a:r>
              <a:rPr lang="zh-CN" altLang="en-US" sz="2400">
                <a:sym typeface="Wingdings 2" panose="05020102010507070707" pitchFamily="18" charset="2"/>
              </a:rPr>
              <a:t>原型在 </a:t>
            </a:r>
            <a:r>
              <a:rPr lang="en-US" altLang="zh-CN" sz="2400">
                <a:sym typeface="Wingdings 2" panose="05020102010507070707" pitchFamily="18" charset="2"/>
              </a:rPr>
              <a:t>&lt;stdio.h&gt;</a:t>
            </a:r>
            <a:r>
              <a:rPr lang="zh-CN" altLang="en-US" sz="2400">
                <a:sym typeface="Wingdings 2" panose="05020102010507070707" pitchFamily="18" charset="2"/>
              </a:rPr>
              <a:t>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Effect transition="in" filter="box(out)">
                                      <p:cBhvr>
                                        <p:cTn id="7" dur="500"/>
                                        <p:tgtEl>
                                          <p:spTgt spid="122885"/>
                                        </p:tgtEl>
                                      </p:cBhvr>
                                    </p:animEffect>
                                  </p:childTnLst>
                                  <p:subTnLst>
                                    <p:set>
                                      <p:cBhvr override="childStyle">
                                        <p:cTn dur="1" fill="hold" display="0" masterRel="nextClick" afterEffect="1"/>
                                        <p:tgtEl>
                                          <p:spTgt spid="122885"/>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2886"/>
                                        </p:tgtEl>
                                        <p:attrNameLst>
                                          <p:attrName>style.visibility</p:attrName>
                                        </p:attrNameLst>
                                      </p:cBhvr>
                                      <p:to>
                                        <p:strVal val="visible"/>
                                      </p:to>
                                    </p:set>
                                    <p:animEffect transition="in" filter="box(out)">
                                      <p:cBhvr>
                                        <p:cTn id="12" dur="500"/>
                                        <p:tgtEl>
                                          <p:spTgt spid="122886"/>
                                        </p:tgtEl>
                                      </p:cBhvr>
                                    </p:animEffect>
                                  </p:childTnLst>
                                  <p:subTnLst>
                                    <p:set>
                                      <p:cBhvr override="childStyle">
                                        <p:cTn dur="1" fill="hold" display="0" masterRel="nextClick" afterEffect="1"/>
                                        <p:tgtEl>
                                          <p:spTgt spid="122886"/>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autoUpdateAnimBg="0"/>
      <p:bldP spid="12288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5631" y="322943"/>
            <a:ext cx="7772400" cy="1470025"/>
          </a:xfrm>
          <a:prstGeom prst="rect">
            <a:avLst/>
          </a:prstGeom>
          <a:noFill/>
          <a:ln w="9525">
            <a:noFill/>
            <a:miter lim="800000"/>
          </a:ln>
          <a:effectLst/>
        </p:spPr>
        <p:txBody>
          <a:bodyPr anchor="ctr"/>
          <a:lstStyle/>
          <a:p>
            <a:pPr defTabSz="914400" fontAlgn="base">
              <a:spcBef>
                <a:spcPct val="0"/>
              </a:spcBef>
              <a:spcAft>
                <a:spcPct val="0"/>
              </a:spcAft>
              <a:defRPr/>
            </a:pPr>
            <a:r>
              <a:rPr lang="zh-CN" altLang="en-US" sz="4000" b="1" kern="0" dirty="0">
                <a:solidFill>
                  <a:prstClr val="black"/>
                </a:solidFill>
                <a:effectLst>
                  <a:outerShdw blurRad="38100" dist="38100" dir="2700000" algn="tl">
                    <a:srgbClr val="C0C0C0"/>
                  </a:outerShdw>
                </a:effectLst>
                <a:latin typeface="Calibri" panose="020F0502020204030204"/>
                <a:ea typeface="宋体" panose="02010600030101010101" pitchFamily="2" charset="-122"/>
                <a:sym typeface="Wingdings 2" panose="05020102010507070707" pitchFamily="18" charset="2"/>
              </a:rPr>
              <a:t>小结 </a:t>
            </a:r>
          </a:p>
        </p:txBody>
      </p:sp>
      <p:sp>
        <p:nvSpPr>
          <p:cNvPr id="5" name="Rectangle 11"/>
          <p:cNvSpPr>
            <a:spLocks noChangeArrowheads="1"/>
          </p:cNvSpPr>
          <p:nvPr/>
        </p:nvSpPr>
        <p:spPr bwMode="auto">
          <a:xfrm>
            <a:off x="225631" y="1571544"/>
            <a:ext cx="11400312" cy="4526497"/>
          </a:xfrm>
          <a:prstGeom prst="rect">
            <a:avLst/>
          </a:prstGeom>
          <a:noFill/>
          <a:ln w="12700" cap="sq">
            <a:noFill/>
            <a:miter lim="800000"/>
            <a:headEnd type="none" w="sm" len="sm"/>
            <a:tailEnd type="none" w="sm" len="sm"/>
          </a:ln>
          <a:effectLst/>
        </p:spPr>
        <p:txBody>
          <a:bodyPr wrap="square" lIns="90000" tIns="46800" rIns="90000" bIns="46800">
            <a:spAutoFit/>
          </a:bodyPr>
          <a:lstStyle/>
          <a:p>
            <a:pPr indent="628650" defTabSz="914400" fontAlgn="base">
              <a:spcBef>
                <a:spcPct val="0"/>
              </a:spcBef>
              <a:spcAft>
                <a:spcPct val="0"/>
              </a:spcAft>
              <a:defRPr/>
            </a:pPr>
            <a:r>
              <a:rPr lang="zh-CN" altLang="en-US" sz="2400" b="1" dirty="0">
                <a:solidFill>
                  <a:prstClr val="black"/>
                </a:solidFill>
                <a:latin typeface="Arial" panose="020B0604020202020204" pitchFamily="34" charset="0"/>
                <a:ea typeface="楷体_GB2312" pitchFamily="49" charset="-122"/>
                <a:sym typeface="+mn-ea"/>
              </a:rPr>
              <a:t>本章介绍了 </a:t>
            </a:r>
            <a:r>
              <a:rPr lang="en-US" altLang="zh-CN" sz="2400" b="1" dirty="0">
                <a:solidFill>
                  <a:prstClr val="black"/>
                </a:solidFill>
                <a:latin typeface="Arial" panose="020B0604020202020204" pitchFamily="34" charset="0"/>
                <a:ea typeface="楷体_GB2312" pitchFamily="49" charset="-122"/>
                <a:sym typeface="+mn-ea"/>
              </a:rPr>
              <a:t>C </a:t>
            </a:r>
            <a:r>
              <a:rPr lang="zh-CN" altLang="en-US" sz="2400" b="1" dirty="0">
                <a:solidFill>
                  <a:prstClr val="black"/>
                </a:solidFill>
                <a:latin typeface="Arial" panose="020B0604020202020204" pitchFamily="34" charset="0"/>
                <a:ea typeface="楷体_GB2312" pitchFamily="49" charset="-122"/>
                <a:sym typeface="+mn-ea"/>
              </a:rPr>
              <a:t>语言的数据类型，数据定义语句，基本运算符，表达式，输入输出函数。</a:t>
            </a:r>
          </a:p>
          <a:p>
            <a:pPr indent="628650" defTabSz="914400" fontAlgn="base">
              <a:spcBef>
                <a:spcPct val="0"/>
              </a:spcBef>
              <a:spcAft>
                <a:spcPct val="0"/>
              </a:spcAft>
              <a:defRPr/>
            </a:pPr>
            <a:r>
              <a:rPr lang="zh-CN" altLang="en-US" sz="2400" b="1" dirty="0">
                <a:solidFill>
                  <a:prstClr val="black"/>
                </a:solidFill>
                <a:latin typeface="Arial" panose="020B0604020202020204" pitchFamily="34" charset="0"/>
                <a:ea typeface="楷体_GB2312" pitchFamily="49" charset="-122"/>
                <a:sym typeface="+mn-ea"/>
              </a:rPr>
              <a:t>对基本数据类型（整型、实型、字符型），要了解其特点，熟练掌握各种类型常量的书写方法。</a:t>
            </a:r>
          </a:p>
          <a:p>
            <a:pPr indent="628650" defTabSz="914400" fontAlgn="base">
              <a:spcBef>
                <a:spcPct val="0"/>
              </a:spcBef>
              <a:spcAft>
                <a:spcPct val="0"/>
              </a:spcAft>
              <a:defRPr/>
            </a:pPr>
            <a:r>
              <a:rPr lang="zh-CN" altLang="en-US" sz="2400" b="1" dirty="0">
                <a:solidFill>
                  <a:prstClr val="black"/>
                </a:solidFill>
                <a:latin typeface="Arial" panose="020B0604020202020204" pitchFamily="34" charset="0"/>
                <a:ea typeface="楷体_GB2312" pitchFamily="49" charset="-122"/>
                <a:sym typeface="+mn-ea"/>
              </a:rPr>
              <a:t>对数据定义语句，要掌握数据定义语句的格式，能为每个变量选取合适的数据类型符、正确的名称和初值。</a:t>
            </a:r>
          </a:p>
          <a:p>
            <a:pPr indent="628650" defTabSz="914400" fontAlgn="base">
              <a:spcBef>
                <a:spcPct val="0"/>
              </a:spcBef>
              <a:spcAft>
                <a:spcPct val="0"/>
              </a:spcAft>
              <a:defRPr/>
            </a:pPr>
            <a:r>
              <a:rPr lang="zh-CN" altLang="en-US" sz="2400" b="1" dirty="0">
                <a:solidFill>
                  <a:prstClr val="black"/>
                </a:solidFill>
                <a:latin typeface="Arial" panose="020B0604020202020204" pitchFamily="34" charset="0"/>
                <a:ea typeface="楷体_GB2312" pitchFamily="49" charset="-122"/>
                <a:sym typeface="+mn-ea"/>
              </a:rPr>
              <a:t>对各种基本运算符（算术、关系、逻辑、条件、赋值、逗号、长度、数据类型转换、位运算），要掌握每个运算符的符号、对象数目与位置、对象的数据类型、运算规则、结果数据的类型、优先级和结合性。并能利用运算符和运算对象组成正确的表达式。</a:t>
            </a:r>
          </a:p>
          <a:p>
            <a:pPr indent="628650" defTabSz="914400" fontAlgn="base">
              <a:spcBef>
                <a:spcPct val="0"/>
              </a:spcBef>
              <a:spcAft>
                <a:spcPct val="0"/>
              </a:spcAft>
              <a:defRPr/>
            </a:pPr>
            <a:r>
              <a:rPr lang="zh-CN" altLang="en-US" sz="2400" b="1" dirty="0">
                <a:solidFill>
                  <a:prstClr val="black"/>
                </a:solidFill>
                <a:latin typeface="Arial" panose="020B0604020202020204" pitchFamily="34" charset="0"/>
                <a:ea typeface="楷体_GB2312" pitchFamily="49" charset="-122"/>
                <a:sym typeface="+mn-ea"/>
              </a:rPr>
              <a:t>对数据的输入输出函数，要了解字符输入输出函数、格式输入输出函数的调用格式和功能。能够正确输入和输出各种基本类型的数据。</a:t>
            </a:r>
            <a:endParaRPr kumimoji="1" lang="zh-CN" altLang="en-US" sz="2400" b="1" i="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4"/>
          <p:cNvSpPr>
            <a:spLocks noChangeArrowheads="1"/>
          </p:cNvSpPr>
          <p:nvPr/>
        </p:nvSpPr>
        <p:spPr bwMode="auto">
          <a:xfrm>
            <a:off x="3809999" y="4652963"/>
            <a:ext cx="1403109"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1168400" indent="-71120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524000" indent="-609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879600" indent="-5080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336800" indent="-5080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794000" indent="-508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3251200" indent="-508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708400" indent="-508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4165600" indent="-508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endParaRPr lang="zh-CN" altLang="en-US" sz="1800">
              <a:solidFill>
                <a:srgbClr val="000000"/>
              </a:solidFill>
              <a:ea typeface="楷体_GB2312" pitchFamily="49" charset="-122"/>
            </a:endParaRPr>
          </a:p>
        </p:txBody>
      </p:sp>
      <p:sp>
        <p:nvSpPr>
          <p:cNvPr id="4" name="Rectangle 79"/>
          <p:cNvSpPr>
            <a:spLocks noChangeArrowheads="1"/>
          </p:cNvSpPr>
          <p:nvPr/>
        </p:nvSpPr>
        <p:spPr bwMode="auto">
          <a:xfrm>
            <a:off x="718911" y="1441225"/>
            <a:ext cx="8677275" cy="5075237"/>
          </a:xfrm>
          <a:prstGeom prst="rect">
            <a:avLst/>
          </a:prstGeom>
          <a:solidFill>
            <a:srgbClr val="000000"/>
          </a:solidFill>
          <a:ln w="9525">
            <a:solidFill>
              <a:srgbClr val="000000"/>
            </a:solidFill>
            <a:miter lim="800000"/>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5" name="Rectangle 2"/>
          <p:cNvSpPr txBox="1">
            <a:spLocks noChangeArrowheads="1"/>
          </p:cNvSpPr>
          <p:nvPr/>
        </p:nvSpPr>
        <p:spPr bwMode="auto">
          <a:xfrm>
            <a:off x="179388" y="700089"/>
            <a:ext cx="7772400" cy="4572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kern="0" dirty="0">
                <a:solidFill>
                  <a:srgbClr val="000000"/>
                </a:solidFill>
                <a:latin typeface="隶书" panose="02010509060101010101" pitchFamily="49" charset="-122"/>
                <a:ea typeface="隶书" panose="02010509060101010101" pitchFamily="49" charset="-122"/>
              </a:rPr>
              <a:t>2.1   C</a:t>
            </a:r>
            <a:r>
              <a:rPr lang="zh-CN" altLang="en-US" kern="0" dirty="0">
                <a:solidFill>
                  <a:srgbClr val="000000"/>
                </a:solidFill>
                <a:latin typeface="隶书" panose="02010509060101010101" pitchFamily="49" charset="-122"/>
                <a:ea typeface="隶书" panose="02010509060101010101" pitchFamily="49" charset="-122"/>
              </a:rPr>
              <a:t>语言的数据类型</a:t>
            </a:r>
          </a:p>
        </p:txBody>
      </p:sp>
      <p:pic>
        <p:nvPicPr>
          <p:cNvPr id="6" name="Picture 80" descr="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860" y="1526155"/>
            <a:ext cx="8461375"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78774" y="299192"/>
            <a:ext cx="7111856" cy="1470025"/>
          </a:xfrm>
          <a:prstGeom prst="rect">
            <a:avLst/>
          </a:prstGeom>
          <a:noFill/>
          <a:ln w="9525">
            <a:noFill/>
            <a:miter lim="800000"/>
          </a:ln>
          <a:effectLst/>
        </p:spPr>
        <p:txBody>
          <a:bodyPr anchor="ctr"/>
          <a:lstStyle/>
          <a:p>
            <a:pPr defTabSz="914400" fontAlgn="base">
              <a:spcBef>
                <a:spcPct val="0"/>
              </a:spcBef>
              <a:spcAft>
                <a:spcPct val="0"/>
              </a:spcAft>
              <a:defRPr/>
            </a:pPr>
            <a:r>
              <a:rPr lang="zh-CN" altLang="en-US" sz="4000" b="1" kern="0" dirty="0">
                <a:solidFill>
                  <a:prstClr val="black"/>
                </a:solidFill>
                <a:effectLst>
                  <a:outerShdw blurRad="38100" dist="38100" dir="2700000" algn="tl">
                    <a:srgbClr val="C0C0C0"/>
                  </a:outerShdw>
                </a:effectLst>
                <a:latin typeface="Calibri" panose="020F0502020204030204"/>
                <a:ea typeface="宋体" panose="02010600030101010101" pitchFamily="2" charset="-122"/>
                <a:sym typeface="Wingdings 2" panose="05020102010507070707" pitchFamily="18" charset="2"/>
              </a:rPr>
              <a:t>作业 </a:t>
            </a:r>
          </a:p>
        </p:txBody>
      </p:sp>
      <p:sp>
        <p:nvSpPr>
          <p:cNvPr id="5" name="Rectangle 11"/>
          <p:cNvSpPr>
            <a:spLocks noChangeArrowheads="1"/>
          </p:cNvSpPr>
          <p:nvPr/>
        </p:nvSpPr>
        <p:spPr bwMode="auto">
          <a:xfrm>
            <a:off x="2321234" y="1785298"/>
            <a:ext cx="3093913" cy="1434112"/>
          </a:xfrm>
          <a:prstGeom prst="rect">
            <a:avLst/>
          </a:prstGeom>
          <a:noFill/>
          <a:ln w="12700" cap="sq">
            <a:noFill/>
            <a:miter lim="800000"/>
            <a:headEnd type="none" w="sm" len="sm"/>
            <a:tailEnd type="none" w="sm" len="sm"/>
          </a:ln>
          <a:effectLst/>
        </p:spPr>
        <p:txBody>
          <a:bodyPr wrap="square" lIns="90000" tIns="46800" rIns="90000" bIns="46800">
            <a:spAutoFit/>
          </a:bodyPr>
          <a:lstStyle/>
          <a:p>
            <a:pPr defTabSz="914400" fontAlgn="base">
              <a:lnSpc>
                <a:spcPct val="125000"/>
              </a:lnSpc>
              <a:spcBef>
                <a:spcPct val="0"/>
              </a:spcBef>
              <a:spcAft>
                <a:spcPct val="0"/>
              </a:spcAft>
              <a:defRPr/>
            </a:pP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一（</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1~21</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25~30</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endPar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endParaRPr>
          </a:p>
          <a:p>
            <a:pPr defTabSz="914400" fontAlgn="base">
              <a:lnSpc>
                <a:spcPct val="125000"/>
              </a:lnSpc>
              <a:spcBef>
                <a:spcPct val="0"/>
              </a:spcBef>
              <a:spcAft>
                <a:spcPct val="0"/>
              </a:spcAft>
              <a:defRPr/>
            </a:pP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二（</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1~13</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15, 16</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endPar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endParaRPr>
          </a:p>
          <a:p>
            <a:pPr defTabSz="914400" fontAlgn="base">
              <a:lnSpc>
                <a:spcPct val="125000"/>
              </a:lnSpc>
              <a:spcBef>
                <a:spcPct val="0"/>
              </a:spcBef>
              <a:spcAft>
                <a:spcPct val="0"/>
              </a:spcAft>
              <a:defRPr/>
            </a:pPr>
            <a:endPar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txBox="1">
            <a:spLocks noChangeArrowheads="1"/>
          </p:cNvSpPr>
          <p:nvPr/>
        </p:nvSpPr>
        <p:spPr bwMode="auto">
          <a:xfrm>
            <a:off x="504825" y="1085850"/>
            <a:ext cx="10233070" cy="4572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rPr>
              <a:t>2.2   </a:t>
            </a:r>
            <a:r>
              <a:rPr kumimoji="0" lang="en-US" altLang="en-US" sz="4000" b="1" i="0" u="none" strike="noStrike" kern="0" cap="none" spc="0" normalizeH="0" baseline="0" noProof="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rPr>
              <a:t>常</a:t>
            </a:r>
            <a:r>
              <a:rPr kumimoji="0" lang="zh-CN" altLang="en-US" sz="4000" b="1" i="0" u="none" strike="noStrike" kern="0" cap="none" spc="0" normalizeH="0" baseline="0" noProof="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rPr>
              <a:t>  </a:t>
            </a:r>
            <a:r>
              <a:rPr kumimoji="0" lang="en-US" altLang="en-US" sz="4000" b="1" i="0" u="none" strike="noStrike" kern="0" cap="none" spc="0" normalizeH="0" baseline="0" noProof="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rPr>
              <a:t>量</a:t>
            </a:r>
            <a:endParaRPr kumimoji="0" lang="zh-CN" altLang="en-US" sz="4000" b="1" i="0" u="none" strike="noStrike" kern="0" cap="none" spc="0" normalizeH="0" baseline="0" noProof="0">
              <a:ln>
                <a:noFill/>
              </a:ln>
              <a:solidFill>
                <a:srgbClr val="00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sym typeface="Wingdings 2" panose="05020102010507070707" pitchFamily="18" charset="2"/>
            </a:endParaRPr>
          </a:p>
        </p:txBody>
      </p:sp>
      <p:sp>
        <p:nvSpPr>
          <p:cNvPr id="4" name="Rectangle 13"/>
          <p:cNvSpPr>
            <a:spLocks noChangeArrowheads="1"/>
          </p:cNvSpPr>
          <p:nvPr/>
        </p:nvSpPr>
        <p:spPr bwMode="auto">
          <a:xfrm>
            <a:off x="250824" y="1876425"/>
            <a:ext cx="105695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a:solidFill>
                  <a:schemeClr val="tx1"/>
                </a:solidFill>
                <a:latin typeface="Arial" panose="020B0604020202020204" pitchFamily="34" charset="0"/>
                <a:ea typeface="楷体_GB2312" pitchFamily="49" charset="-122"/>
              </a:defRPr>
            </a:lvl1pPr>
            <a:lvl2pPr marL="711200" indent="-25400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711200" marR="0" lvl="1" indent="-25400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在程序执行期间，其值不可改变的量称为常量</a:t>
            </a:r>
          </a:p>
          <a:p>
            <a:pPr marL="711200" marR="0" lvl="1" indent="-254000" defTabSz="91440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a:p>
            <a:pPr marL="711200" marR="0" lvl="1" indent="-25400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常量无需说明就可直接书写、引用。</a:t>
            </a:r>
            <a:endPar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a:p>
            <a:pPr marL="711200" marR="0" lvl="1" indent="-254000" defTabSz="914400" eaLnBrk="1" fontAlgn="base" latinLnBrk="0" hangingPunct="1">
              <a:lnSpc>
                <a:spcPct val="100000"/>
              </a:lnSpc>
              <a:spcBef>
                <a:spcPct val="0"/>
              </a:spcBef>
              <a:spcAft>
                <a:spcPct val="0"/>
              </a:spcAft>
              <a:buClrTx/>
              <a:buSzTx/>
              <a:buFontTx/>
              <a:buNone/>
              <a:defRPr/>
            </a:pPr>
            <a:endPar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a:p>
            <a:pPr marL="711200" marR="0" lvl="1" indent="-25400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en-US" altLang="zh-CN"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C</a:t>
            </a: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常量包含常数（</a:t>
            </a:r>
            <a:r>
              <a:rPr kumimoji="0" lang="zh-CN" altLang="en-US" sz="2800" b="1" i="0" u="none" strike="noStrike" kern="0" cap="none" spc="0" normalizeH="0" baseline="0" noProof="0" dirty="0">
                <a:ln>
                  <a:noFill/>
                </a:ln>
                <a:solidFill>
                  <a:srgbClr val="3333CC"/>
                </a:solidFill>
                <a:effectLst/>
                <a:uLnTx/>
                <a:uFillTx/>
                <a:latin typeface="Arial" panose="020B0604020202020204" pitchFamily="34" charset="0"/>
                <a:ea typeface="楷体_GB2312" pitchFamily="49" charset="-122"/>
              </a:rPr>
              <a:t>整型常量、实型常量）</a:t>
            </a: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、字符（</a:t>
            </a:r>
            <a:r>
              <a:rPr kumimoji="0" lang="zh-CN" altLang="en-US" sz="2800" b="1" i="0" u="none" strike="noStrike" kern="0" cap="none" spc="0" normalizeH="0" baseline="0" noProof="0" dirty="0">
                <a:ln>
                  <a:noFill/>
                </a:ln>
                <a:solidFill>
                  <a:srgbClr val="3333CC"/>
                </a:solidFill>
                <a:effectLst/>
                <a:uLnTx/>
                <a:uFillTx/>
                <a:latin typeface="Arial" panose="020B0604020202020204" pitchFamily="34" charset="0"/>
                <a:ea typeface="楷体_GB2312" pitchFamily="49" charset="-122"/>
              </a:rPr>
              <a:t>字符型常量，含</a:t>
            </a: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转义字符，又称</a:t>
            </a:r>
            <a:r>
              <a:rPr kumimoji="0" lang="zh-CN" altLang="en-US" sz="2800" b="1" i="0" u="none" strike="noStrike" kern="0" cap="none" spc="0" normalizeH="0" baseline="0" noProof="0" dirty="0">
                <a:ln>
                  <a:noFill/>
                </a:ln>
                <a:solidFill>
                  <a:srgbClr val="3333CC"/>
                </a:solidFill>
                <a:effectLst/>
                <a:uLnTx/>
                <a:uFillTx/>
                <a:latin typeface="Arial" panose="020B0604020202020204" pitchFamily="34" charset="0"/>
                <a:ea typeface="楷体_GB2312" pitchFamily="49" charset="-122"/>
              </a:rPr>
              <a:t>反斜杠字符常量</a:t>
            </a: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）、字符串（</a:t>
            </a:r>
            <a:r>
              <a:rPr kumimoji="0" lang="zh-CN" altLang="en-US" sz="2800" b="1" i="0" u="none" strike="noStrike" kern="0" cap="none" spc="0" normalizeH="0" baseline="0" noProof="0" dirty="0">
                <a:ln>
                  <a:noFill/>
                </a:ln>
                <a:solidFill>
                  <a:srgbClr val="3333CC"/>
                </a:solidFill>
                <a:effectLst/>
                <a:uLnTx/>
                <a:uFillTx/>
                <a:latin typeface="Arial" panose="020B0604020202020204" pitchFamily="34" charset="0"/>
                <a:ea typeface="楷体_GB2312" pitchFamily="49" charset="-122"/>
              </a:rPr>
              <a:t>字符串常量</a:t>
            </a: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）、符号常量。</a:t>
            </a:r>
            <a:endParaRPr kumimoji="0" lang="en-US" altLang="zh-CN"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711200" marR="0" lvl="1" indent="-254000" defTabSz="914400" eaLnBrk="1" fontAlgn="base" latinLnBrk="0" hangingPunct="1">
              <a:lnSpc>
                <a:spcPct val="100000"/>
              </a:lnSpc>
              <a:spcBef>
                <a:spcPct val="0"/>
              </a:spcBef>
              <a:spcAft>
                <a:spcPct val="0"/>
              </a:spcAft>
              <a:buClrTx/>
              <a:buSzTx/>
              <a:buFontTx/>
              <a:buNone/>
              <a:defRPr/>
            </a:pPr>
            <a:endParaRPr kumimoji="0" lang="en-US" altLang="zh-CN"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711200" marR="0" lvl="1" indent="-254000" defTabSz="91440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rPr>
              <a:t>int</a:t>
            </a:r>
            <a:r>
              <a:rPr kumimoji="0" lang="en-US" altLang="zh-CN"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first=</a:t>
            </a:r>
            <a:r>
              <a:rPr kumimoji="0" lang="en-US" altLang="zh-CN" sz="2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68</a:t>
            </a:r>
            <a:r>
              <a:rPr kumimoji="0" lang="en-US" altLang="zh-CN"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endPar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 name="AutoShape 30"/>
          <p:cNvSpPr>
            <a:spLocks noChangeArrowheads="1"/>
          </p:cNvSpPr>
          <p:nvPr/>
        </p:nvSpPr>
        <p:spPr bwMode="auto">
          <a:xfrm>
            <a:off x="3300867" y="4484688"/>
            <a:ext cx="1707601" cy="576262"/>
          </a:xfrm>
          <a:prstGeom prst="cloudCallout">
            <a:avLst>
              <a:gd name="adj1" fmla="val -82560"/>
              <a:gd name="adj2" fmla="val 122176"/>
            </a:avLst>
          </a:prstGeom>
          <a:gradFill rotWithShape="1">
            <a:gsLst>
              <a:gs pos="0">
                <a:srgbClr val="FFFF00"/>
              </a:gs>
              <a:gs pos="100000">
                <a:srgbClr val="F3FCA2"/>
              </a:gs>
            </a:gsLst>
            <a:lin ang="5400000" scaled="1"/>
          </a:gradFill>
          <a:ln w="9525">
            <a:solidFill>
              <a:srgbClr val="000000"/>
            </a:solidFill>
            <a:round/>
          </a:ln>
        </p:spPr>
        <p:txBody>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常量</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txBox="1">
            <a:spLocks noChangeArrowheads="1"/>
          </p:cNvSpPr>
          <p:nvPr/>
        </p:nvSpPr>
        <p:spPr bwMode="auto">
          <a:xfrm>
            <a:off x="418874" y="939800"/>
            <a:ext cx="10172926" cy="5545138"/>
          </a:xfrm>
          <a:prstGeom prst="rect">
            <a:avLst/>
          </a:prstGeom>
          <a:noFill/>
          <a:ln w="9525">
            <a:noFill/>
            <a:miter lim="800000"/>
          </a:ln>
          <a:effec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sym typeface="Wingdings 2" panose="05020102010507070707"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defRPr>
            </a:lvl3pPr>
            <a:lvl4pPr marL="1879600" indent="-508000" algn="l" rtl="0" eaLnBrk="0" fontAlgn="base" hangingPunct="0">
              <a:spcBef>
                <a:spcPct val="20000"/>
              </a:spcBef>
              <a:spcAft>
                <a:spcPct val="0"/>
              </a:spcAft>
              <a:buChar char="–"/>
              <a:defRPr sz="2000">
                <a:solidFill>
                  <a:schemeClr val="tx1"/>
                </a:solidFill>
                <a:latin typeface="+mn-lt"/>
                <a:ea typeface="+mn-ea"/>
              </a:defRPr>
            </a:lvl4pPr>
            <a:lvl5pPr marL="2336800" indent="-508000" algn="l" rtl="0" eaLnBrk="0" fontAlgn="base" hangingPunct="0">
              <a:spcBef>
                <a:spcPct val="20000"/>
              </a:spcBef>
              <a:spcAft>
                <a:spcPct val="0"/>
              </a:spcAft>
              <a:buChar char="»"/>
              <a:defRPr sz="2000">
                <a:solidFill>
                  <a:schemeClr val="tx1"/>
                </a:solidFill>
                <a:latin typeface="+mn-lt"/>
                <a:ea typeface="+mn-ea"/>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179705" marR="0" lvl="1" indent="5080" algn="l" defTabSz="914400" rtl="0" eaLnBrk="1" fontAlgn="base" latinLnBrk="0" hangingPunct="1">
              <a:lnSpc>
                <a:spcPct val="130000"/>
              </a:lnSpc>
              <a:spcBef>
                <a:spcPct val="10000"/>
              </a:spcBef>
              <a:spcAft>
                <a:spcPct val="0"/>
              </a:spcAft>
              <a:buClrTx/>
              <a:buSzTx/>
              <a:buFontTx/>
              <a:buNone/>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一</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rPr>
              <a:t>.</a:t>
            </a:r>
            <a:r>
              <a:rPr kumimoji="0" lang="zh-CN" altLang="en-US" sz="28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整型常量</a:t>
            </a:r>
            <a:r>
              <a:rPr kumimoji="0" lang="zh-CN" altLang="en-US"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en-US" sz="28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整数</a:t>
            </a:r>
            <a:r>
              <a:rPr kumimoji="0" lang="zh-CN" altLang="en-US"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8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a:t>
            </a:r>
            <a:r>
              <a:rPr kumimoji="0" lang="zh-CN" altLang="en-US" sz="20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a:ea typeface="宋体" panose="02010600030101010101" pitchFamily="2" charset="-122"/>
              </a:rPr>
              <a:t>正负号中正号通常省略</a:t>
            </a:r>
            <a:endParaRPr kumimoji="0" lang="en-US" altLang="zh-CN" sz="2000" b="1" i="1"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a:ea typeface="宋体" panose="02010600030101010101" pitchFamily="2" charset="-122"/>
            </a:endParaRPr>
          </a:p>
          <a:p>
            <a:pPr marL="179705" marR="0" lvl="1" indent="5080" algn="l" defTabSz="914400" rtl="0" eaLnBrk="1" fontAlgn="base" latinLnBrk="0" hangingPunct="1">
              <a:lnSpc>
                <a:spcPct val="130000"/>
              </a:lnSpc>
              <a:spcBef>
                <a:spcPct val="10000"/>
              </a:spcBef>
              <a:spcAft>
                <a:spcPct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      十六进制整数</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：以</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0x</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开头，由数字（</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0-9</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a-f</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）表示</a:t>
            </a:r>
          </a:p>
          <a:p>
            <a:pPr marL="179705" marR="0" lvl="1" indent="5080" algn="l" defTabSz="914400" rtl="0" eaLnBrk="1" fontAlgn="base" latinLnBrk="0" hangingPunct="1">
              <a:lnSpc>
                <a:spcPct val="130000"/>
              </a:lnSpc>
              <a:spcBef>
                <a:spcPct val="1000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0x123=(123)</a:t>
            </a:r>
            <a:r>
              <a:rPr kumimoji="0" lang="en-US" altLang="zh-CN" sz="2400" b="1" i="0" u="none" strike="noStrike" kern="0" cap="none" spc="0" normalizeH="0" baseline="-25000" noProof="0" dirty="0">
                <a:ln>
                  <a:noFill/>
                </a:ln>
                <a:solidFill>
                  <a:srgbClr val="000000"/>
                </a:solidFill>
                <a:effectLst/>
                <a:uLnTx/>
                <a:uFillTx/>
                <a:latin typeface="Arial" panose="020B0604020202020204"/>
                <a:ea typeface="宋体" panose="02010600030101010101" pitchFamily="2" charset="-122"/>
              </a:rPr>
              <a:t>16</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=(291)</a:t>
            </a:r>
            <a:r>
              <a:rPr kumimoji="0" lang="en-US" altLang="zh-CN" sz="2400" b="1" i="0" u="none" strike="noStrike" kern="0" cap="none" spc="0" normalizeH="0" baseline="-25000" noProof="0" dirty="0">
                <a:ln>
                  <a:noFill/>
                </a:ln>
                <a:solidFill>
                  <a:srgbClr val="000000"/>
                </a:solidFill>
                <a:effectLst/>
                <a:uLnTx/>
                <a:uFillTx/>
                <a:latin typeface="Arial" panose="020B0604020202020204"/>
                <a:ea typeface="宋体" panose="02010600030101010101" pitchFamily="2" charset="-122"/>
              </a:rPr>
              <a:t>10   </a:t>
            </a:r>
            <a:r>
              <a:rPr kumimoji="0" lang="zh-CN" altLang="en-US" sz="2400" b="1" i="1"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a:ea typeface="宋体" panose="02010600030101010101" pitchFamily="2" charset="-122"/>
              </a:rPr>
              <a:t>不区分大小写！</a:t>
            </a:r>
            <a:endParaRPr kumimoji="0" lang="en-US" altLang="zh-CN" sz="2400" b="1" i="1"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a:ea typeface="宋体" panose="02010600030101010101" pitchFamily="2" charset="-122"/>
            </a:endParaRPr>
          </a:p>
          <a:p>
            <a:pPr marL="179705" marR="0" lvl="1" indent="5080" algn="l" defTabSz="914400" rtl="0" eaLnBrk="1" fontAlgn="base" latinLnBrk="0" hangingPunct="1">
              <a:lnSpc>
                <a:spcPct val="130000"/>
              </a:lnSpc>
              <a:spcBef>
                <a:spcPct val="10000"/>
              </a:spcBef>
              <a:spcAft>
                <a:spcPct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八进制整数</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：以</a:t>
            </a: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数字</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0</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开头，由数字（</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0-7</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）表示</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5080" algn="l" defTabSz="914400" rtl="0" eaLnBrk="1" fontAlgn="base" latinLnBrk="0" hangingPunct="1">
              <a:lnSpc>
                <a:spcPct val="130000"/>
              </a:lnSpc>
              <a:spcBef>
                <a:spcPct val="1000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0123 = (123) </a:t>
            </a:r>
            <a:r>
              <a:rPr kumimoji="0" lang="en-US" altLang="zh-CN" sz="2400" b="1" i="0" u="none" strike="noStrike" kern="0" cap="none" spc="0" normalizeH="0" baseline="-25000" noProof="0" dirty="0">
                <a:ln>
                  <a:noFill/>
                </a:ln>
                <a:solidFill>
                  <a:srgbClr val="000000"/>
                </a:solidFill>
                <a:effectLst/>
                <a:uLnTx/>
                <a:uFillTx/>
                <a:latin typeface="Arial" panose="020B0604020202020204"/>
                <a:ea typeface="宋体" panose="02010600030101010101" pitchFamily="2" charset="-122"/>
              </a:rPr>
              <a:t>8</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=1</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Symbol" panose="05050102010706020507" pitchFamily="18" charset="2"/>
              </a:rPr>
              <a:t>8</a:t>
            </a:r>
            <a:r>
              <a:rPr kumimoji="0" lang="en-US" altLang="zh-CN" sz="2400" b="1" i="0" u="none" strike="noStrike" kern="0" cap="none" spc="0" normalizeH="0" baseline="30000" noProof="0" dirty="0">
                <a:ln>
                  <a:noFill/>
                </a:ln>
                <a:solidFill>
                  <a:srgbClr val="000000"/>
                </a:solidFill>
                <a:effectLst/>
                <a:uLnTx/>
                <a:uFillTx/>
                <a:latin typeface="Arial" panose="020B0604020202020204"/>
                <a:ea typeface="宋体" panose="02010600030101010101" pitchFamily="2" charset="-122"/>
                <a:sym typeface="Symbol" panose="05050102010706020507" pitchFamily="18" charset="2"/>
              </a:rPr>
              <a:t>2</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Symbol" panose="05050102010706020507" pitchFamily="18" charset="2"/>
              </a:rPr>
              <a:t>+2 8</a:t>
            </a:r>
            <a:r>
              <a:rPr kumimoji="0" lang="en-US" altLang="zh-CN" sz="2400" b="1" i="0" u="none" strike="noStrike" kern="0" cap="none" spc="0" normalizeH="0" baseline="30000" noProof="0" dirty="0">
                <a:ln>
                  <a:noFill/>
                </a:ln>
                <a:solidFill>
                  <a:srgbClr val="000000"/>
                </a:solidFill>
                <a:effectLst/>
                <a:uLnTx/>
                <a:uFillTx/>
                <a:latin typeface="Arial" panose="020B0604020202020204"/>
                <a:ea typeface="宋体" panose="02010600030101010101" pitchFamily="2" charset="-122"/>
                <a:sym typeface="Symbol" panose="05050102010706020507" pitchFamily="18" charset="2"/>
              </a:rPr>
              <a:t>1</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Symbol" panose="05050102010706020507" pitchFamily="18" charset="2"/>
              </a:rPr>
              <a:t>+3 8</a:t>
            </a:r>
            <a:r>
              <a:rPr kumimoji="0" lang="en-US" altLang="zh-CN" sz="2400" b="1" i="0" u="none" strike="noStrike" kern="0" cap="none" spc="0" normalizeH="0" baseline="30000" noProof="0" dirty="0">
                <a:ln>
                  <a:noFill/>
                </a:ln>
                <a:solidFill>
                  <a:srgbClr val="000000"/>
                </a:solidFill>
                <a:effectLst/>
                <a:uLnTx/>
                <a:uFillTx/>
                <a:latin typeface="Arial" panose="020B0604020202020204"/>
                <a:ea typeface="宋体" panose="02010600030101010101" pitchFamily="2" charset="-122"/>
                <a:sym typeface="Symbol" panose="05050102010706020507" pitchFamily="18" charset="2"/>
              </a:rPr>
              <a:t>0 </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=( 83)</a:t>
            </a:r>
            <a:r>
              <a:rPr kumimoji="0" lang="en-US" altLang="zh-CN" sz="2400" b="1" i="0" u="none" strike="noStrike" kern="0" cap="none" spc="0" normalizeH="0" baseline="-25000" noProof="0" dirty="0">
                <a:ln>
                  <a:noFill/>
                </a:ln>
                <a:solidFill>
                  <a:srgbClr val="000000"/>
                </a:solidFill>
                <a:effectLst/>
                <a:uLnTx/>
                <a:uFillTx/>
                <a:latin typeface="Arial" panose="020B0604020202020204"/>
                <a:ea typeface="宋体" panose="02010600030101010101" pitchFamily="2" charset="-122"/>
              </a:rPr>
              <a:t>10</a:t>
            </a:r>
          </a:p>
          <a:p>
            <a:pPr marL="179705" marR="0" lvl="1" indent="5080" algn="l" defTabSz="914400" rtl="0" eaLnBrk="1" fontAlgn="base" latinLnBrk="0" hangingPunct="1">
              <a:lnSpc>
                <a:spcPct val="130000"/>
              </a:lnSpc>
              <a:spcBef>
                <a:spcPct val="10000"/>
              </a:spcBef>
              <a:spcAft>
                <a:spcPct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rPr>
              <a:t>      十进制整数</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：由数字（</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0-9</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）表示，如：</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123</a:t>
            </a:r>
          </a:p>
          <a:p>
            <a:pPr marL="179705" marR="0" lvl="1" indent="5080" algn="l" defTabSz="914400" rtl="0" eaLnBrk="1" fontAlgn="base" latinLnBrk="0" hangingPunct="1">
              <a:lnSpc>
                <a:spcPct val="130000"/>
              </a:lnSpc>
              <a:spcBef>
                <a:spcPct val="10000"/>
              </a:spcBef>
              <a:spcAft>
                <a:spcPct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sym typeface="Wingdings 2" panose="05020102010507070707" pitchFamily="18" charset="2"/>
              </a:rPr>
              <a:t></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短整型数用</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2</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字节存储，数据范围为</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-2</a:t>
            </a:r>
            <a:r>
              <a:rPr kumimoji="0" lang="en-US" altLang="zh-CN" sz="2400" b="1" i="0" u="none" strike="noStrike" kern="0" cap="none" spc="0" normalizeH="0" baseline="30000" noProof="0" dirty="0">
                <a:ln>
                  <a:noFill/>
                </a:ln>
                <a:solidFill>
                  <a:srgbClr val="000000"/>
                </a:solidFill>
                <a:effectLst/>
                <a:uLnTx/>
                <a:uFillTx/>
                <a:latin typeface="Arial" panose="020B0604020202020204"/>
                <a:ea typeface="宋体" panose="02010600030101010101" pitchFamily="2" charset="-122"/>
              </a:rPr>
              <a:t>15</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~(2</a:t>
            </a:r>
            <a:r>
              <a:rPr kumimoji="0" lang="en-US" altLang="zh-CN" sz="2400" b="1" i="0" u="none" strike="noStrike" kern="0" cap="none" spc="0" normalizeH="0" baseline="30000" noProof="0" dirty="0">
                <a:ln>
                  <a:noFill/>
                </a:ln>
                <a:solidFill>
                  <a:srgbClr val="000000"/>
                </a:solidFill>
                <a:effectLst/>
                <a:uLnTx/>
                <a:uFillTx/>
                <a:latin typeface="Arial" panose="020B0604020202020204"/>
                <a:ea typeface="宋体" panose="02010600030101010101" pitchFamily="2" charset="-122"/>
              </a:rPr>
              <a:t>15</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-1),</a:t>
            </a:r>
          </a:p>
          <a:p>
            <a:pPr marL="179705" marR="0" lvl="1" indent="5080" algn="l" defTabSz="914400" rtl="0" eaLnBrk="1" fontAlgn="base" latinLnBrk="0" hangingPunct="1">
              <a:lnSpc>
                <a:spcPct val="130000"/>
              </a:lnSpc>
              <a:spcBef>
                <a:spcPct val="10000"/>
              </a:spcBef>
              <a:spcAft>
                <a:spcPct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即</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-32768~32767</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（无符号：</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0~65535</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p>
          <a:p>
            <a:pPr marL="179705" lvl="1" indent="5080" defTabSz="914400" eaLnBrk="1" hangingPunct="1">
              <a:lnSpc>
                <a:spcPct val="130000"/>
              </a:lnSpc>
              <a:spcBef>
                <a:spcPct val="10000"/>
              </a:spcBef>
              <a:buNone/>
              <a:defRPr/>
            </a:pP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sym typeface="Wingdings 2" panose="05020102010507070707" pitchFamily="18" charset="2"/>
              </a:rPr>
              <a:t></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sym typeface="Wingdings 2" panose="05020102010507070707" pitchFamily="18" charset="2"/>
              </a:rPr>
              <a:t>普通</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整型数、长整型用</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4</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字节存储，取值范围为</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２</a:t>
            </a:r>
            <a:r>
              <a:rPr kumimoji="0" lang="zh-CN" altLang="en-US" sz="2400" b="1" i="0" u="none" strike="noStrike" kern="0" cap="none" spc="0" normalizeH="0" baseline="30000" noProof="0" dirty="0">
                <a:ln>
                  <a:noFill/>
                </a:ln>
                <a:solidFill>
                  <a:srgbClr val="000000"/>
                </a:solidFill>
                <a:effectLst/>
                <a:uLnTx/>
                <a:uFillTx/>
                <a:latin typeface="Arial" panose="020B0604020202020204"/>
                <a:ea typeface="宋体" panose="02010600030101010101" pitchFamily="2" charset="-122"/>
              </a:rPr>
              <a:t>３１</a:t>
            </a:r>
            <a:r>
              <a:rPr lang="en-US" altLang="zh-CN" sz="2400" b="1" kern="0" dirty="0">
                <a:solidFill>
                  <a:srgbClr val="000000"/>
                </a:solidFill>
                <a:latin typeface="Arial" panose="020B0604020202020204"/>
                <a:ea typeface="宋体" panose="02010600030101010101" pitchFamily="2" charset="-122"/>
              </a:rPr>
              <a:t>-(</a:t>
            </a:r>
            <a:r>
              <a:rPr lang="zh-CN" altLang="en-US" sz="2400" b="1" kern="0" dirty="0">
                <a:solidFill>
                  <a:srgbClr val="000000"/>
                </a:solidFill>
                <a:latin typeface="Arial" panose="020B0604020202020204"/>
                <a:ea typeface="宋体" panose="02010600030101010101" pitchFamily="2" charset="-122"/>
              </a:rPr>
              <a:t>２</a:t>
            </a:r>
            <a:r>
              <a:rPr lang="zh-CN" altLang="en-US" sz="2400" b="1" kern="0" baseline="30000" dirty="0">
                <a:solidFill>
                  <a:srgbClr val="000000"/>
                </a:solidFill>
                <a:latin typeface="Arial" panose="020B0604020202020204"/>
                <a:ea typeface="宋体" panose="02010600030101010101" pitchFamily="2" charset="-122"/>
              </a:rPr>
              <a:t>３１</a:t>
            </a:r>
            <a:r>
              <a:rPr lang="en-US" altLang="zh-CN" sz="2400" b="1" kern="0" dirty="0">
                <a:solidFill>
                  <a:srgbClr val="000000"/>
                </a:solidFill>
                <a:latin typeface="Arial" panose="020B0604020202020204"/>
                <a:ea typeface="宋体" panose="02010600030101010101" pitchFamily="2" charset="-122"/>
              </a:rPr>
              <a:t>-</a:t>
            </a:r>
            <a:r>
              <a:rPr lang="zh-CN" altLang="en-US" sz="2400" b="1" kern="0" dirty="0">
                <a:solidFill>
                  <a:srgbClr val="000000"/>
                </a:solidFill>
                <a:latin typeface="Arial" panose="020B0604020202020204"/>
                <a:ea typeface="宋体" panose="02010600030101010101" pitchFamily="2" charset="-122"/>
              </a:rPr>
              <a:t>１</a:t>
            </a:r>
            <a:r>
              <a:rPr lang="en-US" altLang="zh-CN" sz="2400" b="1" kern="0" dirty="0">
                <a:solidFill>
                  <a:srgbClr val="000000"/>
                </a:solidFill>
                <a:latin typeface="Arial" panose="020B0604020202020204"/>
                <a:ea typeface="宋体" panose="02010600030101010101" pitchFamily="2" charset="-122"/>
              </a:rPr>
              <a:t>)</a:t>
            </a:r>
            <a:r>
              <a:rPr lang="zh-CN" altLang="en-US" sz="2400" b="1" kern="0" dirty="0">
                <a:solidFill>
                  <a:srgbClr val="000000"/>
                </a:solidFill>
                <a:latin typeface="Arial" panose="020B0604020202020204"/>
                <a:ea typeface="宋体" panose="02010600030101010101" pitchFamily="2" charset="-122"/>
              </a:rPr>
              <a:t>。</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endParaRPr>
          </a:p>
          <a:p>
            <a:pPr marL="179705" marR="0" lvl="1" indent="5080" algn="l" defTabSz="914400" rtl="0" eaLnBrk="1" fontAlgn="base" latinLnBrk="0" hangingPunct="1">
              <a:lnSpc>
                <a:spcPct val="130000"/>
              </a:lnSpc>
              <a:spcBef>
                <a:spcPct val="1000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    可在数值后面加</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L</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或</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l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，如</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68</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rPr>
              <a:t>Ｌ</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b7f8e7ef-5a3b-40f4-8b51-ea6c5a8286aa"/>
  <p:tag name="COMMONDATA" val="eyJoZGlkIjoiNmY1NmFiM2YzOGQ2OTEwYjc3NjNkOTcxNWZlNWQwM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6881</Words>
  <Application>Microsoft Office PowerPoint</Application>
  <PresentationFormat>宽屏</PresentationFormat>
  <Paragraphs>811</Paragraphs>
  <Slides>70</Slides>
  <Notes>12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3" baseType="lpstr">
      <vt:lpstr>等线</vt:lpstr>
      <vt:lpstr>等线 Light</vt:lpstr>
      <vt:lpstr>黑体</vt:lpstr>
      <vt:lpstr>楷体_GB2312</vt:lpstr>
      <vt:lpstr>隶书</vt:lpstr>
      <vt:lpstr>宋体</vt:lpstr>
      <vt:lpstr>微软雅黑</vt:lpstr>
      <vt:lpstr>Arial</vt:lpstr>
      <vt:lpstr>Calibri</vt:lpstr>
      <vt:lpstr>Times New Roman</vt:lpstr>
      <vt:lpstr>Wingdings</vt:lpstr>
      <vt:lpstr>Office 主题​​</vt:lpstr>
      <vt:lpstr>公式</vt:lpstr>
      <vt:lpstr>PowerPoint 演示文稿</vt:lpstr>
      <vt:lpstr>PowerPoint 演示文稿</vt:lpstr>
      <vt:lpstr>计算机组成</vt:lpstr>
      <vt:lpstr>2.1   C语言的数据类型</vt:lpstr>
      <vt:lpstr>PowerPoint 演示文稿</vt:lpstr>
      <vt:lpstr>2.1   C语言的数据类型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2.4.2 运算符的优先级与结合性</vt:lpstr>
      <vt:lpstr>2.4.2 运算符的优先级与结合性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2.12 位运算</vt:lpstr>
      <vt:lpstr>PowerPoint 演示文稿</vt:lpstr>
      <vt:lpstr>PowerPoint 演示文稿</vt:lpstr>
      <vt:lpstr>PowerPoint 演示文稿</vt:lpstr>
      <vt:lpstr>PowerPoint 演示文稿</vt:lpstr>
      <vt:lpstr>表达式注意事项总结</vt:lpstr>
      <vt:lpstr>简单表达式的运算结果总结 （用于参与下一步计算）</vt:lpstr>
      <vt:lpstr>复合表达式及其运算规律</vt:lpstr>
      <vt:lpstr>PowerPoint 演示文稿</vt:lpstr>
      <vt:lpstr>优先级一般规律</vt:lpstr>
      <vt:lpstr>结合性一般规律</vt:lpstr>
      <vt:lpstr>运算符优先级与结合顺序</vt:lpstr>
      <vt:lpstr>运算符优先级与结合顺序</vt:lpstr>
      <vt:lpstr>部分运算符特殊规则</vt:lpstr>
      <vt:lpstr>C程序中 数据的形态总结：</vt:lpstr>
      <vt:lpstr>PowerPoint 演示文稿</vt:lpstr>
      <vt:lpstr>PowerPoint 演示文稿</vt:lpstr>
      <vt:lpstr>二、 格式化输出——printf()</vt:lpstr>
      <vt:lpstr>PowerPoint 演示文稿</vt:lpstr>
      <vt:lpstr>PowerPoint 演示文稿</vt:lpstr>
      <vt:lpstr>PowerPoint 演示文稿</vt:lpstr>
      <vt:lpstr>PowerPoint 演示文稿</vt:lpstr>
      <vt:lpstr>二、 格式化输入——scanf()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灿 林</cp:lastModifiedBy>
  <cp:revision>376</cp:revision>
  <dcterms:created xsi:type="dcterms:W3CDTF">2016-03-06T12:02:00Z</dcterms:created>
  <dcterms:modified xsi:type="dcterms:W3CDTF">2024-05-18T14:01:03Z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90CE770990FA4E2DAEDA634FA1DE4AB3</vt:lpwstr>
  </property>
  <property fmtid="{D5CDD505-2E9C-101B-9397-08002B2CF9AE}" pid="3" name="KSOProductBuildVer">
    <vt:lpwstr>2052-11.1.0.12598</vt:lpwstr>
  </property>
</Properties>
</file>