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82" r:id="rId2"/>
    <p:sldId id="292" r:id="rId3"/>
    <p:sldId id="293" r:id="rId4"/>
    <p:sldId id="294" r:id="rId5"/>
    <p:sldId id="328" r:id="rId6"/>
    <p:sldId id="329" r:id="rId7"/>
    <p:sldId id="330" r:id="rId8"/>
    <p:sldId id="331" r:id="rId9"/>
    <p:sldId id="332" r:id="rId10"/>
    <p:sldId id="333" r:id="rId11"/>
    <p:sldId id="334" r:id="rId12"/>
    <p:sldId id="378" r:id="rId13"/>
    <p:sldId id="338" r:id="rId14"/>
    <p:sldId id="339" r:id="rId15"/>
    <p:sldId id="340" r:id="rId16"/>
    <p:sldId id="341" r:id="rId17"/>
    <p:sldId id="342" r:id="rId18"/>
    <p:sldId id="343" r:id="rId19"/>
    <p:sldId id="379" r:id="rId20"/>
    <p:sldId id="380" r:id="rId21"/>
    <p:sldId id="381" r:id="rId22"/>
    <p:sldId id="345" r:id="rId23"/>
    <p:sldId id="347" r:id="rId24"/>
    <p:sldId id="348" r:id="rId25"/>
    <p:sldId id="349" r:id="rId26"/>
    <p:sldId id="350" r:id="rId27"/>
    <p:sldId id="351" r:id="rId28"/>
    <p:sldId id="385" r:id="rId29"/>
    <p:sldId id="352" r:id="rId30"/>
    <p:sldId id="353" r:id="rId31"/>
    <p:sldId id="354" r:id="rId32"/>
    <p:sldId id="355" r:id="rId33"/>
    <p:sldId id="356" r:id="rId34"/>
    <p:sldId id="357" r:id="rId35"/>
    <p:sldId id="358" r:id="rId36"/>
    <p:sldId id="359" r:id="rId37"/>
    <p:sldId id="360" r:id="rId38"/>
    <p:sldId id="361" r:id="rId39"/>
    <p:sldId id="362" r:id="rId40"/>
    <p:sldId id="377" r:id="rId41"/>
    <p:sldId id="376" r:id="rId42"/>
    <p:sldId id="384" r:id="rId43"/>
  </p:sldIdLst>
  <p:sldSz cx="12192000" cy="6858000"/>
  <p:notesSz cx="6858000" cy="9144000"/>
  <p:defaultTextStyle>
    <a:defPPr>
      <a:defRPr lang="zh-CN"/>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B4"/>
    <a:srgbClr val="E6E6E6"/>
    <a:srgbClr val="007076"/>
    <a:srgbClr val="00E3EE"/>
    <a:srgbClr val="3A8F94"/>
    <a:srgbClr val="07AD76"/>
    <a:srgbClr val="09AB81"/>
    <a:srgbClr val="3CCAE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83" autoAdjust="0"/>
    <p:restoredTop sz="94660"/>
  </p:normalViewPr>
  <p:slideViewPr>
    <p:cSldViewPr snapToGrid="0">
      <p:cViewPr varScale="1">
        <p:scale>
          <a:sx n="71" d="100"/>
          <a:sy n="71" d="100"/>
        </p:scale>
        <p:origin x="62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2F023A-243A-423F-A271-2E2A4884FCDF}" type="datetimeFigureOut">
              <a:rPr lang="zh-CN" altLang="en-US" smtClean="0"/>
              <a:pPr/>
              <a:t>2023/5/24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97A0B1-CF24-4492-88FF-DB5D8173AF63}" type="slidenum">
              <a:rPr lang="zh-CN" altLang="en-US" smtClean="0"/>
              <a:pPr/>
              <a:t>‹#›</a:t>
            </a:fld>
            <a:endParaRPr lang="zh-CN" altLang="en-US"/>
          </a:p>
        </p:txBody>
      </p:sp>
    </p:spTree>
    <p:extLst>
      <p:ext uri="{BB962C8B-B14F-4D97-AF65-F5344CB8AC3E}">
        <p14:creationId xmlns:p14="http://schemas.microsoft.com/office/powerpoint/2010/main" val="1976886515"/>
      </p:ext>
    </p:extLst>
  </p:cSld>
  <p:clrMap bg1="lt1" tx1="dk1" bg2="lt2" tx2="dk2" accent1="accent1" accent2="accent2" accent3="accent3" accent4="accent4" accent5="accent5" accent6="accent6" hlink="hlink" folHlink="folHlink"/>
  <p:notesStyle>
    <a:lvl1pPr marL="0" algn="l" defTabSz="914363" rtl="0" eaLnBrk="1" latinLnBrk="0" hangingPunct="1">
      <a:defRPr sz="1200" kern="1200">
        <a:solidFill>
          <a:schemeClr val="tx1"/>
        </a:solidFill>
        <a:latin typeface="+mn-lt"/>
        <a:ea typeface="+mn-ea"/>
        <a:cs typeface="+mn-cs"/>
      </a:defRPr>
    </a:lvl1pPr>
    <a:lvl2pPr marL="457182" algn="l" defTabSz="914363" rtl="0" eaLnBrk="1" latinLnBrk="0" hangingPunct="1">
      <a:defRPr sz="1200" kern="1200">
        <a:solidFill>
          <a:schemeClr val="tx1"/>
        </a:solidFill>
        <a:latin typeface="+mn-lt"/>
        <a:ea typeface="+mn-ea"/>
        <a:cs typeface="+mn-cs"/>
      </a:defRPr>
    </a:lvl2pPr>
    <a:lvl3pPr marL="914363" algn="l" defTabSz="914363" rtl="0" eaLnBrk="1" latinLnBrk="0" hangingPunct="1">
      <a:defRPr sz="1200" kern="1200">
        <a:solidFill>
          <a:schemeClr val="tx1"/>
        </a:solidFill>
        <a:latin typeface="+mn-lt"/>
        <a:ea typeface="+mn-ea"/>
        <a:cs typeface="+mn-cs"/>
      </a:defRPr>
    </a:lvl3pPr>
    <a:lvl4pPr marL="1371545" algn="l" defTabSz="914363" rtl="0" eaLnBrk="1" latinLnBrk="0" hangingPunct="1">
      <a:defRPr sz="1200" kern="1200">
        <a:solidFill>
          <a:schemeClr val="tx1"/>
        </a:solidFill>
        <a:latin typeface="+mn-lt"/>
        <a:ea typeface="+mn-ea"/>
        <a:cs typeface="+mn-cs"/>
      </a:defRPr>
    </a:lvl4pPr>
    <a:lvl5pPr marL="1828727" algn="l" defTabSz="914363" rtl="0" eaLnBrk="1" latinLnBrk="0" hangingPunct="1">
      <a:defRPr sz="1200" kern="1200">
        <a:solidFill>
          <a:schemeClr val="tx1"/>
        </a:solidFill>
        <a:latin typeface="+mn-lt"/>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内存中先存低位，后高位</a:t>
            </a:r>
          </a:p>
        </p:txBody>
      </p:sp>
      <p:sp>
        <p:nvSpPr>
          <p:cNvPr id="4" name="灯片编号占位符 3"/>
          <p:cNvSpPr>
            <a:spLocks noGrp="1"/>
          </p:cNvSpPr>
          <p:nvPr>
            <p:ph type="sldNum" sz="quarter" idx="5"/>
          </p:nvPr>
        </p:nvSpPr>
        <p:spPr/>
        <p:txBody>
          <a:bodyPr/>
          <a:lstStyle/>
          <a:p>
            <a:fld id="{F797A0B1-CF24-4492-88FF-DB5D8173AF63}" type="slidenum">
              <a:rPr lang="zh-CN" altLang="en-US" smtClean="0"/>
              <a:pPr/>
              <a:t>9</a:t>
            </a:fld>
            <a:endParaRPr lang="zh-CN" altLang="en-US"/>
          </a:p>
        </p:txBody>
      </p:sp>
    </p:spTree>
    <p:extLst>
      <p:ext uri="{BB962C8B-B14F-4D97-AF65-F5344CB8AC3E}">
        <p14:creationId xmlns:p14="http://schemas.microsoft.com/office/powerpoint/2010/main" val="2943572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B6849AA-B4DA-4D2A-83AB-BE1F1D0B83F3}" type="slidenum">
              <a:rPr lang="en-US" altLang="zh-CN" smtClean="0"/>
              <a:pPr>
                <a:spcBef>
                  <a:spcPct val="0"/>
                </a:spcBef>
              </a:pPr>
              <a:t>39</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1. </a:t>
            </a:r>
            <a:r>
              <a:rPr lang="zh-CN" altLang="en-US">
                <a:latin typeface="Arial" panose="020B0604020202020204" pitchFamily="34" charset="0"/>
              </a:rPr>
              <a:t>条件语句用：</a:t>
            </a:r>
            <a:r>
              <a:rPr lang="en-US" altLang="zh-CN">
                <a:latin typeface="Arial" panose="020B0604020202020204" pitchFamily="34" charset="0"/>
              </a:rPr>
              <a:t>if(c&gt;'Z' || c&gt;'z')  c=c-26;</a:t>
            </a:r>
          </a:p>
          <a:p>
            <a:pPr eaLnBrk="1" hangingPunct="1"/>
            <a:r>
              <a:rPr lang="en-US" altLang="zh-CN">
                <a:latin typeface="Arial" panose="020B0604020202020204" pitchFamily="34" charset="0"/>
              </a:rPr>
              <a:t>   </a:t>
            </a:r>
            <a:r>
              <a:rPr lang="zh-CN" altLang="en-US">
                <a:latin typeface="Arial" panose="020B0604020202020204" pitchFamily="34" charset="0"/>
              </a:rPr>
              <a:t>不对，因为所有小写字母均满足</a:t>
            </a:r>
            <a:r>
              <a:rPr lang="en-US" altLang="zh-CN">
                <a:latin typeface="Arial" panose="020B0604020202020204" pitchFamily="34" charset="0"/>
              </a:rPr>
              <a:t>c&gt;'Z'</a:t>
            </a:r>
          </a:p>
          <a:p>
            <a:pPr eaLnBrk="1" hangingPunct="1"/>
            <a:r>
              <a:rPr lang="en-US" altLang="zh-CN">
                <a:latin typeface="Arial" panose="020B0604020202020204" pitchFamily="34" charset="0"/>
              </a:rPr>
              <a:t>2. </a:t>
            </a:r>
            <a:r>
              <a:rPr lang="zh-CN" altLang="en-US">
                <a:latin typeface="Arial" panose="020B0604020202020204" pitchFamily="34" charset="0"/>
              </a:rPr>
              <a:t>对小写字母不用条件：</a:t>
            </a:r>
            <a:r>
              <a:rPr lang="en-US" altLang="zh-CN">
                <a:latin typeface="Arial" panose="020B0604020202020204" pitchFamily="34" charset="0"/>
              </a:rPr>
              <a:t>c&gt;'z' &amp;&amp; c&lt;='z'+4</a:t>
            </a:r>
          </a:p>
          <a:p>
            <a:pPr eaLnBrk="1" hangingPunct="1"/>
            <a:r>
              <a:rPr lang="en-US" altLang="zh-CN">
                <a:latin typeface="Arial" panose="020B0604020202020204" pitchFamily="34" charset="0"/>
              </a:rPr>
              <a:t>   </a:t>
            </a:r>
            <a:r>
              <a:rPr lang="zh-CN" altLang="en-US">
                <a:latin typeface="Arial" panose="020B0604020202020204" pitchFamily="34" charset="0"/>
              </a:rPr>
              <a:t>因为若</a:t>
            </a:r>
            <a:r>
              <a:rPr lang="en-US" altLang="zh-CN">
                <a:latin typeface="Arial" panose="020B0604020202020204" pitchFamily="34" charset="0"/>
              </a:rPr>
              <a:t>c&gt;'z'+4,</a:t>
            </a:r>
            <a:r>
              <a:rPr lang="zh-CN" altLang="en-US">
                <a:latin typeface="Arial" panose="020B0604020202020204" pitchFamily="34" charset="0"/>
              </a:rPr>
              <a:t>则原字母一定 </a:t>
            </a:r>
            <a:r>
              <a:rPr lang="en-US" altLang="zh-CN">
                <a:latin typeface="Arial" panose="020B0604020202020204" pitchFamily="34" charset="0"/>
              </a:rPr>
              <a:t>&gt;'z',</a:t>
            </a:r>
            <a:r>
              <a:rPr lang="zh-CN" altLang="en-US">
                <a:latin typeface="Arial" panose="020B0604020202020204" pitchFamily="34" charset="0"/>
              </a:rPr>
              <a:t>不满足   第一个 </a:t>
            </a:r>
            <a:r>
              <a:rPr lang="en-US" altLang="zh-CN">
                <a:latin typeface="Arial" panose="020B0604020202020204" pitchFamily="34" charset="0"/>
              </a:rPr>
              <a:t>if</a:t>
            </a:r>
            <a:r>
              <a:rPr lang="zh-CN" altLang="en-US">
                <a:latin typeface="Arial" panose="020B0604020202020204" pitchFamily="34" charset="0"/>
              </a:rPr>
              <a:t>条件</a:t>
            </a:r>
          </a:p>
          <a:p>
            <a:pPr eaLnBrk="1" hangingPunct="1"/>
            <a:endParaRPr lang="en-US" altLang="zh-CN">
              <a:latin typeface="Arial" panose="020B0604020202020204" pitchFamily="34" charset="0"/>
            </a:endParaRPr>
          </a:p>
        </p:txBody>
      </p:sp>
    </p:spTree>
    <p:extLst>
      <p:ext uri="{BB962C8B-B14F-4D97-AF65-F5344CB8AC3E}">
        <p14:creationId xmlns:p14="http://schemas.microsoft.com/office/powerpoint/2010/main" val="1583874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E9DCDC8-AE96-4BAA-B500-A81F04803101}" type="slidenum">
              <a:rPr lang="en-US" altLang="zh-CN" smtClean="0"/>
              <a:pPr>
                <a:spcBef>
                  <a:spcPct val="0"/>
                </a:spcBef>
              </a:pPr>
              <a:t>40</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panose="020B0604020202020204" pitchFamily="34" charset="0"/>
            </a:endParaRPr>
          </a:p>
        </p:txBody>
      </p:sp>
    </p:spTree>
    <p:extLst>
      <p:ext uri="{BB962C8B-B14F-4D97-AF65-F5344CB8AC3E}">
        <p14:creationId xmlns:p14="http://schemas.microsoft.com/office/powerpoint/2010/main" val="701611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797A0B1-CF24-4492-88FF-DB5D8173AF63}" type="slidenum">
              <a:rPr lang="zh-CN" altLang="en-US" smtClean="0"/>
              <a:pPr/>
              <a:t>14</a:t>
            </a:fld>
            <a:endParaRPr lang="zh-CN" altLang="en-US"/>
          </a:p>
        </p:txBody>
      </p:sp>
    </p:spTree>
    <p:extLst>
      <p:ext uri="{BB962C8B-B14F-4D97-AF65-F5344CB8AC3E}">
        <p14:creationId xmlns:p14="http://schemas.microsoft.com/office/powerpoint/2010/main" val="1543961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18929E4-7081-487F-B7B2-43547E5092E5}" type="slidenum">
              <a:rPr lang="en-US" altLang="zh-CN" smtClean="0"/>
              <a:pPr>
                <a:spcBef>
                  <a:spcPct val="0"/>
                </a:spcBef>
              </a:pPr>
              <a:t>23</a:t>
            </a:fld>
            <a:endParaRPr lang="en-US" altLang="zh-CN"/>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963350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定义数组指针</a:t>
            </a:r>
            <a:r>
              <a:rPr kumimoji="0" lang="en-US" altLang="zh-CN" sz="1200" b="1"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a:t>
            </a:r>
            <a:r>
              <a:rPr kumimoji="0" lang="zh-CN" altLang="en-US" sz="1200" b="1"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行指针变量</a:t>
            </a:r>
            <a:r>
              <a:rPr kumimoji="0" lang="en-US" altLang="zh-CN" sz="1200" b="1" i="0" u="none" strike="noStrike" cap="none" normalizeH="0" baseline="0" dirty="0" err="1">
                <a:ln>
                  <a:noFill/>
                </a:ln>
                <a:solidFill>
                  <a:schemeClr val="tx1"/>
                </a:solidFill>
                <a:effectLst/>
                <a:latin typeface="Times New Roman" panose="02020603050405020304" pitchFamily="18" charset="0"/>
                <a:ea typeface="+mn-ea"/>
                <a:cs typeface="Times New Roman" panose="02020603050405020304" pitchFamily="18" charset="0"/>
              </a:rPr>
              <a:t>Ptr</a:t>
            </a:r>
            <a:r>
              <a:rPr kumimoji="0" lang="zh-CN" altLang="en-US" sz="1200" b="1"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，指向内存中</a:t>
            </a:r>
            <a:r>
              <a:rPr kumimoji="0" lang="en-US" altLang="zh-CN" sz="1200" b="1"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n</a:t>
            </a:r>
            <a:r>
              <a:rPr kumimoji="0" lang="zh-CN" altLang="en-US" sz="1200" b="1"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个整型数据元素，</a:t>
            </a:r>
            <a:r>
              <a:rPr kumimoji="0" lang="en-US" altLang="zh-CN" sz="1200" b="1" i="0" u="none" strike="noStrike" cap="none" normalizeH="0" baseline="0" dirty="0" err="1">
                <a:ln>
                  <a:noFill/>
                </a:ln>
                <a:solidFill>
                  <a:schemeClr val="tx1"/>
                </a:solidFill>
                <a:effectLst/>
                <a:latin typeface="Times New Roman" panose="02020603050405020304" pitchFamily="18" charset="0"/>
                <a:ea typeface="+mn-ea"/>
                <a:cs typeface="Times New Roman" panose="02020603050405020304" pitchFamily="18" charset="0"/>
              </a:rPr>
              <a:t>Ptr</a:t>
            </a:r>
            <a:r>
              <a:rPr kumimoji="0" lang="zh-CN" altLang="en-US" sz="1200" b="1"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为二级指针变量</a:t>
            </a:r>
          </a:p>
          <a:p>
            <a:endParaRPr lang="zh-CN" altLang="en-US" dirty="0"/>
          </a:p>
        </p:txBody>
      </p:sp>
      <p:sp>
        <p:nvSpPr>
          <p:cNvPr id="4" name="灯片编号占位符 3"/>
          <p:cNvSpPr>
            <a:spLocks noGrp="1"/>
          </p:cNvSpPr>
          <p:nvPr>
            <p:ph type="sldNum" sz="quarter" idx="5"/>
          </p:nvPr>
        </p:nvSpPr>
        <p:spPr/>
        <p:txBody>
          <a:bodyPr/>
          <a:lstStyle/>
          <a:p>
            <a:fld id="{F797A0B1-CF24-4492-88FF-DB5D8173AF63}" type="slidenum">
              <a:rPr lang="zh-CN" altLang="en-US" smtClean="0"/>
              <a:pPr/>
              <a:t>25</a:t>
            </a:fld>
            <a:endParaRPr lang="zh-CN" altLang="en-US"/>
          </a:p>
        </p:txBody>
      </p:sp>
    </p:spTree>
    <p:extLst>
      <p:ext uri="{BB962C8B-B14F-4D97-AF65-F5344CB8AC3E}">
        <p14:creationId xmlns:p14="http://schemas.microsoft.com/office/powerpoint/2010/main" val="2826308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17FBD7B-8F9C-4E9E-B2A9-AF2C5915292D}" type="slidenum">
              <a:rPr lang="en-US" altLang="zh-CN" smtClean="0"/>
              <a:pPr>
                <a:spcBef>
                  <a:spcPct val="0"/>
                </a:spcBef>
              </a:pPr>
              <a:t>29</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560147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1E3FE6-F5FE-43E8-AB72-876ACAC8D547}" type="slidenum">
              <a:rPr lang="en-US" altLang="zh-CN" smtClean="0"/>
              <a:pPr>
                <a:spcBef>
                  <a:spcPct val="0"/>
                </a:spcBef>
              </a:pPr>
              <a:t>31</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1. </a:t>
            </a:r>
            <a:r>
              <a:rPr lang="zh-CN" altLang="en-US">
                <a:latin typeface="Arial" panose="020B0604020202020204" pitchFamily="34" charset="0"/>
              </a:rPr>
              <a:t>条件语句用：</a:t>
            </a:r>
            <a:r>
              <a:rPr lang="en-US" altLang="zh-CN">
                <a:latin typeface="Arial" panose="020B0604020202020204" pitchFamily="34" charset="0"/>
              </a:rPr>
              <a:t>if(c&gt;'Z' || c&gt;'z')  c=c-26;</a:t>
            </a:r>
          </a:p>
          <a:p>
            <a:pPr eaLnBrk="1" hangingPunct="1"/>
            <a:r>
              <a:rPr lang="en-US" altLang="zh-CN">
                <a:latin typeface="Arial" panose="020B0604020202020204" pitchFamily="34" charset="0"/>
              </a:rPr>
              <a:t>   </a:t>
            </a:r>
            <a:r>
              <a:rPr lang="zh-CN" altLang="en-US">
                <a:latin typeface="Arial" panose="020B0604020202020204" pitchFamily="34" charset="0"/>
              </a:rPr>
              <a:t>不对，因为所有小写字母均满足</a:t>
            </a:r>
            <a:r>
              <a:rPr lang="en-US" altLang="zh-CN">
                <a:latin typeface="Arial" panose="020B0604020202020204" pitchFamily="34" charset="0"/>
              </a:rPr>
              <a:t>c&gt;'Z'</a:t>
            </a:r>
          </a:p>
          <a:p>
            <a:pPr eaLnBrk="1" hangingPunct="1"/>
            <a:r>
              <a:rPr lang="en-US" altLang="zh-CN">
                <a:latin typeface="Arial" panose="020B0604020202020204" pitchFamily="34" charset="0"/>
              </a:rPr>
              <a:t>2. </a:t>
            </a:r>
            <a:r>
              <a:rPr lang="zh-CN" altLang="en-US">
                <a:latin typeface="Arial" panose="020B0604020202020204" pitchFamily="34" charset="0"/>
              </a:rPr>
              <a:t>对小写字母不用条件：</a:t>
            </a:r>
            <a:r>
              <a:rPr lang="en-US" altLang="zh-CN">
                <a:latin typeface="Arial" panose="020B0604020202020204" pitchFamily="34" charset="0"/>
              </a:rPr>
              <a:t>c&gt;'z' &amp;&amp; c&lt;='z'+4</a:t>
            </a:r>
          </a:p>
          <a:p>
            <a:pPr eaLnBrk="1" hangingPunct="1"/>
            <a:r>
              <a:rPr lang="en-US" altLang="zh-CN">
                <a:latin typeface="Arial" panose="020B0604020202020204" pitchFamily="34" charset="0"/>
              </a:rPr>
              <a:t>   </a:t>
            </a:r>
            <a:r>
              <a:rPr lang="zh-CN" altLang="en-US">
                <a:latin typeface="Arial" panose="020B0604020202020204" pitchFamily="34" charset="0"/>
              </a:rPr>
              <a:t>因为若</a:t>
            </a:r>
            <a:r>
              <a:rPr lang="en-US" altLang="zh-CN">
                <a:latin typeface="Arial" panose="020B0604020202020204" pitchFamily="34" charset="0"/>
              </a:rPr>
              <a:t>c&gt;'z'+4,</a:t>
            </a:r>
            <a:r>
              <a:rPr lang="zh-CN" altLang="en-US">
                <a:latin typeface="Arial" panose="020B0604020202020204" pitchFamily="34" charset="0"/>
              </a:rPr>
              <a:t>则原字母一定 </a:t>
            </a:r>
            <a:r>
              <a:rPr lang="en-US" altLang="zh-CN">
                <a:latin typeface="Arial" panose="020B0604020202020204" pitchFamily="34" charset="0"/>
              </a:rPr>
              <a:t>&gt;'z',</a:t>
            </a:r>
            <a:r>
              <a:rPr lang="zh-CN" altLang="en-US">
                <a:latin typeface="Arial" panose="020B0604020202020204" pitchFamily="34" charset="0"/>
              </a:rPr>
              <a:t>不满足   第一个 </a:t>
            </a:r>
            <a:r>
              <a:rPr lang="en-US" altLang="zh-CN">
                <a:latin typeface="Arial" panose="020B0604020202020204" pitchFamily="34" charset="0"/>
              </a:rPr>
              <a:t>if</a:t>
            </a:r>
            <a:r>
              <a:rPr lang="zh-CN" altLang="en-US">
                <a:latin typeface="Arial" panose="020B0604020202020204" pitchFamily="34" charset="0"/>
              </a:rPr>
              <a:t>条件</a:t>
            </a:r>
          </a:p>
          <a:p>
            <a:pPr eaLnBrk="1" hangingPunct="1"/>
            <a:endParaRPr lang="en-US" altLang="zh-CN">
              <a:latin typeface="Arial" panose="020B0604020202020204" pitchFamily="34" charset="0"/>
            </a:endParaRPr>
          </a:p>
        </p:txBody>
      </p:sp>
    </p:spTree>
    <p:extLst>
      <p:ext uri="{BB962C8B-B14F-4D97-AF65-F5344CB8AC3E}">
        <p14:creationId xmlns:p14="http://schemas.microsoft.com/office/powerpoint/2010/main" val="3275624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DA71EEB-0AE1-4705-9AC7-B7EA1641569D}" type="slidenum">
              <a:rPr lang="en-US" altLang="zh-CN" smtClean="0"/>
              <a:pPr>
                <a:spcBef>
                  <a:spcPct val="0"/>
                </a:spcBef>
              </a:pPr>
              <a:t>32</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155597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105125D-3A84-4EA1-9D7E-C4BDE64E9D93}" type="slidenum">
              <a:rPr lang="en-US" altLang="zh-CN" smtClean="0"/>
              <a:pPr>
                <a:spcBef>
                  <a:spcPct val="0"/>
                </a:spcBef>
              </a:pPr>
              <a:t>36</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1. </a:t>
            </a:r>
            <a:r>
              <a:rPr lang="zh-CN" altLang="en-US">
                <a:latin typeface="Arial" panose="020B0604020202020204" pitchFamily="34" charset="0"/>
              </a:rPr>
              <a:t>条件语句用：</a:t>
            </a:r>
            <a:r>
              <a:rPr lang="en-US" altLang="zh-CN">
                <a:latin typeface="Arial" panose="020B0604020202020204" pitchFamily="34" charset="0"/>
              </a:rPr>
              <a:t>if(c&gt;'Z' || c&gt;'z')  c=c-26;</a:t>
            </a:r>
          </a:p>
          <a:p>
            <a:pPr eaLnBrk="1" hangingPunct="1"/>
            <a:r>
              <a:rPr lang="en-US" altLang="zh-CN">
                <a:latin typeface="Arial" panose="020B0604020202020204" pitchFamily="34" charset="0"/>
              </a:rPr>
              <a:t>   </a:t>
            </a:r>
            <a:r>
              <a:rPr lang="zh-CN" altLang="en-US">
                <a:latin typeface="Arial" panose="020B0604020202020204" pitchFamily="34" charset="0"/>
              </a:rPr>
              <a:t>不对，因为所有小写字母均满足</a:t>
            </a:r>
            <a:r>
              <a:rPr lang="en-US" altLang="zh-CN">
                <a:latin typeface="Arial" panose="020B0604020202020204" pitchFamily="34" charset="0"/>
              </a:rPr>
              <a:t>c&gt;'Z'</a:t>
            </a:r>
          </a:p>
          <a:p>
            <a:pPr eaLnBrk="1" hangingPunct="1"/>
            <a:r>
              <a:rPr lang="en-US" altLang="zh-CN">
                <a:latin typeface="Arial" panose="020B0604020202020204" pitchFamily="34" charset="0"/>
              </a:rPr>
              <a:t>2. </a:t>
            </a:r>
            <a:r>
              <a:rPr lang="zh-CN" altLang="en-US">
                <a:latin typeface="Arial" panose="020B0604020202020204" pitchFamily="34" charset="0"/>
              </a:rPr>
              <a:t>对小写字母不用条件：</a:t>
            </a:r>
            <a:r>
              <a:rPr lang="en-US" altLang="zh-CN">
                <a:latin typeface="Arial" panose="020B0604020202020204" pitchFamily="34" charset="0"/>
              </a:rPr>
              <a:t>c&gt;'z' &amp;&amp; c&lt;='z'+4</a:t>
            </a:r>
          </a:p>
          <a:p>
            <a:pPr eaLnBrk="1" hangingPunct="1"/>
            <a:r>
              <a:rPr lang="en-US" altLang="zh-CN">
                <a:latin typeface="Arial" panose="020B0604020202020204" pitchFamily="34" charset="0"/>
              </a:rPr>
              <a:t>   </a:t>
            </a:r>
            <a:r>
              <a:rPr lang="zh-CN" altLang="en-US">
                <a:latin typeface="Arial" panose="020B0604020202020204" pitchFamily="34" charset="0"/>
              </a:rPr>
              <a:t>因为若</a:t>
            </a:r>
            <a:r>
              <a:rPr lang="en-US" altLang="zh-CN">
                <a:latin typeface="Arial" panose="020B0604020202020204" pitchFamily="34" charset="0"/>
              </a:rPr>
              <a:t>c&gt;'z'+4,</a:t>
            </a:r>
            <a:r>
              <a:rPr lang="zh-CN" altLang="en-US">
                <a:latin typeface="Arial" panose="020B0604020202020204" pitchFamily="34" charset="0"/>
              </a:rPr>
              <a:t>则原字母一定 </a:t>
            </a:r>
            <a:r>
              <a:rPr lang="en-US" altLang="zh-CN">
                <a:latin typeface="Arial" panose="020B0604020202020204" pitchFamily="34" charset="0"/>
              </a:rPr>
              <a:t>&gt;'z',</a:t>
            </a:r>
            <a:r>
              <a:rPr lang="zh-CN" altLang="en-US">
                <a:latin typeface="Arial" panose="020B0604020202020204" pitchFamily="34" charset="0"/>
              </a:rPr>
              <a:t>不满足   第一个 </a:t>
            </a:r>
            <a:r>
              <a:rPr lang="en-US" altLang="zh-CN">
                <a:latin typeface="Arial" panose="020B0604020202020204" pitchFamily="34" charset="0"/>
              </a:rPr>
              <a:t>if</a:t>
            </a:r>
            <a:r>
              <a:rPr lang="zh-CN" altLang="en-US">
                <a:latin typeface="Arial" panose="020B0604020202020204" pitchFamily="34" charset="0"/>
              </a:rPr>
              <a:t>条件</a:t>
            </a:r>
          </a:p>
          <a:p>
            <a:pPr eaLnBrk="1" hangingPunct="1"/>
            <a:endParaRPr lang="en-US" altLang="zh-CN">
              <a:latin typeface="Arial" panose="020B0604020202020204" pitchFamily="34" charset="0"/>
            </a:endParaRPr>
          </a:p>
        </p:txBody>
      </p:sp>
    </p:spTree>
    <p:extLst>
      <p:ext uri="{BB962C8B-B14F-4D97-AF65-F5344CB8AC3E}">
        <p14:creationId xmlns:p14="http://schemas.microsoft.com/office/powerpoint/2010/main" val="396281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FFE73A0-67DC-4FBA-AB69-E0759BA91EAC}" type="slidenum">
              <a:rPr lang="en-US" altLang="zh-CN" smtClean="0"/>
              <a:pPr>
                <a:spcBef>
                  <a:spcPct val="0"/>
                </a:spcBef>
              </a:pPr>
              <a:t>37</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527558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182" indent="0" algn="ctr">
              <a:buNone/>
              <a:defRPr sz="2100"/>
            </a:lvl2pPr>
            <a:lvl3pPr marL="914363" indent="0" algn="ctr">
              <a:buNone/>
              <a:defRPr sz="1800"/>
            </a:lvl3pPr>
            <a:lvl4pPr marL="1371545" indent="0" algn="ctr">
              <a:buNone/>
              <a:defRPr sz="1500"/>
            </a:lvl4pPr>
            <a:lvl5pPr marL="1828727" indent="0" algn="ctr">
              <a:buNone/>
              <a:defRPr sz="1500"/>
            </a:lvl5pPr>
            <a:lvl6pPr marL="2285909" indent="0" algn="ctr">
              <a:buNone/>
              <a:defRPr sz="1500"/>
            </a:lvl6pPr>
            <a:lvl7pPr marL="2743090" indent="0" algn="ctr">
              <a:buNone/>
              <a:defRPr sz="1500"/>
            </a:lvl7pPr>
            <a:lvl8pPr marL="3200272" indent="0" algn="ctr">
              <a:buNone/>
              <a:defRPr sz="1500"/>
            </a:lvl8pPr>
            <a:lvl9pPr marL="3657454" indent="0" algn="ctr">
              <a:buNone/>
              <a:defRPr sz="1500"/>
            </a:lvl9pPr>
          </a:lstStyle>
          <a:p>
            <a:r>
              <a:rPr lang="zh-CN" altLang="en-US"/>
              <a:t>单击以编辑母版副标题样式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pPr/>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pPr/>
              <a:t>‹#›</a:t>
            </a:fld>
            <a:endParaRPr lang="zh-CN" altLang="en-US"/>
          </a:p>
        </p:txBody>
      </p:sp>
    </p:spTree>
    <p:extLst>
      <p:ext uri="{BB962C8B-B14F-4D97-AF65-F5344CB8AC3E}">
        <p14:creationId xmlns:p14="http://schemas.microsoft.com/office/powerpoint/2010/main" val="394790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pPr/>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pPr/>
              <a:t>‹#›</a:t>
            </a:fld>
            <a:endParaRPr lang="zh-CN" altLang="en-US"/>
          </a:p>
        </p:txBody>
      </p:sp>
    </p:spTree>
    <p:extLst>
      <p:ext uri="{BB962C8B-B14F-4D97-AF65-F5344CB8AC3E}">
        <p14:creationId xmlns:p14="http://schemas.microsoft.com/office/powerpoint/2010/main" val="151817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pPr/>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pPr/>
              <a:t>‹#›</a:t>
            </a:fld>
            <a:endParaRPr lang="zh-CN" altLang="en-US"/>
          </a:p>
        </p:txBody>
      </p:sp>
    </p:spTree>
    <p:extLst>
      <p:ext uri="{BB962C8B-B14F-4D97-AF65-F5344CB8AC3E}">
        <p14:creationId xmlns:p14="http://schemas.microsoft.com/office/powerpoint/2010/main" val="376443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D8C689-48A4-48E7-8DC1-52CF9C1A4E1F}" type="datetimeFigureOut">
              <a:rPr lang="zh-CN" altLang="en-US" smtClean="0"/>
              <a:pPr/>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pPr/>
              <a:t>‹#›</a:t>
            </a:fld>
            <a:endParaRPr lang="zh-CN" altLang="en-US"/>
          </a:p>
        </p:txBody>
      </p:sp>
    </p:spTree>
    <p:extLst>
      <p:ext uri="{BB962C8B-B14F-4D97-AF65-F5344CB8AC3E}">
        <p14:creationId xmlns:p14="http://schemas.microsoft.com/office/powerpoint/2010/main" val="48771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2" indent="0">
              <a:buNone/>
              <a:defRPr sz="2100">
                <a:solidFill>
                  <a:schemeClr val="tx1">
                    <a:tint val="75000"/>
                  </a:schemeClr>
                </a:solidFill>
              </a:defRPr>
            </a:lvl2pPr>
            <a:lvl3pPr marL="914363" indent="0">
              <a:buNone/>
              <a:defRPr sz="1800">
                <a:solidFill>
                  <a:schemeClr val="tx1">
                    <a:tint val="75000"/>
                  </a:schemeClr>
                </a:solidFill>
              </a:defRPr>
            </a:lvl3pPr>
            <a:lvl4pPr marL="1371545" indent="0">
              <a:buNone/>
              <a:defRPr sz="1500">
                <a:solidFill>
                  <a:schemeClr val="tx1">
                    <a:tint val="75000"/>
                  </a:schemeClr>
                </a:solidFill>
              </a:defRPr>
            </a:lvl4pPr>
            <a:lvl5pPr marL="1828727" indent="0">
              <a:buNone/>
              <a:defRPr sz="1500">
                <a:solidFill>
                  <a:schemeClr val="tx1">
                    <a:tint val="75000"/>
                  </a:schemeClr>
                </a:solidFill>
              </a:defRPr>
            </a:lvl5pPr>
            <a:lvl6pPr marL="2285909" indent="0">
              <a:buNone/>
              <a:defRPr sz="1500">
                <a:solidFill>
                  <a:schemeClr val="tx1">
                    <a:tint val="75000"/>
                  </a:schemeClr>
                </a:solidFill>
              </a:defRPr>
            </a:lvl6pPr>
            <a:lvl7pPr marL="2743090" indent="0">
              <a:buNone/>
              <a:defRPr sz="1500">
                <a:solidFill>
                  <a:schemeClr val="tx1">
                    <a:tint val="75000"/>
                  </a:schemeClr>
                </a:solidFill>
              </a:defRPr>
            </a:lvl7pPr>
            <a:lvl8pPr marL="3200272" indent="0">
              <a:buNone/>
              <a:defRPr sz="1500">
                <a:solidFill>
                  <a:schemeClr val="tx1">
                    <a:tint val="75000"/>
                  </a:schemeClr>
                </a:solidFill>
              </a:defRPr>
            </a:lvl8pPr>
            <a:lvl9pPr marL="3657454" indent="0">
              <a:buNone/>
              <a:defRPr sz="15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7D8C689-48A4-48E7-8DC1-52CF9C1A4E1F}" type="datetimeFigureOut">
              <a:rPr lang="zh-CN" altLang="en-US" smtClean="0"/>
              <a:pPr/>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9DB7E2-40A6-4921-9FA4-72BF07DE9EA0}" type="slidenum">
              <a:rPr lang="zh-CN" altLang="en-US" smtClean="0"/>
              <a:pPr/>
              <a:t>‹#›</a:t>
            </a:fld>
            <a:endParaRPr lang="zh-CN" altLang="en-US"/>
          </a:p>
        </p:txBody>
      </p:sp>
    </p:spTree>
    <p:extLst>
      <p:ext uri="{BB962C8B-B14F-4D97-AF65-F5344CB8AC3E}">
        <p14:creationId xmlns:p14="http://schemas.microsoft.com/office/powerpoint/2010/main" val="39173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D8C689-48A4-48E7-8DC1-52CF9C1A4E1F}" type="datetimeFigureOut">
              <a:rPr lang="zh-CN" altLang="en-US" smtClean="0"/>
              <a:pPr/>
              <a:t>2023/5/24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pPr/>
              <a:t>‹#›</a:t>
            </a:fld>
            <a:endParaRPr lang="zh-CN" altLang="en-US"/>
          </a:p>
        </p:txBody>
      </p:sp>
    </p:spTree>
    <p:extLst>
      <p:ext uri="{BB962C8B-B14F-4D97-AF65-F5344CB8AC3E}">
        <p14:creationId xmlns:p14="http://schemas.microsoft.com/office/powerpoint/2010/main" val="84650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2" indent="0">
              <a:buNone/>
              <a:defRPr sz="2100" b="1"/>
            </a:lvl2pPr>
            <a:lvl3pPr marL="914363" indent="0">
              <a:buNone/>
              <a:defRPr sz="1800" b="1"/>
            </a:lvl3pPr>
            <a:lvl4pPr marL="1371545" indent="0">
              <a:buNone/>
              <a:defRPr sz="1500" b="1"/>
            </a:lvl4pPr>
            <a:lvl5pPr marL="1828727" indent="0">
              <a:buNone/>
              <a:defRPr sz="1500" b="1"/>
            </a:lvl5pPr>
            <a:lvl6pPr marL="2285909" indent="0">
              <a:buNone/>
              <a:defRPr sz="1500" b="1"/>
            </a:lvl6pPr>
            <a:lvl7pPr marL="2743090" indent="0">
              <a:buNone/>
              <a:defRPr sz="1500" b="1"/>
            </a:lvl7pPr>
            <a:lvl8pPr marL="3200272" indent="0">
              <a:buNone/>
              <a:defRPr sz="1500" b="1"/>
            </a:lvl8pPr>
            <a:lvl9pPr marL="3657454" indent="0">
              <a:buNone/>
              <a:defRPr sz="1500" b="1"/>
            </a:lvl9pPr>
          </a:lstStyle>
          <a:p>
            <a:pPr lvl="0"/>
            <a:r>
              <a:rPr lang="zh-CN" altLang="en-US"/>
              <a:t>编辑母版文本样式</a:t>
            </a:r>
          </a:p>
        </p:txBody>
      </p:sp>
      <p:sp>
        <p:nvSpPr>
          <p:cNvPr id="4" name="内容占位符 3"/>
          <p:cNvSpPr>
            <a:spLocks noGrp="1"/>
          </p:cNvSpPr>
          <p:nvPr>
            <p:ph sz="half" idx="2"/>
          </p:nvPr>
        </p:nvSpPr>
        <p:spPr>
          <a:xfrm>
            <a:off x="839789" y="2505076"/>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182" indent="0">
              <a:buNone/>
              <a:defRPr sz="2100" b="1"/>
            </a:lvl2pPr>
            <a:lvl3pPr marL="914363" indent="0">
              <a:buNone/>
              <a:defRPr sz="1800" b="1"/>
            </a:lvl3pPr>
            <a:lvl4pPr marL="1371545" indent="0">
              <a:buNone/>
              <a:defRPr sz="1500" b="1"/>
            </a:lvl4pPr>
            <a:lvl5pPr marL="1828727" indent="0">
              <a:buNone/>
              <a:defRPr sz="1500" b="1"/>
            </a:lvl5pPr>
            <a:lvl6pPr marL="2285909" indent="0">
              <a:buNone/>
              <a:defRPr sz="1500" b="1"/>
            </a:lvl6pPr>
            <a:lvl7pPr marL="2743090" indent="0">
              <a:buNone/>
              <a:defRPr sz="1500" b="1"/>
            </a:lvl7pPr>
            <a:lvl8pPr marL="3200272" indent="0">
              <a:buNone/>
              <a:defRPr sz="1500" b="1"/>
            </a:lvl8pPr>
            <a:lvl9pPr marL="3657454" indent="0">
              <a:buNone/>
              <a:defRPr sz="1500" b="1"/>
            </a:lvl9pPr>
          </a:lstStyle>
          <a:p>
            <a:pPr lvl="0"/>
            <a:r>
              <a:rPr lang="zh-CN" altLang="en-US"/>
              <a:t>编辑母版文本样式</a:t>
            </a:r>
          </a:p>
        </p:txBody>
      </p:sp>
      <p:sp>
        <p:nvSpPr>
          <p:cNvPr id="6" name="内容占位符 5"/>
          <p:cNvSpPr>
            <a:spLocks noGrp="1"/>
          </p:cNvSpPr>
          <p:nvPr>
            <p:ph sz="quarter" idx="4"/>
          </p:nvPr>
        </p:nvSpPr>
        <p:spPr>
          <a:xfrm>
            <a:off x="6172201" y="2505076"/>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D8C689-48A4-48E7-8DC1-52CF9C1A4E1F}" type="datetimeFigureOut">
              <a:rPr lang="zh-CN" altLang="en-US" smtClean="0"/>
              <a:pPr/>
              <a:t>2023/5/24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9DB7E2-40A6-4921-9FA4-72BF07DE9EA0}" type="slidenum">
              <a:rPr lang="zh-CN" altLang="en-US" smtClean="0"/>
              <a:pPr/>
              <a:t>‹#›</a:t>
            </a:fld>
            <a:endParaRPr lang="zh-CN" altLang="en-US"/>
          </a:p>
        </p:txBody>
      </p:sp>
    </p:spTree>
    <p:extLst>
      <p:ext uri="{BB962C8B-B14F-4D97-AF65-F5344CB8AC3E}">
        <p14:creationId xmlns:p14="http://schemas.microsoft.com/office/powerpoint/2010/main" val="249902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D8C689-48A4-48E7-8DC1-52CF9C1A4E1F}" type="datetimeFigureOut">
              <a:rPr lang="zh-CN" altLang="en-US" smtClean="0"/>
              <a:pPr/>
              <a:t>2023/5/24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9DB7E2-40A6-4921-9FA4-72BF07DE9EA0}" type="slidenum">
              <a:rPr lang="zh-CN" altLang="en-US" smtClean="0"/>
              <a:pPr/>
              <a:t>‹#›</a:t>
            </a:fld>
            <a:endParaRPr lang="zh-CN" altLang="en-US"/>
          </a:p>
        </p:txBody>
      </p:sp>
    </p:spTree>
    <p:extLst>
      <p:ext uri="{BB962C8B-B14F-4D97-AF65-F5344CB8AC3E}">
        <p14:creationId xmlns:p14="http://schemas.microsoft.com/office/powerpoint/2010/main" val="270286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D8C689-48A4-48E7-8DC1-52CF9C1A4E1F}" type="datetimeFigureOut">
              <a:rPr lang="zh-CN" altLang="en-US" smtClean="0"/>
              <a:pPr/>
              <a:t>2023/5/24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9DB7E2-40A6-4921-9FA4-72BF07DE9EA0}" type="slidenum">
              <a:rPr lang="zh-CN" altLang="en-US" smtClean="0"/>
              <a:pPr/>
              <a:t>‹#›</a:t>
            </a:fld>
            <a:endParaRPr lang="zh-CN" altLang="en-US"/>
          </a:p>
        </p:txBody>
      </p:sp>
    </p:spTree>
    <p:extLst>
      <p:ext uri="{BB962C8B-B14F-4D97-AF65-F5344CB8AC3E}">
        <p14:creationId xmlns:p14="http://schemas.microsoft.com/office/powerpoint/2010/main" val="233601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500"/>
            </a:lvl1pPr>
            <a:lvl2pPr marL="457182" indent="0">
              <a:buNone/>
              <a:defRPr sz="1400"/>
            </a:lvl2pPr>
            <a:lvl3pPr marL="914363" indent="0">
              <a:buNone/>
              <a:defRPr sz="1200"/>
            </a:lvl3pPr>
            <a:lvl4pPr marL="1371545" indent="0">
              <a:buNone/>
              <a:defRPr sz="1000"/>
            </a:lvl4pPr>
            <a:lvl5pPr marL="1828727" indent="0">
              <a:buNone/>
              <a:defRPr sz="1000"/>
            </a:lvl5pPr>
            <a:lvl6pPr marL="2285909" indent="0">
              <a:buNone/>
              <a:defRPr sz="1000"/>
            </a:lvl6pPr>
            <a:lvl7pPr marL="2743090" indent="0">
              <a:buNone/>
              <a:defRPr sz="1000"/>
            </a:lvl7pPr>
            <a:lvl8pPr marL="3200272" indent="0">
              <a:buNone/>
              <a:defRPr sz="1000"/>
            </a:lvl8pPr>
            <a:lvl9pPr marL="3657454"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pPr/>
              <a:t>2023/5/24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pPr/>
              <a:t>‹#›</a:t>
            </a:fld>
            <a:endParaRPr lang="zh-CN" altLang="en-US"/>
          </a:p>
        </p:txBody>
      </p:sp>
    </p:spTree>
    <p:extLst>
      <p:ext uri="{BB962C8B-B14F-4D97-AF65-F5344CB8AC3E}">
        <p14:creationId xmlns:p14="http://schemas.microsoft.com/office/powerpoint/2010/main" val="132286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182" indent="0">
              <a:buNone/>
              <a:defRPr sz="2800"/>
            </a:lvl2pPr>
            <a:lvl3pPr marL="914363" indent="0">
              <a:buNone/>
              <a:defRPr sz="2400"/>
            </a:lvl3pPr>
            <a:lvl4pPr marL="1371545" indent="0">
              <a:buNone/>
              <a:defRPr sz="2100"/>
            </a:lvl4pPr>
            <a:lvl5pPr marL="1828727" indent="0">
              <a:buNone/>
              <a:defRPr sz="2100"/>
            </a:lvl5pPr>
            <a:lvl6pPr marL="2285909" indent="0">
              <a:buNone/>
              <a:defRPr sz="2100"/>
            </a:lvl6pPr>
            <a:lvl7pPr marL="2743090" indent="0">
              <a:buNone/>
              <a:defRPr sz="2100"/>
            </a:lvl7pPr>
            <a:lvl8pPr marL="3200272" indent="0">
              <a:buNone/>
              <a:defRPr sz="2100"/>
            </a:lvl8pPr>
            <a:lvl9pPr marL="3657454" indent="0">
              <a:buNone/>
              <a:defRPr sz="21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500"/>
            </a:lvl1pPr>
            <a:lvl2pPr marL="457182" indent="0">
              <a:buNone/>
              <a:defRPr sz="1400"/>
            </a:lvl2pPr>
            <a:lvl3pPr marL="914363" indent="0">
              <a:buNone/>
              <a:defRPr sz="1200"/>
            </a:lvl3pPr>
            <a:lvl4pPr marL="1371545" indent="0">
              <a:buNone/>
              <a:defRPr sz="1000"/>
            </a:lvl4pPr>
            <a:lvl5pPr marL="1828727" indent="0">
              <a:buNone/>
              <a:defRPr sz="1000"/>
            </a:lvl5pPr>
            <a:lvl6pPr marL="2285909" indent="0">
              <a:buNone/>
              <a:defRPr sz="1000"/>
            </a:lvl6pPr>
            <a:lvl7pPr marL="2743090" indent="0">
              <a:buNone/>
              <a:defRPr sz="1000"/>
            </a:lvl7pPr>
            <a:lvl8pPr marL="3200272" indent="0">
              <a:buNone/>
              <a:defRPr sz="1000"/>
            </a:lvl8pPr>
            <a:lvl9pPr marL="3657454"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7D8C689-48A4-48E7-8DC1-52CF9C1A4E1F}" type="datetimeFigureOut">
              <a:rPr lang="zh-CN" altLang="en-US" smtClean="0"/>
              <a:pPr/>
              <a:t>2023/5/24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9DB7E2-40A6-4921-9FA4-72BF07DE9EA0}" type="slidenum">
              <a:rPr lang="zh-CN" altLang="en-US" smtClean="0"/>
              <a:pPr/>
              <a:t>‹#›</a:t>
            </a:fld>
            <a:endParaRPr lang="zh-CN" altLang="en-US"/>
          </a:p>
        </p:txBody>
      </p:sp>
    </p:spTree>
    <p:extLst>
      <p:ext uri="{BB962C8B-B14F-4D97-AF65-F5344CB8AC3E}">
        <p14:creationId xmlns:p14="http://schemas.microsoft.com/office/powerpoint/2010/main" val="82413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6" tIns="45719" rIns="91436" bIns="45719"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36" tIns="45719" rIns="91436" bIns="45719"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36" tIns="45719" rIns="91436" bIns="45719" rtlCol="0" anchor="ctr"/>
          <a:lstStyle>
            <a:lvl1pPr algn="l">
              <a:defRPr sz="1200">
                <a:solidFill>
                  <a:schemeClr val="tx1">
                    <a:tint val="75000"/>
                  </a:schemeClr>
                </a:solidFill>
              </a:defRPr>
            </a:lvl1pPr>
          </a:lstStyle>
          <a:p>
            <a:fld id="{D7D8C689-48A4-48E7-8DC1-52CF9C1A4E1F}" type="datetimeFigureOut">
              <a:rPr lang="zh-CN" altLang="en-US" smtClean="0"/>
              <a:pPr/>
              <a:t>2023/5/24</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6" tIns="45719" rIns="91436" bIns="45719"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6" tIns="45719" rIns="91436" bIns="45719" rtlCol="0" anchor="ctr"/>
          <a:lstStyle>
            <a:lvl1pPr algn="r">
              <a:defRPr sz="1200">
                <a:solidFill>
                  <a:schemeClr val="tx1">
                    <a:tint val="75000"/>
                  </a:schemeClr>
                </a:solidFill>
              </a:defRPr>
            </a:lvl1pPr>
          </a:lstStyle>
          <a:p>
            <a:fld id="{609DB7E2-40A6-4921-9FA4-72BF07DE9EA0}" type="slidenum">
              <a:rPr lang="zh-CN" altLang="en-US" smtClean="0"/>
              <a:pPr/>
              <a:t>‹#›</a:t>
            </a:fld>
            <a:endParaRPr lang="zh-CN" altLang="en-US"/>
          </a:p>
        </p:txBody>
      </p:sp>
    </p:spTree>
    <p:extLst>
      <p:ext uri="{BB962C8B-B14F-4D97-AF65-F5344CB8AC3E}">
        <p14:creationId xmlns:p14="http://schemas.microsoft.com/office/powerpoint/2010/main" val="51380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6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1" indent="-228591" algn="l" defTabSz="91436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3" indent="-228591" algn="l" defTabSz="91436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4" indent="-228591" algn="l" defTabSz="914363"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3pPr>
      <a:lvl4pPr marL="1600136"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18"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99"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oleObject" Target="../embeddings/oleObject1.bin"/><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18"/>
          <p:cNvPicPr>
            <a:picLocks noChangeAspect="1" noChangeArrowheads="1"/>
          </p:cNvPicPr>
          <p:nvPr/>
        </p:nvPicPr>
        <p:blipFill>
          <a:blip r:embed="rId3" cstate="print"/>
          <a:srcRect/>
          <a:stretch>
            <a:fillRect/>
          </a:stretch>
        </p:blipFill>
        <p:spPr bwMode="auto">
          <a:xfrm>
            <a:off x="6767286" y="4398963"/>
            <a:ext cx="5410200" cy="2459038"/>
          </a:xfrm>
          <a:prstGeom prst="rect">
            <a:avLst/>
          </a:prstGeom>
          <a:noFill/>
          <a:ln w="9525">
            <a:noFill/>
            <a:miter lim="800000"/>
            <a:headEnd/>
            <a:tailEnd/>
          </a:ln>
        </p:spPr>
      </p:pic>
      <p:pic>
        <p:nvPicPr>
          <p:cNvPr id="14" name="Picture 2"/>
          <p:cNvPicPr>
            <a:picLocks noChangeAspect="1" noChangeArrowheads="1"/>
          </p:cNvPicPr>
          <p:nvPr/>
        </p:nvPicPr>
        <p:blipFill>
          <a:blip r:embed="rId4" cstate="print"/>
          <a:srcRect/>
          <a:stretch>
            <a:fillRect/>
          </a:stretch>
        </p:blipFill>
        <p:spPr bwMode="auto">
          <a:xfrm>
            <a:off x="2078266" y="1941060"/>
            <a:ext cx="8343900" cy="2390776"/>
          </a:xfrm>
          <a:prstGeom prst="rect">
            <a:avLst/>
          </a:prstGeom>
          <a:noFill/>
          <a:ln w="9525">
            <a:noFill/>
            <a:miter lim="800000"/>
            <a:headEnd/>
            <a:tailEnd/>
          </a:ln>
        </p:spPr>
      </p:pic>
      <p:sp>
        <p:nvSpPr>
          <p:cNvPr id="9" name="副标题 2"/>
          <p:cNvSpPr txBox="1">
            <a:spLocks/>
          </p:cNvSpPr>
          <p:nvPr/>
        </p:nvSpPr>
        <p:spPr>
          <a:xfrm>
            <a:off x="3387436" y="4620225"/>
            <a:ext cx="4965033" cy="1126283"/>
          </a:xfrm>
          <a:prstGeom prst="rect">
            <a:avLst/>
          </a:prstGeom>
        </p:spPr>
        <p:txBody>
          <a:bodyPr vert="horz" lIns="91436" tIns="45719" rIns="91436" bIns="45719" rtlCol="0">
            <a:normAutofit/>
          </a:bodyPr>
          <a:lstStyle>
            <a:lvl1pPr marL="228591" indent="-228591" algn="l" defTabSz="91436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3" indent="-228591" algn="l" defTabSz="91436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54" indent="-228591" algn="l" defTabSz="914363" rtl="0" eaLnBrk="1" latinLnBrk="0" hangingPunct="1">
              <a:lnSpc>
                <a:spcPct val="90000"/>
              </a:lnSpc>
              <a:spcBef>
                <a:spcPts val="500"/>
              </a:spcBef>
              <a:buFont typeface="Arial" panose="020B0604020202020204" pitchFamily="34" charset="0"/>
              <a:buChar char="•"/>
              <a:defRPr sz="2100" kern="1200">
                <a:solidFill>
                  <a:schemeClr val="tx1"/>
                </a:solidFill>
                <a:latin typeface="+mn-lt"/>
                <a:ea typeface="+mn-ea"/>
                <a:cs typeface="+mn-cs"/>
              </a:defRPr>
            </a:lvl3pPr>
            <a:lvl4pPr marL="1600136"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18"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99"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5" indent="-228591" algn="l" defTabSz="91436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dirty="0">
                <a:latin typeface="微软雅黑" panose="020B0503020204020204" pitchFamily="34" charset="-122"/>
                <a:ea typeface="微软雅黑" panose="020B0503020204020204" pitchFamily="34" charset="-122"/>
              </a:rPr>
              <a:t>刘玉</a:t>
            </a:r>
            <a:endParaRPr lang="en-US" altLang="zh-CN">
              <a:latin typeface="微软雅黑" panose="020B0503020204020204" pitchFamily="34" charset="-122"/>
              <a:ea typeface="微软雅黑" panose="020B0503020204020204" pitchFamily="34" charset="-122"/>
            </a:endParaRPr>
          </a:p>
          <a:p>
            <a:pPr marL="0" indent="0" algn="ctr">
              <a:buNone/>
            </a:pPr>
            <a:r>
              <a:rPr lang="zh-CN" altLang="en-US">
                <a:latin typeface="微软雅黑" panose="020B0503020204020204" pitchFamily="34" charset="-122"/>
                <a:ea typeface="微软雅黑" panose="020B0503020204020204" pitchFamily="34" charset="-122"/>
              </a:rPr>
              <a:t>集成电路</a:t>
            </a:r>
            <a:r>
              <a:rPr lang="zh-CN" altLang="en-US" dirty="0">
                <a:latin typeface="微软雅黑" panose="020B0503020204020204" pitchFamily="34" charset="-122"/>
                <a:ea typeface="微软雅黑" panose="020B0503020204020204" pitchFamily="34" charset="-122"/>
              </a:rPr>
              <a:t>学院</a:t>
            </a:r>
          </a:p>
        </p:txBody>
      </p:sp>
      <p:graphicFrame>
        <p:nvGraphicFramePr>
          <p:cNvPr id="7" name="Object 8"/>
          <p:cNvGraphicFramePr>
            <a:graphicFrameLocks noChangeAspect="1"/>
          </p:cNvGraphicFramePr>
          <p:nvPr/>
        </p:nvGraphicFramePr>
        <p:xfrm>
          <a:off x="0" y="0"/>
          <a:ext cx="2879725" cy="1824038"/>
        </p:xfrm>
        <a:graphic>
          <a:graphicData uri="http://schemas.openxmlformats.org/presentationml/2006/ole">
            <mc:AlternateContent xmlns:mc="http://schemas.openxmlformats.org/markup-compatibility/2006">
              <mc:Choice xmlns:v="urn:schemas-microsoft-com:vml" Requires="v">
                <p:oleObj spid="_x0000_s1051" name="PhotoImpact" r:id="rId5" imgW="5130159" imgH="3250794" progId="">
                  <p:embed/>
                </p:oleObj>
              </mc:Choice>
              <mc:Fallback>
                <p:oleObj name="PhotoImpact" r:id="rId5" imgW="5130159" imgH="3250794"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79725"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25965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3"/>
          <p:cNvGrpSpPr>
            <a:grpSpLocks/>
          </p:cNvGrpSpPr>
          <p:nvPr/>
        </p:nvGrpSpPr>
        <p:grpSpPr bwMode="auto">
          <a:xfrm>
            <a:off x="1093788" y="1233488"/>
            <a:ext cx="7327900" cy="1050925"/>
            <a:chOff x="689" y="777"/>
            <a:chExt cx="4616" cy="662"/>
          </a:xfrm>
        </p:grpSpPr>
        <p:sp>
          <p:nvSpPr>
            <p:cNvPr id="7" name="Rectangle 5"/>
            <p:cNvSpPr>
              <a:spLocks noChangeArrowheads="1"/>
            </p:cNvSpPr>
            <p:nvPr/>
          </p:nvSpPr>
          <p:spPr bwMode="auto">
            <a:xfrm>
              <a:off x="1684" y="1125"/>
              <a:ext cx="1159" cy="296"/>
            </a:xfrm>
            <a:prstGeom prst="rect">
              <a:avLst/>
            </a:prstGeom>
            <a:solidFill>
              <a:srgbClr val="FFFFFF"/>
            </a:solidFill>
            <a:ln w="9525">
              <a:solidFill>
                <a:srgbClr val="000000"/>
              </a:solidFill>
              <a:miter lim="800000"/>
              <a:headEnd/>
              <a:tailEnd/>
            </a:ln>
          </p:spPr>
          <p:txBody>
            <a:bodyPr wrap="none" anchor="ct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sym typeface="Wingdings 2" panose="05020102010507070707" pitchFamily="18" charset="2"/>
                </a:rPr>
                <a:t>&amp;Num</a:t>
              </a:r>
            </a:p>
          </p:txBody>
        </p:sp>
        <p:sp>
          <p:nvSpPr>
            <p:cNvPr id="8" name="Rectangle 6"/>
            <p:cNvSpPr>
              <a:spLocks noChangeArrowheads="1"/>
            </p:cNvSpPr>
            <p:nvPr/>
          </p:nvSpPr>
          <p:spPr bwMode="auto">
            <a:xfrm>
              <a:off x="3538" y="1108"/>
              <a:ext cx="1234" cy="296"/>
            </a:xfrm>
            <a:prstGeom prst="rect">
              <a:avLst/>
            </a:prstGeom>
            <a:solidFill>
              <a:srgbClr val="FFFFFF"/>
            </a:solidFill>
            <a:ln w="9525">
              <a:solidFill>
                <a:srgbClr val="000000"/>
              </a:solidFill>
              <a:miter lim="800000"/>
              <a:headEnd/>
              <a:tailEnd/>
            </a:ln>
          </p:spPr>
          <p:txBody>
            <a:bodyPr wrap="none" anchor="ct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sym typeface="Wingdings 2" panose="05020102010507070707" pitchFamily="18" charset="2"/>
                </a:rPr>
                <a:t>…</a:t>
              </a:r>
            </a:p>
          </p:txBody>
        </p:sp>
        <p:sp>
          <p:nvSpPr>
            <p:cNvPr id="9" name="Line 7"/>
            <p:cNvSpPr>
              <a:spLocks noChangeShapeType="1"/>
            </p:cNvSpPr>
            <p:nvPr/>
          </p:nvSpPr>
          <p:spPr bwMode="auto">
            <a:xfrm flipV="1">
              <a:off x="2843" y="1275"/>
              <a:ext cx="672" cy="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0" name="Text Box 8"/>
            <p:cNvSpPr txBox="1">
              <a:spLocks noChangeArrowheads="1"/>
            </p:cNvSpPr>
            <p:nvPr/>
          </p:nvSpPr>
          <p:spPr bwMode="auto">
            <a:xfrm>
              <a:off x="2035" y="806"/>
              <a:ext cx="4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sym typeface="Wingdings 2" panose="05020102010507070707" pitchFamily="18" charset="2"/>
                </a:rPr>
                <a:t>Ptr</a:t>
              </a:r>
            </a:p>
          </p:txBody>
        </p:sp>
        <p:sp>
          <p:nvSpPr>
            <p:cNvPr id="11" name="Text Box 9"/>
            <p:cNvSpPr txBox="1">
              <a:spLocks noChangeArrowheads="1"/>
            </p:cNvSpPr>
            <p:nvPr/>
          </p:nvSpPr>
          <p:spPr bwMode="auto">
            <a:xfrm>
              <a:off x="3914" y="777"/>
              <a:ext cx="5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sym typeface="Wingdings 2" panose="05020102010507070707" pitchFamily="18" charset="2"/>
                </a:rPr>
                <a:t>*Ptr</a:t>
              </a:r>
            </a:p>
          </p:txBody>
        </p:sp>
        <p:sp>
          <p:nvSpPr>
            <p:cNvPr id="12" name="Text Box 10"/>
            <p:cNvSpPr txBox="1">
              <a:spLocks noChangeArrowheads="1"/>
            </p:cNvSpPr>
            <p:nvPr/>
          </p:nvSpPr>
          <p:spPr bwMode="auto">
            <a:xfrm>
              <a:off x="689" y="1112"/>
              <a:ext cx="6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sym typeface="Wingdings 2" panose="05020102010507070707" pitchFamily="18" charset="2"/>
                </a:rPr>
                <a:t>&amp;Ptr</a:t>
              </a:r>
            </a:p>
          </p:txBody>
        </p:sp>
        <p:sp>
          <p:nvSpPr>
            <p:cNvPr id="13" name="Text Box 11"/>
            <p:cNvSpPr txBox="1">
              <a:spLocks noChangeArrowheads="1"/>
            </p:cNvSpPr>
            <p:nvPr/>
          </p:nvSpPr>
          <p:spPr bwMode="auto">
            <a:xfrm>
              <a:off x="4785" y="1117"/>
              <a:ext cx="5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sym typeface="Wingdings 2" panose="05020102010507070707" pitchFamily="18" charset="2"/>
                </a:rPr>
                <a:t>Num</a:t>
              </a:r>
            </a:p>
          </p:txBody>
        </p:sp>
      </p:grpSp>
      <p:sp>
        <p:nvSpPr>
          <p:cNvPr id="14" name="Rectangle 12"/>
          <p:cNvSpPr>
            <a:spLocks noChangeArrowheads="1"/>
          </p:cNvSpPr>
          <p:nvPr/>
        </p:nvSpPr>
        <p:spPr bwMode="auto">
          <a:xfrm>
            <a:off x="1258888" y="2528888"/>
            <a:ext cx="6870700" cy="3384550"/>
          </a:xfrm>
          <a:prstGeom prst="rect">
            <a:avLst/>
          </a:prstGeom>
          <a:solidFill>
            <a:srgbClr val="FFFFFF"/>
          </a:solidFill>
          <a:ln w="38100">
            <a:solidFill>
              <a:srgbClr val="339966"/>
            </a:solidFill>
            <a:miter lim="800000"/>
            <a:headEnd type="none" w="lg" len="lg"/>
            <a:tailEnd/>
          </a:ln>
        </p:spPr>
        <p:txBody>
          <a:bodyPr lIns="90000" tIns="46800" rIns="90000" bIns="46800"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zh-CN" sz="2600" b="1" i="0" u="none" strike="noStrike" kern="0" cap="none" spc="0" normalizeH="0" baseline="0" noProof="0">
                <a:ln>
                  <a:noFill/>
                </a:ln>
                <a:solidFill>
                  <a:srgbClr val="FF0000"/>
                </a:solidFill>
                <a:effectLst/>
                <a:uLnTx/>
                <a:uFillTx/>
                <a:latin typeface="宋体" panose="02010600030101010101" pitchFamily="2" charset="-122"/>
                <a:ea typeface="宋体" panose="02010600030101010101" pitchFamily="2" charset="-122"/>
                <a:sym typeface="Wingdings 2" panose="05020102010507070707" pitchFamily="18" charset="2"/>
              </a:rPr>
              <a:t>Num </a:t>
            </a:r>
            <a:r>
              <a:rPr kumimoji="0" lang="en-US" altLang="zh-CN"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a:t>
            </a:r>
            <a:r>
              <a:rPr kumimoji="0" lang="zh-CN" altLang="en-US"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普通整型变量：  </a:t>
            </a:r>
            <a:r>
              <a:rPr kumimoji="0" lang="en-US" altLang="zh-CN"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Num</a:t>
            </a:r>
            <a:r>
              <a:rPr kumimoji="0" lang="zh-CN" altLang="en-US"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所存储的</a:t>
            </a:r>
            <a:r>
              <a:rPr kumimoji="0" lang="zh-CN" altLang="en-US" sz="2600" b="1" i="0" u="none" strike="noStrike" kern="0" cap="none" spc="0" normalizeH="0" baseline="0" noProof="0">
                <a:ln>
                  <a:noFill/>
                </a:ln>
                <a:solidFill>
                  <a:srgbClr val="3366FF"/>
                </a:solidFill>
                <a:effectLst/>
                <a:uLnTx/>
                <a:uFillTx/>
                <a:latin typeface="宋体" panose="02010600030101010101" pitchFamily="2" charset="-122"/>
                <a:ea typeface="宋体" panose="02010600030101010101" pitchFamily="2" charset="-122"/>
                <a:sym typeface="Wingdings 2" panose="05020102010507070707" pitchFamily="18" charset="2"/>
              </a:rPr>
              <a:t>整数</a:t>
            </a:r>
          </a:p>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zh-CN" sz="2600" b="1" i="0" u="none" strike="noStrike" kern="0" cap="none" spc="0" normalizeH="0" baseline="0" noProof="0">
                <a:ln>
                  <a:noFill/>
                </a:ln>
                <a:solidFill>
                  <a:srgbClr val="FF0000"/>
                </a:solidFill>
                <a:effectLst/>
                <a:uLnTx/>
                <a:uFillTx/>
                <a:latin typeface="宋体" panose="02010600030101010101" pitchFamily="2" charset="-122"/>
                <a:ea typeface="宋体" panose="02010600030101010101" pitchFamily="2" charset="-122"/>
                <a:sym typeface="Wingdings 2" panose="05020102010507070707" pitchFamily="18" charset="2"/>
              </a:rPr>
              <a:t>&amp;Num</a:t>
            </a:r>
            <a:r>
              <a:rPr kumimoji="0" lang="en-US" altLang="zh-CN" sz="2600" b="1" i="0" u="none" strike="noStrike" kern="0" cap="none" spc="0" normalizeH="0" baseline="0" noProof="0">
                <a:ln>
                  <a:noFill/>
                </a:ln>
                <a:solidFill>
                  <a:srgbClr val="0000FF"/>
                </a:solidFill>
                <a:effectLst/>
                <a:uLnTx/>
                <a:uFillTx/>
                <a:latin typeface="宋体" panose="02010600030101010101" pitchFamily="2" charset="-122"/>
                <a:ea typeface="宋体" panose="02010600030101010101" pitchFamily="2" charset="-122"/>
                <a:sym typeface="Wingdings 2" panose="05020102010507070707" pitchFamily="18" charset="2"/>
              </a:rPr>
              <a:t>----</a:t>
            </a:r>
            <a:r>
              <a:rPr kumimoji="0" lang="zh-CN" altLang="en-US"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指针：</a:t>
            </a:r>
            <a:r>
              <a:rPr kumimoji="0" lang="en-US" altLang="zh-CN"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&amp;Num                 </a:t>
            </a:r>
            <a:r>
              <a:rPr kumimoji="0" lang="zh-CN" altLang="zh-CN" sz="2600" b="1" i="0" u="none" strike="noStrike" kern="0" cap="none" spc="0" normalizeH="0" baseline="0" noProof="0">
                <a:ln>
                  <a:noFill/>
                </a:ln>
                <a:solidFill>
                  <a:srgbClr val="3366FF"/>
                </a:solidFill>
                <a:effectLst/>
                <a:uLnTx/>
                <a:uFillTx/>
                <a:latin typeface="宋体" panose="02010600030101010101" pitchFamily="2" charset="-122"/>
                <a:ea typeface="宋体" panose="02010600030101010101" pitchFamily="2" charset="-122"/>
                <a:sym typeface="Wingdings 2" panose="05020102010507070707" pitchFamily="18" charset="2"/>
              </a:rPr>
              <a:t>地址</a:t>
            </a:r>
            <a:endParaRPr kumimoji="0" lang="zh-CN" altLang="en-US" sz="2600" b="1" i="0" u="none" strike="noStrike" kern="0" cap="none" spc="0" normalizeH="0" baseline="0" noProof="0">
              <a:ln>
                <a:noFill/>
              </a:ln>
              <a:solidFill>
                <a:srgbClr val="0000FF"/>
              </a:solidFill>
              <a:effectLst/>
              <a:uLnTx/>
              <a:uFillTx/>
              <a:latin typeface="宋体" panose="02010600030101010101" pitchFamily="2" charset="-122"/>
              <a:ea typeface="宋体" panose="02010600030101010101" pitchFamily="2" charset="-122"/>
              <a:sym typeface="Wingdings 2" panose="05020102010507070707" pitchFamily="18" charset="2"/>
            </a:endParaRPr>
          </a:p>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zh-CN" sz="2600" b="1" i="0" u="none" strike="noStrike" kern="0" cap="none" spc="0" normalizeH="0" baseline="0" noProof="0">
                <a:ln>
                  <a:noFill/>
                </a:ln>
                <a:solidFill>
                  <a:srgbClr val="FF0000"/>
                </a:solidFill>
                <a:effectLst/>
                <a:uLnTx/>
                <a:uFillTx/>
                <a:latin typeface="宋体" panose="02010600030101010101" pitchFamily="2" charset="-122"/>
                <a:ea typeface="宋体" panose="02010600030101010101" pitchFamily="2" charset="-122"/>
                <a:sym typeface="Wingdings 2" panose="05020102010507070707" pitchFamily="18" charset="2"/>
              </a:rPr>
              <a:t>Ptr</a:t>
            </a:r>
            <a:r>
              <a:rPr kumimoji="0" lang="en-US" altLang="zh-CN"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a:t>
            </a:r>
            <a:r>
              <a:rPr kumimoji="0" lang="zh-CN" altLang="zh-CN"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指针变量</a:t>
            </a:r>
            <a:r>
              <a:rPr kumimoji="0" lang="en-US" altLang="zh-CN"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 &amp;Num             </a:t>
            </a:r>
            <a:r>
              <a:rPr kumimoji="0" lang="zh-CN" altLang="zh-CN" sz="2600" b="1" i="0" u="none" strike="noStrike" kern="0" cap="none" spc="0" normalizeH="0" baseline="0" noProof="0">
                <a:ln>
                  <a:noFill/>
                </a:ln>
                <a:solidFill>
                  <a:srgbClr val="3366FF"/>
                </a:solidFill>
                <a:effectLst/>
                <a:uLnTx/>
                <a:uFillTx/>
                <a:latin typeface="宋体" panose="02010600030101010101" pitchFamily="2" charset="-122"/>
                <a:ea typeface="宋体" panose="02010600030101010101" pitchFamily="2" charset="-122"/>
                <a:sym typeface="Wingdings 2" panose="05020102010507070707" pitchFamily="18" charset="2"/>
              </a:rPr>
              <a:t>地址</a:t>
            </a:r>
            <a:endParaRPr kumimoji="0" lang="zh-CN" altLang="en-US"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endParaRPr>
          </a:p>
          <a:p>
            <a:pPr marL="0" marR="0" lvl="0" indent="0" defTabSz="914400" eaLnBrk="1" fontAlgn="base" latinLnBrk="0" hangingPunct="1">
              <a:lnSpc>
                <a:spcPct val="100000"/>
              </a:lnSpc>
              <a:spcBef>
                <a:spcPct val="20000"/>
              </a:spcBef>
              <a:spcAft>
                <a:spcPct val="0"/>
              </a:spcAft>
              <a:buClrTx/>
              <a:buSzTx/>
              <a:buFontTx/>
              <a:buNone/>
              <a:tabLst/>
              <a:defRPr/>
            </a:pPr>
            <a:r>
              <a:rPr kumimoji="0" lang="zh-CN" altLang="zh-CN" sz="2600" b="1" i="0" u="none" strike="noStrike" kern="0" cap="none" spc="0" normalizeH="0" baseline="0" noProof="0">
                <a:ln>
                  <a:noFill/>
                </a:ln>
                <a:solidFill>
                  <a:srgbClr val="FF0000"/>
                </a:solidFill>
                <a:effectLst/>
                <a:uLnTx/>
                <a:uFillTx/>
                <a:latin typeface="宋体" panose="02010600030101010101" pitchFamily="2" charset="-122"/>
                <a:ea typeface="宋体" panose="02010600030101010101" pitchFamily="2" charset="-122"/>
                <a:sym typeface="Wingdings 2" panose="05020102010507070707" pitchFamily="18" charset="2"/>
              </a:rPr>
              <a:t>*</a:t>
            </a:r>
            <a:r>
              <a:rPr kumimoji="0" lang="en-US" altLang="zh-CN" sz="2600" b="1" i="0" u="none" strike="noStrike" kern="0" cap="none" spc="0" normalizeH="0" baseline="0" noProof="0">
                <a:ln>
                  <a:noFill/>
                </a:ln>
                <a:solidFill>
                  <a:srgbClr val="FF0000"/>
                </a:solidFill>
                <a:effectLst/>
                <a:uLnTx/>
                <a:uFillTx/>
                <a:latin typeface="宋体" panose="02010600030101010101" pitchFamily="2" charset="-122"/>
                <a:ea typeface="宋体" panose="02010600030101010101" pitchFamily="2" charset="-122"/>
                <a:sym typeface="Wingdings 2" panose="05020102010507070707" pitchFamily="18" charset="2"/>
              </a:rPr>
              <a:t>Ptr</a:t>
            </a:r>
            <a:r>
              <a:rPr kumimoji="0" lang="en-US" altLang="zh-CN"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a:t>
            </a:r>
            <a:r>
              <a:rPr kumimoji="0" lang="zh-CN" altLang="zh-CN"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指针所指向单元的内容</a:t>
            </a:r>
            <a:r>
              <a:rPr kumimoji="0" lang="zh-CN" altLang="en-US"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a:t>
            </a:r>
            <a:r>
              <a:rPr kumimoji="0" lang="en-US" altLang="zh-CN"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Num  </a:t>
            </a:r>
            <a:r>
              <a:rPr kumimoji="0" lang="zh-CN" altLang="en-US" sz="2600" b="1" i="0" u="none" strike="noStrike" kern="0" cap="none" spc="0" normalizeH="0" baseline="0" noProof="0">
                <a:ln>
                  <a:noFill/>
                </a:ln>
                <a:solidFill>
                  <a:srgbClr val="3366FF"/>
                </a:solidFill>
                <a:effectLst/>
                <a:uLnTx/>
                <a:uFillTx/>
                <a:latin typeface="宋体" panose="02010600030101010101" pitchFamily="2" charset="-122"/>
                <a:ea typeface="宋体" panose="02010600030101010101" pitchFamily="2" charset="-122"/>
                <a:sym typeface="Wingdings 2" panose="05020102010507070707" pitchFamily="18" charset="2"/>
              </a:rPr>
              <a:t>整数</a:t>
            </a:r>
            <a:endParaRPr kumimoji="0" lang="zh-CN" altLang="zh-CN"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endParaRPr>
          </a:p>
          <a:p>
            <a:pPr marL="0" marR="0" lvl="0" indent="0" defTabSz="914400" eaLnBrk="1" fontAlgn="base" latinLnBrk="0" hangingPunct="1">
              <a:lnSpc>
                <a:spcPct val="100000"/>
              </a:lnSpc>
              <a:spcBef>
                <a:spcPct val="20000"/>
              </a:spcBef>
              <a:spcAft>
                <a:spcPct val="0"/>
              </a:spcAft>
              <a:buClrTx/>
              <a:buSzTx/>
              <a:buFontTx/>
              <a:buNone/>
              <a:tabLst/>
              <a:defRPr/>
            </a:pPr>
            <a:r>
              <a:rPr kumimoji="0" lang="zh-CN" altLang="en-US" sz="2600" b="1" i="0" u="none" strike="noStrike" kern="0" cap="none" spc="0" normalizeH="0" baseline="0" noProof="0">
                <a:ln>
                  <a:noFill/>
                </a:ln>
                <a:solidFill>
                  <a:srgbClr val="FF0000"/>
                </a:solidFill>
                <a:effectLst/>
                <a:uLnTx/>
                <a:uFillTx/>
                <a:latin typeface="宋体" panose="02010600030101010101" pitchFamily="2" charset="-122"/>
                <a:ea typeface="宋体" panose="02010600030101010101" pitchFamily="2" charset="-122"/>
                <a:sym typeface="Wingdings 2" panose="05020102010507070707" pitchFamily="18" charset="2"/>
              </a:rPr>
              <a:t>*</a:t>
            </a:r>
            <a:r>
              <a:rPr kumimoji="0" lang="en-US" altLang="zh-CN" sz="2600" b="1" i="0" u="none" strike="noStrike" kern="0" cap="none" spc="0" normalizeH="0" baseline="0" noProof="0">
                <a:ln>
                  <a:noFill/>
                </a:ln>
                <a:solidFill>
                  <a:srgbClr val="FF0000"/>
                </a:solidFill>
                <a:effectLst/>
                <a:uLnTx/>
                <a:uFillTx/>
                <a:latin typeface="宋体" panose="02010600030101010101" pitchFamily="2" charset="-122"/>
                <a:ea typeface="宋体" panose="02010600030101010101" pitchFamily="2" charset="-122"/>
                <a:sym typeface="Wingdings 2" panose="05020102010507070707" pitchFamily="18" charset="2"/>
              </a:rPr>
              <a:t>&amp;Num</a:t>
            </a:r>
            <a:r>
              <a:rPr kumimoji="0" lang="en-US" altLang="zh-CN"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a:t>
            </a:r>
            <a:r>
              <a:rPr kumimoji="0" lang="zh-CN" altLang="en-US"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普通整型变量：</a:t>
            </a:r>
            <a:r>
              <a:rPr kumimoji="0" lang="en-US" altLang="zh-CN"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Num</a:t>
            </a:r>
            <a:r>
              <a:rPr kumimoji="0" lang="zh-CN" altLang="en-US"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所存储的  </a:t>
            </a:r>
            <a:r>
              <a:rPr kumimoji="0" lang="zh-CN" altLang="en-US" sz="2600" b="1" i="0" u="none" strike="noStrike" kern="0" cap="none" spc="0" normalizeH="0" baseline="0" noProof="0">
                <a:ln>
                  <a:noFill/>
                </a:ln>
                <a:solidFill>
                  <a:srgbClr val="3366FF"/>
                </a:solidFill>
                <a:effectLst/>
                <a:uLnTx/>
                <a:uFillTx/>
                <a:latin typeface="宋体" panose="02010600030101010101" pitchFamily="2" charset="-122"/>
                <a:ea typeface="宋体" panose="02010600030101010101" pitchFamily="2" charset="-122"/>
                <a:sym typeface="Wingdings 2" panose="05020102010507070707" pitchFamily="18" charset="2"/>
              </a:rPr>
              <a:t>整数</a:t>
            </a:r>
            <a:endParaRPr kumimoji="0" lang="zh-CN" altLang="en-US"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endParaRPr>
          </a:p>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zh-CN" sz="2600" b="1" i="0" u="none" strike="noStrike" kern="0" cap="none" spc="0" normalizeH="0" baseline="0" noProof="0">
                <a:ln>
                  <a:noFill/>
                </a:ln>
                <a:solidFill>
                  <a:srgbClr val="FF0000"/>
                </a:solidFill>
                <a:effectLst/>
                <a:uLnTx/>
                <a:uFillTx/>
                <a:latin typeface="宋体" panose="02010600030101010101" pitchFamily="2" charset="-122"/>
                <a:ea typeface="宋体" panose="02010600030101010101" pitchFamily="2" charset="-122"/>
                <a:sym typeface="Wingdings 2" panose="05020102010507070707" pitchFamily="18" charset="2"/>
              </a:rPr>
              <a:t>&amp;</a:t>
            </a:r>
            <a:r>
              <a:rPr kumimoji="0" lang="zh-CN" altLang="zh-CN" sz="2600" b="1" i="0" u="none" strike="noStrike" kern="0" cap="none" spc="0" normalizeH="0" baseline="0" noProof="0">
                <a:ln>
                  <a:noFill/>
                </a:ln>
                <a:solidFill>
                  <a:srgbClr val="FF0000"/>
                </a:solidFill>
                <a:effectLst/>
                <a:uLnTx/>
                <a:uFillTx/>
                <a:latin typeface="宋体" panose="02010600030101010101" pitchFamily="2" charset="-122"/>
                <a:ea typeface="宋体" panose="02010600030101010101" pitchFamily="2" charset="-122"/>
                <a:sym typeface="Wingdings 2" panose="05020102010507070707" pitchFamily="18" charset="2"/>
              </a:rPr>
              <a:t>*</a:t>
            </a:r>
            <a:r>
              <a:rPr kumimoji="0" lang="en-US" altLang="zh-CN" sz="2600" b="1" i="0" u="none" strike="noStrike" kern="0" cap="none" spc="0" normalizeH="0" baseline="0" noProof="0">
                <a:ln>
                  <a:noFill/>
                </a:ln>
                <a:solidFill>
                  <a:srgbClr val="FF0000"/>
                </a:solidFill>
                <a:effectLst/>
                <a:uLnTx/>
                <a:uFillTx/>
                <a:latin typeface="宋体" panose="02010600030101010101" pitchFamily="2" charset="-122"/>
                <a:ea typeface="宋体" panose="02010600030101010101" pitchFamily="2" charset="-122"/>
                <a:sym typeface="Wingdings 2" panose="05020102010507070707" pitchFamily="18" charset="2"/>
              </a:rPr>
              <a:t>Ptr</a:t>
            </a:r>
            <a:r>
              <a:rPr kumimoji="0" lang="en-US" altLang="zh-CN"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a:t>
            </a:r>
            <a:r>
              <a:rPr kumimoji="0" lang="zh-CN" altLang="zh-CN"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指针变量</a:t>
            </a:r>
            <a:r>
              <a:rPr kumimoji="0" lang="en-US" altLang="zh-CN"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 &amp;Num             </a:t>
            </a:r>
            <a:r>
              <a:rPr kumimoji="0" lang="zh-CN" altLang="zh-CN" sz="2600" b="1" i="0" u="none" strike="noStrike" kern="0" cap="none" spc="0" normalizeH="0" baseline="0" noProof="0">
                <a:ln>
                  <a:noFill/>
                </a:ln>
                <a:solidFill>
                  <a:srgbClr val="3366FF"/>
                </a:solidFill>
                <a:effectLst/>
                <a:uLnTx/>
                <a:uFillTx/>
                <a:latin typeface="宋体" panose="02010600030101010101" pitchFamily="2" charset="-122"/>
                <a:ea typeface="宋体" panose="02010600030101010101" pitchFamily="2" charset="-122"/>
                <a:sym typeface="Wingdings 2" panose="05020102010507070707" pitchFamily="18" charset="2"/>
              </a:rPr>
              <a:t>地址</a:t>
            </a:r>
            <a:endParaRPr kumimoji="0" lang="zh-CN" altLang="zh-CN"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endParaRPr>
          </a:p>
          <a:p>
            <a:pPr marL="0" marR="0" lvl="0" indent="0" defTabSz="914400" eaLnBrk="1" fontAlgn="base" latinLnBrk="0" hangingPunct="1">
              <a:lnSpc>
                <a:spcPct val="100000"/>
              </a:lnSpc>
              <a:spcBef>
                <a:spcPct val="20000"/>
              </a:spcBef>
              <a:spcAft>
                <a:spcPct val="0"/>
              </a:spcAft>
              <a:buClrTx/>
              <a:buSzTx/>
              <a:buFontTx/>
              <a:buNone/>
              <a:tabLst/>
              <a:defRPr/>
            </a:pPr>
            <a:r>
              <a:rPr kumimoji="0" lang="zh-CN" altLang="zh-CN" sz="2600" b="1" i="0" u="none" strike="noStrike" kern="0" cap="none" spc="0" normalizeH="0" baseline="0" noProof="0">
                <a:ln>
                  <a:noFill/>
                </a:ln>
                <a:solidFill>
                  <a:srgbClr val="FF0000"/>
                </a:solidFill>
                <a:effectLst/>
                <a:uLnTx/>
                <a:uFillTx/>
                <a:latin typeface="宋体" panose="02010600030101010101" pitchFamily="2" charset="-122"/>
                <a:ea typeface="宋体" panose="02010600030101010101" pitchFamily="2" charset="-122"/>
                <a:sym typeface="Wingdings 2" panose="05020102010507070707" pitchFamily="18" charset="2"/>
              </a:rPr>
              <a:t>&amp;</a:t>
            </a:r>
            <a:r>
              <a:rPr kumimoji="0" lang="en-US" altLang="zh-CN" sz="2600" b="1" i="0" u="none" strike="noStrike" kern="0" cap="none" spc="0" normalizeH="0" baseline="0" noProof="0">
                <a:ln>
                  <a:noFill/>
                </a:ln>
                <a:solidFill>
                  <a:srgbClr val="FF0000"/>
                </a:solidFill>
                <a:effectLst/>
                <a:uLnTx/>
                <a:uFillTx/>
                <a:latin typeface="宋体" panose="02010600030101010101" pitchFamily="2" charset="-122"/>
                <a:ea typeface="宋体" panose="02010600030101010101" pitchFamily="2" charset="-122"/>
                <a:sym typeface="Wingdings 2" panose="05020102010507070707" pitchFamily="18" charset="2"/>
              </a:rPr>
              <a:t>Ptr</a:t>
            </a:r>
            <a:r>
              <a:rPr kumimoji="0" lang="zh-CN" altLang="en-US"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a:t>
            </a:r>
            <a:r>
              <a:rPr kumimoji="0" lang="zh-CN" altLang="zh-CN"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指针变量占用内存的地址</a:t>
            </a:r>
            <a:r>
              <a:rPr kumimoji="0" lang="en-US" altLang="zh-CN"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a:t>
            </a:r>
            <a:r>
              <a:rPr kumimoji="0" lang="zh-CN" altLang="en-US" sz="2600" b="1" i="0" u="none" strike="noStrike" kern="0" cap="none" spc="0" normalizeH="0" baseline="0" noProof="0">
                <a:ln>
                  <a:noFill/>
                </a:ln>
                <a:solidFill>
                  <a:srgbClr val="3366FF"/>
                </a:solidFill>
                <a:effectLst/>
                <a:uLnTx/>
                <a:uFillTx/>
                <a:latin typeface="宋体" panose="02010600030101010101" pitchFamily="2" charset="-122"/>
                <a:ea typeface="宋体" panose="02010600030101010101" pitchFamily="2" charset="-122"/>
                <a:sym typeface="Wingdings 2" panose="05020102010507070707" pitchFamily="18" charset="2"/>
              </a:rPr>
              <a:t>二级指针</a:t>
            </a:r>
          </a:p>
        </p:txBody>
      </p:sp>
    </p:spTree>
    <p:extLst>
      <p:ext uri="{BB962C8B-B14F-4D97-AF65-F5344CB8AC3E}">
        <p14:creationId xmlns:p14="http://schemas.microsoft.com/office/powerpoint/2010/main" val="469318264"/>
      </p:ext>
    </p:extLst>
  </p:cSld>
  <p:clrMapOvr>
    <a:masterClrMapping/>
  </p:clrMapOvr>
  <p:transition>
    <p:random/>
    <p:sndAc>
      <p:stSnd>
        <p:snd r:embed="rId2" name="CAMERA.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605642" y="664359"/>
            <a:ext cx="9785268" cy="5035797"/>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marL="812800" indent="-812800" algn="l" rtl="0" eaLnBrk="0" fontAlgn="base" hangingPunct="0">
              <a:spcBef>
                <a:spcPct val="20000"/>
              </a:spcBef>
              <a:spcAft>
                <a:spcPct val="0"/>
              </a:spcAft>
              <a:defRPr sz="3200" b="1">
                <a:solidFill>
                  <a:schemeClr val="tx1"/>
                </a:solidFill>
                <a:effectLst>
                  <a:outerShdw blurRad="38100" dist="38100" dir="2700000" algn="tl">
                    <a:srgbClr val="C0C0C0"/>
                  </a:outerShdw>
                </a:effectLst>
                <a:latin typeface="+mn-lt"/>
                <a:ea typeface="+mn-ea"/>
                <a:cs typeface="+mn-cs"/>
                <a:sym typeface="Wingdings 2"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sym typeface="Wingdings 2" panose="05020102010507070707" pitchFamily="18" charset="2"/>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sym typeface="Wingdings 2" panose="05020102010507070707" pitchFamily="18" charset="2"/>
              </a:defRPr>
            </a:lvl3pPr>
            <a:lvl4pPr marL="1879600" indent="-508000" algn="l" rtl="0" eaLnBrk="0" fontAlgn="base" hangingPunct="0">
              <a:spcBef>
                <a:spcPct val="20000"/>
              </a:spcBef>
              <a:spcAft>
                <a:spcPct val="0"/>
              </a:spcAft>
              <a:buChar char="–"/>
              <a:defRPr sz="2000">
                <a:solidFill>
                  <a:schemeClr val="tx1"/>
                </a:solidFill>
                <a:latin typeface="+mn-lt"/>
                <a:ea typeface="+mn-ea"/>
                <a:sym typeface="Wingdings 2" panose="05020102010507070707" pitchFamily="18" charset="2"/>
              </a:defRPr>
            </a:lvl4pPr>
            <a:lvl5pPr marL="2336800" indent="-508000" algn="l" rtl="0" eaLnBrk="0" fontAlgn="base" hangingPunct="0">
              <a:spcBef>
                <a:spcPct val="20000"/>
              </a:spcBef>
              <a:spcAft>
                <a:spcPct val="0"/>
              </a:spcAft>
              <a:buChar char="»"/>
              <a:defRPr sz="2000">
                <a:solidFill>
                  <a:schemeClr val="tx1"/>
                </a:solidFill>
                <a:latin typeface="+mn-lt"/>
                <a:ea typeface="+mn-ea"/>
                <a:sym typeface="Wingdings 2" panose="05020102010507070707" pitchFamily="18" charset="2"/>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Program: EG0503.c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Description: </a:t>
            </a:r>
            <a:r>
              <a:rPr kumimoji="0" lang="zh-CN" altLang="en-US"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利用指针将指定的三个整数递减输出。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#include &lt;</a:t>
            </a:r>
            <a:r>
              <a:rPr kumimoji="0" lang="en-US" altLang="zh-CN" sz="18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stdio.h</a:t>
            </a: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&gt;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void main( void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18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int</a:t>
            </a: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Num1=28, Num2=36, Num3=72, </a:t>
            </a:r>
            <a:r>
              <a:rPr kumimoji="0" lang="en-US" altLang="zh-CN" sz="18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tmp</a:t>
            </a: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18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int</a:t>
            </a: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*Ptr1, *Ptr2, *Ptr3;</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Ptr1=&amp;Num1; Ptr2=&amp;Num2; Ptr3=&amp;Num3;</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18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printf</a:t>
            </a: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r>
              <a:rPr kumimoji="0" lang="zh-CN" altLang="en-US"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排序前：</a:t>
            </a: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Num1=%d, Num2=%d, Num3=%d\n", Num1, Num2, Num3 );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if (*Ptr1&lt;*Ptr2)</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18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tmp</a:t>
            </a: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=*Ptr1, *Ptr1=*Ptr2, *Ptr2=</a:t>
            </a:r>
            <a:r>
              <a:rPr kumimoji="0" lang="en-US" altLang="zh-CN" sz="18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tmp</a:t>
            </a: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if (*Ptr1&lt;*Ptr3)</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18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tmp</a:t>
            </a: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=*Ptr1, *Ptr1=*Ptr3, *Ptr3=</a:t>
            </a:r>
            <a:r>
              <a:rPr kumimoji="0" lang="en-US" altLang="zh-CN" sz="18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tmp</a:t>
            </a: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if (*Ptr2&lt;*Ptr3)</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18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tmp</a:t>
            </a: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=*Ptr2, *Ptr2=*Ptr3, *Ptr3=</a:t>
            </a:r>
            <a:r>
              <a:rPr kumimoji="0" lang="en-US" altLang="zh-CN" sz="18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tmp</a:t>
            </a: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18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printf</a:t>
            </a: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r>
              <a:rPr kumimoji="0" lang="zh-CN" altLang="en-US"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排序后：</a:t>
            </a: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Num1=%d, Num2=%d, Num3=%d\n", Num1, Num2, Num3 );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3349" y="5548313"/>
            <a:ext cx="5437188"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701978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8"/>
          <p:cNvSpPr txBox="1">
            <a:spLocks noChangeArrowheads="1"/>
          </p:cNvSpPr>
          <p:nvPr/>
        </p:nvSpPr>
        <p:spPr bwMode="auto">
          <a:xfrm>
            <a:off x="1108364" y="935471"/>
            <a:ext cx="82296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lnSpc>
                <a:spcPct val="120000"/>
              </a:lnSpc>
              <a:spcAft>
                <a:spcPct val="0"/>
              </a:spcAft>
            </a:pPr>
            <a:r>
              <a:rPr lang="en-US" altLang="zh-CN" sz="2800" dirty="0">
                <a:solidFill>
                  <a:srgbClr val="000000"/>
                </a:solidFill>
                <a:latin typeface="Times New Roman" panose="02020603050405020304" pitchFamily="18" charset="0"/>
              </a:rPr>
              <a:t>1. </a:t>
            </a:r>
            <a:r>
              <a:rPr lang="zh-CN" altLang="zh-CN" sz="2800" dirty="0">
                <a:solidFill>
                  <a:srgbClr val="000000"/>
                </a:solidFill>
                <a:latin typeface="Times New Roman" panose="02020603050405020304" pitchFamily="18" charset="0"/>
              </a:rPr>
              <a:t>赋值运算</a:t>
            </a:r>
            <a:r>
              <a:rPr lang="zh-CN" altLang="en-US" sz="2800" dirty="0">
                <a:solidFill>
                  <a:srgbClr val="000000"/>
                </a:solidFill>
                <a:latin typeface="Times New Roman" panose="02020603050405020304" pitchFamily="18" charset="0"/>
              </a:rPr>
              <a:t>：</a:t>
            </a:r>
            <a:endParaRPr lang="zh-CN" altLang="zh-CN" sz="2800" dirty="0">
              <a:solidFill>
                <a:srgbClr val="000000"/>
              </a:solidFill>
              <a:latin typeface="Times New Roman" panose="02020603050405020304" pitchFamily="18" charset="0"/>
            </a:endParaRPr>
          </a:p>
        </p:txBody>
      </p:sp>
      <p:sp>
        <p:nvSpPr>
          <p:cNvPr id="8" name="Text Box 12"/>
          <p:cNvSpPr txBox="1">
            <a:spLocks noChangeArrowheads="1"/>
          </p:cNvSpPr>
          <p:nvPr/>
        </p:nvSpPr>
        <p:spPr bwMode="auto">
          <a:xfrm>
            <a:off x="1195677" y="1475221"/>
            <a:ext cx="7019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algn="just" defTabSz="914400" fontAlgn="base">
              <a:spcBef>
                <a:spcPct val="50000"/>
              </a:spcBef>
              <a:spcAft>
                <a:spcPct val="0"/>
              </a:spcAft>
            </a:pPr>
            <a:r>
              <a:rPr lang="en-US" altLang="zh-CN" sz="2400">
                <a:solidFill>
                  <a:srgbClr val="000000"/>
                </a:solidFill>
                <a:latin typeface="Times New Roman" panose="02020603050405020304" pitchFamily="18" charset="0"/>
              </a:rPr>
              <a:t>⑴</a:t>
            </a:r>
            <a:r>
              <a:rPr lang="zh-CN" altLang="en-US" sz="2400">
                <a:solidFill>
                  <a:srgbClr val="000000"/>
                </a:solidFill>
                <a:latin typeface="Times New Roman" panose="02020603050405020304" pitchFamily="18" charset="0"/>
              </a:rPr>
              <a:t>取地址运算</a:t>
            </a:r>
            <a:r>
              <a:rPr lang="en-US" altLang="zh-CN" sz="2400">
                <a:solidFill>
                  <a:srgbClr val="FF3300"/>
                </a:solidFill>
                <a:latin typeface="Times New Roman" panose="02020603050405020304" pitchFamily="18" charset="0"/>
              </a:rPr>
              <a:t>——</a:t>
            </a:r>
            <a:r>
              <a:rPr lang="zh-CN" altLang="en-US" sz="2400">
                <a:solidFill>
                  <a:srgbClr val="FF3300"/>
                </a:solidFill>
                <a:latin typeface="Times New Roman" panose="02020603050405020304" pitchFamily="18" charset="0"/>
              </a:rPr>
              <a:t>把变量地址值赋值给指针变量：</a:t>
            </a:r>
          </a:p>
        </p:txBody>
      </p:sp>
      <p:sp>
        <p:nvSpPr>
          <p:cNvPr id="9" name="Text Box 13"/>
          <p:cNvSpPr txBox="1">
            <a:spLocks noChangeArrowheads="1"/>
          </p:cNvSpPr>
          <p:nvPr/>
        </p:nvSpPr>
        <p:spPr bwMode="auto">
          <a:xfrm>
            <a:off x="2265652" y="1907021"/>
            <a:ext cx="4965700" cy="431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如：</a:t>
            </a: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int a, *pa ;   pa=&amp;a ; </a:t>
            </a:r>
          </a:p>
        </p:txBody>
      </p:sp>
      <p:sp>
        <p:nvSpPr>
          <p:cNvPr id="10" name="Text Box 14"/>
          <p:cNvSpPr txBox="1">
            <a:spLocks noChangeArrowheads="1"/>
          </p:cNvSpPr>
          <p:nvPr/>
        </p:nvSpPr>
        <p:spPr bwMode="auto">
          <a:xfrm>
            <a:off x="1195677" y="2434071"/>
            <a:ext cx="792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algn="just" defTabSz="914400" fontAlgn="base">
              <a:spcBef>
                <a:spcPct val="50000"/>
              </a:spcBef>
              <a:spcAft>
                <a:spcPct val="0"/>
              </a:spcAft>
            </a:pPr>
            <a:r>
              <a:rPr lang="en-US" altLang="zh-CN" sz="2400">
                <a:solidFill>
                  <a:srgbClr val="000000"/>
                </a:solidFill>
                <a:latin typeface="Times New Roman" panose="02020603050405020304" pitchFamily="18" charset="0"/>
              </a:rPr>
              <a:t>⑵</a:t>
            </a:r>
            <a:r>
              <a:rPr lang="zh-CN" altLang="en-US" sz="2400">
                <a:solidFill>
                  <a:srgbClr val="000000"/>
                </a:solidFill>
                <a:latin typeface="Times New Roman" panose="02020603050405020304" pitchFamily="18" charset="0"/>
              </a:rPr>
              <a:t>指针间赋值</a:t>
            </a:r>
            <a:r>
              <a:rPr lang="en-US" altLang="zh-CN" sz="2400">
                <a:solidFill>
                  <a:srgbClr val="FF3300"/>
                </a:solidFill>
                <a:latin typeface="Times New Roman" panose="02020603050405020304" pitchFamily="18" charset="0"/>
              </a:rPr>
              <a:t>——</a:t>
            </a:r>
            <a:r>
              <a:rPr lang="zh-CN" altLang="en-US" sz="2400">
                <a:solidFill>
                  <a:srgbClr val="FF3300"/>
                </a:solidFill>
                <a:latin typeface="Times New Roman" panose="02020603050405020304" pitchFamily="18" charset="0"/>
              </a:rPr>
              <a:t>把指针变量的值赋给另一个指针变量：</a:t>
            </a:r>
            <a:r>
              <a:rPr lang="zh-CN" altLang="en-US" sz="2400">
                <a:solidFill>
                  <a:srgbClr val="FFFF00"/>
                </a:solidFill>
                <a:latin typeface="Times New Roman" panose="02020603050405020304" pitchFamily="18" charset="0"/>
              </a:rPr>
              <a:t> </a:t>
            </a:r>
          </a:p>
        </p:txBody>
      </p:sp>
      <p:sp>
        <p:nvSpPr>
          <p:cNvPr id="11" name="Text Box 15"/>
          <p:cNvSpPr txBox="1">
            <a:spLocks noChangeArrowheads="1"/>
          </p:cNvSpPr>
          <p:nvPr/>
        </p:nvSpPr>
        <p:spPr bwMode="auto">
          <a:xfrm>
            <a:off x="2265652" y="2867459"/>
            <a:ext cx="4965700" cy="431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algn="just" defTabSz="914400" eaLnBrk="1" fontAlgn="base" latinLnBrk="0" hangingPunct="1">
              <a:lnSpc>
                <a:spcPct val="100000"/>
              </a:lnSpc>
              <a:spcBef>
                <a:spcPct val="50000"/>
              </a:spcBef>
              <a:spcAft>
                <a:spcPct val="0"/>
              </a:spcAft>
              <a:buClrTx/>
              <a:buSzTx/>
              <a:buFontTx/>
              <a:buNone/>
              <a:tabLst/>
              <a:defRPr/>
            </a:pPr>
            <a:r>
              <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如：</a:t>
            </a: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int a,*pa,*pb;   pa=&amp;a ;  pb=pa;</a:t>
            </a:r>
          </a:p>
        </p:txBody>
      </p:sp>
      <p:sp>
        <p:nvSpPr>
          <p:cNvPr id="12" name="Text Box 16"/>
          <p:cNvSpPr txBox="1">
            <a:spLocks noChangeArrowheads="1"/>
          </p:cNvSpPr>
          <p:nvPr/>
        </p:nvSpPr>
        <p:spPr bwMode="auto">
          <a:xfrm>
            <a:off x="1195677" y="4354946"/>
            <a:ext cx="679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algn="just" defTabSz="914400" fontAlgn="base">
              <a:spcBef>
                <a:spcPct val="50000"/>
              </a:spcBef>
              <a:spcAft>
                <a:spcPct val="0"/>
              </a:spcAft>
            </a:pPr>
            <a:r>
              <a:rPr lang="en-US" altLang="zh-CN" sz="2400">
                <a:solidFill>
                  <a:srgbClr val="000000"/>
                </a:solidFill>
                <a:latin typeface="Times New Roman" panose="02020603050405020304" pitchFamily="18" charset="0"/>
              </a:rPr>
              <a:t>⑷</a:t>
            </a:r>
            <a:r>
              <a:rPr lang="zh-CN" altLang="en-US" sz="2400">
                <a:solidFill>
                  <a:srgbClr val="000000"/>
                </a:solidFill>
                <a:latin typeface="Times New Roman" panose="02020603050405020304" pitchFamily="18" charset="0"/>
              </a:rPr>
              <a:t>算术赋值运算：</a:t>
            </a:r>
          </a:p>
        </p:txBody>
      </p:sp>
      <p:sp>
        <p:nvSpPr>
          <p:cNvPr id="13" name="Text Box 18"/>
          <p:cNvSpPr txBox="1">
            <a:spLocks noChangeArrowheads="1"/>
          </p:cNvSpPr>
          <p:nvPr/>
        </p:nvSpPr>
        <p:spPr bwMode="auto">
          <a:xfrm>
            <a:off x="2265652" y="4786746"/>
            <a:ext cx="4965700" cy="431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如：</a:t>
            </a: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int a[10],*pa;   pa=a+3; pa+=2;</a:t>
            </a:r>
          </a:p>
        </p:txBody>
      </p:sp>
      <p:sp>
        <p:nvSpPr>
          <p:cNvPr id="14" name="Text Box 19"/>
          <p:cNvSpPr txBox="1">
            <a:spLocks noChangeArrowheads="1"/>
          </p:cNvSpPr>
          <p:nvPr/>
        </p:nvSpPr>
        <p:spPr bwMode="auto">
          <a:xfrm>
            <a:off x="1195677" y="3394509"/>
            <a:ext cx="6300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algn="just" defTabSz="91440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⑶</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数组名赋值： </a:t>
            </a:r>
          </a:p>
        </p:txBody>
      </p:sp>
      <p:sp>
        <p:nvSpPr>
          <p:cNvPr id="15" name="Text Box 20"/>
          <p:cNvSpPr txBox="1">
            <a:spLocks noChangeArrowheads="1"/>
          </p:cNvSpPr>
          <p:nvPr/>
        </p:nvSpPr>
        <p:spPr bwMode="auto">
          <a:xfrm>
            <a:off x="2265652" y="3826309"/>
            <a:ext cx="4965700" cy="431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algn="just" defTabSz="914400" eaLnBrk="1" fontAlgn="base" latinLnBrk="0" hangingPunct="1">
              <a:lnSpc>
                <a:spcPct val="100000"/>
              </a:lnSpc>
              <a:spcBef>
                <a:spcPct val="50000"/>
              </a:spcBef>
              <a:spcAft>
                <a:spcPct val="0"/>
              </a:spcAft>
              <a:buClrTx/>
              <a:buSzTx/>
              <a:buFontTx/>
              <a:buNone/>
              <a:tabLst/>
              <a:defRPr/>
            </a:pPr>
            <a:r>
              <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如：</a:t>
            </a: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int a[10],*pa;   pa=a;</a:t>
            </a:r>
          </a:p>
        </p:txBody>
      </p:sp>
      <p:sp>
        <p:nvSpPr>
          <p:cNvPr id="16" name="Text Box 21"/>
          <p:cNvSpPr txBox="1">
            <a:spLocks noChangeArrowheads="1"/>
          </p:cNvSpPr>
          <p:nvPr/>
        </p:nvSpPr>
        <p:spPr bwMode="auto">
          <a:xfrm>
            <a:off x="1195677" y="5313796"/>
            <a:ext cx="679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algn="just" defTabSz="914400" fontAlgn="base">
              <a:spcBef>
                <a:spcPct val="50000"/>
              </a:spcBef>
              <a:spcAft>
                <a:spcPct val="0"/>
              </a:spcAft>
            </a:pPr>
            <a:r>
              <a:rPr lang="en-US" altLang="zh-CN" sz="2400">
                <a:solidFill>
                  <a:srgbClr val="000000"/>
                </a:solidFill>
                <a:latin typeface="Times New Roman" panose="02020603050405020304" pitchFamily="18" charset="0"/>
              </a:rPr>
              <a:t>⑸</a:t>
            </a:r>
            <a:r>
              <a:rPr lang="zh-CN" altLang="en-US" sz="2400">
                <a:solidFill>
                  <a:srgbClr val="000000"/>
                </a:solidFill>
                <a:latin typeface="Times New Roman" panose="02020603050405020304" pitchFamily="18" charset="0"/>
              </a:rPr>
              <a:t>给指针变量赋值为符号常量</a:t>
            </a:r>
            <a:r>
              <a:rPr lang="en-US" altLang="zh-CN" sz="2400">
                <a:solidFill>
                  <a:srgbClr val="000000"/>
                </a:solidFill>
                <a:latin typeface="Times New Roman" panose="02020603050405020304" pitchFamily="18" charset="0"/>
              </a:rPr>
              <a:t>NULL</a:t>
            </a:r>
            <a:r>
              <a:rPr lang="zh-CN" altLang="en-US" sz="2400">
                <a:solidFill>
                  <a:srgbClr val="000000"/>
                </a:solidFill>
                <a:latin typeface="Times New Roman" panose="02020603050405020304" pitchFamily="18" charset="0"/>
              </a:rPr>
              <a:t>。</a:t>
            </a:r>
          </a:p>
        </p:txBody>
      </p:sp>
      <p:sp>
        <p:nvSpPr>
          <p:cNvPr id="17" name="Text Box 22"/>
          <p:cNvSpPr txBox="1">
            <a:spLocks noChangeArrowheads="1"/>
          </p:cNvSpPr>
          <p:nvPr/>
        </p:nvSpPr>
        <p:spPr bwMode="auto">
          <a:xfrm>
            <a:off x="2265652" y="5747184"/>
            <a:ext cx="4965700" cy="431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如：</a:t>
            </a: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int *pa ;   pa=NULL ; </a:t>
            </a:r>
          </a:p>
        </p:txBody>
      </p:sp>
      <p:sp>
        <p:nvSpPr>
          <p:cNvPr id="18" name="Text Box 24"/>
          <p:cNvSpPr txBox="1">
            <a:spLocks noChangeArrowheads="1"/>
          </p:cNvSpPr>
          <p:nvPr/>
        </p:nvSpPr>
        <p:spPr bwMode="auto">
          <a:xfrm>
            <a:off x="7231352" y="5316971"/>
            <a:ext cx="3505200" cy="860425"/>
          </a:xfrm>
          <a:prstGeom prst="rect">
            <a:avLst/>
          </a:prstGeom>
          <a:solidFill>
            <a:srgbClr val="FFFFFF"/>
          </a:solidFill>
          <a:ln w="38100">
            <a:solidFill>
              <a:srgbClr val="339933"/>
            </a:solidFill>
            <a:miter lim="800000"/>
            <a:headEnd type="none" w="lg" len="lg"/>
            <a:tailEnd/>
          </a:ln>
        </p:spPr>
        <p:txBody>
          <a:bodyPr wrap="none" lIns="90000" tIns="46800" rIns="90000" bIns="46800"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隶书" panose="02010509060101010101" pitchFamily="49" charset="-122"/>
                <a:sym typeface="Symbol" panose="05050102010706020507" pitchFamily="18" charset="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    int   *p;</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        p=0x12ff7c;          (</a:t>
            </a:r>
            <a:r>
              <a:rPr kumimoji="0" lang="en-US" altLang="zh-CN" sz="2400" b="1" i="0" u="none" strike="noStrike" kern="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p>
        </p:txBody>
      </p:sp>
      <p:sp>
        <p:nvSpPr>
          <p:cNvPr id="19" name="Rectangle 50"/>
          <p:cNvSpPr>
            <a:spLocks noChangeArrowheads="1"/>
          </p:cNvSpPr>
          <p:nvPr/>
        </p:nvSpPr>
        <p:spPr bwMode="auto">
          <a:xfrm>
            <a:off x="390566" y="442194"/>
            <a:ext cx="28889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0"/>
              </a:spcBef>
              <a:spcAft>
                <a:spcPct val="0"/>
              </a:spcAft>
            </a:pPr>
            <a:r>
              <a:rPr lang="zh-CN" altLang="en-US" sz="2800" dirty="0">
                <a:solidFill>
                  <a:srgbClr val="000000"/>
                </a:solidFill>
                <a:latin typeface="Times New Roman" panose="02020603050405020304" pitchFamily="18" charset="0"/>
              </a:rPr>
              <a:t>四</a:t>
            </a:r>
            <a:r>
              <a:rPr lang="en-US" altLang="zh-CN" sz="2800" dirty="0">
                <a:solidFill>
                  <a:srgbClr val="000000"/>
                </a:solidFill>
                <a:latin typeface="Times New Roman" panose="02020603050405020304" pitchFamily="18" charset="0"/>
              </a:rPr>
              <a:t>. </a:t>
            </a:r>
            <a:r>
              <a:rPr lang="zh-CN" altLang="en-US" sz="2800" dirty="0">
                <a:solidFill>
                  <a:srgbClr val="000000"/>
                </a:solidFill>
                <a:latin typeface="Times New Roman" panose="02020603050405020304" pitchFamily="18" charset="0"/>
              </a:rPr>
              <a:t>指针的</a:t>
            </a:r>
            <a:r>
              <a:rPr lang="zh-CN" altLang="zh-CN" sz="2800" dirty="0">
                <a:solidFill>
                  <a:srgbClr val="000000"/>
                </a:solidFill>
                <a:latin typeface="Times New Roman" panose="02020603050405020304" pitchFamily="18" charset="0"/>
              </a:rPr>
              <a:t>运算</a:t>
            </a:r>
            <a:r>
              <a:rPr lang="zh-CN" altLang="en-US" sz="2800" dirty="0">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4180496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ext Box 15"/>
          <p:cNvSpPr txBox="1">
            <a:spLocks noChangeArrowheads="1"/>
          </p:cNvSpPr>
          <p:nvPr/>
        </p:nvSpPr>
        <p:spPr bwMode="auto">
          <a:xfrm>
            <a:off x="390565" y="1243206"/>
            <a:ext cx="874871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2. </a:t>
            </a:r>
            <a:r>
              <a:rPr kumimoji="0" lang="en-US" altLang="zh-CN" sz="2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pointer±n</a:t>
            </a:r>
            <a:endPar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endParaRPr>
          </a:p>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意义：指向该指针下移或上移</a:t>
            </a: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n</a:t>
            </a: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个</a:t>
            </a:r>
            <a:r>
              <a:rPr kumimoji="0"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数据之后的内存地址，即</a:t>
            </a: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(pointer)</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±n*</a:t>
            </a:r>
            <a:r>
              <a:rPr kumimoji="0" lang="en-US" altLang="zh-CN" sz="2400" b="1" i="0" u="none" strike="noStrike" kern="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sizeof</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(type)</a:t>
            </a:r>
          </a:p>
        </p:txBody>
      </p:sp>
      <p:sp>
        <p:nvSpPr>
          <p:cNvPr id="8" name="Rectangle 46"/>
          <p:cNvSpPr>
            <a:spLocks noChangeArrowheads="1"/>
          </p:cNvSpPr>
          <p:nvPr/>
        </p:nvSpPr>
        <p:spPr bwMode="auto">
          <a:xfrm>
            <a:off x="606465" y="2820168"/>
            <a:ext cx="4572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0"/>
              </a:spcBef>
              <a:spcAft>
                <a:spcPct val="0"/>
              </a:spcAft>
            </a:pPr>
            <a:r>
              <a:rPr lang="en-US" altLang="zh-CN" sz="2400" dirty="0" err="1">
                <a:solidFill>
                  <a:srgbClr val="000000"/>
                </a:solidFill>
                <a:latin typeface="宋体" panose="02010600030101010101" pitchFamily="2" charset="-122"/>
              </a:rPr>
              <a:t>int</a:t>
            </a:r>
            <a:r>
              <a:rPr lang="en-US" altLang="zh-CN" sz="2400" dirty="0">
                <a:solidFill>
                  <a:srgbClr val="000000"/>
                </a:solidFill>
                <a:latin typeface="宋体" panose="02010600030101010101" pitchFamily="2" charset="-122"/>
              </a:rPr>
              <a:t> </a:t>
            </a:r>
            <a:r>
              <a:rPr lang="en-US" altLang="zh-CN" sz="2400" dirty="0" err="1">
                <a:solidFill>
                  <a:srgbClr val="000000"/>
                </a:solidFill>
                <a:latin typeface="宋体" panose="02010600030101010101" pitchFamily="2" charset="-122"/>
              </a:rPr>
              <a:t>Num</a:t>
            </a:r>
            <a:r>
              <a:rPr lang="en-US" altLang="zh-CN" sz="2400" dirty="0">
                <a:solidFill>
                  <a:srgbClr val="000000"/>
                </a:solidFill>
                <a:latin typeface="宋体" panose="02010600030101010101" pitchFamily="2" charset="-122"/>
              </a:rPr>
              <a:t>[5]={2,4,6,8,10}</a:t>
            </a:r>
            <a:r>
              <a:rPr lang="en-US" altLang="zh-CN" sz="2400" dirty="0">
                <a:solidFill>
                  <a:srgbClr val="000000"/>
                </a:solidFill>
                <a:latin typeface="楷体_GB2312" pitchFamily="49" charset="-122"/>
                <a:ea typeface="楷体_GB2312" pitchFamily="49" charset="-122"/>
              </a:rPr>
              <a:t>;</a:t>
            </a:r>
          </a:p>
          <a:p>
            <a:pPr defTabSz="914400" fontAlgn="base">
              <a:spcBef>
                <a:spcPct val="0"/>
              </a:spcBef>
              <a:spcAft>
                <a:spcPct val="0"/>
              </a:spcAft>
            </a:pPr>
            <a:r>
              <a:rPr lang="en-US" altLang="zh-CN" sz="2400" dirty="0" err="1">
                <a:solidFill>
                  <a:srgbClr val="000000"/>
                </a:solidFill>
                <a:latin typeface="宋体" panose="02010600030101010101" pitchFamily="2" charset="-122"/>
              </a:rPr>
              <a:t>int</a:t>
            </a:r>
            <a:r>
              <a:rPr lang="en-US" altLang="zh-CN" sz="2400" dirty="0">
                <a:solidFill>
                  <a:srgbClr val="000000"/>
                </a:solidFill>
                <a:latin typeface="宋体" panose="02010600030101010101" pitchFamily="2" charset="-122"/>
              </a:rPr>
              <a:t> *</a:t>
            </a:r>
            <a:r>
              <a:rPr lang="en-US" altLang="zh-CN" sz="2400" dirty="0" err="1">
                <a:solidFill>
                  <a:srgbClr val="000000"/>
                </a:solidFill>
                <a:latin typeface="宋体" panose="02010600030101010101" pitchFamily="2" charset="-122"/>
              </a:rPr>
              <a:t>ptr</a:t>
            </a:r>
            <a:r>
              <a:rPr lang="en-US" altLang="zh-CN" sz="2400" dirty="0">
                <a:solidFill>
                  <a:srgbClr val="000000"/>
                </a:solidFill>
                <a:latin typeface="宋体" panose="02010600030101010101" pitchFamily="2" charset="-122"/>
              </a:rPr>
              <a:t>=</a:t>
            </a:r>
            <a:r>
              <a:rPr lang="en-US" altLang="zh-CN" sz="2400" dirty="0" err="1">
                <a:solidFill>
                  <a:srgbClr val="000000"/>
                </a:solidFill>
                <a:latin typeface="宋体" panose="02010600030101010101" pitchFamily="2" charset="-122"/>
              </a:rPr>
              <a:t>Num</a:t>
            </a:r>
            <a:r>
              <a:rPr lang="en-US" altLang="zh-CN" sz="2400" dirty="0">
                <a:solidFill>
                  <a:srgbClr val="000000"/>
                </a:solidFill>
                <a:latin typeface="楷体_GB2312" pitchFamily="49" charset="-122"/>
                <a:ea typeface="楷体_GB2312" pitchFamily="49" charset="-122"/>
              </a:rPr>
              <a:t>;</a:t>
            </a:r>
            <a:r>
              <a:rPr lang="en-US" altLang="zh-CN" sz="2400" dirty="0">
                <a:solidFill>
                  <a:srgbClr val="000000"/>
                </a:solidFill>
                <a:latin typeface="宋体" panose="02010600030101010101" pitchFamily="2" charset="-122"/>
              </a:rPr>
              <a:t>//&amp;</a:t>
            </a:r>
            <a:r>
              <a:rPr lang="en-US" altLang="zh-CN" sz="2400" dirty="0" err="1">
                <a:solidFill>
                  <a:srgbClr val="000000"/>
                </a:solidFill>
                <a:latin typeface="宋体" panose="02010600030101010101" pitchFamily="2" charset="-122"/>
              </a:rPr>
              <a:t>Num</a:t>
            </a:r>
            <a:r>
              <a:rPr lang="en-US" altLang="zh-CN" sz="2400" dirty="0">
                <a:solidFill>
                  <a:srgbClr val="000000"/>
                </a:solidFill>
                <a:latin typeface="宋体" panose="02010600030101010101" pitchFamily="2" charset="-122"/>
              </a:rPr>
              <a:t>[0]</a:t>
            </a:r>
          </a:p>
          <a:p>
            <a:pPr defTabSz="914400" fontAlgn="base">
              <a:spcBef>
                <a:spcPct val="0"/>
              </a:spcBef>
              <a:spcAft>
                <a:spcPct val="0"/>
              </a:spcAft>
            </a:pPr>
            <a:endParaRPr lang="en-US" altLang="zh-CN" sz="2400" dirty="0">
              <a:solidFill>
                <a:srgbClr val="000000"/>
              </a:solidFill>
              <a:latin typeface="宋体" panose="02010600030101010101" pitchFamily="2" charset="-122"/>
            </a:endParaRPr>
          </a:p>
          <a:p>
            <a:pPr defTabSz="914400" fontAlgn="base">
              <a:spcBef>
                <a:spcPct val="0"/>
              </a:spcBef>
              <a:spcAft>
                <a:spcPct val="0"/>
              </a:spcAft>
            </a:pPr>
            <a:r>
              <a:rPr lang="en-US" altLang="zh-CN" sz="2400" dirty="0">
                <a:solidFill>
                  <a:srgbClr val="000000"/>
                </a:solidFill>
                <a:latin typeface="宋体" panose="02010600030101010101" pitchFamily="2" charset="-122"/>
              </a:rPr>
              <a:t>&amp;</a:t>
            </a:r>
            <a:r>
              <a:rPr lang="en-US" altLang="zh-CN" sz="1800" dirty="0" err="1">
                <a:solidFill>
                  <a:srgbClr val="000000"/>
                </a:solidFill>
                <a:ea typeface="楷体_GB2312" pitchFamily="49" charset="-122"/>
              </a:rPr>
              <a:t>Num</a:t>
            </a:r>
            <a:r>
              <a:rPr lang="en-US" altLang="zh-CN" sz="2400" dirty="0">
                <a:solidFill>
                  <a:srgbClr val="000000"/>
                </a:solidFill>
                <a:latin typeface="宋体" panose="02010600030101010101" pitchFamily="2" charset="-122"/>
              </a:rPr>
              <a:t>[0]</a:t>
            </a:r>
            <a:r>
              <a:rPr lang="en-US" altLang="zh-CN" sz="2400" dirty="0">
                <a:solidFill>
                  <a:srgbClr val="000000"/>
                </a:solidFill>
                <a:latin typeface="宋体" panose="02010600030101010101" pitchFamily="2" charset="-122"/>
                <a:sym typeface="Wingdings" panose="05000000000000000000" pitchFamily="2" charset="2"/>
              </a:rPr>
              <a:t></a:t>
            </a:r>
            <a:r>
              <a:rPr lang="en-US" altLang="zh-CN" sz="1800" dirty="0">
                <a:solidFill>
                  <a:srgbClr val="000000"/>
                </a:solidFill>
                <a:ea typeface="楷体_GB2312" pitchFamily="49" charset="-122"/>
              </a:rPr>
              <a:t>Num</a:t>
            </a:r>
            <a:r>
              <a:rPr lang="en-US" altLang="zh-CN" sz="2400" dirty="0">
                <a:solidFill>
                  <a:srgbClr val="000000"/>
                </a:solidFill>
                <a:latin typeface="宋体" panose="02010600030101010101" pitchFamily="2" charset="-122"/>
                <a:sym typeface="Wingdings" panose="05000000000000000000" pitchFamily="2" charset="2"/>
              </a:rPr>
              <a:t>+0ptr+0</a:t>
            </a:r>
          </a:p>
          <a:p>
            <a:pPr defTabSz="914400" fontAlgn="base">
              <a:spcBef>
                <a:spcPct val="0"/>
              </a:spcBef>
              <a:spcAft>
                <a:spcPct val="0"/>
              </a:spcAft>
            </a:pPr>
            <a:r>
              <a:rPr lang="en-US" altLang="zh-CN" sz="2400" dirty="0">
                <a:solidFill>
                  <a:srgbClr val="000000"/>
                </a:solidFill>
                <a:latin typeface="宋体" panose="02010600030101010101" pitchFamily="2" charset="-122"/>
              </a:rPr>
              <a:t>&amp;</a:t>
            </a:r>
            <a:r>
              <a:rPr lang="en-US" altLang="zh-CN" sz="1800" dirty="0" err="1">
                <a:solidFill>
                  <a:srgbClr val="000000"/>
                </a:solidFill>
                <a:ea typeface="楷体_GB2312" pitchFamily="49" charset="-122"/>
              </a:rPr>
              <a:t>Num</a:t>
            </a:r>
            <a:r>
              <a:rPr lang="en-US" altLang="zh-CN" sz="2400" dirty="0">
                <a:solidFill>
                  <a:srgbClr val="000000"/>
                </a:solidFill>
                <a:latin typeface="宋体" panose="02010600030101010101" pitchFamily="2" charset="-122"/>
              </a:rPr>
              <a:t>[2]</a:t>
            </a:r>
            <a:r>
              <a:rPr lang="en-US" altLang="zh-CN" sz="2400" dirty="0">
                <a:solidFill>
                  <a:srgbClr val="000000"/>
                </a:solidFill>
                <a:latin typeface="宋体" panose="02010600030101010101" pitchFamily="2" charset="-122"/>
                <a:sym typeface="Wingdings" panose="05000000000000000000" pitchFamily="2" charset="2"/>
              </a:rPr>
              <a:t></a:t>
            </a:r>
            <a:r>
              <a:rPr lang="en-US" altLang="zh-CN" sz="1800" dirty="0">
                <a:solidFill>
                  <a:srgbClr val="000000"/>
                </a:solidFill>
                <a:ea typeface="楷体_GB2312" pitchFamily="49" charset="-122"/>
              </a:rPr>
              <a:t>Num</a:t>
            </a:r>
            <a:r>
              <a:rPr lang="en-US" altLang="zh-CN" sz="2400" dirty="0">
                <a:solidFill>
                  <a:srgbClr val="000000"/>
                </a:solidFill>
                <a:latin typeface="宋体" panose="02010600030101010101" pitchFamily="2" charset="-122"/>
                <a:sym typeface="Wingdings" panose="05000000000000000000" pitchFamily="2" charset="2"/>
              </a:rPr>
              <a:t>+2ptr+2</a:t>
            </a:r>
          </a:p>
          <a:p>
            <a:pPr defTabSz="914400" fontAlgn="base">
              <a:spcBef>
                <a:spcPct val="0"/>
              </a:spcBef>
              <a:spcAft>
                <a:spcPct val="0"/>
              </a:spcAft>
            </a:pPr>
            <a:endParaRPr lang="en-US" altLang="zh-CN" sz="2400" dirty="0">
              <a:solidFill>
                <a:srgbClr val="000000"/>
              </a:solidFill>
              <a:latin typeface="宋体" panose="02010600030101010101" pitchFamily="2" charset="-122"/>
              <a:sym typeface="Wingdings" panose="05000000000000000000" pitchFamily="2" charset="2"/>
            </a:endParaRPr>
          </a:p>
          <a:p>
            <a:pPr defTabSz="914400" fontAlgn="base">
              <a:spcBef>
                <a:spcPct val="0"/>
              </a:spcBef>
              <a:spcAft>
                <a:spcPct val="0"/>
              </a:spcAft>
            </a:pPr>
            <a:r>
              <a:rPr lang="en-US" altLang="zh-CN" sz="2400" dirty="0">
                <a:solidFill>
                  <a:srgbClr val="000000"/>
                </a:solidFill>
                <a:latin typeface="宋体" panose="02010600030101010101" pitchFamily="2" charset="-122"/>
                <a:sym typeface="Wingdings" panose="05000000000000000000" pitchFamily="2" charset="2"/>
              </a:rPr>
              <a:t>ptr+2  ?</a:t>
            </a:r>
          </a:p>
          <a:p>
            <a:pPr defTabSz="914400" fontAlgn="base">
              <a:spcBef>
                <a:spcPct val="0"/>
              </a:spcBef>
              <a:spcAft>
                <a:spcPct val="0"/>
              </a:spcAft>
            </a:pPr>
            <a:r>
              <a:rPr lang="en-US" altLang="zh-CN" sz="2400" dirty="0" err="1">
                <a:solidFill>
                  <a:srgbClr val="000000"/>
                </a:solidFill>
                <a:latin typeface="宋体" panose="02010600030101010101" pitchFamily="2" charset="-122"/>
                <a:sym typeface="Wingdings" panose="05000000000000000000" pitchFamily="2" charset="2"/>
              </a:rPr>
              <a:t>ptr</a:t>
            </a:r>
            <a:r>
              <a:rPr lang="en-US" altLang="zh-CN" sz="2400" dirty="0">
                <a:solidFill>
                  <a:srgbClr val="000000"/>
                </a:solidFill>
                <a:latin typeface="宋体" panose="02010600030101010101" pitchFamily="2" charset="-122"/>
                <a:sym typeface="Wingdings" panose="05000000000000000000" pitchFamily="2" charset="2"/>
              </a:rPr>
              <a:t>[2]  ?</a:t>
            </a:r>
          </a:p>
          <a:p>
            <a:pPr defTabSz="914400" fontAlgn="base">
              <a:spcBef>
                <a:spcPct val="0"/>
              </a:spcBef>
              <a:spcAft>
                <a:spcPct val="0"/>
              </a:spcAft>
            </a:pPr>
            <a:r>
              <a:rPr lang="en-US" altLang="zh-CN" sz="2400" dirty="0">
                <a:solidFill>
                  <a:srgbClr val="000000"/>
                </a:solidFill>
                <a:latin typeface="宋体" panose="02010600030101010101" pitchFamily="2" charset="-122"/>
                <a:sym typeface="Wingdings" panose="05000000000000000000" pitchFamily="2" charset="2"/>
              </a:rPr>
              <a:t>*(prt+2)  ?</a:t>
            </a:r>
          </a:p>
        </p:txBody>
      </p:sp>
      <p:pic>
        <p:nvPicPr>
          <p:cNvPr id="9" name="Picture 48"/>
          <p:cNvPicPr>
            <a:picLocks noChangeArrowheads="1"/>
          </p:cNvPicPr>
          <p:nvPr/>
        </p:nvPicPr>
        <p:blipFill>
          <a:blip r:embed="rId3" cstate="print">
            <a:extLst>
              <a:ext uri="{28A0092B-C50C-407E-A947-70E740481C1C}">
                <a14:useLocalDpi xmlns:a14="http://schemas.microsoft.com/office/drawing/2010/main" val="0"/>
              </a:ext>
            </a:extLst>
          </a:blip>
          <a:srcRect b="4814"/>
          <a:stretch>
            <a:fillRect/>
          </a:stretch>
        </p:blipFill>
        <p:spPr bwMode="auto">
          <a:xfrm>
            <a:off x="5178465" y="2851343"/>
            <a:ext cx="5343525"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1928987"/>
      </p:ext>
    </p:extLst>
  </p:cSld>
  <p:clrMapOvr>
    <a:masterClrMapping/>
  </p:clrMapOvr>
  <p:transition>
    <p:random/>
    <p:sndAc>
      <p:stSnd>
        <p:snd r:embed="rId2" name="CAMERA.WAV"/>
      </p:stSnd>
    </p:sndAc>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Text Box 16"/>
          <p:cNvSpPr txBox="1">
            <a:spLocks noChangeArrowheads="1"/>
          </p:cNvSpPr>
          <p:nvPr/>
        </p:nvSpPr>
        <p:spPr bwMode="auto">
          <a:xfrm>
            <a:off x="803275" y="1090036"/>
            <a:ext cx="7921625"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3. pointer</a:t>
            </a:r>
            <a:r>
              <a:rPr kumimoji="0"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t>
            </a: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t>
            </a:r>
            <a:r>
              <a:rPr kumimoji="0"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t>
            </a:r>
          </a:p>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意义：指向该指针下移或上移</a:t>
            </a: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1</a:t>
            </a: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个</a:t>
            </a:r>
            <a:r>
              <a:rPr kumimoji="0"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数据之后的内存地址，即</a:t>
            </a: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(pointer)</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a:t>
            </a:r>
            <a:r>
              <a:rPr kumimoji="0" lang="en-US" altLang="zh-CN" sz="2400" b="1" i="0" u="none" strike="noStrike" kern="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sizeof</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(type)</a:t>
            </a:r>
          </a:p>
        </p:txBody>
      </p:sp>
      <p:sp>
        <p:nvSpPr>
          <p:cNvPr id="16" name="Rectangle 17"/>
          <p:cNvSpPr>
            <a:spLocks noChangeArrowheads="1"/>
          </p:cNvSpPr>
          <p:nvPr/>
        </p:nvSpPr>
        <p:spPr bwMode="auto">
          <a:xfrm>
            <a:off x="1739899" y="3192318"/>
            <a:ext cx="604837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eg</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  </a:t>
            </a:r>
            <a:r>
              <a:rPr kumimoji="0" lang="en-US" altLang="zh-CN" sz="2400" b="1" i="0" u="none" strike="noStrike" kern="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int</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 *</a:t>
            </a:r>
            <a:r>
              <a:rPr kumimoji="0" lang="en-US" altLang="zh-CN" sz="2400" b="1" i="0" u="none" strike="noStrike" kern="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ptr</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 a[5]={2,4,6,8,10};</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     </a:t>
            </a:r>
            <a:r>
              <a:rPr kumimoji="0" lang="en-US" altLang="zh-CN" sz="2400" b="1" i="0" u="none" strike="noStrike" kern="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ptr</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=a+3;   </a:t>
            </a:r>
            <a:r>
              <a:rPr kumimoji="0" lang="en-US" altLang="zh-CN" sz="2400" b="1" i="0" u="none" strike="noStrike" kern="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ptr</a:t>
            </a:r>
            <a:r>
              <a:rPr kumimoji="0" lang="en-US" altLang="zh-CN" sz="6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 </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a:t>
            </a:r>
            <a:r>
              <a:rPr kumimoji="0" lang="en-US" altLang="zh-CN" sz="6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 </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a:t>
            </a:r>
            <a:r>
              <a:rPr kumimoji="0" lang="en-US" altLang="zh-CN" sz="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     *</a:t>
            </a:r>
            <a:r>
              <a:rPr kumimoji="0" lang="en-US" altLang="zh-CN" sz="2400" b="1" i="0" u="none" strike="noStrike" kern="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ptr</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 </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panose="05000000000000000000" pitchFamily="2" charset="2"/>
              </a:rPr>
              <a:t> *(</a:t>
            </a:r>
            <a:r>
              <a:rPr kumimoji="0" lang="en-US" altLang="zh-CN" sz="2400" b="1" i="0" u="none" strike="noStrike" kern="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sym typeface="Wingdings" panose="05000000000000000000" pitchFamily="2" charset="2"/>
              </a:rPr>
              <a:t>ptr</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panose="05000000000000000000" pitchFamily="2" charset="2"/>
              </a:rPr>
              <a:t>++) ≠ (*</a:t>
            </a:r>
            <a:r>
              <a:rPr kumimoji="0" lang="en-US" altLang="zh-CN" sz="2400" b="1" i="0" u="none" strike="noStrike" kern="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sym typeface="Wingdings" panose="05000000000000000000" pitchFamily="2" charset="2"/>
              </a:rPr>
              <a:t>ptr</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panose="05000000000000000000" pitchFamily="2" charset="2"/>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     *++</a:t>
            </a:r>
            <a:r>
              <a:rPr kumimoji="0" lang="en-US" altLang="zh-CN" sz="2400" b="1" i="0" u="none" strike="noStrike" kern="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ptr</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 </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panose="05000000000000000000" pitchFamily="2" charset="2"/>
              </a:rPr>
              <a:t> *(++</a:t>
            </a:r>
            <a:r>
              <a:rPr kumimoji="0" lang="en-US" altLang="zh-CN" sz="2400" b="1" i="0" u="none" strike="noStrike" kern="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sym typeface="Wingdings" panose="05000000000000000000" pitchFamily="2" charset="2"/>
              </a:rPr>
              <a:t>ptr</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panose="05000000000000000000" pitchFamily="2" charset="2"/>
              </a:rPr>
              <a:t>) </a:t>
            </a: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panose="05000000000000000000" pitchFamily="2" charset="2"/>
              </a:rPr>
              <a:t>≠ </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panose="05000000000000000000" pitchFamily="2" charset="2"/>
              </a:rPr>
              <a:t>++(*</a:t>
            </a:r>
            <a:r>
              <a:rPr kumimoji="0" lang="en-US" altLang="zh-CN" sz="2400" b="1" i="0" u="none" strike="noStrike" kern="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sym typeface="Wingdings" panose="05000000000000000000" pitchFamily="2" charset="2"/>
              </a:rPr>
              <a:t>ptr</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panose="05000000000000000000" pitchFamily="2" charset="2"/>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sym typeface="Wingdings" panose="05000000000000000000" pitchFamily="2" charset="2"/>
              </a:rPr>
              <a:t>eg</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panose="05000000000000000000" pitchFamily="2" charset="2"/>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panose="05000000000000000000" pitchFamily="2" charset="2"/>
              </a:rPr>
              <a:t> void </a:t>
            </a:r>
            <a:r>
              <a:rPr kumimoji="0" lang="en-US" altLang="zh-CN" sz="2400" b="1" i="0" u="none" strike="noStrike" kern="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sym typeface="Wingdings" panose="05000000000000000000" pitchFamily="2" charset="2"/>
              </a:rPr>
              <a:t>strcpy</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panose="05000000000000000000" pitchFamily="2" charset="2"/>
              </a:rPr>
              <a:t>(char *t, char *s)</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panose="05000000000000000000" pitchFamily="2" charset="2"/>
              </a:rPr>
              <a:t> { while((*t++=*s++)!=</a:t>
            </a: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panose="05000000000000000000" pitchFamily="2" charset="2"/>
              </a:rPr>
              <a:t>\0</a:t>
            </a: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panose="05000000000000000000" pitchFamily="2" charset="2"/>
              </a:rPr>
              <a:t>);}</a:t>
            </a:r>
          </a:p>
        </p:txBody>
      </p:sp>
    </p:spTree>
    <p:extLst>
      <p:ext uri="{BB962C8B-B14F-4D97-AF65-F5344CB8AC3E}">
        <p14:creationId xmlns:p14="http://schemas.microsoft.com/office/powerpoint/2010/main" val="1355347468"/>
      </p:ext>
    </p:extLst>
  </p:cSld>
  <p:clrMapOvr>
    <a:masterClrMapping/>
  </p:clrMapOvr>
  <p:transition>
    <p:random/>
    <p:sndAc>
      <p:stSnd>
        <p:snd r:embed="rId3" name="CAMERA.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363951" y="1272020"/>
            <a:ext cx="8229600" cy="4525963"/>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marL="812800" indent="-812800" algn="l" rtl="0" eaLnBrk="0" fontAlgn="base" hangingPunct="0">
              <a:spcBef>
                <a:spcPct val="20000"/>
              </a:spcBef>
              <a:spcAft>
                <a:spcPct val="0"/>
              </a:spcAft>
              <a:defRPr sz="3200" b="1">
                <a:solidFill>
                  <a:schemeClr val="tx1"/>
                </a:solidFill>
                <a:effectLst>
                  <a:outerShdw blurRad="38100" dist="38100" dir="2700000" algn="tl">
                    <a:srgbClr val="C0C0C0"/>
                  </a:outerShdw>
                </a:effectLst>
                <a:latin typeface="+mn-lt"/>
                <a:ea typeface="+mn-ea"/>
                <a:cs typeface="+mn-cs"/>
                <a:sym typeface="Wingdings 2"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sym typeface="Wingdings 2" panose="05020102010507070707" pitchFamily="18" charset="2"/>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sym typeface="Wingdings 2" panose="05020102010507070707" pitchFamily="18" charset="2"/>
              </a:defRPr>
            </a:lvl3pPr>
            <a:lvl4pPr marL="1879600" indent="-508000" algn="l" rtl="0" eaLnBrk="0" fontAlgn="base" hangingPunct="0">
              <a:spcBef>
                <a:spcPct val="20000"/>
              </a:spcBef>
              <a:spcAft>
                <a:spcPct val="0"/>
              </a:spcAft>
              <a:buChar char="–"/>
              <a:defRPr sz="2000">
                <a:solidFill>
                  <a:schemeClr val="tx1"/>
                </a:solidFill>
                <a:latin typeface="+mn-lt"/>
                <a:ea typeface="+mn-ea"/>
                <a:sym typeface="Wingdings 2" panose="05020102010507070707" pitchFamily="18" charset="2"/>
              </a:defRPr>
            </a:lvl4pPr>
            <a:lvl5pPr marL="2336800" indent="-508000" algn="l" rtl="0" eaLnBrk="0" fontAlgn="base" hangingPunct="0">
              <a:spcBef>
                <a:spcPct val="20000"/>
              </a:spcBef>
              <a:spcAft>
                <a:spcPct val="0"/>
              </a:spcAft>
              <a:buChar char="»"/>
              <a:defRPr sz="2000">
                <a:solidFill>
                  <a:schemeClr val="tx1"/>
                </a:solidFill>
                <a:latin typeface="+mn-lt"/>
                <a:ea typeface="+mn-ea"/>
                <a:sym typeface="Wingdings 2" panose="05020102010507070707" pitchFamily="18" charset="2"/>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Program: EG0505.c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Description: </a:t>
            </a:r>
            <a:r>
              <a:rPr kumimoji="0" lang="zh-CN" altLang="en-US"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利用指针自增、自减访问数组。</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#include &lt;</a:t>
            </a:r>
            <a:r>
              <a:rPr kumimoji="0" lang="en-US" altLang="zh-CN" sz="20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stdio.h</a:t>
            </a: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&gt;</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void main( void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20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int</a:t>
            </a: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Num[5], </a:t>
            </a:r>
            <a:r>
              <a:rPr kumimoji="0" lang="en-US" altLang="zh-CN" sz="20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a:t>
            </a: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20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Ptr</a:t>
            </a: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=Num;</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20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printf</a:t>
            </a: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r>
              <a:rPr kumimoji="0" lang="zh-CN" altLang="en-US"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顺序输入</a:t>
            </a: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5</a:t>
            </a:r>
            <a:r>
              <a:rPr kumimoji="0" lang="zh-CN" altLang="en-US"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个整数：</a:t>
            </a: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for(</a:t>
            </a:r>
            <a:r>
              <a:rPr kumimoji="0" lang="en-US" altLang="zh-CN" sz="20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a:t>
            </a: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=0; </a:t>
            </a:r>
            <a:r>
              <a:rPr kumimoji="0" lang="en-US" altLang="zh-CN" sz="20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a:t>
            </a: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&lt;5; </a:t>
            </a:r>
            <a:r>
              <a:rPr kumimoji="0" lang="en-US" altLang="zh-CN" sz="20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a:t>
            </a: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20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Ptr</a:t>
            </a: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20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scanf</a:t>
            </a: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("%d", </a:t>
            </a:r>
            <a:r>
              <a:rPr kumimoji="0" lang="en-US" altLang="zh-CN" sz="20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Ptr</a:t>
            </a: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20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printf</a:t>
            </a: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r>
              <a:rPr kumimoji="0" lang="zh-CN" altLang="en-US"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逆序打印</a:t>
            </a: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Num</a:t>
            </a:r>
            <a:r>
              <a:rPr kumimoji="0" lang="zh-CN" altLang="en-US"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p>
          <a:p>
            <a:pPr lvl="0" defTabSz="914400" eaLnBrk="1" hangingPunct="1">
              <a:lnSpc>
                <a:spcPct val="80000"/>
              </a:lnSpc>
              <a:defRPr/>
            </a:pP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for(</a:t>
            </a:r>
            <a:r>
              <a:rPr kumimoji="0" lang="en-US" altLang="zh-CN" sz="20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a:t>
            </a: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=0,</a:t>
            </a:r>
            <a:r>
              <a:rPr lang="en-US" altLang="zh-CN" sz="2000" kern="0" dirty="0">
                <a:solidFill>
                  <a:srgbClr val="000000"/>
                </a:solidFill>
                <a:latin typeface="Arial"/>
                <a:ea typeface="宋体"/>
              </a:rPr>
              <a:t> </a:t>
            </a:r>
            <a:r>
              <a:rPr lang="en-US" altLang="zh-CN" sz="2000" kern="0" dirty="0" err="1">
                <a:solidFill>
                  <a:srgbClr val="000000"/>
                </a:solidFill>
                <a:latin typeface="Arial"/>
                <a:ea typeface="宋体"/>
              </a:rPr>
              <a:t>Ptr</a:t>
            </a:r>
            <a:r>
              <a:rPr lang="en-US" altLang="zh-CN" sz="2000" kern="0" dirty="0">
                <a:solidFill>
                  <a:srgbClr val="000000"/>
                </a:solidFill>
                <a:latin typeface="Arial"/>
                <a:ea typeface="宋体"/>
              </a:rPr>
              <a:t>--; </a:t>
            </a:r>
            <a:r>
              <a:rPr kumimoji="0" lang="en-US" altLang="zh-CN" sz="20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a:t>
            </a: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&lt;5; </a:t>
            </a:r>
            <a:r>
              <a:rPr kumimoji="0" lang="en-US" altLang="zh-CN" sz="20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a:t>
            </a:r>
            <a:r>
              <a:rPr lang="en-US" altLang="zh-CN" sz="2000" kern="0" dirty="0">
                <a:solidFill>
                  <a:srgbClr val="000000"/>
                </a:solidFill>
                <a:latin typeface="Arial"/>
                <a:ea typeface="宋体"/>
              </a:rPr>
              <a:t>++, </a:t>
            </a:r>
            <a:r>
              <a:rPr lang="en-US" altLang="zh-CN" sz="2000" kern="0" dirty="0" err="1">
                <a:solidFill>
                  <a:srgbClr val="000000"/>
                </a:solidFill>
                <a:latin typeface="Arial"/>
                <a:ea typeface="宋体"/>
              </a:rPr>
              <a:t>Ptr</a:t>
            </a:r>
            <a:r>
              <a:rPr lang="en-US" altLang="zh-CN" sz="2000" kern="0" dirty="0">
                <a:solidFill>
                  <a:srgbClr val="000000"/>
                </a:solidFill>
                <a:latin typeface="Arial"/>
                <a:ea typeface="宋体"/>
              </a:rPr>
              <a:t>--; )</a:t>
            </a:r>
            <a:endPar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endParaRP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20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printf</a:t>
            </a: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%d", *</a:t>
            </a:r>
            <a:r>
              <a:rPr kumimoji="0" lang="en-US" altLang="zh-CN" sz="20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Ptr</a:t>
            </a: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20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printf</a:t>
            </a: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("\n");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1404" y="3535001"/>
            <a:ext cx="4787900"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202077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1108364" y="1140691"/>
            <a:ext cx="82296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lnSpc>
                <a:spcPct val="120000"/>
              </a:lnSpc>
              <a:spcAft>
                <a:spcPct val="0"/>
              </a:spcAft>
            </a:pPr>
            <a:r>
              <a:rPr lang="en-US" altLang="zh-CN" sz="2800" dirty="0">
                <a:solidFill>
                  <a:srgbClr val="000000"/>
                </a:solidFill>
                <a:latin typeface="宋体" panose="02010600030101010101" pitchFamily="2" charset="-122"/>
              </a:rPr>
              <a:t>4. </a:t>
            </a:r>
            <a:r>
              <a:rPr lang="zh-CN" altLang="en-US" sz="2800" dirty="0">
                <a:solidFill>
                  <a:srgbClr val="000000"/>
                </a:solidFill>
                <a:latin typeface="宋体" panose="02010600030101010101" pitchFamily="2" charset="-122"/>
              </a:rPr>
              <a:t>两个指向同一数组不同元素的指针相减，其结果 为两个指针之间的数据的</a:t>
            </a:r>
            <a:r>
              <a:rPr lang="zh-CN" altLang="en-US" sz="2800" dirty="0">
                <a:solidFill>
                  <a:srgbClr val="FF3300"/>
                </a:solidFill>
                <a:latin typeface="宋体" panose="02010600030101010101" pitchFamily="2" charset="-122"/>
              </a:rPr>
              <a:t>个数</a:t>
            </a:r>
            <a:r>
              <a:rPr lang="zh-CN" altLang="en-US" sz="2800" dirty="0">
                <a:solidFill>
                  <a:srgbClr val="000000"/>
                </a:solidFill>
                <a:latin typeface="宋体" panose="02010600030101010101" pitchFamily="2" charset="-122"/>
              </a:rPr>
              <a:t>：</a:t>
            </a:r>
            <a:r>
              <a:rPr lang="zh-CN" altLang="en-US" sz="2800" u="sng" dirty="0">
                <a:solidFill>
                  <a:srgbClr val="000000"/>
                </a:solidFill>
                <a:latin typeface="宋体" panose="02010600030101010101" pitchFamily="2" charset="-122"/>
              </a:rPr>
              <a:t> </a:t>
            </a:r>
            <a:endParaRPr lang="zh-CN" altLang="en-US" sz="2800" dirty="0">
              <a:solidFill>
                <a:srgbClr val="000000"/>
              </a:solidFill>
              <a:latin typeface="宋体" panose="02010600030101010101" pitchFamily="2" charset="-122"/>
            </a:endParaRPr>
          </a:p>
          <a:p>
            <a:pPr algn="ctr" defTabSz="914400" fontAlgn="base">
              <a:lnSpc>
                <a:spcPct val="120000"/>
              </a:lnSpc>
              <a:spcAft>
                <a:spcPct val="0"/>
              </a:spcAft>
            </a:pPr>
            <a:r>
              <a:rPr lang="zh-CN" altLang="en-US" sz="2400" dirty="0">
                <a:solidFill>
                  <a:srgbClr val="000000"/>
                </a:solidFill>
                <a:latin typeface="宋体" panose="02010600030101010101" pitchFamily="2" charset="-122"/>
              </a:rPr>
              <a:t> </a:t>
            </a:r>
            <a:r>
              <a:rPr lang="en-US" altLang="zh-CN" sz="2400" dirty="0">
                <a:solidFill>
                  <a:srgbClr val="000000"/>
                </a:solidFill>
                <a:latin typeface="宋体" panose="02010600030101010101" pitchFamily="2" charset="-122"/>
              </a:rPr>
              <a:t>ptr1-ptr2=(ptr1</a:t>
            </a:r>
            <a:r>
              <a:rPr lang="zh-CN" altLang="en-US" sz="2400" dirty="0">
                <a:solidFill>
                  <a:srgbClr val="000000"/>
                </a:solidFill>
                <a:latin typeface="宋体" panose="02010600030101010101" pitchFamily="2" charset="-122"/>
              </a:rPr>
              <a:t>的值</a:t>
            </a:r>
            <a:r>
              <a:rPr lang="en-US" altLang="zh-CN" sz="2400" dirty="0">
                <a:solidFill>
                  <a:srgbClr val="000000"/>
                </a:solidFill>
                <a:latin typeface="宋体" panose="02010600030101010101" pitchFamily="2" charset="-122"/>
              </a:rPr>
              <a:t>- ptr2</a:t>
            </a:r>
            <a:r>
              <a:rPr lang="zh-CN" altLang="en-US" sz="2400" dirty="0">
                <a:solidFill>
                  <a:srgbClr val="000000"/>
                </a:solidFill>
                <a:latin typeface="宋体" panose="02010600030101010101" pitchFamily="2" charset="-122"/>
              </a:rPr>
              <a:t>的值</a:t>
            </a:r>
            <a:r>
              <a:rPr lang="en-US" altLang="zh-CN" sz="2400" dirty="0">
                <a:solidFill>
                  <a:srgbClr val="000000"/>
                </a:solidFill>
                <a:latin typeface="宋体" panose="02010600030101010101" pitchFamily="2" charset="-122"/>
              </a:rPr>
              <a:t>) /</a:t>
            </a:r>
            <a:r>
              <a:rPr lang="en-US" altLang="zh-CN" sz="2400" dirty="0" err="1">
                <a:solidFill>
                  <a:srgbClr val="000000"/>
                </a:solidFill>
                <a:latin typeface="宋体" panose="02010600030101010101" pitchFamily="2" charset="-122"/>
              </a:rPr>
              <a:t>sizeof</a:t>
            </a:r>
            <a:r>
              <a:rPr lang="en-US" altLang="zh-CN" sz="2400" dirty="0">
                <a:solidFill>
                  <a:srgbClr val="000000"/>
                </a:solidFill>
                <a:latin typeface="宋体" panose="02010600030101010101" pitchFamily="2" charset="-122"/>
              </a:rPr>
              <a:t>(type) </a:t>
            </a:r>
          </a:p>
        </p:txBody>
      </p:sp>
      <p:sp>
        <p:nvSpPr>
          <p:cNvPr id="7" name="Rectangle 11"/>
          <p:cNvSpPr>
            <a:spLocks noChangeArrowheads="1"/>
          </p:cNvSpPr>
          <p:nvPr/>
        </p:nvSpPr>
        <p:spPr bwMode="auto">
          <a:xfrm>
            <a:off x="1519527" y="2828204"/>
            <a:ext cx="4968875" cy="3444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Description:  </a:t>
            </a: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指针法求字符串长度</a:t>
            </a: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#include &lt;stdio.h&gt;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void main( void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char str[20], *ptr;</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printf("</a:t>
            </a: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请输入一字符串</a:t>
            </a: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gets(str);</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ptr=str;</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while(*ptr++);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printf("</a:t>
            </a: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字符串长度为</a:t>
            </a: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%d\n", ptr-str-1);</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a:t>
            </a:r>
          </a:p>
        </p:txBody>
      </p:sp>
      <p:sp>
        <p:nvSpPr>
          <p:cNvPr id="8" name="Rectangle 12"/>
          <p:cNvSpPr>
            <a:spLocks noChangeArrowheads="1"/>
          </p:cNvSpPr>
          <p:nvPr/>
        </p:nvSpPr>
        <p:spPr bwMode="auto">
          <a:xfrm>
            <a:off x="6631277" y="5280891"/>
            <a:ext cx="3060700" cy="701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请输入一字符串</a:t>
            </a: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:1234567</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字符串长度为</a:t>
            </a:r>
            <a:r>
              <a:rPr kumimoji="0" lang="en-US" altLang="zh-CN" sz="20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7</a:t>
            </a:r>
          </a:p>
        </p:txBody>
      </p:sp>
      <p:sp>
        <p:nvSpPr>
          <p:cNvPr id="9" name="AutoShape 13"/>
          <p:cNvSpPr>
            <a:spLocks noChangeArrowheads="1"/>
          </p:cNvSpPr>
          <p:nvPr/>
        </p:nvSpPr>
        <p:spPr bwMode="auto">
          <a:xfrm>
            <a:off x="6199477" y="3193329"/>
            <a:ext cx="2771775" cy="1260475"/>
          </a:xfrm>
          <a:prstGeom prst="wedgeRoundRectCallout">
            <a:avLst>
              <a:gd name="adj1" fmla="val -154352"/>
              <a:gd name="adj2" fmla="val 120907"/>
              <a:gd name="adj3" fmla="val 16667"/>
            </a:avLst>
          </a:prstGeom>
          <a:solidFill>
            <a:srgbClr val="00FFFF"/>
          </a:solidFill>
          <a:ln w="9525">
            <a:solidFill>
              <a:srgbClr val="000000"/>
            </a:solidFill>
            <a:miter lim="800000"/>
            <a:headEnd/>
            <a:tailEnd/>
          </a:ln>
        </p:spPr>
        <p:txBody>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空指针：</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a:t>
            </a: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ptr++!=</a:t>
            </a: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a:t>
            </a: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\0</a:t>
            </a: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a:t>
            </a:r>
            <a:endPar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*ptr++!=0</a:t>
            </a:r>
          </a:p>
        </p:txBody>
      </p:sp>
    </p:spTree>
    <p:extLst>
      <p:ext uri="{BB962C8B-B14F-4D97-AF65-F5344CB8AC3E}">
        <p14:creationId xmlns:p14="http://schemas.microsoft.com/office/powerpoint/2010/main" val="57214204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
          <p:cNvSpPr txBox="1">
            <a:spLocks noChangeArrowheads="1"/>
          </p:cNvSpPr>
          <p:nvPr/>
        </p:nvSpPr>
        <p:spPr bwMode="auto">
          <a:xfrm>
            <a:off x="380999" y="836613"/>
            <a:ext cx="8908144"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63538" indent="-363538">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lnSpc>
                <a:spcPct val="120000"/>
              </a:lnSpc>
              <a:spcAft>
                <a:spcPct val="0"/>
              </a:spcAft>
            </a:pPr>
            <a:r>
              <a:rPr lang="en-US" altLang="zh-CN" sz="2800" dirty="0">
                <a:solidFill>
                  <a:srgbClr val="000000"/>
                </a:solidFill>
                <a:latin typeface="Times New Roman" panose="02020603050405020304" pitchFamily="18" charset="0"/>
              </a:rPr>
              <a:t>5. </a:t>
            </a:r>
            <a:r>
              <a:rPr lang="zh-CN" altLang="en-US" sz="2800" dirty="0">
                <a:solidFill>
                  <a:srgbClr val="000000"/>
                </a:solidFill>
                <a:latin typeface="Times New Roman" panose="02020603050405020304" pitchFamily="18" charset="0"/>
              </a:rPr>
              <a:t>两个指向同一数组不同元素的指针</a:t>
            </a:r>
            <a:r>
              <a:rPr lang="zh-CN" altLang="zh-CN" sz="2800" dirty="0">
                <a:solidFill>
                  <a:srgbClr val="000000"/>
                </a:solidFill>
                <a:latin typeface="Times New Roman" panose="02020603050405020304" pitchFamily="18" charset="0"/>
              </a:rPr>
              <a:t>进行比较运算</a:t>
            </a:r>
            <a:r>
              <a:rPr lang="en-US" altLang="zh-CN" sz="2800" dirty="0">
                <a:solidFill>
                  <a:srgbClr val="000000"/>
                </a:solidFill>
                <a:latin typeface="Times New Roman" panose="02020603050405020304" pitchFamily="18" charset="0"/>
              </a:rPr>
              <a:t>——</a:t>
            </a:r>
            <a:r>
              <a:rPr lang="zh-CN" altLang="zh-CN" sz="2800" dirty="0">
                <a:solidFill>
                  <a:srgbClr val="000000"/>
                </a:solidFill>
                <a:latin typeface="Times New Roman" panose="02020603050405020304" pitchFamily="18" charset="0"/>
              </a:rPr>
              <a:t>比较两个指针的位置，结果是</a:t>
            </a:r>
            <a:r>
              <a:rPr lang="zh-CN" altLang="zh-CN" sz="2800" dirty="0">
                <a:solidFill>
                  <a:srgbClr val="FF3300"/>
                </a:solidFill>
                <a:latin typeface="Times New Roman" panose="02020603050405020304" pitchFamily="18" charset="0"/>
              </a:rPr>
              <a:t>逻辑值</a:t>
            </a:r>
            <a:r>
              <a:rPr lang="zh-CN" altLang="zh-CN" sz="2800" dirty="0">
                <a:solidFill>
                  <a:srgbClr val="000000"/>
                </a:solidFill>
                <a:latin typeface="Times New Roman" panose="02020603050405020304" pitchFamily="18" charset="0"/>
              </a:rPr>
              <a:t>。 </a:t>
            </a:r>
          </a:p>
        </p:txBody>
      </p:sp>
      <p:sp>
        <p:nvSpPr>
          <p:cNvPr id="4" name="Rectangle 20"/>
          <p:cNvSpPr>
            <a:spLocks noChangeArrowheads="1"/>
          </p:cNvSpPr>
          <p:nvPr/>
        </p:nvSpPr>
        <p:spPr bwMode="auto">
          <a:xfrm>
            <a:off x="-1094510" y="2273012"/>
            <a:ext cx="680950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1828800" marR="0" lvl="4"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sym typeface="Symbol" panose="05050102010706020507" pitchFamily="18" charset="2"/>
              </a:rPr>
              <a:t>p1&lt;p2    </a:t>
            </a:r>
            <a:r>
              <a:rPr kumimoji="0" lang="zh-CN" altLang="zh-CN"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sym typeface="Symbol" panose="05050102010706020507" pitchFamily="18" charset="2"/>
              </a:rPr>
              <a:t>表示</a:t>
            </a:r>
            <a:r>
              <a:rPr kumimoji="0" lang="en-US" altLang="zh-CN"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sym typeface="Symbol" panose="05050102010706020507" pitchFamily="18" charset="2"/>
              </a:rPr>
              <a:t>p1</a:t>
            </a:r>
            <a:r>
              <a:rPr kumimoji="0" lang="zh-CN" altLang="zh-CN"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sym typeface="Symbol" panose="05050102010706020507" pitchFamily="18" charset="2"/>
              </a:rPr>
              <a:t>指的元素在前</a:t>
            </a:r>
          </a:p>
          <a:p>
            <a:pPr marL="1828800" marR="0" lvl="4"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sym typeface="Symbol" panose="05050102010706020507" pitchFamily="18" charset="2"/>
              </a:rPr>
              <a:t>p1&gt;p2    </a:t>
            </a:r>
            <a:r>
              <a:rPr kumimoji="0" lang="zh-CN" altLang="zh-CN"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sym typeface="Symbol" panose="05050102010706020507" pitchFamily="18" charset="2"/>
              </a:rPr>
              <a:t>表示</a:t>
            </a:r>
            <a:r>
              <a:rPr kumimoji="0" lang="en-US" altLang="zh-CN"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sym typeface="Symbol" panose="05050102010706020507" pitchFamily="18" charset="2"/>
              </a:rPr>
              <a:t>p1</a:t>
            </a:r>
            <a:r>
              <a:rPr kumimoji="0" lang="zh-CN" altLang="zh-CN"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sym typeface="Symbol" panose="05050102010706020507" pitchFamily="18" charset="2"/>
              </a:rPr>
              <a:t>指的元素在后</a:t>
            </a:r>
          </a:p>
          <a:p>
            <a:pPr marL="1828800" marR="0" lvl="4"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sym typeface="Symbol" panose="05050102010706020507" pitchFamily="18" charset="2"/>
              </a:rPr>
              <a:t>p1==p2  </a:t>
            </a:r>
            <a:r>
              <a:rPr kumimoji="0" lang="zh-CN" altLang="zh-CN"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sym typeface="Symbol" panose="05050102010706020507" pitchFamily="18" charset="2"/>
              </a:rPr>
              <a:t>表示</a:t>
            </a:r>
            <a:r>
              <a:rPr kumimoji="0" lang="en-US" altLang="zh-CN"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sym typeface="Symbol" panose="05050102010706020507" pitchFamily="18" charset="2"/>
              </a:rPr>
              <a:t>p1</a:t>
            </a:r>
            <a:r>
              <a:rPr kumimoji="0" lang="zh-CN" altLang="zh-CN"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sym typeface="Symbol" panose="05050102010706020507" pitchFamily="18" charset="2"/>
              </a:rPr>
              <a:t>与</a:t>
            </a:r>
            <a:r>
              <a:rPr kumimoji="0" lang="en-US" altLang="zh-CN"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sym typeface="Symbol" panose="05050102010706020507" pitchFamily="18" charset="2"/>
              </a:rPr>
              <a:t>p2</a:t>
            </a:r>
            <a:r>
              <a:rPr kumimoji="0" lang="zh-CN" altLang="zh-CN" sz="2400" b="1"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sym typeface="Symbol" panose="05050102010706020507" pitchFamily="18" charset="2"/>
              </a:rPr>
              <a:t>指向同一元素</a:t>
            </a:r>
          </a:p>
        </p:txBody>
      </p:sp>
      <p:sp>
        <p:nvSpPr>
          <p:cNvPr id="5" name="Rectangle 16"/>
          <p:cNvSpPr>
            <a:spLocks noChangeArrowheads="1"/>
          </p:cNvSpPr>
          <p:nvPr/>
        </p:nvSpPr>
        <p:spPr bwMode="auto">
          <a:xfrm>
            <a:off x="5714999" y="1954213"/>
            <a:ext cx="6011862"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Description:  </a:t>
            </a: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翻转字符串</a:t>
            </a: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#include &lt;</a:t>
            </a:r>
            <a:r>
              <a:rPr kumimoji="0" lang="en-US" altLang="zh-CN" sz="2400" b="1" i="0" u="none" strike="noStrike" kern="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stdio.h</a:t>
            </a: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&gt;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#include &lt;</a:t>
            </a:r>
            <a:r>
              <a:rPr kumimoji="0" lang="en-US" altLang="zh-CN" sz="2400" b="1" i="0" u="none" strike="noStrike" kern="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string.h</a:t>
            </a: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&gt;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void main( void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char </a:t>
            </a:r>
            <a:r>
              <a:rPr kumimoji="0" lang="en-US" altLang="zh-CN" sz="2400" b="1" i="0" u="none" strike="noStrike" kern="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ptr</a:t>
            </a: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a:t>
            </a:r>
            <a:r>
              <a:rPr kumimoji="0" lang="en-US" altLang="zh-CN" sz="2400" b="1" i="0" u="none" strike="noStrike" kern="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teststring</a:t>
            </a:r>
            <a:r>
              <a:rPr kumimoji="0" lang="en-US" altLang="zh-CN" sz="18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a:t>
            </a: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*s, *t, c;</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a:t>
            </a:r>
            <a:r>
              <a:rPr kumimoji="0" lang="en-US" altLang="zh-CN" sz="2400" b="1" i="0" u="none" strike="noStrike" kern="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printf</a:t>
            </a: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a:t>
            </a: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原字符串为</a:t>
            </a: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%s\n", </a:t>
            </a:r>
            <a:r>
              <a:rPr kumimoji="0" lang="en-US" altLang="zh-CN" sz="2400" b="1" i="0" u="none" strike="noStrike" kern="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ptr</a:t>
            </a: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s=</a:t>
            </a:r>
            <a:r>
              <a:rPr kumimoji="0" lang="en-US" altLang="zh-CN" sz="2400" b="1" i="0" u="none" strike="noStrike" kern="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ptr</a:t>
            </a: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t=</a:t>
            </a:r>
            <a:r>
              <a:rPr kumimoji="0" lang="en-US" altLang="zh-CN" sz="2400" b="1" i="0" u="none" strike="noStrike" kern="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s+strlen</a:t>
            </a: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(s)-1;</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while(s&lt;t)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c=*s, *s=*t, *t=c, ++s,--t;</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a:t>
            </a:r>
            <a:r>
              <a:rPr kumimoji="0" lang="en-US" altLang="zh-CN" sz="2400" b="1" i="0" u="none" strike="noStrike" kern="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printf</a:t>
            </a: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a:t>
            </a: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翻转字符串为</a:t>
            </a: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%s\n", </a:t>
            </a:r>
            <a:r>
              <a:rPr kumimoji="0" lang="en-US" altLang="zh-CN" sz="2400" b="1" i="0" u="none" strike="noStrike" kern="0" cap="none" spc="0" normalizeH="0" baseline="0" noProof="0" dirty="0" err="1">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ptr</a:t>
            </a: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a:t>
            </a:r>
          </a:p>
        </p:txBody>
      </p:sp>
    </p:spTree>
    <p:extLst>
      <p:ext uri="{BB962C8B-B14F-4D97-AF65-F5344CB8AC3E}">
        <p14:creationId xmlns:p14="http://schemas.microsoft.com/office/powerpoint/2010/main" val="189883900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57200" y="441325"/>
            <a:ext cx="8229600" cy="5684838"/>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marL="812800" indent="-812800" algn="l" rtl="0" eaLnBrk="0" fontAlgn="base" hangingPunct="0">
              <a:spcBef>
                <a:spcPct val="20000"/>
              </a:spcBef>
              <a:spcAft>
                <a:spcPct val="0"/>
              </a:spcAft>
              <a:defRPr sz="3200" b="1">
                <a:solidFill>
                  <a:schemeClr val="tx1"/>
                </a:solidFill>
                <a:effectLst>
                  <a:outerShdw blurRad="38100" dist="38100" dir="2700000" algn="tl">
                    <a:srgbClr val="C0C0C0"/>
                  </a:outerShdw>
                </a:effectLst>
                <a:latin typeface="+mn-lt"/>
                <a:ea typeface="+mn-ea"/>
                <a:cs typeface="+mn-cs"/>
                <a:sym typeface="Wingdings 2"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sym typeface="Wingdings 2" panose="05020102010507070707" pitchFamily="18" charset="2"/>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sym typeface="Wingdings 2" panose="05020102010507070707" pitchFamily="18" charset="2"/>
              </a:defRPr>
            </a:lvl3pPr>
            <a:lvl4pPr marL="1879600" indent="-508000" algn="l" rtl="0" eaLnBrk="0" fontAlgn="base" hangingPunct="0">
              <a:spcBef>
                <a:spcPct val="20000"/>
              </a:spcBef>
              <a:spcAft>
                <a:spcPct val="0"/>
              </a:spcAft>
              <a:buChar char="–"/>
              <a:defRPr sz="2000">
                <a:solidFill>
                  <a:schemeClr val="tx1"/>
                </a:solidFill>
                <a:latin typeface="+mn-lt"/>
                <a:ea typeface="+mn-ea"/>
                <a:sym typeface="Wingdings 2" panose="05020102010507070707" pitchFamily="18" charset="2"/>
              </a:defRPr>
            </a:lvl4pPr>
            <a:lvl5pPr marL="2336800" indent="-508000" algn="l" rtl="0" eaLnBrk="0" fontAlgn="base" hangingPunct="0">
              <a:spcBef>
                <a:spcPct val="20000"/>
              </a:spcBef>
              <a:spcAft>
                <a:spcPct val="0"/>
              </a:spcAft>
              <a:buChar char="»"/>
              <a:defRPr sz="2000">
                <a:solidFill>
                  <a:schemeClr val="tx1"/>
                </a:solidFill>
                <a:latin typeface="+mn-lt"/>
                <a:ea typeface="+mn-ea"/>
                <a:sym typeface="Wingdings 2" panose="05020102010507070707" pitchFamily="18" charset="2"/>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Program: EG0507.c</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Description: </a:t>
            </a:r>
            <a:r>
              <a:rPr kumimoji="0" lang="zh-CN" altLang="en-US"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利用指针比较将数组</a:t>
            </a: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Num</a:t>
            </a:r>
            <a:r>
              <a:rPr kumimoji="0" lang="zh-CN" altLang="en-US"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中的元素逆序存放。</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#include &lt;stdio.h&gt;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#define SIZE 10</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void main( void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int Num[SIZE]={ 12,32,28,45,67,48,18,72,90,68};</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int *pBegin, *pEnd, i, tmp;</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printf("</a:t>
            </a:r>
            <a:r>
              <a:rPr kumimoji="0" lang="zh-CN" altLang="en-US"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逆序前</a:t>
            </a: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for(i=0; i&lt;SIZE; i++)</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printf(" %d", Num[i]);</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pBegin=Num, pEnd= Num+ SIZE-1;</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for(; pBegin&lt;pEnd; pBegin++, pEnd--)</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tmp=*pBegin;</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*pBegin=*pEnd;</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*pEnd =tmp;</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printf("\n</a:t>
            </a:r>
            <a:r>
              <a:rPr kumimoji="0" lang="zh-CN" altLang="en-US"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逆序后</a:t>
            </a: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for(i=0; i&lt;SIZE; i++)</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printf(" %d", Num[i]);</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printf("\n");</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0128" y="3283744"/>
            <a:ext cx="52927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754758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565150" y="492991"/>
            <a:ext cx="8229600" cy="1143000"/>
          </a:xfrm>
          <a:prstGeom prst="rect">
            <a:avLst/>
          </a:prstGeom>
          <a:noFill/>
          <a:ln w="9525">
            <a:noFill/>
            <a:miter lim="800000"/>
          </a:ln>
          <a:effec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defTabSz="914400" eaLnBrk="1" hangingPunct="1">
              <a:defRPr/>
            </a:pPr>
            <a:r>
              <a:rPr lang="en-US" altLang="zh-CN" sz="3200" kern="0">
                <a:latin typeface="仿宋_GB2312" pitchFamily="49" charset="-122"/>
                <a:ea typeface="仿宋_GB2312" pitchFamily="49" charset="-122"/>
              </a:rPr>
              <a:t>5.3 </a:t>
            </a:r>
            <a:r>
              <a:rPr lang="zh-CN" altLang="en-US" sz="3200" kern="0">
                <a:latin typeface="仿宋_GB2312" pitchFamily="49" charset="-122"/>
                <a:ea typeface="仿宋_GB2312" pitchFamily="49" charset="-122"/>
              </a:rPr>
              <a:t>指针与数组</a:t>
            </a:r>
          </a:p>
        </p:txBody>
      </p:sp>
      <p:sp>
        <p:nvSpPr>
          <p:cNvPr id="7" name="Rectangle 51"/>
          <p:cNvSpPr>
            <a:spLocks noChangeArrowheads="1"/>
          </p:cNvSpPr>
          <p:nvPr/>
        </p:nvSpPr>
        <p:spPr bwMode="auto">
          <a:xfrm>
            <a:off x="133350" y="1242291"/>
            <a:ext cx="774382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1168400" indent="-71120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1168400" marR="0" lvl="1" indent="-711200" defTabSz="914400" eaLnBrk="1" fontAlgn="base" latinLnBrk="0" hangingPunct="1">
              <a:lnSpc>
                <a:spcPct val="100000"/>
              </a:lnSpc>
              <a:spcBef>
                <a:spcPct val="20000"/>
              </a:spcBef>
              <a:spcAft>
                <a:spcPct val="0"/>
              </a:spcAft>
              <a:buClrTx/>
              <a:buSzTx/>
              <a:buFont typeface="Arial" panose="020B0604020202020204" pitchFamily="34" charset="0"/>
              <a:buAutoNum type="ea1JpnChsDbPeriod"/>
              <a:tabLst/>
              <a:defRPr/>
            </a:pP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指针与一维数组：</a:t>
            </a:r>
          </a:p>
        </p:txBody>
      </p:sp>
      <p:sp>
        <p:nvSpPr>
          <p:cNvPr id="8" name="Text Box 113"/>
          <p:cNvSpPr txBox="1">
            <a:spLocks noChangeArrowheads="1"/>
          </p:cNvSpPr>
          <p:nvPr/>
        </p:nvSpPr>
        <p:spPr bwMode="auto">
          <a:xfrm>
            <a:off x="960438" y="1753466"/>
            <a:ext cx="4198937"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pt-BR"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int Num[5]={2, 4, 6, 8, 10};</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endParaRPr>
          </a:p>
        </p:txBody>
      </p:sp>
      <p:pic>
        <p:nvPicPr>
          <p:cNvPr id="9" name="Picture 1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 y="2293216"/>
            <a:ext cx="6840538"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25"/>
          <p:cNvSpPr>
            <a:spLocks noChangeArrowheads="1"/>
          </p:cNvSpPr>
          <p:nvPr/>
        </p:nvSpPr>
        <p:spPr bwMode="auto">
          <a:xfrm>
            <a:off x="0" y="4923704"/>
            <a:ext cx="1082732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a:spcBef>
                <a:spcPct val="20000"/>
              </a:spcBef>
              <a:tabLst>
                <a:tab pos="2755900" algn="l"/>
              </a:tabLst>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tabLst>
                <a:tab pos="2755900" algn="l"/>
              </a:tabLst>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tabLst>
                <a:tab pos="2755900" algn="l"/>
              </a:tabLst>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tabLst>
                <a:tab pos="2755900" algn="l"/>
              </a:tabLst>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tabLst>
                <a:tab pos="2755900" algn="l"/>
              </a:tabLst>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tabLst>
                <a:tab pos="2755900" algn="l"/>
              </a:tabLst>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tabLst>
                <a:tab pos="2755900" algn="l"/>
              </a:tabLst>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tabLst>
                <a:tab pos="2755900" algn="l"/>
              </a:tabLst>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tabLst>
                <a:tab pos="2755900" algn="l"/>
              </a:tabLst>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266700" defTabSz="914400" eaLnBrk="0" fontAlgn="base" latinLnBrk="0" hangingPunct="0">
              <a:lnSpc>
                <a:spcPct val="100000"/>
              </a:lnSpc>
              <a:spcBef>
                <a:spcPct val="0"/>
              </a:spcBef>
              <a:spcAft>
                <a:spcPct val="0"/>
              </a:spcAft>
              <a:buClrTx/>
              <a:buSzTx/>
              <a:buFontTx/>
              <a:buNone/>
              <a:tabLst>
                <a:tab pos="2755900" algn="l"/>
              </a:tabLst>
              <a:defRPr/>
            </a:pPr>
            <a:r>
              <a:rPr kumimoji="0" lang="en-US" altLang="zh-CN" sz="2000" b="1" i="0" u="none" strike="noStrike" kern="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int</a:t>
            </a:r>
            <a:r>
              <a:rPr kumimoji="0" lang="en-US" altLang="zh-CN" sz="20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a:t>
            </a:r>
            <a:r>
              <a:rPr kumimoji="0" lang="en-US" altLang="zh-CN" sz="2000" b="1" i="0" u="none" strike="noStrike" kern="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Ptr</a:t>
            </a:r>
            <a:r>
              <a:rPr kumimoji="0" lang="en-US" altLang="zh-CN" sz="20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a:t>
            </a:r>
            <a:r>
              <a:rPr kumimoji="0" lang="en-US" altLang="zh-CN" sz="2000" b="1" i="0" u="none" strike="noStrike" kern="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Num</a:t>
            </a:r>
            <a:r>
              <a:rPr kumimoji="0" lang="en-US" altLang="zh-CN" sz="2000" b="1" i="0" u="none" strike="noStrike" kern="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a:t>
            </a:r>
            <a:endPar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endParaRPr>
          </a:p>
          <a:p>
            <a:pPr marL="0" marR="0" lvl="0" indent="266700" defTabSz="914400" eaLnBrk="0" fontAlgn="base" latinLnBrk="0" hangingPunct="0">
              <a:lnSpc>
                <a:spcPct val="100000"/>
              </a:lnSpc>
              <a:spcBef>
                <a:spcPct val="0"/>
              </a:spcBef>
              <a:spcAft>
                <a:spcPct val="0"/>
              </a:spcAft>
              <a:buClrTx/>
              <a:buSzTx/>
              <a:buFontTx/>
              <a:buNone/>
              <a:tabLst>
                <a:tab pos="2755900" algn="l"/>
              </a:tabLst>
              <a:defRPr/>
            </a:pP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Ptr+i</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 </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Num+i</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&amp;</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Num</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&amp;</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Ptr</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i</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  	*(</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Ptr+i</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Num+i</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 </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Num</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i</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 </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Ptr</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i</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t>
            </a:r>
            <a:endParaRPr kumimoji="0" lang="en-US" altLang="zh-CN" sz="20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sym typeface="Symbol" panose="05050102010706020507" pitchFamily="18" charset="2"/>
            </a:endParaRPr>
          </a:p>
          <a:p>
            <a:pPr marL="0" marR="0" lvl="0" indent="266700" defTabSz="914400" eaLnBrk="0" fontAlgn="base" latinLnBrk="0" hangingPunct="0">
              <a:lnSpc>
                <a:spcPct val="100000"/>
              </a:lnSpc>
              <a:spcBef>
                <a:spcPct val="0"/>
              </a:spcBef>
              <a:spcAft>
                <a:spcPct val="0"/>
              </a:spcAft>
              <a:buClrTx/>
              <a:buSzTx/>
              <a:buFontTx/>
              <a:buNone/>
              <a:tabLst>
                <a:tab pos="2755900" algn="l"/>
              </a:tabLst>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注：*</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(Ptr+0)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Ptr</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 </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Ptr</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[0]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Num</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*(Num+0)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 </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Num</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[0]</a:t>
            </a:r>
          </a:p>
        </p:txBody>
      </p:sp>
    </p:spTree>
    <p:extLst>
      <p:ext uri="{BB962C8B-B14F-4D97-AF65-F5344CB8AC3E}">
        <p14:creationId xmlns:p14="http://schemas.microsoft.com/office/powerpoint/2010/main" val="417454901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txBox="1">
            <a:spLocks noChangeArrowheads="1"/>
          </p:cNvSpPr>
          <p:nvPr/>
        </p:nvSpPr>
        <p:spPr bwMode="auto">
          <a:xfrm>
            <a:off x="503238" y="5842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b="1">
                <a:solidFill>
                  <a:schemeClr val="tx1"/>
                </a:solidFill>
                <a:latin typeface="+mj-lt"/>
                <a:ea typeface="+mj-ea"/>
                <a:cs typeface="+mj-cs"/>
                <a:sym typeface="Wingdings 2" panose="05020102010507070707" pitchFamily="18" charset="2"/>
              </a:defRPr>
            </a:lvl1pPr>
            <a:lvl2pPr algn="l" rtl="0" eaLnBrk="0" fontAlgn="base" hangingPunct="0">
              <a:spcBef>
                <a:spcPct val="0"/>
              </a:spcBef>
              <a:spcAft>
                <a:spcPct val="0"/>
              </a:spcAft>
              <a:defRPr sz="4000" b="1">
                <a:solidFill>
                  <a:schemeClr val="tx1"/>
                </a:solidFill>
                <a:latin typeface="隶书" pitchFamily="49" charset="-122"/>
                <a:ea typeface="隶书" pitchFamily="49" charset="-122"/>
                <a:sym typeface="Wingdings 2" panose="05020102010507070707" pitchFamily="18" charset="2"/>
              </a:defRPr>
            </a:lvl2pPr>
            <a:lvl3pPr algn="l" rtl="0" eaLnBrk="0" fontAlgn="base" hangingPunct="0">
              <a:spcBef>
                <a:spcPct val="0"/>
              </a:spcBef>
              <a:spcAft>
                <a:spcPct val="0"/>
              </a:spcAft>
              <a:defRPr sz="4000" b="1">
                <a:solidFill>
                  <a:schemeClr val="tx1"/>
                </a:solidFill>
                <a:latin typeface="隶书" pitchFamily="49" charset="-122"/>
                <a:ea typeface="隶书" pitchFamily="49" charset="-122"/>
                <a:sym typeface="Wingdings 2" panose="05020102010507070707" pitchFamily="18" charset="2"/>
              </a:defRPr>
            </a:lvl3pPr>
            <a:lvl4pPr algn="l" rtl="0" eaLnBrk="0" fontAlgn="base" hangingPunct="0">
              <a:spcBef>
                <a:spcPct val="0"/>
              </a:spcBef>
              <a:spcAft>
                <a:spcPct val="0"/>
              </a:spcAft>
              <a:defRPr sz="4000" b="1">
                <a:solidFill>
                  <a:schemeClr val="tx1"/>
                </a:solidFill>
                <a:latin typeface="隶书" pitchFamily="49" charset="-122"/>
                <a:ea typeface="隶书" pitchFamily="49" charset="-122"/>
                <a:sym typeface="Wingdings 2" panose="05020102010507070707" pitchFamily="18" charset="2"/>
              </a:defRPr>
            </a:lvl4pPr>
            <a:lvl5pPr algn="l" rtl="0" eaLnBrk="0" fontAlgn="base" hangingPunct="0">
              <a:spcBef>
                <a:spcPct val="0"/>
              </a:spcBef>
              <a:spcAft>
                <a:spcPct val="0"/>
              </a:spcAft>
              <a:defRPr sz="4000" b="1">
                <a:solidFill>
                  <a:schemeClr val="tx1"/>
                </a:solidFill>
                <a:latin typeface="隶书" pitchFamily="49" charset="-122"/>
                <a:ea typeface="隶书" pitchFamily="49" charset="-122"/>
                <a:sym typeface="Wingdings 2" panose="05020102010507070707" pitchFamily="18" charset="2"/>
              </a:defRPr>
            </a:lvl5pPr>
            <a:lvl6pPr marL="457200" algn="l" rtl="0" eaLnBrk="0" fontAlgn="base" hangingPunct="0">
              <a:spcBef>
                <a:spcPct val="0"/>
              </a:spcBef>
              <a:spcAft>
                <a:spcPct val="0"/>
              </a:spcAft>
              <a:defRPr sz="4000" b="1">
                <a:solidFill>
                  <a:schemeClr val="tx1"/>
                </a:solidFill>
                <a:latin typeface="隶书" pitchFamily="49" charset="-122"/>
                <a:ea typeface="隶书" pitchFamily="49" charset="-122"/>
                <a:sym typeface="Wingdings 2" pitchFamily="18" charset="2"/>
              </a:defRPr>
            </a:lvl6pPr>
            <a:lvl7pPr marL="914400" algn="l" rtl="0" eaLnBrk="0" fontAlgn="base" hangingPunct="0">
              <a:spcBef>
                <a:spcPct val="0"/>
              </a:spcBef>
              <a:spcAft>
                <a:spcPct val="0"/>
              </a:spcAft>
              <a:defRPr sz="4000" b="1">
                <a:solidFill>
                  <a:schemeClr val="tx1"/>
                </a:solidFill>
                <a:latin typeface="隶书" pitchFamily="49" charset="-122"/>
                <a:ea typeface="隶书" pitchFamily="49" charset="-122"/>
                <a:sym typeface="Wingdings 2" pitchFamily="18" charset="2"/>
              </a:defRPr>
            </a:lvl7pPr>
            <a:lvl8pPr marL="1371600" algn="l" rtl="0" eaLnBrk="0" fontAlgn="base" hangingPunct="0">
              <a:spcBef>
                <a:spcPct val="0"/>
              </a:spcBef>
              <a:spcAft>
                <a:spcPct val="0"/>
              </a:spcAft>
              <a:defRPr sz="4000" b="1">
                <a:solidFill>
                  <a:schemeClr val="tx1"/>
                </a:solidFill>
                <a:latin typeface="隶书" pitchFamily="49" charset="-122"/>
                <a:ea typeface="隶书" pitchFamily="49" charset="-122"/>
                <a:sym typeface="Wingdings 2" pitchFamily="18" charset="2"/>
              </a:defRPr>
            </a:lvl8pPr>
            <a:lvl9pPr marL="1828800" algn="l" rtl="0" eaLnBrk="0" fontAlgn="base" hangingPunct="0">
              <a:spcBef>
                <a:spcPct val="0"/>
              </a:spcBef>
              <a:spcAft>
                <a:spcPct val="0"/>
              </a:spcAft>
              <a:defRPr sz="4000" b="1">
                <a:solidFill>
                  <a:schemeClr val="tx1"/>
                </a:solidFill>
                <a:latin typeface="隶书" pitchFamily="49" charset="-122"/>
                <a:ea typeface="隶书" pitchFamily="49" charset="-122"/>
                <a:sym typeface="Wingdings 2"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隶书"/>
                <a:ea typeface="隶书"/>
                <a:cs typeface="+mj-cs"/>
                <a:sym typeface="Wingdings 2" panose="05020102010507070707" pitchFamily="18" charset="2"/>
              </a:rPr>
              <a:t>第五章  指   针</a:t>
            </a:r>
          </a:p>
        </p:txBody>
      </p:sp>
      <p:sp>
        <p:nvSpPr>
          <p:cNvPr id="22" name="Rectangle 3"/>
          <p:cNvSpPr>
            <a:spLocks noChangeArrowheads="1"/>
          </p:cNvSpPr>
          <p:nvPr/>
        </p:nvSpPr>
        <p:spPr bwMode="auto">
          <a:xfrm>
            <a:off x="1763712" y="1703241"/>
            <a:ext cx="8502505" cy="2679837"/>
          </a:xfrm>
          <a:prstGeom prst="rect">
            <a:avLst/>
          </a:prstGeom>
          <a:noFill/>
          <a:ln w="12700" cap="sq">
            <a:noFill/>
            <a:miter lim="800000"/>
            <a:headEnd type="none" w="sm" len="sm"/>
            <a:tailEnd type="none" w="sm" len="sm"/>
          </a:ln>
          <a:effectLst/>
        </p:spPr>
        <p:txBody>
          <a:bodyPr wrap="square" lIns="90000" tIns="46800" rIns="90000" bIns="46800">
            <a:spAutoFit/>
          </a:bodyPr>
          <a:lstStyle/>
          <a:p>
            <a:pPr defTabSz="914400" fontAlgn="base">
              <a:spcBef>
                <a:spcPct val="0"/>
              </a:spcBef>
              <a:spcAft>
                <a:spcPct val="0"/>
              </a:spcAft>
              <a:defRPr/>
            </a:pPr>
            <a:r>
              <a:rPr kumimoji="1" lang="en-US" altLang="zh-CN" sz="2800" b="1" i="1" dirty="0">
                <a:solidFill>
                  <a:srgbClr val="000000"/>
                </a:solidFill>
                <a:effectLst>
                  <a:outerShdw blurRad="38100" dist="38100" dir="2700000" algn="tl">
                    <a:srgbClr val="C0C0C0"/>
                  </a:outerShdw>
                </a:effectLst>
                <a:latin typeface="Arial" charset="0"/>
                <a:ea typeface="楷体_GB2312" pitchFamily="49" charset="-122"/>
              </a:rPr>
              <a:t>1.  </a:t>
            </a:r>
            <a:r>
              <a:rPr kumimoji="1" lang="zh-CN" altLang="en-US" sz="2800" b="1" i="1" dirty="0">
                <a:solidFill>
                  <a:srgbClr val="000000"/>
                </a:solidFill>
                <a:effectLst>
                  <a:outerShdw blurRad="38100" dist="38100" dir="2700000" algn="tl">
                    <a:srgbClr val="C0C0C0"/>
                  </a:outerShdw>
                </a:effectLst>
                <a:latin typeface="Arial" charset="0"/>
                <a:ea typeface="楷体_GB2312" pitchFamily="49" charset="-122"/>
              </a:rPr>
              <a:t>理解地址、指针和指针变量的概念 </a:t>
            </a:r>
          </a:p>
          <a:p>
            <a:pPr defTabSz="914400" fontAlgn="base">
              <a:spcBef>
                <a:spcPct val="0"/>
              </a:spcBef>
              <a:spcAft>
                <a:spcPct val="0"/>
              </a:spcAft>
              <a:defRPr/>
            </a:pPr>
            <a:r>
              <a:rPr kumimoji="1" lang="en-US" altLang="zh-CN" sz="2800" b="1" i="1" dirty="0">
                <a:solidFill>
                  <a:srgbClr val="000000"/>
                </a:solidFill>
                <a:effectLst>
                  <a:outerShdw blurRad="38100" dist="38100" dir="2700000" algn="tl">
                    <a:srgbClr val="C0C0C0"/>
                  </a:outerShdw>
                </a:effectLst>
                <a:latin typeface="Arial" charset="0"/>
                <a:ea typeface="楷体_GB2312" pitchFamily="49" charset="-122"/>
              </a:rPr>
              <a:t>2. </a:t>
            </a:r>
            <a:r>
              <a:rPr kumimoji="1" lang="zh-CN" altLang="en-US" sz="2800" b="1" i="1" dirty="0">
                <a:solidFill>
                  <a:srgbClr val="000000"/>
                </a:solidFill>
                <a:effectLst>
                  <a:outerShdw blurRad="38100" dist="38100" dir="2700000" algn="tl">
                    <a:srgbClr val="C0C0C0"/>
                  </a:outerShdw>
                </a:effectLst>
                <a:latin typeface="Arial" charset="0"/>
                <a:ea typeface="楷体_GB2312" pitchFamily="49" charset="-122"/>
              </a:rPr>
              <a:t>掌握指针变量的定义、初始化、赋值和引用 </a:t>
            </a:r>
          </a:p>
          <a:p>
            <a:pPr defTabSz="914400" fontAlgn="base">
              <a:spcBef>
                <a:spcPct val="0"/>
              </a:spcBef>
              <a:spcAft>
                <a:spcPct val="0"/>
              </a:spcAft>
              <a:defRPr/>
            </a:pPr>
            <a:r>
              <a:rPr kumimoji="1" lang="en-US" altLang="zh-CN" sz="2800" b="1" i="1" dirty="0">
                <a:solidFill>
                  <a:srgbClr val="000000"/>
                </a:solidFill>
                <a:effectLst>
                  <a:outerShdw blurRad="38100" dist="38100" dir="2700000" algn="tl">
                    <a:srgbClr val="C0C0C0"/>
                  </a:outerShdw>
                </a:effectLst>
                <a:latin typeface="Arial" charset="0"/>
                <a:ea typeface="楷体_GB2312" pitchFamily="49" charset="-122"/>
              </a:rPr>
              <a:t>3.  </a:t>
            </a:r>
            <a:r>
              <a:rPr kumimoji="1" lang="zh-CN" altLang="en-US" sz="2800" b="1" i="1" dirty="0">
                <a:solidFill>
                  <a:srgbClr val="000000"/>
                </a:solidFill>
                <a:effectLst>
                  <a:outerShdw blurRad="38100" dist="38100" dir="2700000" algn="tl">
                    <a:srgbClr val="C0C0C0"/>
                  </a:outerShdw>
                </a:effectLst>
                <a:latin typeface="Arial" charset="0"/>
                <a:ea typeface="楷体_GB2312" pitchFamily="49" charset="-122"/>
              </a:rPr>
              <a:t>掌握指针的运算 </a:t>
            </a:r>
          </a:p>
          <a:p>
            <a:pPr defTabSz="914400" fontAlgn="base">
              <a:spcBef>
                <a:spcPct val="0"/>
              </a:spcBef>
              <a:spcAft>
                <a:spcPct val="0"/>
              </a:spcAft>
              <a:defRPr/>
            </a:pPr>
            <a:r>
              <a:rPr kumimoji="1" lang="en-US" altLang="zh-CN" sz="2800" b="1" i="1" dirty="0">
                <a:solidFill>
                  <a:srgbClr val="000000"/>
                </a:solidFill>
                <a:effectLst>
                  <a:outerShdw blurRad="38100" dist="38100" dir="2700000" algn="tl">
                    <a:srgbClr val="C0C0C0"/>
                  </a:outerShdw>
                </a:effectLst>
                <a:latin typeface="Arial" charset="0"/>
                <a:ea typeface="楷体_GB2312" pitchFamily="49" charset="-122"/>
              </a:rPr>
              <a:t>4.  </a:t>
            </a:r>
            <a:r>
              <a:rPr kumimoji="1" lang="zh-CN" altLang="en-US" sz="2800" b="1" i="1" dirty="0">
                <a:solidFill>
                  <a:srgbClr val="000000"/>
                </a:solidFill>
                <a:effectLst>
                  <a:outerShdw blurRad="38100" dist="38100" dir="2700000" algn="tl">
                    <a:srgbClr val="C0C0C0"/>
                  </a:outerShdw>
                </a:effectLst>
                <a:latin typeface="Arial" charset="0"/>
                <a:ea typeface="楷体_GB2312" pitchFamily="49" charset="-122"/>
              </a:rPr>
              <a:t>掌握使用指针操作数组 </a:t>
            </a:r>
          </a:p>
          <a:p>
            <a:pPr defTabSz="914400" fontAlgn="base">
              <a:spcBef>
                <a:spcPct val="0"/>
              </a:spcBef>
              <a:spcAft>
                <a:spcPct val="0"/>
              </a:spcAft>
              <a:defRPr/>
            </a:pPr>
            <a:r>
              <a:rPr kumimoji="1" lang="en-US" altLang="zh-CN" sz="2800" b="1" i="1" dirty="0">
                <a:solidFill>
                  <a:srgbClr val="000000"/>
                </a:solidFill>
                <a:effectLst>
                  <a:outerShdw blurRad="38100" dist="38100" dir="2700000" algn="tl">
                    <a:srgbClr val="C0C0C0"/>
                  </a:outerShdw>
                </a:effectLst>
                <a:latin typeface="Arial" charset="0"/>
                <a:ea typeface="楷体_GB2312" pitchFamily="49" charset="-122"/>
              </a:rPr>
              <a:t>5.  </a:t>
            </a:r>
            <a:r>
              <a:rPr kumimoji="1" lang="zh-CN" altLang="en-US" sz="2800" b="1" i="1" dirty="0">
                <a:solidFill>
                  <a:srgbClr val="000000"/>
                </a:solidFill>
                <a:effectLst>
                  <a:outerShdw blurRad="38100" dist="38100" dir="2700000" algn="tl">
                    <a:srgbClr val="C0C0C0"/>
                  </a:outerShdw>
                </a:effectLst>
                <a:latin typeface="Arial" charset="0"/>
                <a:ea typeface="楷体_GB2312" pitchFamily="49" charset="-122"/>
              </a:rPr>
              <a:t>掌握使用指针进行字符串处理 </a:t>
            </a:r>
          </a:p>
          <a:p>
            <a:pPr defTabSz="914400" fontAlgn="base">
              <a:spcBef>
                <a:spcPct val="0"/>
              </a:spcBef>
              <a:spcAft>
                <a:spcPct val="0"/>
              </a:spcAft>
              <a:defRPr/>
            </a:pPr>
            <a:r>
              <a:rPr kumimoji="1" lang="en-US" altLang="zh-CN" sz="2800" b="1" i="1" dirty="0">
                <a:solidFill>
                  <a:srgbClr val="000000"/>
                </a:solidFill>
                <a:effectLst>
                  <a:outerShdw blurRad="38100" dist="38100" dir="2700000" algn="tl">
                    <a:srgbClr val="C0C0C0"/>
                  </a:outerShdw>
                </a:effectLst>
                <a:latin typeface="Arial" charset="0"/>
                <a:ea typeface="楷体_GB2312" pitchFamily="49" charset="-122"/>
              </a:rPr>
              <a:t>6.  </a:t>
            </a:r>
            <a:r>
              <a:rPr kumimoji="1" lang="zh-CN" altLang="en-US" sz="2800" b="1" i="1" dirty="0">
                <a:solidFill>
                  <a:srgbClr val="000000"/>
                </a:solidFill>
                <a:effectLst>
                  <a:outerShdw blurRad="38100" dist="38100" dir="2700000" algn="tl">
                    <a:srgbClr val="C0C0C0"/>
                  </a:outerShdw>
                </a:effectLst>
                <a:latin typeface="Arial" charset="0"/>
                <a:ea typeface="楷体_GB2312" pitchFamily="49" charset="-122"/>
              </a:rPr>
              <a:t>学会利用指针动态分配内存 </a:t>
            </a:r>
          </a:p>
        </p:txBody>
      </p:sp>
      <p:sp>
        <p:nvSpPr>
          <p:cNvPr id="23" name="Text Box 4"/>
          <p:cNvSpPr txBox="1">
            <a:spLocks noChangeArrowheads="1"/>
          </p:cNvSpPr>
          <p:nvPr/>
        </p:nvSpPr>
        <p:spPr bwMode="auto">
          <a:xfrm>
            <a:off x="971550" y="1595296"/>
            <a:ext cx="865188" cy="914400"/>
          </a:xfrm>
          <a:prstGeom prst="rect">
            <a:avLst/>
          </a:prstGeom>
          <a:noFill/>
          <a:ln w="9525">
            <a:noFill/>
            <a:miter lim="800000"/>
            <a:headEnd/>
            <a:tailEnd/>
          </a:ln>
          <a:effectLst/>
        </p:spPr>
        <p:txBody>
          <a:bodyPr>
            <a:spAutoFit/>
          </a:bodyPr>
          <a:lstStyle/>
          <a:p>
            <a:pPr defTabSz="914400" fontAlgn="base">
              <a:spcBef>
                <a:spcPct val="50000"/>
              </a:spcBef>
              <a:spcAft>
                <a:spcPct val="0"/>
              </a:spcAft>
              <a:defRPr/>
            </a:pPr>
            <a:r>
              <a:rPr lang="en-US" altLang="zh-CN" sz="5400" b="1">
                <a:solidFill>
                  <a:srgbClr val="FF0000"/>
                </a:solidFill>
                <a:effectLst>
                  <a:outerShdw blurRad="38100" dist="38100" dir="2700000" algn="tl">
                    <a:srgbClr val="C0C0C0"/>
                  </a:outerShdw>
                </a:effectLst>
                <a:latin typeface="Arial" charset="0"/>
                <a:ea typeface="宋体" pitchFamily="2" charset="-122"/>
                <a:sym typeface="Wingdings 2" pitchFamily="18" charset="2"/>
              </a:rPr>
              <a:t></a:t>
            </a:r>
          </a:p>
        </p:txBody>
      </p:sp>
      <p:sp>
        <p:nvSpPr>
          <p:cNvPr id="26" name="Text Box 5"/>
          <p:cNvSpPr txBox="1">
            <a:spLocks noChangeArrowheads="1"/>
          </p:cNvSpPr>
          <p:nvPr/>
        </p:nvSpPr>
        <p:spPr bwMode="auto">
          <a:xfrm>
            <a:off x="971550" y="4332146"/>
            <a:ext cx="865188" cy="914400"/>
          </a:xfrm>
          <a:prstGeom prst="rect">
            <a:avLst/>
          </a:prstGeom>
          <a:noFill/>
          <a:ln w="9525">
            <a:noFill/>
            <a:miter lim="800000"/>
            <a:headEnd/>
            <a:tailEnd/>
          </a:ln>
          <a:effectLst/>
        </p:spPr>
        <p:txBody>
          <a:bodyPr>
            <a:spAutoFit/>
          </a:bodyPr>
          <a:lstStyle/>
          <a:p>
            <a:pPr defTabSz="914400" fontAlgn="base">
              <a:spcBef>
                <a:spcPct val="50000"/>
              </a:spcBef>
              <a:spcAft>
                <a:spcPct val="0"/>
              </a:spcAft>
              <a:defRPr/>
            </a:pPr>
            <a:r>
              <a:rPr lang="en-US" altLang="zh-CN" sz="5400" b="1" dirty="0">
                <a:solidFill>
                  <a:srgbClr val="FF0000"/>
                </a:solidFill>
                <a:effectLst>
                  <a:outerShdw blurRad="38100" dist="38100" dir="2700000" algn="tl">
                    <a:srgbClr val="C0C0C0"/>
                  </a:outerShdw>
                </a:effectLst>
                <a:latin typeface="Arial" charset="0"/>
                <a:ea typeface="宋体" pitchFamily="2" charset="-122"/>
                <a:sym typeface="Wingdings 2" pitchFamily="18" charset="2"/>
              </a:rPr>
              <a:t></a:t>
            </a:r>
          </a:p>
        </p:txBody>
      </p:sp>
      <p:sp>
        <p:nvSpPr>
          <p:cNvPr id="27" name="AutoShape 6"/>
          <p:cNvSpPr>
            <a:spLocks noChangeArrowheads="1"/>
          </p:cNvSpPr>
          <p:nvPr/>
        </p:nvSpPr>
        <p:spPr bwMode="auto">
          <a:xfrm>
            <a:off x="9549607" y="1476233"/>
            <a:ext cx="1296987" cy="576263"/>
          </a:xfrm>
          <a:prstGeom prst="cloudCallout">
            <a:avLst>
              <a:gd name="adj1" fmla="val -79866"/>
              <a:gd name="adj2" fmla="val 134847"/>
            </a:avLst>
          </a:prstGeom>
          <a:gradFill rotWithShape="1">
            <a:gsLst>
              <a:gs pos="0">
                <a:srgbClr val="FFFF00"/>
              </a:gs>
              <a:gs pos="100000">
                <a:srgbClr val="F3FCA2"/>
              </a:gs>
            </a:gsLst>
            <a:lin ang="5400000" scaled="1"/>
          </a:gradFill>
          <a:ln w="9525">
            <a:solidFill>
              <a:srgbClr val="000000"/>
            </a:solidFill>
            <a:round/>
            <a:headEnd/>
            <a:tailEnd/>
          </a:ln>
        </p:spPr>
        <p:txBody>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重点</a:t>
            </a:r>
          </a:p>
        </p:txBody>
      </p:sp>
      <p:sp>
        <p:nvSpPr>
          <p:cNvPr id="28" name="AutoShape 7"/>
          <p:cNvSpPr>
            <a:spLocks noChangeArrowheads="1"/>
          </p:cNvSpPr>
          <p:nvPr/>
        </p:nvSpPr>
        <p:spPr bwMode="auto">
          <a:xfrm>
            <a:off x="7505700" y="4346575"/>
            <a:ext cx="1333500" cy="612775"/>
          </a:xfrm>
          <a:prstGeom prst="cloudCallout">
            <a:avLst>
              <a:gd name="adj1" fmla="val -65833"/>
              <a:gd name="adj2" fmla="val 94042"/>
            </a:avLst>
          </a:prstGeom>
          <a:gradFill rotWithShape="1">
            <a:gsLst>
              <a:gs pos="0">
                <a:srgbClr val="FFFF00"/>
              </a:gs>
              <a:gs pos="100000">
                <a:srgbClr val="F3FCA2"/>
              </a:gs>
            </a:gsLst>
            <a:lin ang="5400000" scaled="1"/>
          </a:gradFill>
          <a:ln w="9525">
            <a:solidFill>
              <a:srgbClr val="000000"/>
            </a:solidFill>
            <a:round/>
            <a:headEnd/>
            <a:tailEnd/>
          </a:ln>
        </p:spPr>
        <p:txBody>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难点</a:t>
            </a:r>
          </a:p>
        </p:txBody>
      </p:sp>
      <p:sp>
        <p:nvSpPr>
          <p:cNvPr id="29" name="Rectangle 8"/>
          <p:cNvSpPr>
            <a:spLocks noChangeArrowheads="1"/>
          </p:cNvSpPr>
          <p:nvPr/>
        </p:nvSpPr>
        <p:spPr bwMode="auto">
          <a:xfrm>
            <a:off x="1763713" y="4403579"/>
            <a:ext cx="6408737" cy="2246769"/>
          </a:xfrm>
          <a:prstGeom prst="rect">
            <a:avLst/>
          </a:prstGeom>
          <a:noFill/>
          <a:ln w="9525">
            <a:noFill/>
            <a:miter lim="800000"/>
            <a:headEnd/>
            <a:tailEnd/>
          </a:ln>
          <a:effectLst/>
        </p:spPr>
        <p:txBody>
          <a:bodyPr>
            <a:spAutoFit/>
          </a:bodyPr>
          <a:lstStyle/>
          <a:p>
            <a:pPr defTabSz="914400" fontAlgn="base">
              <a:spcBef>
                <a:spcPct val="0"/>
              </a:spcBef>
              <a:spcAft>
                <a:spcPct val="0"/>
              </a:spcAft>
              <a:defRPr/>
            </a:pPr>
            <a:r>
              <a:rPr kumimoji="1" lang="en-US" altLang="zh-CN" sz="2800" b="1" i="1" dirty="0">
                <a:solidFill>
                  <a:srgbClr val="000000"/>
                </a:solidFill>
                <a:effectLst>
                  <a:outerShdw blurRad="38100" dist="38100" dir="2700000" algn="tl">
                    <a:srgbClr val="C0C0C0"/>
                  </a:outerShdw>
                </a:effectLst>
                <a:latin typeface="Arial" charset="0"/>
                <a:ea typeface="楷体_GB2312" pitchFamily="49" charset="-122"/>
              </a:rPr>
              <a:t>1.  </a:t>
            </a:r>
            <a:r>
              <a:rPr kumimoji="1" lang="zh-CN" altLang="en-US" sz="2800" b="1" i="1" dirty="0">
                <a:solidFill>
                  <a:srgbClr val="000000"/>
                </a:solidFill>
                <a:effectLst>
                  <a:outerShdw blurRad="38100" dist="38100" dir="2700000" algn="tl">
                    <a:srgbClr val="C0C0C0"/>
                  </a:outerShdw>
                </a:effectLst>
                <a:latin typeface="Arial" charset="0"/>
                <a:ea typeface="楷体_GB2312" pitchFamily="49" charset="-122"/>
              </a:rPr>
              <a:t>理解指针与指针数据类型 </a:t>
            </a:r>
          </a:p>
          <a:p>
            <a:pPr defTabSz="914400" fontAlgn="base">
              <a:spcBef>
                <a:spcPct val="0"/>
              </a:spcBef>
              <a:spcAft>
                <a:spcPct val="0"/>
              </a:spcAft>
              <a:defRPr/>
            </a:pPr>
            <a:r>
              <a:rPr kumimoji="1" lang="en-US" altLang="zh-CN" sz="2800" b="1" i="1" dirty="0">
                <a:solidFill>
                  <a:srgbClr val="000000"/>
                </a:solidFill>
                <a:effectLst>
                  <a:outerShdw blurRad="38100" dist="38100" dir="2700000" algn="tl">
                    <a:srgbClr val="C0C0C0"/>
                  </a:outerShdw>
                </a:effectLst>
                <a:latin typeface="Arial" charset="0"/>
                <a:ea typeface="楷体_GB2312" pitchFamily="49" charset="-122"/>
              </a:rPr>
              <a:t>2.  </a:t>
            </a:r>
            <a:r>
              <a:rPr kumimoji="1" lang="zh-CN" altLang="en-US" sz="2800" b="1" i="1" dirty="0">
                <a:solidFill>
                  <a:srgbClr val="000000"/>
                </a:solidFill>
                <a:effectLst>
                  <a:outerShdw blurRad="38100" dist="38100" dir="2700000" algn="tl">
                    <a:srgbClr val="C0C0C0"/>
                  </a:outerShdw>
                </a:effectLst>
                <a:latin typeface="Arial" charset="0"/>
                <a:ea typeface="楷体_GB2312" pitchFamily="49" charset="-122"/>
              </a:rPr>
              <a:t>学会常见指针运算 </a:t>
            </a:r>
          </a:p>
          <a:p>
            <a:pPr defTabSz="914400" fontAlgn="base">
              <a:spcBef>
                <a:spcPct val="0"/>
              </a:spcBef>
              <a:spcAft>
                <a:spcPct val="0"/>
              </a:spcAft>
              <a:defRPr/>
            </a:pPr>
            <a:r>
              <a:rPr kumimoji="1" lang="en-US" altLang="zh-CN" sz="2800" b="1" i="1" dirty="0">
                <a:solidFill>
                  <a:srgbClr val="000000"/>
                </a:solidFill>
                <a:effectLst>
                  <a:outerShdw blurRad="38100" dist="38100" dir="2700000" algn="tl">
                    <a:srgbClr val="C0C0C0"/>
                  </a:outerShdw>
                </a:effectLst>
                <a:latin typeface="Arial" charset="0"/>
                <a:ea typeface="楷体_GB2312" pitchFamily="49" charset="-122"/>
              </a:rPr>
              <a:t>3.  </a:t>
            </a:r>
            <a:r>
              <a:rPr kumimoji="1" lang="zh-CN" altLang="en-US" sz="2800" b="1" i="1" dirty="0">
                <a:solidFill>
                  <a:srgbClr val="000000"/>
                </a:solidFill>
                <a:effectLst>
                  <a:outerShdw blurRad="38100" dist="38100" dir="2700000" algn="tl">
                    <a:srgbClr val="C0C0C0"/>
                  </a:outerShdw>
                </a:effectLst>
                <a:latin typeface="Arial" charset="0"/>
                <a:ea typeface="楷体_GB2312" pitchFamily="49" charset="-122"/>
              </a:rPr>
              <a:t>理解数组名与指针变量 </a:t>
            </a:r>
          </a:p>
          <a:p>
            <a:pPr defTabSz="914400" fontAlgn="base">
              <a:spcBef>
                <a:spcPct val="0"/>
              </a:spcBef>
              <a:spcAft>
                <a:spcPct val="0"/>
              </a:spcAft>
              <a:defRPr/>
            </a:pPr>
            <a:r>
              <a:rPr kumimoji="1" lang="en-US" altLang="zh-CN" sz="2800" b="1" i="1" dirty="0">
                <a:solidFill>
                  <a:srgbClr val="000000"/>
                </a:solidFill>
                <a:effectLst>
                  <a:outerShdw blurRad="38100" dist="38100" dir="2700000" algn="tl">
                    <a:srgbClr val="C0C0C0"/>
                  </a:outerShdw>
                </a:effectLst>
                <a:latin typeface="Arial" charset="0"/>
                <a:ea typeface="楷体_GB2312" pitchFamily="49" charset="-122"/>
              </a:rPr>
              <a:t>4.  </a:t>
            </a:r>
            <a:r>
              <a:rPr kumimoji="1" lang="zh-CN" altLang="en-US" sz="2800" b="1" i="1" dirty="0">
                <a:solidFill>
                  <a:srgbClr val="000000"/>
                </a:solidFill>
                <a:effectLst>
                  <a:outerShdw blurRad="38100" dist="38100" dir="2700000" algn="tl">
                    <a:srgbClr val="C0C0C0"/>
                  </a:outerShdw>
                </a:effectLst>
                <a:latin typeface="Arial" charset="0"/>
                <a:ea typeface="楷体_GB2312" pitchFamily="49" charset="-122"/>
              </a:rPr>
              <a:t>理解动态数组的实现 </a:t>
            </a:r>
          </a:p>
          <a:p>
            <a:pPr defTabSz="914400" fontAlgn="base">
              <a:spcBef>
                <a:spcPct val="0"/>
              </a:spcBef>
              <a:spcAft>
                <a:spcPct val="0"/>
              </a:spcAft>
              <a:defRPr/>
            </a:pPr>
            <a:r>
              <a:rPr kumimoji="1" lang="en-US" altLang="zh-CN" sz="2800" b="1" i="1" dirty="0">
                <a:solidFill>
                  <a:srgbClr val="000000"/>
                </a:solidFill>
                <a:effectLst>
                  <a:outerShdw blurRad="38100" dist="38100" dir="2700000" algn="tl">
                    <a:srgbClr val="C0C0C0"/>
                  </a:outerShdw>
                </a:effectLst>
                <a:latin typeface="Arial" charset="0"/>
                <a:ea typeface="楷体_GB2312" pitchFamily="49" charset="-122"/>
              </a:rPr>
              <a:t>5.  </a:t>
            </a:r>
            <a:r>
              <a:rPr kumimoji="1" lang="zh-CN" altLang="en-US" sz="2800" b="1" i="1" dirty="0">
                <a:solidFill>
                  <a:srgbClr val="000000"/>
                </a:solidFill>
                <a:effectLst>
                  <a:outerShdw blurRad="38100" dist="38100" dir="2700000" algn="tl">
                    <a:srgbClr val="C0C0C0"/>
                  </a:outerShdw>
                </a:effectLst>
                <a:latin typeface="Arial" charset="0"/>
                <a:ea typeface="楷体_GB2312" pitchFamily="49" charset="-122"/>
              </a:rPr>
              <a:t>理解数组指针与指针数组</a:t>
            </a:r>
          </a:p>
        </p:txBody>
      </p:sp>
    </p:spTree>
    <p:extLst>
      <p:ext uri="{BB962C8B-B14F-4D97-AF65-F5344CB8AC3E}">
        <p14:creationId xmlns:p14="http://schemas.microsoft.com/office/powerpoint/2010/main" val="17719086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1164215" y="1127558"/>
            <a:ext cx="1676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50000"/>
              </a:spcBef>
              <a:spcAft>
                <a:spcPct val="0"/>
              </a:spcAft>
            </a:pPr>
            <a:r>
              <a:rPr lang="zh-CN" altLang="en-US" sz="2800">
                <a:solidFill>
                  <a:srgbClr val="000000"/>
                </a:solidFill>
                <a:latin typeface="Times New Roman" panose="02020603050405020304" pitchFamily="18" charset="0"/>
              </a:rPr>
              <a:t>说明：</a:t>
            </a:r>
          </a:p>
        </p:txBody>
      </p:sp>
      <p:sp>
        <p:nvSpPr>
          <p:cNvPr id="8" name="Text Box 3"/>
          <p:cNvSpPr txBox="1">
            <a:spLocks noChangeArrowheads="1"/>
          </p:cNvSpPr>
          <p:nvPr/>
        </p:nvSpPr>
        <p:spPr bwMode="auto">
          <a:xfrm>
            <a:off x="1345190" y="1738745"/>
            <a:ext cx="7559675"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9263" indent="-449263">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50000"/>
              </a:spcBef>
              <a:spcAft>
                <a:spcPct val="0"/>
              </a:spcAft>
            </a:pPr>
            <a:r>
              <a:rPr lang="en-US" altLang="zh-CN" sz="2400">
                <a:solidFill>
                  <a:srgbClr val="000000"/>
                </a:solidFill>
                <a:latin typeface="Times New Roman" panose="02020603050405020304" pitchFamily="18" charset="0"/>
              </a:rPr>
              <a:t>⑴  </a:t>
            </a:r>
            <a:r>
              <a:rPr lang="zh-CN" altLang="en-US" sz="2400">
                <a:solidFill>
                  <a:srgbClr val="000000"/>
                </a:solidFill>
                <a:latin typeface="Times New Roman" panose="02020603050405020304" pitchFamily="18" charset="0"/>
              </a:rPr>
              <a:t>数组名代表数组的首地址（起始地址），也就是第一个元素的地址；</a:t>
            </a:r>
            <a:r>
              <a:rPr lang="zh-CN" altLang="en-US" sz="2400">
                <a:solidFill>
                  <a:srgbClr val="FF0000"/>
                </a:solidFill>
                <a:ea typeface="幼圆" panose="02010509060101010101" pitchFamily="49" charset="-122"/>
              </a:rPr>
              <a:t>指针变量使用前必须赋值</a:t>
            </a:r>
            <a:r>
              <a:rPr lang="zh-CN" altLang="en-US" sz="2400">
                <a:solidFill>
                  <a:srgbClr val="000000"/>
                </a:solidFill>
                <a:latin typeface="Times New Roman" panose="02020603050405020304" pitchFamily="18" charset="0"/>
              </a:rPr>
              <a:t>。</a:t>
            </a:r>
          </a:p>
          <a:p>
            <a:pPr defTabSz="914400" fontAlgn="base">
              <a:spcBef>
                <a:spcPct val="50000"/>
              </a:spcBef>
              <a:spcAft>
                <a:spcPct val="0"/>
              </a:spcAft>
            </a:pPr>
            <a:r>
              <a:rPr lang="zh-CN" altLang="en-US" sz="2400">
                <a:solidFill>
                  <a:srgbClr val="000000"/>
                </a:solidFill>
                <a:latin typeface="Times New Roman" panose="02020603050405020304" pitchFamily="18" charset="0"/>
              </a:rPr>
              <a:t>⑵  指针变量是地址变量，数组名是地址常量：指针变量的值可以改变；而数组名一旦定义就不能变了。 </a:t>
            </a:r>
          </a:p>
        </p:txBody>
      </p:sp>
      <p:sp>
        <p:nvSpPr>
          <p:cNvPr id="9" name="Text Box 4"/>
          <p:cNvSpPr txBox="1">
            <a:spLocks noChangeArrowheads="1"/>
          </p:cNvSpPr>
          <p:nvPr/>
        </p:nvSpPr>
        <p:spPr bwMode="auto">
          <a:xfrm>
            <a:off x="1073727" y="4007283"/>
            <a:ext cx="8839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50000"/>
              </a:spcBef>
              <a:spcAft>
                <a:spcPct val="0"/>
              </a:spcAft>
            </a:pPr>
            <a:r>
              <a:rPr lang="en-US" altLang="zh-CN" sz="3000" b="0">
                <a:solidFill>
                  <a:srgbClr val="000000"/>
                </a:solidFill>
                <a:latin typeface="Times New Roman" panose="02020603050405020304" pitchFamily="18" charset="0"/>
              </a:rPr>
              <a:t>        </a:t>
            </a:r>
            <a:endParaRPr lang="en-US" altLang="zh-CN" sz="2400">
              <a:solidFill>
                <a:srgbClr val="FFFF00"/>
              </a:solidFill>
              <a:latin typeface="Times New Roman" panose="02020603050405020304" pitchFamily="18" charset="0"/>
            </a:endParaRPr>
          </a:p>
        </p:txBody>
      </p:sp>
      <p:grpSp>
        <p:nvGrpSpPr>
          <p:cNvPr id="2" name="Group 5"/>
          <p:cNvGrpSpPr>
            <a:grpSpLocks/>
          </p:cNvGrpSpPr>
          <p:nvPr/>
        </p:nvGrpSpPr>
        <p:grpSpPr bwMode="auto">
          <a:xfrm>
            <a:off x="1219777" y="3467533"/>
            <a:ext cx="8153400" cy="858837"/>
            <a:chOff x="284" y="2413"/>
            <a:chExt cx="5136" cy="541"/>
          </a:xfrm>
        </p:grpSpPr>
        <p:sp>
          <p:nvSpPr>
            <p:cNvPr id="16" name="Text Box 6"/>
            <p:cNvSpPr txBox="1">
              <a:spLocks noChangeArrowheads="1"/>
            </p:cNvSpPr>
            <p:nvPr/>
          </p:nvSpPr>
          <p:spPr bwMode="auto">
            <a:xfrm>
              <a:off x="284" y="2413"/>
              <a:ext cx="5136" cy="5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例如：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int i, *p, a[6];      </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则：</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p=&amp;i ; </a:t>
              </a:r>
              <a:r>
                <a:rPr kumimoji="0"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sym typeface="Wingdings 2" panose="05020102010507070707" pitchFamily="18" charset="2"/>
                </a:rPr>
                <a:t>√</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endParaRPr>
            </a:p>
            <a:p>
              <a:pPr marL="0" marR="0" lvl="0" indent="0" defTabSz="914400" eaLnBrk="1" fontAlgn="base" latinLnBrk="0" hangingPunct="1">
                <a:lnSpc>
                  <a:spcPct val="60000"/>
                </a:lnSpc>
                <a:spcBef>
                  <a:spcPct val="5000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             a=&amp;i ;</a:t>
              </a:r>
              <a:r>
                <a:rPr kumimoji="0"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sym typeface="Wingdings 2" panose="05020102010507070707" pitchFamily="18" charset="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a:t>
              </a:r>
              <a:r>
                <a:rPr kumimoji="0"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sym typeface="Wingdings 2" panose="05020102010507070707" pitchFamily="18" charset="2"/>
                </a:rPr>
                <a:t>    </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a+=i ;</a:t>
              </a:r>
              <a:r>
                <a:rPr kumimoji="0" lang="en-US" altLang="zh-CN" sz="2400" b="1" i="0" u="none" strike="noStrike" kern="0" cap="none" spc="0" normalizeH="0" baseline="0" noProof="0">
                  <a:ln>
                    <a:noFill/>
                  </a:ln>
                  <a:solidFill>
                    <a:srgbClr val="FF6600"/>
                  </a:solidFill>
                  <a:effectLst/>
                  <a:uLnTx/>
                  <a:uFillTx/>
                  <a:latin typeface="Times New Roman" panose="02020603050405020304" pitchFamily="18" charset="0"/>
                  <a:ea typeface="宋体" panose="02010600030101010101" pitchFamily="2" charset="-122"/>
                  <a:sym typeface="Wingdings 2" panose="05020102010507070707" pitchFamily="18" charset="2"/>
                </a:rPr>
                <a:t>     </a:t>
              </a:r>
              <a:endPar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endParaRPr>
            </a:p>
          </p:txBody>
        </p:sp>
        <p:grpSp>
          <p:nvGrpSpPr>
            <p:cNvPr id="3" name="Group 7"/>
            <p:cNvGrpSpPr>
              <a:grpSpLocks/>
            </p:cNvGrpSpPr>
            <p:nvPr/>
          </p:nvGrpSpPr>
          <p:grpSpPr bwMode="auto">
            <a:xfrm>
              <a:off x="903" y="2767"/>
              <a:ext cx="1818" cy="159"/>
              <a:chOff x="1056" y="3984"/>
              <a:chExt cx="2112" cy="192"/>
            </a:xfrm>
          </p:grpSpPr>
          <p:grpSp>
            <p:nvGrpSpPr>
              <p:cNvPr id="4" name="Group 8"/>
              <p:cNvGrpSpPr>
                <a:grpSpLocks/>
              </p:cNvGrpSpPr>
              <p:nvPr/>
            </p:nvGrpSpPr>
            <p:grpSpPr bwMode="auto">
              <a:xfrm>
                <a:off x="1056" y="3984"/>
                <a:ext cx="528" cy="192"/>
                <a:chOff x="1056" y="3984"/>
                <a:chExt cx="528" cy="192"/>
              </a:xfrm>
            </p:grpSpPr>
            <p:sp>
              <p:nvSpPr>
                <p:cNvPr id="26" name="Line 9"/>
                <p:cNvSpPr>
                  <a:spLocks noChangeShapeType="1"/>
                </p:cNvSpPr>
                <p:nvPr/>
              </p:nvSpPr>
              <p:spPr bwMode="auto">
                <a:xfrm flipH="1">
                  <a:off x="1056" y="3984"/>
                  <a:ext cx="528"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7" name="Line 10"/>
                <p:cNvSpPr>
                  <a:spLocks noChangeShapeType="1"/>
                </p:cNvSpPr>
                <p:nvPr/>
              </p:nvSpPr>
              <p:spPr bwMode="auto">
                <a:xfrm>
                  <a:off x="1056" y="3984"/>
                  <a:ext cx="528"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grpSp>
          <p:grpSp>
            <p:nvGrpSpPr>
              <p:cNvPr id="5" name="Group 11"/>
              <p:cNvGrpSpPr>
                <a:grpSpLocks/>
              </p:cNvGrpSpPr>
              <p:nvPr/>
            </p:nvGrpSpPr>
            <p:grpSpPr bwMode="auto">
              <a:xfrm>
                <a:off x="1920" y="3984"/>
                <a:ext cx="528" cy="192"/>
                <a:chOff x="1920" y="3984"/>
                <a:chExt cx="528" cy="192"/>
              </a:xfrm>
            </p:grpSpPr>
            <p:sp>
              <p:nvSpPr>
                <p:cNvPr id="24" name="Line 12"/>
                <p:cNvSpPr>
                  <a:spLocks noChangeShapeType="1"/>
                </p:cNvSpPr>
                <p:nvPr/>
              </p:nvSpPr>
              <p:spPr bwMode="auto">
                <a:xfrm flipH="1">
                  <a:off x="1920" y="3984"/>
                  <a:ext cx="528"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5" name="Line 13"/>
                <p:cNvSpPr>
                  <a:spLocks noChangeShapeType="1"/>
                </p:cNvSpPr>
                <p:nvPr/>
              </p:nvSpPr>
              <p:spPr bwMode="auto">
                <a:xfrm>
                  <a:off x="1920" y="3984"/>
                  <a:ext cx="528"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grpSp>
          <p:grpSp>
            <p:nvGrpSpPr>
              <p:cNvPr id="6" name="Group 14"/>
              <p:cNvGrpSpPr>
                <a:grpSpLocks/>
              </p:cNvGrpSpPr>
              <p:nvPr/>
            </p:nvGrpSpPr>
            <p:grpSpPr bwMode="auto">
              <a:xfrm>
                <a:off x="2640" y="3984"/>
                <a:ext cx="528" cy="192"/>
                <a:chOff x="2640" y="3984"/>
                <a:chExt cx="528" cy="192"/>
              </a:xfrm>
            </p:grpSpPr>
            <p:sp>
              <p:nvSpPr>
                <p:cNvPr id="22" name="Line 15"/>
                <p:cNvSpPr>
                  <a:spLocks noChangeShapeType="1"/>
                </p:cNvSpPr>
                <p:nvPr/>
              </p:nvSpPr>
              <p:spPr bwMode="auto">
                <a:xfrm flipH="1">
                  <a:off x="2640" y="3984"/>
                  <a:ext cx="528"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3" name="Line 16"/>
                <p:cNvSpPr>
                  <a:spLocks noChangeShapeType="1"/>
                </p:cNvSpPr>
                <p:nvPr/>
              </p:nvSpPr>
              <p:spPr bwMode="auto">
                <a:xfrm>
                  <a:off x="2640" y="3984"/>
                  <a:ext cx="528"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grpSp>
        </p:grpSp>
        <p:sp>
          <p:nvSpPr>
            <p:cNvPr id="18" name="Rectangle 17"/>
            <p:cNvSpPr>
              <a:spLocks noChangeArrowheads="1"/>
            </p:cNvSpPr>
            <p:nvPr/>
          </p:nvSpPr>
          <p:spPr bwMode="auto">
            <a:xfrm>
              <a:off x="3404" y="2613"/>
              <a:ext cx="2016" cy="336"/>
            </a:xfrm>
            <a:prstGeom prst="rect">
              <a:avLst/>
            </a:prstGeom>
            <a:solidFill>
              <a:srgbClr val="BBE0E3"/>
            </a:solidFill>
            <a:ln w="9525">
              <a:solidFill>
                <a:srgbClr val="000000"/>
              </a:solidFill>
              <a:miter lim="800000"/>
              <a:headEnd/>
              <a:tailEnd/>
            </a:ln>
          </p:spPr>
          <p:txBody>
            <a:bodyPr wrap="none" anchor="ct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sym typeface="Wingdings 2" panose="05020102010507070707" pitchFamily="18" charset="2"/>
                </a:rPr>
                <a:t>不能给常量赋值</a:t>
              </a:r>
            </a:p>
          </p:txBody>
        </p:sp>
      </p:grpSp>
    </p:spTree>
    <p:extLst>
      <p:ext uri="{BB962C8B-B14F-4D97-AF65-F5344CB8AC3E}">
        <p14:creationId xmlns:p14="http://schemas.microsoft.com/office/powerpoint/2010/main" val="247395271"/>
      </p:ext>
    </p:extLst>
  </p:cSld>
  <p:clrMapOvr>
    <a:masterClrMapping/>
  </p:clrMapOvr>
  <p:transition>
    <p:random/>
    <p:sndAc>
      <p:stSnd>
        <p:snd r:embed="rId2" name="CAMERA.WAV"/>
      </p:stSnd>
    </p:sndAc>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782061" y="1180812"/>
            <a:ext cx="5303837" cy="531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26670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Program: EG0504.c </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endParaRPr>
          </a:p>
          <a:p>
            <a:pPr marL="0" marR="0" lvl="0" indent="26670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Description: </a:t>
            </a:r>
            <a:r>
              <a:rPr kumimoji="0" lang="zh-CN" altLang="en-US"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利用指针访问一维数组。 </a:t>
            </a: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cs typeface="Courier New" panose="02070309020205020404" pitchFamily="49" charset="0"/>
              <a:sym typeface="Wingdings 2" panose="05020102010507070707" pitchFamily="18" charset="2"/>
            </a:endParaRPr>
          </a:p>
          <a:p>
            <a:pPr marL="0" marR="0" lvl="0" indent="26670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#include &lt;stdio.h&gt; </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a:p>
            <a:pPr marL="0" marR="0" lvl="0" indent="26670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void main( void )</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a:p>
            <a:pPr marL="0" marR="0" lvl="0" indent="26670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a:p>
            <a:pPr marL="0" marR="0" lvl="0" indent="26670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int Num[5]={2, 4, 6, 8, 10};</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a:p>
            <a:pPr marL="0" marR="0" lvl="0" indent="26670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int i, *Ptr=Num;</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a:p>
            <a:pPr marL="0" marR="0" lvl="0" indent="26670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printf("</a:t>
            </a:r>
            <a:r>
              <a:rPr kumimoji="0" lang="zh-CN" altLang="en-US"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顺序访问</a:t>
            </a: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Num</a:t>
            </a:r>
            <a:r>
              <a:rPr kumimoji="0" lang="zh-CN" altLang="en-US"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a:t>
            </a: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a:p>
            <a:pPr marL="0" marR="0" lvl="0" indent="26670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i=0;</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a:p>
            <a:pPr marL="0" marR="0" lvl="0" indent="26670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while(i&lt;5)</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a:p>
            <a:pPr marL="0" marR="0" lvl="0" indent="26670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a:p>
            <a:pPr marL="0" marR="0" lvl="0" indent="26670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printf(" %d", Ptr[i]); </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a:p>
            <a:pPr marL="0" marR="0" lvl="0" indent="26670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i++;</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a:p>
            <a:pPr marL="0" marR="0" lvl="0" indent="26670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a:p>
            <a:pPr marL="0" marR="0" lvl="0" indent="26670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printf("\n</a:t>
            </a:r>
            <a:r>
              <a:rPr kumimoji="0" lang="zh-CN" altLang="en-US"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逆序访问</a:t>
            </a: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Num</a:t>
            </a:r>
            <a:r>
              <a:rPr kumimoji="0" lang="zh-CN" altLang="en-US"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a:t>
            </a: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a:p>
            <a:pPr marL="0" marR="0" lvl="0" indent="26670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while(--i&gt;=0)</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a:p>
            <a:pPr marL="0" marR="0" lvl="0" indent="26670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printf(" %d", *(Ptr+i)); </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a:p>
            <a:pPr marL="0" marR="0" lvl="0" indent="26670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printf("\n"); </a:t>
            </a:r>
            <a:endPar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a:p>
            <a:pPr marL="0" marR="0" lvl="0" indent="266700"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a:t>
            </a:r>
          </a:p>
        </p:txBody>
      </p:sp>
      <p:pic>
        <p:nvPicPr>
          <p:cNvPr id="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36084" y="3318381"/>
            <a:ext cx="428466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5412099"/>
      </p:ext>
    </p:extLst>
  </p:cSld>
  <p:clrMapOvr>
    <a:masterClrMapping/>
  </p:clrMapOvr>
  <p:transition>
    <p:random/>
    <p:sndAc>
      <p:stSnd>
        <p:snd r:embed="rId2" name="CAMERA.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1"/>
          <p:cNvSpPr>
            <a:spLocks noChangeArrowheads="1"/>
          </p:cNvSpPr>
          <p:nvPr/>
        </p:nvSpPr>
        <p:spPr bwMode="auto">
          <a:xfrm>
            <a:off x="1017732" y="866486"/>
            <a:ext cx="3679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二</a:t>
            </a:r>
            <a:r>
              <a:rPr kumimoji="0" lang="en-US" altLang="zh-CN"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a:t>
            </a:r>
            <a:r>
              <a:rPr kumimoji="0" lang="zh-CN" altLang="en-US" sz="28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指针与多维数组：</a:t>
            </a:r>
          </a:p>
        </p:txBody>
      </p:sp>
      <p:sp>
        <p:nvSpPr>
          <p:cNvPr id="6" name="Text Box 72"/>
          <p:cNvSpPr txBox="1">
            <a:spLocks noChangeArrowheads="1"/>
          </p:cNvSpPr>
          <p:nvPr/>
        </p:nvSpPr>
        <p:spPr bwMode="auto">
          <a:xfrm>
            <a:off x="1738457" y="1345911"/>
            <a:ext cx="712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0"/>
              </a:spcBef>
              <a:spcAft>
                <a:spcPct val="0"/>
              </a:spcAft>
            </a:pPr>
            <a:r>
              <a:rPr lang="zh-CN" altLang="en-US" sz="2400">
                <a:solidFill>
                  <a:srgbClr val="000000"/>
                </a:solidFill>
                <a:latin typeface="Times New Roman" panose="02020603050405020304" pitchFamily="18" charset="0"/>
              </a:rPr>
              <a:t>定义：</a:t>
            </a:r>
            <a:r>
              <a:rPr lang="en-US" altLang="zh-CN" sz="2400">
                <a:solidFill>
                  <a:srgbClr val="000000"/>
                </a:solidFill>
                <a:latin typeface="Times New Roman" panose="02020603050405020304" pitchFamily="18" charset="0"/>
              </a:rPr>
              <a:t>char Num[3][5]={"1234", "5678", "ABCD"}; </a:t>
            </a:r>
          </a:p>
        </p:txBody>
      </p:sp>
      <p:sp>
        <p:nvSpPr>
          <p:cNvPr id="7" name="Rectangle 77"/>
          <p:cNvSpPr>
            <a:spLocks noChangeArrowheads="1"/>
          </p:cNvSpPr>
          <p:nvPr/>
        </p:nvSpPr>
        <p:spPr bwMode="auto">
          <a:xfrm>
            <a:off x="1162195" y="1839624"/>
            <a:ext cx="7991475"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9263" indent="-449263">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449263" marR="0" lvl="0" indent="-449263" defTabSz="914400" eaLnBrk="1" fontAlgn="base" latinLnBrk="0" hangingPunct="1">
              <a:lnSpc>
                <a:spcPct val="100000"/>
              </a:lnSpc>
              <a:spcBef>
                <a:spcPct val="5000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⑴</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可以将二维数组看作是一个特殊的一维数组：</a:t>
            </a: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Num[3]</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a:t>
            </a: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Num</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为数组名，由</a:t>
            </a: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Num[0]</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a:t>
            </a: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Num[1]</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a:t>
            </a: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Num[2]3</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个数组元素组成。</a:t>
            </a: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 </a:t>
            </a:r>
          </a:p>
          <a:p>
            <a:pPr marL="449263" marR="0" lvl="0" indent="-449263" defTabSz="914400" eaLnBrk="1" fontAlgn="base" latinLnBrk="0" hangingPunct="1">
              <a:lnSpc>
                <a:spcPct val="100000"/>
              </a:lnSpc>
              <a:spcBef>
                <a:spcPct val="50000"/>
              </a:spcBef>
              <a:spcAft>
                <a:spcPct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⑵  </a:t>
            </a: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Num[3]</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中的每一个数组元素分别代表一个一维数组：</a:t>
            </a:r>
          </a:p>
        </p:txBody>
      </p:sp>
      <p:pic>
        <p:nvPicPr>
          <p:cNvPr id="8" name="Picture 8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2195" y="3773631"/>
            <a:ext cx="9144000" cy="226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3818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1279813" y="3552681"/>
            <a:ext cx="8748713" cy="2100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eaLnBrk="1" hangingPunct="1">
              <a:spcBef>
                <a:spcPct val="50000"/>
              </a:spcBef>
            </a:pPr>
            <a:r>
              <a:rPr lang="en-US" altLang="zh-CN" sz="2400"/>
              <a:t>Num +i</a:t>
            </a:r>
            <a:r>
              <a:rPr lang="en-US" altLang="zh-CN" sz="2400">
                <a:sym typeface="Wingdings" panose="05000000000000000000" pitchFamily="2" charset="2"/>
              </a:rPr>
              <a:t></a:t>
            </a:r>
            <a:r>
              <a:rPr lang="en-US" altLang="zh-CN" sz="2400"/>
              <a:t>&amp;Num [i]: </a:t>
            </a:r>
            <a:r>
              <a:rPr lang="zh-CN" altLang="en-US" sz="2400"/>
              <a:t>第</a:t>
            </a:r>
            <a:r>
              <a:rPr lang="en-US" altLang="zh-CN" sz="2400"/>
              <a:t>i</a:t>
            </a:r>
            <a:r>
              <a:rPr lang="zh-CN" altLang="en-US" sz="2400"/>
              <a:t>行首地址</a:t>
            </a:r>
            <a:r>
              <a:rPr lang="en-US" altLang="zh-CN" sz="2400"/>
              <a:t>,</a:t>
            </a:r>
            <a:r>
              <a:rPr lang="zh-CN" altLang="en-US" sz="2400"/>
              <a:t>指向行</a:t>
            </a:r>
          </a:p>
          <a:p>
            <a:pPr eaLnBrk="1" hangingPunct="1">
              <a:spcBef>
                <a:spcPct val="50000"/>
              </a:spcBef>
            </a:pPr>
            <a:r>
              <a:rPr lang="en-US" altLang="zh-CN" sz="2400"/>
              <a:t>Num [i]</a:t>
            </a:r>
            <a:r>
              <a:rPr lang="en-US" altLang="zh-CN" sz="2400">
                <a:sym typeface="Wingdings" panose="05000000000000000000" pitchFamily="2" charset="2"/>
              </a:rPr>
              <a:t></a:t>
            </a:r>
            <a:r>
              <a:rPr lang="en-US" altLang="zh-CN" sz="2400"/>
              <a:t>*(Num +i) </a:t>
            </a:r>
            <a:r>
              <a:rPr lang="en-US" altLang="zh-CN" sz="2400">
                <a:sym typeface="Wingdings" panose="05000000000000000000" pitchFamily="2" charset="2"/>
              </a:rPr>
              <a:t></a:t>
            </a:r>
            <a:r>
              <a:rPr lang="en-US" altLang="zh-CN" sz="2400"/>
              <a:t>&amp;Num [i][0]: </a:t>
            </a:r>
            <a:r>
              <a:rPr lang="zh-CN" altLang="en-US" sz="1600"/>
              <a:t>表示第</a:t>
            </a:r>
            <a:r>
              <a:rPr lang="en-US" altLang="zh-CN" sz="1600"/>
              <a:t>i</a:t>
            </a:r>
            <a:r>
              <a:rPr lang="zh-CN" altLang="en-US" sz="1600"/>
              <a:t>行第</a:t>
            </a:r>
            <a:r>
              <a:rPr lang="en-US" altLang="zh-CN" sz="1600"/>
              <a:t>0</a:t>
            </a:r>
            <a:r>
              <a:rPr lang="zh-CN" altLang="en-US" sz="1600"/>
              <a:t>列元素地址，指向列</a:t>
            </a:r>
          </a:p>
          <a:p>
            <a:pPr eaLnBrk="1" hangingPunct="1">
              <a:spcBef>
                <a:spcPct val="50000"/>
              </a:spcBef>
            </a:pPr>
            <a:r>
              <a:rPr lang="en-US" altLang="zh-CN" sz="2400"/>
              <a:t>Num [i]+j</a:t>
            </a:r>
            <a:r>
              <a:rPr lang="en-US" altLang="zh-CN" sz="2400">
                <a:sym typeface="Wingdings" panose="05000000000000000000" pitchFamily="2" charset="2"/>
              </a:rPr>
              <a:t></a:t>
            </a:r>
            <a:r>
              <a:rPr lang="en-US" altLang="zh-CN" sz="2400"/>
              <a:t>*(Num +i)+j </a:t>
            </a:r>
            <a:r>
              <a:rPr lang="en-US" altLang="zh-CN" sz="2400">
                <a:sym typeface="Wingdings" panose="05000000000000000000" pitchFamily="2" charset="2"/>
              </a:rPr>
              <a:t></a:t>
            </a:r>
            <a:r>
              <a:rPr lang="en-US" altLang="zh-CN" sz="2400"/>
              <a:t> &amp;Num [i][j]</a:t>
            </a:r>
            <a:r>
              <a:rPr lang="en-US" altLang="zh-CN" sz="2400">
                <a:ea typeface="楷体_GB2312" pitchFamily="49" charset="-122"/>
              </a:rPr>
              <a:t>: </a:t>
            </a:r>
            <a:r>
              <a:rPr lang="zh-CN" altLang="en-US" sz="1600"/>
              <a:t>表示第</a:t>
            </a:r>
            <a:r>
              <a:rPr lang="en-US" altLang="zh-CN" sz="1600"/>
              <a:t>i</a:t>
            </a:r>
            <a:r>
              <a:rPr lang="zh-CN" altLang="en-US" sz="1600"/>
              <a:t>行第</a:t>
            </a:r>
            <a:r>
              <a:rPr lang="en-US" altLang="zh-CN" sz="1600"/>
              <a:t>j</a:t>
            </a:r>
            <a:r>
              <a:rPr lang="zh-CN" altLang="en-US" sz="1600"/>
              <a:t>列元素地址</a:t>
            </a:r>
            <a:r>
              <a:rPr lang="en-US" altLang="zh-CN" sz="1600"/>
              <a:t>(</a:t>
            </a:r>
            <a:r>
              <a:rPr lang="zh-CN" altLang="en-US" sz="1600"/>
              <a:t>列</a:t>
            </a:r>
            <a:r>
              <a:rPr lang="en-US" altLang="zh-CN" sz="1600"/>
              <a:t>)</a:t>
            </a:r>
          </a:p>
          <a:p>
            <a:pPr eaLnBrk="1" hangingPunct="1">
              <a:spcBef>
                <a:spcPct val="50000"/>
              </a:spcBef>
            </a:pPr>
            <a:r>
              <a:rPr lang="en-US" altLang="zh-CN" sz="2400"/>
              <a:t>Num [i][j] </a:t>
            </a:r>
            <a:r>
              <a:rPr lang="en-US" altLang="zh-CN" sz="2400">
                <a:sym typeface="Wingdings" panose="05000000000000000000" pitchFamily="2" charset="2"/>
              </a:rPr>
              <a:t></a:t>
            </a:r>
            <a:r>
              <a:rPr lang="en-US" altLang="zh-CN" sz="2400" b="0"/>
              <a:t> </a:t>
            </a:r>
            <a:r>
              <a:rPr lang="en-US" altLang="zh-CN" sz="2400"/>
              <a:t>*(*(Num +i)+j) </a:t>
            </a:r>
            <a:r>
              <a:rPr lang="en-US" altLang="zh-CN" sz="2400">
                <a:sym typeface="Wingdings" panose="05000000000000000000" pitchFamily="2" charset="2"/>
              </a:rPr>
              <a:t></a:t>
            </a:r>
            <a:r>
              <a:rPr lang="en-US" altLang="zh-CN" sz="2400" b="0"/>
              <a:t> </a:t>
            </a:r>
            <a:r>
              <a:rPr lang="en-US" altLang="zh-CN" sz="2400"/>
              <a:t>*(Num [i]+j) </a:t>
            </a:r>
            <a:r>
              <a:rPr lang="en-US" altLang="zh-CN" sz="2400">
                <a:sym typeface="Wingdings" panose="05000000000000000000" pitchFamily="2" charset="2"/>
              </a:rPr>
              <a:t></a:t>
            </a:r>
            <a:r>
              <a:rPr lang="en-US" altLang="zh-CN" sz="2400"/>
              <a:t>(*(Num +i))[j] </a:t>
            </a:r>
          </a:p>
        </p:txBody>
      </p:sp>
      <p:pic>
        <p:nvPicPr>
          <p:cNvPr id="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5963" y="1115868"/>
            <a:ext cx="9144000" cy="226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202363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txBox="1">
            <a:spLocks noChangeArrowheads="1"/>
          </p:cNvSpPr>
          <p:nvPr/>
        </p:nvSpPr>
        <p:spPr bwMode="auto">
          <a:xfrm>
            <a:off x="997961" y="1085995"/>
            <a:ext cx="8229600" cy="4525962"/>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marL="812800" indent="-812800" algn="l" rtl="0" eaLnBrk="0" fontAlgn="base" hangingPunct="0">
              <a:spcBef>
                <a:spcPct val="20000"/>
              </a:spcBef>
              <a:spcAft>
                <a:spcPct val="0"/>
              </a:spcAft>
              <a:defRPr sz="3200" b="1">
                <a:solidFill>
                  <a:schemeClr val="tx1"/>
                </a:solidFill>
                <a:effectLst>
                  <a:outerShdw blurRad="38100" dist="38100" dir="2700000" algn="tl">
                    <a:srgbClr val="C0C0C0"/>
                  </a:outerShdw>
                </a:effectLst>
                <a:latin typeface="+mn-lt"/>
                <a:ea typeface="+mn-ea"/>
                <a:cs typeface="+mn-cs"/>
                <a:sym typeface="Wingdings 2"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sym typeface="Wingdings 2" panose="05020102010507070707" pitchFamily="18" charset="2"/>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sym typeface="Wingdings 2" panose="05020102010507070707" pitchFamily="18" charset="2"/>
              </a:defRPr>
            </a:lvl3pPr>
            <a:lvl4pPr marL="1879600" indent="-508000" algn="l" rtl="0" eaLnBrk="0" fontAlgn="base" hangingPunct="0">
              <a:spcBef>
                <a:spcPct val="20000"/>
              </a:spcBef>
              <a:spcAft>
                <a:spcPct val="0"/>
              </a:spcAft>
              <a:buChar char="–"/>
              <a:defRPr sz="2000">
                <a:solidFill>
                  <a:schemeClr val="tx1"/>
                </a:solidFill>
                <a:latin typeface="+mn-lt"/>
                <a:ea typeface="+mn-ea"/>
                <a:sym typeface="Wingdings 2" panose="05020102010507070707" pitchFamily="18" charset="2"/>
              </a:defRPr>
            </a:lvl4pPr>
            <a:lvl5pPr marL="2336800" indent="-508000" algn="l" rtl="0" eaLnBrk="0" fontAlgn="base" hangingPunct="0">
              <a:spcBef>
                <a:spcPct val="20000"/>
              </a:spcBef>
              <a:spcAft>
                <a:spcPct val="0"/>
              </a:spcAft>
              <a:buChar char="»"/>
              <a:defRPr sz="2000">
                <a:solidFill>
                  <a:schemeClr val="tx1"/>
                </a:solidFill>
                <a:latin typeface="+mn-lt"/>
                <a:ea typeface="+mn-ea"/>
                <a:sym typeface="Wingdings 2" panose="05020102010507070707" pitchFamily="18" charset="2"/>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Program: EG0508.c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Description: </a:t>
            </a:r>
            <a:r>
              <a:rPr kumimoji="0" lang="zh-CN"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利用二维数组的行地址和列地址访问二维数组</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#include &lt;stdio.h&gt;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void main( void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int i, j, Num[2][3];</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printf("</a:t>
            </a:r>
            <a:r>
              <a:rPr kumimoji="0" lang="zh-CN"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输入数据：</a:t>
            </a: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for (i=0; i&lt;2; i++)</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for (j=0; j&lt;3; j++)</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scanf("%d", *(Num+i)+j);</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printf("</a:t>
            </a:r>
            <a:r>
              <a:rPr kumimoji="0" lang="zh-CN"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输出数据：</a:t>
            </a: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\n");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for (i=0; i&lt;2; i++)</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for (j=0; j&lt;3; j++)</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printf(" %d", *(Num[i]+j));</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printf("\n");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p>
        </p:txBody>
      </p:sp>
      <p:pic>
        <p:nvPicPr>
          <p:cNvPr id="2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2982" y="3348976"/>
            <a:ext cx="45720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5683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289916" y="836613"/>
            <a:ext cx="8529638"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⑶</a:t>
            </a: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通过数组指针引用二维数组元素：</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定义：  数据类型   </a:t>
            </a: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指针名</a:t>
            </a: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一维数组维数</a:t>
            </a: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数组指针又称</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行指针变量，是一个指向一维数组的指针变量</a:t>
            </a:r>
          </a:p>
        </p:txBody>
      </p:sp>
      <p:sp>
        <p:nvSpPr>
          <p:cNvPr id="5" name="Text Box 3"/>
          <p:cNvSpPr txBox="1">
            <a:spLocks noChangeArrowheads="1"/>
          </p:cNvSpPr>
          <p:nvPr/>
        </p:nvSpPr>
        <p:spPr bwMode="auto">
          <a:xfrm>
            <a:off x="1039091" y="2205038"/>
            <a:ext cx="8802410" cy="4401205"/>
          </a:xfrm>
          <a:prstGeom prst="rect">
            <a:avLst/>
          </a:prstGeom>
          <a:solidFill>
            <a:srgbClr val="E1FFF7"/>
          </a:solidFill>
          <a:ln w="38100">
            <a:solidFill>
              <a:srgbClr val="008000"/>
            </a:solidFill>
            <a:miter lim="800000"/>
            <a:headEnd type="none" w="lg" len="lg"/>
            <a:tailEnd/>
          </a:ln>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eaLnBrk="0" fontAlgn="base" hangingPunct="0">
              <a:spcBef>
                <a:spcPct val="0"/>
              </a:spcBef>
              <a:spcAft>
                <a:spcPct val="0"/>
              </a:spcAft>
            </a:pPr>
            <a:r>
              <a:rPr lang="en-US" altLang="zh-CN" sz="2000" dirty="0">
                <a:solidFill>
                  <a:srgbClr val="000000"/>
                </a:solidFill>
                <a:latin typeface="Courier New" panose="02070309020205020404" pitchFamily="49" charset="0"/>
              </a:rPr>
              <a:t>// Program: EG0509.c </a:t>
            </a:r>
          </a:p>
          <a:p>
            <a:pPr defTabSz="914400" eaLnBrk="0" fontAlgn="base" hangingPunct="0">
              <a:spcBef>
                <a:spcPct val="0"/>
              </a:spcBef>
              <a:spcAft>
                <a:spcPct val="0"/>
              </a:spcAft>
            </a:pPr>
            <a:r>
              <a:rPr lang="en-US" altLang="zh-CN" sz="2000" dirty="0">
                <a:solidFill>
                  <a:srgbClr val="000000"/>
                </a:solidFill>
                <a:latin typeface="Courier New" panose="02070309020205020404" pitchFamily="49" charset="0"/>
              </a:rPr>
              <a:t>// Description: </a:t>
            </a:r>
            <a:r>
              <a:rPr lang="zh-CN" altLang="en-US" sz="2000" dirty="0">
                <a:solidFill>
                  <a:srgbClr val="000000"/>
                </a:solidFill>
                <a:latin typeface="Courier New" panose="02070309020205020404" pitchFamily="49" charset="0"/>
              </a:rPr>
              <a:t>利用数组指针访问二维数组</a:t>
            </a:r>
          </a:p>
          <a:p>
            <a:pPr defTabSz="914400" eaLnBrk="0" fontAlgn="base" hangingPunct="0">
              <a:spcBef>
                <a:spcPct val="0"/>
              </a:spcBef>
              <a:spcAft>
                <a:spcPct val="0"/>
              </a:spcAft>
            </a:pPr>
            <a:r>
              <a:rPr lang="en-US" altLang="zh-CN" sz="2000" dirty="0">
                <a:solidFill>
                  <a:srgbClr val="000000"/>
                </a:solidFill>
                <a:latin typeface="Courier New" panose="02070309020205020404" pitchFamily="49" charset="0"/>
              </a:rPr>
              <a:t>#include &lt;</a:t>
            </a:r>
            <a:r>
              <a:rPr lang="en-US" altLang="zh-CN" sz="2000" dirty="0" err="1">
                <a:solidFill>
                  <a:srgbClr val="000000"/>
                </a:solidFill>
                <a:latin typeface="Courier New" panose="02070309020205020404" pitchFamily="49" charset="0"/>
              </a:rPr>
              <a:t>stdio.h</a:t>
            </a:r>
            <a:r>
              <a:rPr lang="en-US" altLang="zh-CN" sz="2000" dirty="0">
                <a:solidFill>
                  <a:srgbClr val="000000"/>
                </a:solidFill>
                <a:latin typeface="Courier New" panose="02070309020205020404" pitchFamily="49" charset="0"/>
              </a:rPr>
              <a:t>&gt; </a:t>
            </a:r>
          </a:p>
          <a:p>
            <a:pPr defTabSz="914400" eaLnBrk="0" fontAlgn="base" hangingPunct="0">
              <a:spcBef>
                <a:spcPct val="0"/>
              </a:spcBef>
              <a:spcAft>
                <a:spcPct val="0"/>
              </a:spcAft>
            </a:pPr>
            <a:r>
              <a:rPr lang="en-US" altLang="zh-CN" sz="2000" dirty="0">
                <a:solidFill>
                  <a:srgbClr val="000000"/>
                </a:solidFill>
                <a:latin typeface="Courier New" panose="02070309020205020404" pitchFamily="49" charset="0"/>
              </a:rPr>
              <a:t>void main( void )               	</a:t>
            </a:r>
          </a:p>
          <a:p>
            <a:pPr defTabSz="914400" eaLnBrk="0" fontAlgn="base" hangingPunct="0">
              <a:spcBef>
                <a:spcPct val="0"/>
              </a:spcBef>
              <a:spcAft>
                <a:spcPct val="0"/>
              </a:spcAft>
            </a:pPr>
            <a:r>
              <a:rPr lang="en-US" altLang="zh-CN" sz="2000" dirty="0">
                <a:solidFill>
                  <a:srgbClr val="000000"/>
                </a:solidFill>
                <a:latin typeface="Courier New" panose="02070309020205020404" pitchFamily="49" charset="0"/>
              </a:rPr>
              <a:t>{</a:t>
            </a:r>
          </a:p>
          <a:p>
            <a:pPr defTabSz="914400" eaLnBrk="0" fontAlgn="base" hangingPunct="0">
              <a:spcBef>
                <a:spcPct val="0"/>
              </a:spcBef>
              <a:spcAft>
                <a:spcPct val="0"/>
              </a:spcAft>
            </a:pPr>
            <a:r>
              <a:rPr lang="en-US" altLang="zh-CN" sz="2000" dirty="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int</a:t>
            </a:r>
            <a:r>
              <a:rPr lang="en-US" altLang="zh-CN" sz="2000" dirty="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i</a:t>
            </a:r>
            <a:r>
              <a:rPr lang="en-US" altLang="zh-CN" sz="2000" dirty="0">
                <a:solidFill>
                  <a:srgbClr val="000000"/>
                </a:solidFill>
                <a:latin typeface="Courier New" panose="02070309020205020404" pitchFamily="49" charset="0"/>
              </a:rPr>
              <a:t>, j, Num[][3]={{2,4,6},{8,10,12},{14,16,18}};</a:t>
            </a:r>
          </a:p>
          <a:p>
            <a:pPr defTabSz="914400" eaLnBrk="0" fontAlgn="base" hangingPunct="0">
              <a:spcBef>
                <a:spcPct val="0"/>
              </a:spcBef>
              <a:spcAft>
                <a:spcPct val="0"/>
              </a:spcAft>
            </a:pPr>
            <a:r>
              <a:rPr lang="en-US" altLang="zh-CN" sz="2000" dirty="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int</a:t>
            </a:r>
            <a:r>
              <a:rPr lang="en-US" altLang="zh-CN" sz="2000" dirty="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Ptr</a:t>
            </a:r>
            <a:r>
              <a:rPr lang="en-US" altLang="zh-CN" sz="2000" dirty="0">
                <a:solidFill>
                  <a:srgbClr val="000000"/>
                </a:solidFill>
                <a:latin typeface="Courier New" panose="02070309020205020404" pitchFamily="49" charset="0"/>
              </a:rPr>
              <a:t>)[3]=Num;	</a:t>
            </a:r>
          </a:p>
          <a:p>
            <a:pPr defTabSz="914400" eaLnBrk="0" fontAlgn="base" hangingPunct="0">
              <a:spcBef>
                <a:spcPct val="0"/>
              </a:spcBef>
              <a:spcAft>
                <a:spcPct val="0"/>
              </a:spcAft>
            </a:pPr>
            <a:r>
              <a:rPr lang="en-US" altLang="zh-CN" sz="2000" dirty="0">
                <a:solidFill>
                  <a:srgbClr val="000000"/>
                </a:solidFill>
                <a:latin typeface="Courier New" panose="02070309020205020404" pitchFamily="49" charset="0"/>
              </a:rPr>
              <a:t>	for (</a:t>
            </a:r>
            <a:r>
              <a:rPr lang="en-US" altLang="zh-CN" sz="2000" dirty="0" err="1">
                <a:solidFill>
                  <a:srgbClr val="000000"/>
                </a:solidFill>
                <a:latin typeface="Courier New" panose="02070309020205020404" pitchFamily="49" charset="0"/>
              </a:rPr>
              <a:t>i</a:t>
            </a:r>
            <a:r>
              <a:rPr lang="en-US" altLang="zh-CN" sz="2000" dirty="0">
                <a:solidFill>
                  <a:srgbClr val="000000"/>
                </a:solidFill>
                <a:latin typeface="Courier New" panose="02070309020205020404" pitchFamily="49" charset="0"/>
              </a:rPr>
              <a:t>=0; </a:t>
            </a:r>
            <a:r>
              <a:rPr lang="en-US" altLang="zh-CN" sz="2000" dirty="0" err="1">
                <a:solidFill>
                  <a:srgbClr val="000000"/>
                </a:solidFill>
                <a:latin typeface="Courier New" panose="02070309020205020404" pitchFamily="49" charset="0"/>
              </a:rPr>
              <a:t>i</a:t>
            </a:r>
            <a:r>
              <a:rPr lang="en-US" altLang="zh-CN" sz="2000" dirty="0">
                <a:solidFill>
                  <a:srgbClr val="000000"/>
                </a:solidFill>
                <a:latin typeface="Courier New" panose="02070309020205020404" pitchFamily="49" charset="0"/>
              </a:rPr>
              <a:t>&lt;3; </a:t>
            </a:r>
            <a:r>
              <a:rPr lang="en-US" altLang="zh-CN" sz="2000" dirty="0" err="1">
                <a:solidFill>
                  <a:srgbClr val="000000"/>
                </a:solidFill>
                <a:latin typeface="Courier New" panose="02070309020205020404" pitchFamily="49" charset="0"/>
              </a:rPr>
              <a:t>i</a:t>
            </a:r>
            <a:r>
              <a:rPr lang="en-US" altLang="zh-CN" sz="2000" dirty="0">
                <a:solidFill>
                  <a:srgbClr val="000000"/>
                </a:solidFill>
                <a:latin typeface="Courier New" panose="02070309020205020404" pitchFamily="49" charset="0"/>
              </a:rPr>
              <a:t>++</a:t>
            </a:r>
            <a:r>
              <a:rPr lang="en-US" altLang="zh-CN" sz="2000" dirty="0">
                <a:solidFill>
                  <a:srgbClr val="FF0000"/>
                </a:solidFill>
                <a:latin typeface="Courier New" panose="02070309020205020404" pitchFamily="49" charset="0"/>
              </a:rPr>
              <a:t>, </a:t>
            </a:r>
            <a:r>
              <a:rPr lang="en-US" altLang="zh-CN" sz="2000" dirty="0" err="1">
                <a:solidFill>
                  <a:srgbClr val="FF0000"/>
                </a:solidFill>
                <a:latin typeface="Courier New" panose="02070309020205020404" pitchFamily="49" charset="0"/>
              </a:rPr>
              <a:t>Ptr</a:t>
            </a:r>
            <a:r>
              <a:rPr lang="en-US" altLang="zh-CN" sz="2000" dirty="0">
                <a:solidFill>
                  <a:srgbClr val="FF0000"/>
                </a:solidFill>
                <a:latin typeface="Courier New" panose="02070309020205020404" pitchFamily="49" charset="0"/>
              </a:rPr>
              <a:t>++</a:t>
            </a:r>
            <a:r>
              <a:rPr lang="en-US" altLang="zh-CN" sz="2000" dirty="0">
                <a:solidFill>
                  <a:srgbClr val="000000"/>
                </a:solidFill>
                <a:latin typeface="Courier New" panose="02070309020205020404" pitchFamily="49" charset="0"/>
              </a:rPr>
              <a:t>)</a:t>
            </a:r>
          </a:p>
          <a:p>
            <a:pPr defTabSz="914400" eaLnBrk="0" fontAlgn="base" hangingPunct="0">
              <a:spcBef>
                <a:spcPct val="0"/>
              </a:spcBef>
              <a:spcAft>
                <a:spcPct val="0"/>
              </a:spcAft>
            </a:pPr>
            <a:r>
              <a:rPr lang="en-US" altLang="zh-CN" sz="2000" dirty="0">
                <a:solidFill>
                  <a:srgbClr val="000000"/>
                </a:solidFill>
                <a:latin typeface="Courier New" panose="02070309020205020404" pitchFamily="49" charset="0"/>
              </a:rPr>
              <a:t>	{</a:t>
            </a:r>
          </a:p>
          <a:p>
            <a:pPr defTabSz="914400" eaLnBrk="0" fontAlgn="base" hangingPunct="0">
              <a:spcBef>
                <a:spcPct val="0"/>
              </a:spcBef>
              <a:spcAft>
                <a:spcPct val="0"/>
              </a:spcAft>
            </a:pPr>
            <a:r>
              <a:rPr lang="en-US" altLang="zh-CN" sz="2000" dirty="0">
                <a:solidFill>
                  <a:srgbClr val="000000"/>
                </a:solidFill>
                <a:latin typeface="Courier New" panose="02070309020205020404" pitchFamily="49" charset="0"/>
              </a:rPr>
              <a:t>		for (j=0; j&lt;3; j++)</a:t>
            </a:r>
          </a:p>
          <a:p>
            <a:pPr defTabSz="914400" eaLnBrk="0" fontAlgn="base" hangingPunct="0">
              <a:spcBef>
                <a:spcPct val="0"/>
              </a:spcBef>
              <a:spcAft>
                <a:spcPct val="0"/>
              </a:spcAft>
            </a:pPr>
            <a:r>
              <a:rPr lang="en-US" altLang="zh-CN" sz="2000" dirty="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printf</a:t>
            </a:r>
            <a:r>
              <a:rPr lang="en-US" altLang="zh-CN" sz="2000" dirty="0">
                <a:solidFill>
                  <a:srgbClr val="000000"/>
                </a:solidFill>
                <a:latin typeface="Courier New" panose="02070309020205020404" pitchFamily="49" charset="0"/>
              </a:rPr>
              <a:t>("%6d", (</a:t>
            </a:r>
            <a:r>
              <a:rPr lang="en-US" altLang="zh-CN" sz="2000" dirty="0">
                <a:solidFill>
                  <a:srgbClr val="FF0000"/>
                </a:solidFill>
                <a:latin typeface="Courier New" panose="02070309020205020404" pitchFamily="49" charset="0"/>
              </a:rPr>
              <a:t>*</a:t>
            </a:r>
            <a:r>
              <a:rPr lang="en-US" altLang="zh-CN" sz="2000" dirty="0" err="1">
                <a:solidFill>
                  <a:srgbClr val="FF0000"/>
                </a:solidFill>
                <a:latin typeface="Courier New" panose="02070309020205020404" pitchFamily="49" charset="0"/>
              </a:rPr>
              <a:t>Ptr</a:t>
            </a:r>
            <a:r>
              <a:rPr lang="en-US" altLang="zh-CN" sz="2000" dirty="0">
                <a:solidFill>
                  <a:srgbClr val="000000"/>
                </a:solidFill>
                <a:latin typeface="Courier New" panose="02070309020205020404" pitchFamily="49" charset="0"/>
              </a:rPr>
              <a:t>)[j]);</a:t>
            </a:r>
          </a:p>
          <a:p>
            <a:pPr defTabSz="914400" eaLnBrk="0" fontAlgn="base" hangingPunct="0">
              <a:spcBef>
                <a:spcPct val="0"/>
              </a:spcBef>
              <a:spcAft>
                <a:spcPct val="0"/>
              </a:spcAft>
            </a:pPr>
            <a:r>
              <a:rPr lang="en-US" altLang="zh-CN" sz="2000" dirty="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printf</a:t>
            </a:r>
            <a:r>
              <a:rPr lang="en-US" altLang="zh-CN" sz="2000" dirty="0">
                <a:solidFill>
                  <a:srgbClr val="000000"/>
                </a:solidFill>
                <a:latin typeface="Courier New" panose="02070309020205020404" pitchFamily="49" charset="0"/>
              </a:rPr>
              <a:t>("\n"); </a:t>
            </a:r>
          </a:p>
          <a:p>
            <a:pPr defTabSz="914400" eaLnBrk="0" fontAlgn="base" hangingPunct="0">
              <a:spcBef>
                <a:spcPct val="0"/>
              </a:spcBef>
              <a:spcAft>
                <a:spcPct val="0"/>
              </a:spcAft>
            </a:pPr>
            <a:r>
              <a:rPr lang="en-US" altLang="zh-CN" sz="2000" dirty="0">
                <a:solidFill>
                  <a:srgbClr val="000000"/>
                </a:solidFill>
                <a:latin typeface="Courier New" panose="02070309020205020404" pitchFamily="49" charset="0"/>
              </a:rPr>
              <a:t>	}</a:t>
            </a:r>
          </a:p>
          <a:p>
            <a:pPr defTabSz="914400" eaLnBrk="0" fontAlgn="base" hangingPunct="0">
              <a:spcBef>
                <a:spcPct val="0"/>
              </a:spcBef>
              <a:spcAft>
                <a:spcPct val="0"/>
              </a:spcAft>
            </a:pPr>
            <a:r>
              <a:rPr lang="en-US" altLang="zh-CN" sz="2000" dirty="0">
                <a:solidFill>
                  <a:srgbClr val="000000"/>
                </a:solidFill>
                <a:latin typeface="Courier New" panose="02070309020205020404" pitchFamily="49" charset="0"/>
              </a:rPr>
              <a:t>}</a:t>
            </a:r>
          </a:p>
        </p:txBody>
      </p:sp>
      <p:pic>
        <p:nvPicPr>
          <p:cNvPr id="6" name="Picture 5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3141" y="5622925"/>
            <a:ext cx="4506913"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6391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4"/>
          <p:cNvSpPr txBox="1">
            <a:spLocks noChangeArrowheads="1"/>
          </p:cNvSpPr>
          <p:nvPr/>
        </p:nvSpPr>
        <p:spPr bwMode="auto">
          <a:xfrm>
            <a:off x="645680" y="881063"/>
            <a:ext cx="8529638"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⑶</a:t>
            </a:r>
            <a:r>
              <a:rPr kumimoji="0"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通过数组指针引用二维数组元素：</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定义：  数据类型   </a:t>
            </a: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指针名</a:t>
            </a: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一维数组维数</a:t>
            </a: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数组指针又称</a:t>
            </a: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行指针变量，是一个指向一维数组的指针变量</a:t>
            </a:r>
          </a:p>
        </p:txBody>
      </p:sp>
      <p:sp>
        <p:nvSpPr>
          <p:cNvPr id="6" name="Text Box 15"/>
          <p:cNvSpPr txBox="1">
            <a:spLocks noChangeArrowheads="1"/>
          </p:cNvSpPr>
          <p:nvPr/>
        </p:nvSpPr>
        <p:spPr bwMode="auto">
          <a:xfrm>
            <a:off x="863168" y="2163763"/>
            <a:ext cx="6203950" cy="4694237"/>
          </a:xfrm>
          <a:prstGeom prst="rect">
            <a:avLst/>
          </a:prstGeom>
          <a:solidFill>
            <a:srgbClr val="E1FFF7"/>
          </a:solidFill>
          <a:ln w="38100">
            <a:solidFill>
              <a:srgbClr val="008000"/>
            </a:solidFill>
            <a:miter lim="800000"/>
            <a:headEnd type="none" w="lg" len="lg"/>
            <a:tailEnd/>
          </a:ln>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eaLnBrk="0" fontAlgn="base" hangingPunct="0">
              <a:spcBef>
                <a:spcPct val="0"/>
              </a:spcBef>
              <a:spcAft>
                <a:spcPct val="0"/>
              </a:spcAft>
            </a:pPr>
            <a:r>
              <a:rPr lang="en-US" altLang="zh-CN" sz="2400" b="0">
                <a:solidFill>
                  <a:srgbClr val="000000"/>
                </a:solidFill>
                <a:latin typeface="Times New Roman" panose="02020603050405020304" pitchFamily="18" charset="0"/>
              </a:rPr>
              <a:t>void main( void )</a:t>
            </a:r>
          </a:p>
          <a:p>
            <a:pPr defTabSz="914400" eaLnBrk="0" fontAlgn="base" hangingPunct="0">
              <a:spcBef>
                <a:spcPct val="0"/>
              </a:spcBef>
              <a:spcAft>
                <a:spcPct val="0"/>
              </a:spcAft>
            </a:pPr>
            <a:r>
              <a:rPr lang="en-US" altLang="zh-CN" sz="2400" b="0">
                <a:solidFill>
                  <a:srgbClr val="000000"/>
                </a:solidFill>
                <a:latin typeface="Times New Roman" panose="02020603050405020304" pitchFamily="18" charset="0"/>
              </a:rPr>
              <a:t>{</a:t>
            </a:r>
          </a:p>
          <a:p>
            <a:pPr defTabSz="914400" eaLnBrk="0" fontAlgn="base" hangingPunct="0">
              <a:spcBef>
                <a:spcPct val="0"/>
              </a:spcBef>
              <a:spcAft>
                <a:spcPct val="0"/>
              </a:spcAft>
            </a:pPr>
            <a:r>
              <a:rPr lang="en-US" altLang="zh-CN" sz="2400" b="0">
                <a:solidFill>
                  <a:srgbClr val="000000"/>
                </a:solidFill>
                <a:latin typeface="Times New Roman" panose="02020603050405020304" pitchFamily="18" charset="0"/>
              </a:rPr>
              <a:t>      int a[3][4]={1,3,5,7,9,11,13,15,17,19,21,23};</a:t>
            </a:r>
          </a:p>
          <a:p>
            <a:pPr defTabSz="914400" eaLnBrk="0" fontAlgn="base" hangingPunct="0">
              <a:spcBef>
                <a:spcPct val="0"/>
              </a:spcBef>
              <a:spcAft>
                <a:spcPct val="0"/>
              </a:spcAft>
            </a:pPr>
            <a:r>
              <a:rPr lang="en-US" altLang="zh-CN" sz="2400" b="0">
                <a:solidFill>
                  <a:srgbClr val="000000"/>
                </a:solidFill>
                <a:latin typeface="Times New Roman" panose="02020603050405020304" pitchFamily="18" charset="0"/>
              </a:rPr>
              <a:t>    </a:t>
            </a:r>
            <a:r>
              <a:rPr lang="en-US" altLang="zh-CN" sz="2400" b="0">
                <a:solidFill>
                  <a:srgbClr val="006600"/>
                </a:solidFill>
                <a:latin typeface="Times New Roman" panose="02020603050405020304" pitchFamily="18" charset="0"/>
              </a:rPr>
              <a:t>  </a:t>
            </a:r>
            <a:r>
              <a:rPr lang="en-US" altLang="zh-CN" sz="2400" b="0">
                <a:solidFill>
                  <a:srgbClr val="000000"/>
                </a:solidFill>
                <a:latin typeface="Times New Roman" panose="02020603050405020304" pitchFamily="18" charset="0"/>
              </a:rPr>
              <a:t>int i, j</a:t>
            </a:r>
            <a:r>
              <a:rPr lang="en-US" altLang="zh-CN" sz="2400" b="0">
                <a:solidFill>
                  <a:srgbClr val="333399"/>
                </a:solidFill>
                <a:latin typeface="Times New Roman" panose="02020603050405020304" pitchFamily="18" charset="0"/>
              </a:rPr>
              <a:t>, (*p)[4];</a:t>
            </a:r>
            <a:endParaRPr lang="en-US" altLang="zh-CN" sz="2400" b="0">
              <a:solidFill>
                <a:srgbClr val="000000"/>
              </a:solidFill>
              <a:latin typeface="Times New Roman" panose="02020603050405020304" pitchFamily="18" charset="0"/>
            </a:endParaRPr>
          </a:p>
          <a:p>
            <a:pPr defTabSz="914400" eaLnBrk="0" fontAlgn="base" hangingPunct="0">
              <a:spcBef>
                <a:spcPct val="0"/>
              </a:spcBef>
              <a:spcAft>
                <a:spcPct val="0"/>
              </a:spcAft>
            </a:pPr>
            <a:r>
              <a:rPr lang="en-US" altLang="zh-CN" sz="2400" b="0">
                <a:solidFill>
                  <a:srgbClr val="000000"/>
                </a:solidFill>
                <a:latin typeface="Times New Roman" panose="02020603050405020304" pitchFamily="18" charset="0"/>
              </a:rPr>
              <a:t>      for(</a:t>
            </a:r>
            <a:r>
              <a:rPr lang="en-US" altLang="zh-CN" sz="2400" b="0">
                <a:solidFill>
                  <a:srgbClr val="333399"/>
                </a:solidFill>
                <a:latin typeface="Times New Roman" panose="02020603050405020304" pitchFamily="18" charset="0"/>
              </a:rPr>
              <a:t>p=a</a:t>
            </a:r>
            <a:r>
              <a:rPr lang="en-US" altLang="zh-CN" sz="2400" b="0">
                <a:solidFill>
                  <a:srgbClr val="000000"/>
                </a:solidFill>
                <a:latin typeface="Times New Roman" panose="02020603050405020304" pitchFamily="18" charset="0"/>
              </a:rPr>
              <a:t>,i=0;i&lt;3;i++,</a:t>
            </a:r>
            <a:r>
              <a:rPr lang="en-US" altLang="zh-CN" sz="2400" b="0">
                <a:solidFill>
                  <a:srgbClr val="669900"/>
                </a:solidFill>
                <a:latin typeface="Times New Roman" panose="02020603050405020304" pitchFamily="18" charset="0"/>
              </a:rPr>
              <a:t>p++</a:t>
            </a:r>
            <a:r>
              <a:rPr lang="en-US" altLang="zh-CN" sz="2400" b="0">
                <a:solidFill>
                  <a:srgbClr val="000000"/>
                </a:solidFill>
                <a:latin typeface="Times New Roman" panose="02020603050405020304" pitchFamily="18" charset="0"/>
              </a:rPr>
              <a:t>)</a:t>
            </a:r>
          </a:p>
          <a:p>
            <a:pPr defTabSz="914400" eaLnBrk="0" fontAlgn="base" hangingPunct="0">
              <a:spcBef>
                <a:spcPct val="0"/>
              </a:spcBef>
              <a:spcAft>
                <a:spcPct val="0"/>
              </a:spcAft>
            </a:pPr>
            <a:r>
              <a:rPr lang="en-US" altLang="zh-CN" sz="2400" b="0">
                <a:solidFill>
                  <a:srgbClr val="000000"/>
                </a:solidFill>
                <a:latin typeface="Times New Roman" panose="02020603050405020304" pitchFamily="18" charset="0"/>
              </a:rPr>
              <a:t>      {</a:t>
            </a:r>
          </a:p>
          <a:p>
            <a:pPr defTabSz="914400" eaLnBrk="0" fontAlgn="base" hangingPunct="0">
              <a:spcBef>
                <a:spcPct val="0"/>
              </a:spcBef>
              <a:spcAft>
                <a:spcPct val="0"/>
              </a:spcAft>
            </a:pPr>
            <a:r>
              <a:rPr lang="en-US" altLang="zh-CN" sz="2400" b="0">
                <a:solidFill>
                  <a:srgbClr val="000000"/>
                </a:solidFill>
                <a:latin typeface="Times New Roman" panose="02020603050405020304" pitchFamily="18" charset="0"/>
              </a:rPr>
              <a:t>           for(j=0;j&lt;4;j++)</a:t>
            </a:r>
          </a:p>
          <a:p>
            <a:pPr defTabSz="914400" eaLnBrk="0" fontAlgn="base" hangingPunct="0">
              <a:spcBef>
                <a:spcPct val="0"/>
              </a:spcBef>
              <a:spcAft>
                <a:spcPct val="0"/>
              </a:spcAft>
            </a:pPr>
            <a:r>
              <a:rPr lang="en-US" altLang="zh-CN" sz="2400" b="0">
                <a:solidFill>
                  <a:srgbClr val="000000"/>
                </a:solidFill>
                <a:latin typeface="Times New Roman" panose="02020603050405020304" pitchFamily="18" charset="0"/>
              </a:rPr>
              <a:t>                printf("%d ",</a:t>
            </a:r>
            <a:r>
              <a:rPr lang="en-US" altLang="zh-CN" sz="2400" b="0">
                <a:solidFill>
                  <a:srgbClr val="333399"/>
                </a:solidFill>
                <a:latin typeface="Times New Roman" panose="02020603050405020304" pitchFamily="18" charset="0"/>
              </a:rPr>
              <a:t>*(*p+j)</a:t>
            </a:r>
            <a:r>
              <a:rPr lang="en-US" altLang="zh-CN" sz="2400" b="0">
                <a:solidFill>
                  <a:srgbClr val="000000"/>
                </a:solidFill>
                <a:latin typeface="Times New Roman" panose="02020603050405020304" pitchFamily="18" charset="0"/>
              </a:rPr>
              <a:t>);</a:t>
            </a:r>
          </a:p>
          <a:p>
            <a:pPr defTabSz="914400" eaLnBrk="0" fontAlgn="base" hangingPunct="0">
              <a:spcBef>
                <a:spcPct val="50000"/>
              </a:spcBef>
              <a:spcAft>
                <a:spcPct val="0"/>
              </a:spcAft>
            </a:pPr>
            <a:r>
              <a:rPr lang="en-US" altLang="zh-CN" sz="2400" b="0">
                <a:solidFill>
                  <a:srgbClr val="000000"/>
                </a:solidFill>
                <a:latin typeface="Times New Roman" panose="02020603050405020304" pitchFamily="18" charset="0"/>
              </a:rPr>
              <a:t>            printf("\n");</a:t>
            </a:r>
          </a:p>
          <a:p>
            <a:pPr defTabSz="914400" eaLnBrk="0" fontAlgn="base" hangingPunct="0">
              <a:spcBef>
                <a:spcPct val="50000"/>
              </a:spcBef>
              <a:spcAft>
                <a:spcPct val="0"/>
              </a:spcAft>
            </a:pPr>
            <a:r>
              <a:rPr lang="en-US" altLang="zh-CN" sz="2400" b="0">
                <a:solidFill>
                  <a:srgbClr val="000000"/>
                </a:solidFill>
                <a:latin typeface="Times New Roman" panose="02020603050405020304" pitchFamily="18" charset="0"/>
              </a:rPr>
              <a:t>      }</a:t>
            </a:r>
          </a:p>
          <a:p>
            <a:pPr defTabSz="914400" eaLnBrk="0" fontAlgn="base" hangingPunct="0">
              <a:spcBef>
                <a:spcPct val="50000"/>
              </a:spcBef>
              <a:spcAft>
                <a:spcPct val="0"/>
              </a:spcAft>
            </a:pPr>
            <a:r>
              <a:rPr lang="en-US" altLang="zh-CN" sz="2400" b="0">
                <a:solidFill>
                  <a:srgbClr val="000000"/>
                </a:solidFill>
                <a:latin typeface="Times New Roman" panose="02020603050405020304" pitchFamily="18" charset="0"/>
              </a:rPr>
              <a:t>}</a:t>
            </a:r>
          </a:p>
        </p:txBody>
      </p:sp>
      <p:sp>
        <p:nvSpPr>
          <p:cNvPr id="7" name="Rectangle 16"/>
          <p:cNvSpPr>
            <a:spLocks noChangeArrowheads="1"/>
          </p:cNvSpPr>
          <p:nvPr/>
        </p:nvSpPr>
        <p:spPr bwMode="auto">
          <a:xfrm>
            <a:off x="9798298" y="703489"/>
            <a:ext cx="1511300" cy="5867400"/>
          </a:xfrm>
          <a:prstGeom prst="rect">
            <a:avLst/>
          </a:prstGeom>
          <a:solidFill>
            <a:srgbClr val="BBE0E3"/>
          </a:solidFill>
          <a:ln w="9525">
            <a:solidFill>
              <a:srgbClr val="000000"/>
            </a:solidFill>
            <a:miter lim="800000"/>
            <a:headEnd/>
            <a:tailEnd/>
          </a:ln>
        </p:spPr>
        <p:txBody>
          <a:bodyPr wrap="none" anchor="ct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p:txBody>
      </p:sp>
      <p:grpSp>
        <p:nvGrpSpPr>
          <p:cNvPr id="11" name="Group 17"/>
          <p:cNvGrpSpPr>
            <a:grpSpLocks/>
          </p:cNvGrpSpPr>
          <p:nvPr/>
        </p:nvGrpSpPr>
        <p:grpSpPr bwMode="auto">
          <a:xfrm>
            <a:off x="9958636" y="952727"/>
            <a:ext cx="1350962" cy="5538787"/>
            <a:chOff x="3332" y="597"/>
            <a:chExt cx="851" cy="3489"/>
          </a:xfrm>
        </p:grpSpPr>
        <p:sp>
          <p:nvSpPr>
            <p:cNvPr id="12" name="Text Box 18"/>
            <p:cNvSpPr txBox="1">
              <a:spLocks noChangeArrowheads="1"/>
            </p:cNvSpPr>
            <p:nvPr/>
          </p:nvSpPr>
          <p:spPr bwMode="auto">
            <a:xfrm>
              <a:off x="3332" y="597"/>
              <a:ext cx="8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int  a[3][4];</a:t>
              </a:r>
            </a:p>
          </p:txBody>
        </p:sp>
        <p:sp>
          <p:nvSpPr>
            <p:cNvPr id="13" name="Rectangle 19"/>
            <p:cNvSpPr>
              <a:spLocks noChangeArrowheads="1"/>
            </p:cNvSpPr>
            <p:nvPr/>
          </p:nvSpPr>
          <p:spPr bwMode="auto">
            <a:xfrm>
              <a:off x="3355" y="853"/>
              <a:ext cx="747" cy="323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p:txBody>
        </p:sp>
        <p:sp>
          <p:nvSpPr>
            <p:cNvPr id="14" name="Line 20"/>
            <p:cNvSpPr>
              <a:spLocks noChangeShapeType="1"/>
            </p:cNvSpPr>
            <p:nvPr/>
          </p:nvSpPr>
          <p:spPr bwMode="auto">
            <a:xfrm>
              <a:off x="3370" y="1103"/>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5" name="Line 21"/>
            <p:cNvSpPr>
              <a:spLocks noChangeShapeType="1"/>
            </p:cNvSpPr>
            <p:nvPr/>
          </p:nvSpPr>
          <p:spPr bwMode="auto">
            <a:xfrm>
              <a:off x="3358" y="1378"/>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6" name="Line 22"/>
            <p:cNvSpPr>
              <a:spLocks noChangeShapeType="1"/>
            </p:cNvSpPr>
            <p:nvPr/>
          </p:nvSpPr>
          <p:spPr bwMode="auto">
            <a:xfrm>
              <a:off x="3358" y="1928"/>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7" name="Line 23"/>
            <p:cNvSpPr>
              <a:spLocks noChangeShapeType="1"/>
            </p:cNvSpPr>
            <p:nvPr/>
          </p:nvSpPr>
          <p:spPr bwMode="auto">
            <a:xfrm>
              <a:off x="3358" y="2204"/>
              <a:ext cx="7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8" name="Line 24"/>
            <p:cNvSpPr>
              <a:spLocks noChangeShapeType="1"/>
            </p:cNvSpPr>
            <p:nvPr/>
          </p:nvSpPr>
          <p:spPr bwMode="auto">
            <a:xfrm>
              <a:off x="3358" y="2479"/>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9" name="Line 25"/>
            <p:cNvSpPr>
              <a:spLocks noChangeShapeType="1"/>
            </p:cNvSpPr>
            <p:nvPr/>
          </p:nvSpPr>
          <p:spPr bwMode="auto">
            <a:xfrm>
              <a:off x="3358" y="3030"/>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0" name="Line 26"/>
            <p:cNvSpPr>
              <a:spLocks noChangeShapeType="1"/>
            </p:cNvSpPr>
            <p:nvPr/>
          </p:nvSpPr>
          <p:spPr bwMode="auto">
            <a:xfrm flipV="1">
              <a:off x="3358" y="3305"/>
              <a:ext cx="75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1" name="Line 27"/>
            <p:cNvSpPr>
              <a:spLocks noChangeShapeType="1"/>
            </p:cNvSpPr>
            <p:nvPr/>
          </p:nvSpPr>
          <p:spPr bwMode="auto">
            <a:xfrm>
              <a:off x="3358" y="3581"/>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2" name="Text Box 28"/>
            <p:cNvSpPr txBox="1">
              <a:spLocks noChangeArrowheads="1"/>
            </p:cNvSpPr>
            <p:nvPr/>
          </p:nvSpPr>
          <p:spPr bwMode="auto">
            <a:xfrm>
              <a:off x="3483" y="854"/>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a[0][0]</a:t>
              </a:r>
            </a:p>
          </p:txBody>
        </p:sp>
        <p:sp>
          <p:nvSpPr>
            <p:cNvPr id="23" name="Text Box 29"/>
            <p:cNvSpPr txBox="1">
              <a:spLocks noChangeArrowheads="1"/>
            </p:cNvSpPr>
            <p:nvPr/>
          </p:nvSpPr>
          <p:spPr bwMode="auto">
            <a:xfrm>
              <a:off x="3483" y="1124"/>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a[0][1]</a:t>
              </a:r>
            </a:p>
          </p:txBody>
        </p:sp>
        <p:sp>
          <p:nvSpPr>
            <p:cNvPr id="24" name="Text Box 30"/>
            <p:cNvSpPr txBox="1">
              <a:spLocks noChangeArrowheads="1"/>
            </p:cNvSpPr>
            <p:nvPr/>
          </p:nvSpPr>
          <p:spPr bwMode="auto">
            <a:xfrm>
              <a:off x="3483" y="1935"/>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339933"/>
                  </a:solidFill>
                  <a:effectLst/>
                  <a:uLnTx/>
                  <a:uFillTx/>
                  <a:latin typeface="Times New Roman" panose="02020603050405020304" pitchFamily="18" charset="0"/>
                  <a:ea typeface="宋体" panose="02010600030101010101" pitchFamily="2" charset="-122"/>
                  <a:sym typeface="Wingdings 2" panose="05020102010507070707" pitchFamily="18" charset="2"/>
                </a:rPr>
                <a:t>a[1]</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[0]</a:t>
              </a:r>
            </a:p>
          </p:txBody>
        </p:sp>
        <p:sp>
          <p:nvSpPr>
            <p:cNvPr id="25" name="Text Box 31"/>
            <p:cNvSpPr txBox="1">
              <a:spLocks noChangeArrowheads="1"/>
            </p:cNvSpPr>
            <p:nvPr/>
          </p:nvSpPr>
          <p:spPr bwMode="auto">
            <a:xfrm>
              <a:off x="3483" y="2205"/>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339933"/>
                  </a:solidFill>
                  <a:effectLst/>
                  <a:uLnTx/>
                  <a:uFillTx/>
                  <a:latin typeface="Times New Roman" panose="02020603050405020304" pitchFamily="18" charset="0"/>
                  <a:ea typeface="宋体" panose="02010600030101010101" pitchFamily="2" charset="-122"/>
                  <a:sym typeface="Wingdings 2" panose="05020102010507070707" pitchFamily="18" charset="2"/>
                </a:rPr>
                <a:t>a[1]</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[1]</a:t>
              </a:r>
            </a:p>
          </p:txBody>
        </p:sp>
        <p:sp>
          <p:nvSpPr>
            <p:cNvPr id="26" name="Text Box 32"/>
            <p:cNvSpPr txBox="1">
              <a:spLocks noChangeArrowheads="1"/>
            </p:cNvSpPr>
            <p:nvPr/>
          </p:nvSpPr>
          <p:spPr bwMode="auto">
            <a:xfrm>
              <a:off x="3483" y="3016"/>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FF9900"/>
                  </a:solidFill>
                  <a:effectLst/>
                  <a:uLnTx/>
                  <a:uFillTx/>
                  <a:latin typeface="Times New Roman" panose="02020603050405020304" pitchFamily="18" charset="0"/>
                  <a:ea typeface="宋体" panose="02010600030101010101" pitchFamily="2" charset="-122"/>
                  <a:sym typeface="Wingdings 2" panose="05020102010507070707" pitchFamily="18" charset="2"/>
                </a:rPr>
                <a:t>a[2]</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[0]</a:t>
              </a:r>
            </a:p>
          </p:txBody>
        </p:sp>
        <p:sp>
          <p:nvSpPr>
            <p:cNvPr id="27" name="Text Box 33"/>
            <p:cNvSpPr txBox="1">
              <a:spLocks noChangeArrowheads="1"/>
            </p:cNvSpPr>
            <p:nvPr/>
          </p:nvSpPr>
          <p:spPr bwMode="auto">
            <a:xfrm>
              <a:off x="3483" y="3287"/>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FF9900"/>
                  </a:solidFill>
                  <a:effectLst/>
                  <a:uLnTx/>
                  <a:uFillTx/>
                  <a:latin typeface="Times New Roman" panose="02020603050405020304" pitchFamily="18" charset="0"/>
                  <a:ea typeface="宋体" panose="02010600030101010101" pitchFamily="2" charset="-122"/>
                  <a:sym typeface="Wingdings 2" panose="05020102010507070707" pitchFamily="18" charset="2"/>
                </a:rPr>
                <a:t>a[2]</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[1]</a:t>
              </a:r>
            </a:p>
          </p:txBody>
        </p:sp>
        <p:sp>
          <p:nvSpPr>
            <p:cNvPr id="28" name="Line 34"/>
            <p:cNvSpPr>
              <a:spLocks noChangeShapeType="1"/>
            </p:cNvSpPr>
            <p:nvPr/>
          </p:nvSpPr>
          <p:spPr bwMode="auto">
            <a:xfrm>
              <a:off x="3358" y="1653"/>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9" name="Line 35"/>
            <p:cNvSpPr>
              <a:spLocks noChangeShapeType="1"/>
            </p:cNvSpPr>
            <p:nvPr/>
          </p:nvSpPr>
          <p:spPr bwMode="auto">
            <a:xfrm>
              <a:off x="3358" y="2754"/>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30" name="Line 36"/>
            <p:cNvSpPr>
              <a:spLocks noChangeShapeType="1"/>
            </p:cNvSpPr>
            <p:nvPr/>
          </p:nvSpPr>
          <p:spPr bwMode="auto">
            <a:xfrm>
              <a:off x="3370" y="3857"/>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31" name="Text Box 37"/>
            <p:cNvSpPr txBox="1">
              <a:spLocks noChangeArrowheads="1"/>
            </p:cNvSpPr>
            <p:nvPr/>
          </p:nvSpPr>
          <p:spPr bwMode="auto">
            <a:xfrm>
              <a:off x="3483" y="1394"/>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a[0][2]</a:t>
              </a:r>
            </a:p>
          </p:txBody>
        </p:sp>
        <p:sp>
          <p:nvSpPr>
            <p:cNvPr id="32" name="Text Box 38"/>
            <p:cNvSpPr txBox="1">
              <a:spLocks noChangeArrowheads="1"/>
            </p:cNvSpPr>
            <p:nvPr/>
          </p:nvSpPr>
          <p:spPr bwMode="auto">
            <a:xfrm>
              <a:off x="3483" y="1665"/>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a[0][3]</a:t>
              </a:r>
            </a:p>
          </p:txBody>
        </p:sp>
        <p:sp>
          <p:nvSpPr>
            <p:cNvPr id="33" name="Text Box 39"/>
            <p:cNvSpPr txBox="1">
              <a:spLocks noChangeArrowheads="1"/>
            </p:cNvSpPr>
            <p:nvPr/>
          </p:nvSpPr>
          <p:spPr bwMode="auto">
            <a:xfrm>
              <a:off x="3483" y="2476"/>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339933"/>
                  </a:solidFill>
                  <a:effectLst/>
                  <a:uLnTx/>
                  <a:uFillTx/>
                  <a:latin typeface="Times New Roman" panose="02020603050405020304" pitchFamily="18" charset="0"/>
                  <a:ea typeface="宋体" panose="02010600030101010101" pitchFamily="2" charset="-122"/>
                  <a:sym typeface="Wingdings 2" panose="05020102010507070707" pitchFamily="18" charset="2"/>
                </a:rPr>
                <a:t>a[1]</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[2]</a:t>
              </a:r>
            </a:p>
          </p:txBody>
        </p:sp>
        <p:sp>
          <p:nvSpPr>
            <p:cNvPr id="34" name="Text Box 40"/>
            <p:cNvSpPr txBox="1">
              <a:spLocks noChangeArrowheads="1"/>
            </p:cNvSpPr>
            <p:nvPr/>
          </p:nvSpPr>
          <p:spPr bwMode="auto">
            <a:xfrm>
              <a:off x="3483" y="2746"/>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339933"/>
                  </a:solidFill>
                  <a:effectLst/>
                  <a:uLnTx/>
                  <a:uFillTx/>
                  <a:latin typeface="Times New Roman" panose="02020603050405020304" pitchFamily="18" charset="0"/>
                  <a:ea typeface="宋体" panose="02010600030101010101" pitchFamily="2" charset="-122"/>
                  <a:sym typeface="Wingdings 2" panose="05020102010507070707" pitchFamily="18" charset="2"/>
                </a:rPr>
                <a:t>a[1]</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[3]</a:t>
              </a:r>
            </a:p>
          </p:txBody>
        </p:sp>
        <p:sp>
          <p:nvSpPr>
            <p:cNvPr id="35" name="Text Box 41"/>
            <p:cNvSpPr txBox="1">
              <a:spLocks noChangeArrowheads="1"/>
            </p:cNvSpPr>
            <p:nvPr/>
          </p:nvSpPr>
          <p:spPr bwMode="auto">
            <a:xfrm>
              <a:off x="3483" y="3557"/>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FF9900"/>
                  </a:solidFill>
                  <a:effectLst/>
                  <a:uLnTx/>
                  <a:uFillTx/>
                  <a:latin typeface="Times New Roman" panose="02020603050405020304" pitchFamily="18" charset="0"/>
                  <a:ea typeface="宋体" panose="02010600030101010101" pitchFamily="2" charset="-122"/>
                  <a:sym typeface="Wingdings 2" panose="05020102010507070707" pitchFamily="18" charset="2"/>
                </a:rPr>
                <a:t>a[2]</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[2]</a:t>
              </a:r>
            </a:p>
          </p:txBody>
        </p:sp>
        <p:sp>
          <p:nvSpPr>
            <p:cNvPr id="36" name="Text Box 42"/>
            <p:cNvSpPr txBox="1">
              <a:spLocks noChangeArrowheads="1"/>
            </p:cNvSpPr>
            <p:nvPr/>
          </p:nvSpPr>
          <p:spPr bwMode="auto">
            <a:xfrm>
              <a:off x="3483" y="3828"/>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FF9900"/>
                  </a:solidFill>
                  <a:effectLst/>
                  <a:uLnTx/>
                  <a:uFillTx/>
                  <a:latin typeface="Times New Roman" panose="02020603050405020304" pitchFamily="18" charset="0"/>
                  <a:ea typeface="宋体" panose="02010600030101010101" pitchFamily="2" charset="-122"/>
                  <a:sym typeface="Wingdings 2" panose="05020102010507070707" pitchFamily="18" charset="2"/>
                </a:rPr>
                <a:t>a[2]</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[3]</a:t>
              </a:r>
            </a:p>
          </p:txBody>
        </p:sp>
      </p:grpSp>
      <p:grpSp>
        <p:nvGrpSpPr>
          <p:cNvPr id="37" name="Group 43"/>
          <p:cNvGrpSpPr>
            <a:grpSpLocks/>
          </p:cNvGrpSpPr>
          <p:nvPr/>
        </p:nvGrpSpPr>
        <p:grpSpPr bwMode="auto">
          <a:xfrm>
            <a:off x="9263311" y="1127352"/>
            <a:ext cx="731837" cy="519112"/>
            <a:chOff x="4471" y="545"/>
            <a:chExt cx="461" cy="327"/>
          </a:xfrm>
        </p:grpSpPr>
        <p:sp>
          <p:nvSpPr>
            <p:cNvPr id="38" name="Line 44"/>
            <p:cNvSpPr>
              <a:spLocks noChangeShapeType="1"/>
            </p:cNvSpPr>
            <p:nvPr/>
          </p:nvSpPr>
          <p:spPr bwMode="auto">
            <a:xfrm>
              <a:off x="4644" y="720"/>
              <a:ext cx="28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39" name="Text Box 45"/>
            <p:cNvSpPr txBox="1">
              <a:spLocks noChangeArrowheads="1"/>
            </p:cNvSpPr>
            <p:nvPr/>
          </p:nvSpPr>
          <p:spPr bwMode="auto">
            <a:xfrm>
              <a:off x="4471" y="545"/>
              <a:ext cx="2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0" i="0" u="none" strike="noStrike" kern="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sym typeface="Wingdings 2" panose="05020102010507070707" pitchFamily="18" charset="2"/>
                </a:rPr>
                <a:t>p</a:t>
              </a:r>
            </a:p>
          </p:txBody>
        </p:sp>
      </p:grpSp>
      <p:grpSp>
        <p:nvGrpSpPr>
          <p:cNvPr id="40" name="Group 46"/>
          <p:cNvGrpSpPr>
            <a:grpSpLocks/>
          </p:cNvGrpSpPr>
          <p:nvPr/>
        </p:nvGrpSpPr>
        <p:grpSpPr bwMode="auto">
          <a:xfrm>
            <a:off x="9222036" y="2791052"/>
            <a:ext cx="731837" cy="519112"/>
            <a:chOff x="4471" y="545"/>
            <a:chExt cx="461" cy="327"/>
          </a:xfrm>
        </p:grpSpPr>
        <p:sp>
          <p:nvSpPr>
            <p:cNvPr id="41" name="Line 47"/>
            <p:cNvSpPr>
              <a:spLocks noChangeShapeType="1"/>
            </p:cNvSpPr>
            <p:nvPr/>
          </p:nvSpPr>
          <p:spPr bwMode="auto">
            <a:xfrm>
              <a:off x="4644" y="720"/>
              <a:ext cx="28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42" name="Text Box 48"/>
            <p:cNvSpPr txBox="1">
              <a:spLocks noChangeArrowheads="1"/>
            </p:cNvSpPr>
            <p:nvPr/>
          </p:nvSpPr>
          <p:spPr bwMode="auto">
            <a:xfrm>
              <a:off x="4471" y="545"/>
              <a:ext cx="2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0" i="0" u="none" strike="noStrike" kern="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sym typeface="Wingdings 2" panose="05020102010507070707" pitchFamily="18" charset="2"/>
                </a:rPr>
                <a:t>p</a:t>
              </a:r>
            </a:p>
          </p:txBody>
        </p:sp>
      </p:grpSp>
      <p:grpSp>
        <p:nvGrpSpPr>
          <p:cNvPr id="43" name="Group 49"/>
          <p:cNvGrpSpPr>
            <a:grpSpLocks/>
          </p:cNvGrpSpPr>
          <p:nvPr/>
        </p:nvGrpSpPr>
        <p:grpSpPr bwMode="auto">
          <a:xfrm>
            <a:off x="9222036" y="4554764"/>
            <a:ext cx="731837" cy="519113"/>
            <a:chOff x="4471" y="545"/>
            <a:chExt cx="461" cy="327"/>
          </a:xfrm>
        </p:grpSpPr>
        <p:sp>
          <p:nvSpPr>
            <p:cNvPr id="44" name="Line 50"/>
            <p:cNvSpPr>
              <a:spLocks noChangeShapeType="1"/>
            </p:cNvSpPr>
            <p:nvPr/>
          </p:nvSpPr>
          <p:spPr bwMode="auto">
            <a:xfrm>
              <a:off x="4644" y="720"/>
              <a:ext cx="28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45" name="Text Box 51"/>
            <p:cNvSpPr txBox="1">
              <a:spLocks noChangeArrowheads="1"/>
            </p:cNvSpPr>
            <p:nvPr/>
          </p:nvSpPr>
          <p:spPr bwMode="auto">
            <a:xfrm>
              <a:off x="4471" y="545"/>
              <a:ext cx="2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0" i="0" u="none" strike="noStrike" kern="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sym typeface="Wingdings 2" panose="05020102010507070707" pitchFamily="18" charset="2"/>
                </a:rPr>
                <a:t>p</a:t>
              </a:r>
            </a:p>
          </p:txBody>
        </p:sp>
      </p:grpSp>
      <p:grpSp>
        <p:nvGrpSpPr>
          <p:cNvPr id="46" name="Group 66"/>
          <p:cNvGrpSpPr>
            <a:grpSpLocks/>
          </p:cNvGrpSpPr>
          <p:nvPr/>
        </p:nvGrpSpPr>
        <p:grpSpPr bwMode="auto">
          <a:xfrm>
            <a:off x="3671455" y="5222875"/>
            <a:ext cx="3119438" cy="1590675"/>
            <a:chOff x="1927" y="3318"/>
            <a:chExt cx="1965" cy="1002"/>
          </a:xfrm>
        </p:grpSpPr>
        <p:grpSp>
          <p:nvGrpSpPr>
            <p:cNvPr id="47" name="Group 65"/>
            <p:cNvGrpSpPr>
              <a:grpSpLocks/>
            </p:cNvGrpSpPr>
            <p:nvPr/>
          </p:nvGrpSpPr>
          <p:grpSpPr bwMode="auto">
            <a:xfrm>
              <a:off x="1927" y="3318"/>
              <a:ext cx="1965" cy="1002"/>
              <a:chOff x="1927" y="3318"/>
              <a:chExt cx="1965" cy="1002"/>
            </a:xfrm>
          </p:grpSpPr>
          <p:sp>
            <p:nvSpPr>
              <p:cNvPr id="49" name="AutoShape 54"/>
              <p:cNvSpPr>
                <a:spLocks noChangeArrowheads="1"/>
              </p:cNvSpPr>
              <p:nvPr/>
            </p:nvSpPr>
            <p:spPr bwMode="auto">
              <a:xfrm>
                <a:off x="1927" y="3318"/>
                <a:ext cx="1965" cy="1002"/>
              </a:xfrm>
              <a:prstGeom prst="wedgeRectCallout">
                <a:avLst>
                  <a:gd name="adj1" fmla="val 6741"/>
                  <a:gd name="adj2" fmla="val -70157"/>
                </a:avLst>
              </a:prstGeom>
              <a:solidFill>
                <a:srgbClr val="6699FF"/>
              </a:solidFill>
              <a:ln w="38100">
                <a:solidFill>
                  <a:srgbClr val="0000FF"/>
                </a:solidFill>
                <a:miter lim="800000"/>
                <a:headEnd type="none" w="lg" len="lg"/>
                <a:tailEnd/>
              </a:ln>
            </p:spPr>
            <p:txBody>
              <a:bodyPr lIns="90000" tIns="46800" rIns="90000" bIns="46800"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eaLnBrk="0" fontAlgn="base" hangingPunct="0">
                  <a:spcBef>
                    <a:spcPct val="0"/>
                  </a:spcBef>
                  <a:spcAft>
                    <a:spcPct val="0"/>
                  </a:spcAft>
                </a:pPr>
                <a:r>
                  <a:rPr lang="en-US" altLang="zh-CN" sz="2400" b="0">
                    <a:solidFill>
                      <a:srgbClr val="000000"/>
                    </a:solidFill>
                    <a:latin typeface="Times New Roman" panose="02020603050405020304" pitchFamily="18" charset="0"/>
                  </a:rPr>
                  <a:t>p=a[0]; </a:t>
                </a:r>
              </a:p>
              <a:p>
                <a:pPr defTabSz="914400" eaLnBrk="0" fontAlgn="base" hangingPunct="0">
                  <a:spcBef>
                    <a:spcPct val="0"/>
                  </a:spcBef>
                  <a:spcAft>
                    <a:spcPct val="0"/>
                  </a:spcAft>
                </a:pPr>
                <a:r>
                  <a:rPr lang="en-US" altLang="zh-CN" sz="2400" b="0">
                    <a:solidFill>
                      <a:srgbClr val="000000"/>
                    </a:solidFill>
                    <a:latin typeface="Times New Roman" panose="02020603050405020304" pitchFamily="18" charset="0"/>
                  </a:rPr>
                  <a:t>p=*a; </a:t>
                </a:r>
              </a:p>
              <a:p>
                <a:pPr defTabSz="914400" eaLnBrk="0" fontAlgn="base" hangingPunct="0">
                  <a:spcBef>
                    <a:spcPct val="0"/>
                  </a:spcBef>
                  <a:spcAft>
                    <a:spcPct val="0"/>
                  </a:spcAft>
                </a:pPr>
                <a:r>
                  <a:rPr lang="en-US" altLang="zh-CN" sz="2400" b="0">
                    <a:solidFill>
                      <a:srgbClr val="000000"/>
                    </a:solidFill>
                    <a:latin typeface="Times New Roman" panose="02020603050405020304" pitchFamily="18" charset="0"/>
                  </a:rPr>
                  <a:t>p=&amp;a[0][0];  </a:t>
                </a:r>
              </a:p>
              <a:p>
                <a:pPr defTabSz="914400" eaLnBrk="0" fontAlgn="base" hangingPunct="0">
                  <a:spcBef>
                    <a:spcPct val="0"/>
                  </a:spcBef>
                  <a:spcAft>
                    <a:spcPct val="0"/>
                  </a:spcAft>
                </a:pPr>
                <a:r>
                  <a:rPr lang="en-US" altLang="zh-CN" sz="2400" b="0">
                    <a:solidFill>
                      <a:srgbClr val="000000"/>
                    </a:solidFill>
                    <a:latin typeface="Times New Roman" panose="02020603050405020304" pitchFamily="18" charset="0"/>
                  </a:rPr>
                  <a:t>p=&amp;a[0];  </a:t>
                </a:r>
              </a:p>
            </p:txBody>
          </p:sp>
          <p:grpSp>
            <p:nvGrpSpPr>
              <p:cNvPr id="50" name="Group 55"/>
              <p:cNvGrpSpPr>
                <a:grpSpLocks/>
              </p:cNvGrpSpPr>
              <p:nvPr/>
            </p:nvGrpSpPr>
            <p:grpSpPr bwMode="auto">
              <a:xfrm>
                <a:off x="3399" y="3408"/>
                <a:ext cx="132" cy="144"/>
                <a:chOff x="4920" y="2628"/>
                <a:chExt cx="132" cy="144"/>
              </a:xfrm>
            </p:grpSpPr>
            <p:sp>
              <p:nvSpPr>
                <p:cNvPr id="57" name="Line 56"/>
                <p:cNvSpPr>
                  <a:spLocks noChangeShapeType="1"/>
                </p:cNvSpPr>
                <p:nvPr/>
              </p:nvSpPr>
              <p:spPr bwMode="auto">
                <a:xfrm>
                  <a:off x="4932" y="2628"/>
                  <a:ext cx="120" cy="144"/>
                </a:xfrm>
                <a:prstGeom prst="line">
                  <a:avLst/>
                </a:prstGeom>
                <a:noFill/>
                <a:ln w="38100">
                  <a:solidFill>
                    <a:srgbClr val="FF3300"/>
                  </a:solidFill>
                  <a:round/>
                  <a:headEnd type="none" w="lg" len="lg"/>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0000"/>
                    </a:solidFill>
                    <a:latin typeface="Arial" panose="020B0604020202020204" pitchFamily="34" charset="0"/>
                    <a:ea typeface="楷体_GB2312" pitchFamily="49" charset="-122"/>
                  </a:endParaRPr>
                </a:p>
              </p:txBody>
            </p:sp>
            <p:sp>
              <p:nvSpPr>
                <p:cNvPr id="58" name="Line 57"/>
                <p:cNvSpPr>
                  <a:spLocks noChangeShapeType="1"/>
                </p:cNvSpPr>
                <p:nvPr/>
              </p:nvSpPr>
              <p:spPr bwMode="auto">
                <a:xfrm flipH="1">
                  <a:off x="4920" y="2628"/>
                  <a:ext cx="132" cy="132"/>
                </a:xfrm>
                <a:prstGeom prst="line">
                  <a:avLst/>
                </a:prstGeom>
                <a:noFill/>
                <a:ln w="38100">
                  <a:solidFill>
                    <a:srgbClr val="FF3300"/>
                  </a:solidFill>
                  <a:round/>
                  <a:headEnd type="none" w="lg" len="lg"/>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0000"/>
                    </a:solidFill>
                    <a:latin typeface="Arial" panose="020B0604020202020204" pitchFamily="34" charset="0"/>
                    <a:ea typeface="楷体_GB2312" pitchFamily="49" charset="-122"/>
                  </a:endParaRPr>
                </a:p>
              </p:txBody>
            </p:sp>
          </p:grpSp>
          <p:grpSp>
            <p:nvGrpSpPr>
              <p:cNvPr id="51" name="Group 58"/>
              <p:cNvGrpSpPr>
                <a:grpSpLocks/>
              </p:cNvGrpSpPr>
              <p:nvPr/>
            </p:nvGrpSpPr>
            <p:grpSpPr bwMode="auto">
              <a:xfrm>
                <a:off x="3399" y="3632"/>
                <a:ext cx="132" cy="144"/>
                <a:chOff x="4920" y="2628"/>
                <a:chExt cx="132" cy="144"/>
              </a:xfrm>
            </p:grpSpPr>
            <p:sp>
              <p:nvSpPr>
                <p:cNvPr id="55" name="Line 59"/>
                <p:cNvSpPr>
                  <a:spLocks noChangeShapeType="1"/>
                </p:cNvSpPr>
                <p:nvPr/>
              </p:nvSpPr>
              <p:spPr bwMode="auto">
                <a:xfrm>
                  <a:off x="4932" y="2628"/>
                  <a:ext cx="120" cy="144"/>
                </a:xfrm>
                <a:prstGeom prst="line">
                  <a:avLst/>
                </a:prstGeom>
                <a:noFill/>
                <a:ln w="38100">
                  <a:solidFill>
                    <a:srgbClr val="FF3300"/>
                  </a:solidFill>
                  <a:round/>
                  <a:headEnd type="none" w="lg" len="lg"/>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0000"/>
                    </a:solidFill>
                    <a:latin typeface="Arial" panose="020B0604020202020204" pitchFamily="34" charset="0"/>
                    <a:ea typeface="楷体_GB2312" pitchFamily="49" charset="-122"/>
                  </a:endParaRPr>
                </a:p>
              </p:txBody>
            </p:sp>
            <p:sp>
              <p:nvSpPr>
                <p:cNvPr id="56" name="Line 60"/>
                <p:cNvSpPr>
                  <a:spLocks noChangeShapeType="1"/>
                </p:cNvSpPr>
                <p:nvPr/>
              </p:nvSpPr>
              <p:spPr bwMode="auto">
                <a:xfrm flipH="1">
                  <a:off x="4920" y="2628"/>
                  <a:ext cx="132" cy="132"/>
                </a:xfrm>
                <a:prstGeom prst="line">
                  <a:avLst/>
                </a:prstGeom>
                <a:noFill/>
                <a:ln w="38100">
                  <a:solidFill>
                    <a:srgbClr val="FF3300"/>
                  </a:solidFill>
                  <a:round/>
                  <a:headEnd type="none" w="lg" len="lg"/>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0000"/>
                    </a:solidFill>
                    <a:latin typeface="Arial" panose="020B0604020202020204" pitchFamily="34" charset="0"/>
                    <a:ea typeface="楷体_GB2312" pitchFamily="49" charset="-122"/>
                  </a:endParaRPr>
                </a:p>
              </p:txBody>
            </p:sp>
          </p:grpSp>
          <p:grpSp>
            <p:nvGrpSpPr>
              <p:cNvPr id="52" name="Group 61"/>
              <p:cNvGrpSpPr>
                <a:grpSpLocks/>
              </p:cNvGrpSpPr>
              <p:nvPr/>
            </p:nvGrpSpPr>
            <p:grpSpPr bwMode="auto">
              <a:xfrm>
                <a:off x="3399" y="3856"/>
                <a:ext cx="132" cy="144"/>
                <a:chOff x="4920" y="2628"/>
                <a:chExt cx="132" cy="144"/>
              </a:xfrm>
            </p:grpSpPr>
            <p:sp>
              <p:nvSpPr>
                <p:cNvPr id="53" name="Line 62"/>
                <p:cNvSpPr>
                  <a:spLocks noChangeShapeType="1"/>
                </p:cNvSpPr>
                <p:nvPr/>
              </p:nvSpPr>
              <p:spPr bwMode="auto">
                <a:xfrm>
                  <a:off x="4932" y="2628"/>
                  <a:ext cx="120" cy="144"/>
                </a:xfrm>
                <a:prstGeom prst="line">
                  <a:avLst/>
                </a:prstGeom>
                <a:noFill/>
                <a:ln w="38100">
                  <a:solidFill>
                    <a:srgbClr val="FF3300"/>
                  </a:solidFill>
                  <a:round/>
                  <a:headEnd type="none" w="lg" len="lg"/>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0000"/>
                    </a:solidFill>
                    <a:latin typeface="Arial" panose="020B0604020202020204" pitchFamily="34" charset="0"/>
                    <a:ea typeface="楷体_GB2312" pitchFamily="49" charset="-122"/>
                  </a:endParaRPr>
                </a:p>
              </p:txBody>
            </p:sp>
            <p:sp>
              <p:nvSpPr>
                <p:cNvPr id="54" name="Line 63"/>
                <p:cNvSpPr>
                  <a:spLocks noChangeShapeType="1"/>
                </p:cNvSpPr>
                <p:nvPr/>
              </p:nvSpPr>
              <p:spPr bwMode="auto">
                <a:xfrm flipH="1">
                  <a:off x="4920" y="2628"/>
                  <a:ext cx="132" cy="132"/>
                </a:xfrm>
                <a:prstGeom prst="line">
                  <a:avLst/>
                </a:prstGeom>
                <a:noFill/>
                <a:ln w="38100">
                  <a:solidFill>
                    <a:srgbClr val="FF3300"/>
                  </a:solidFill>
                  <a:round/>
                  <a:headEnd type="none" w="lg" len="lg"/>
                  <a:tailEn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0000"/>
                    </a:solidFill>
                    <a:latin typeface="Arial" panose="020B0604020202020204" pitchFamily="34" charset="0"/>
                    <a:ea typeface="楷体_GB2312" pitchFamily="49" charset="-122"/>
                  </a:endParaRPr>
                </a:p>
              </p:txBody>
            </p:sp>
          </p:grpSp>
        </p:grpSp>
        <p:sp>
          <p:nvSpPr>
            <p:cNvPr id="48" name="Freeform 64"/>
            <p:cNvSpPr>
              <a:spLocks noChangeArrowheads="1"/>
            </p:cNvSpPr>
            <p:nvPr/>
          </p:nvSpPr>
          <p:spPr bwMode="auto">
            <a:xfrm>
              <a:off x="3399" y="4042"/>
              <a:ext cx="264" cy="194"/>
            </a:xfrm>
            <a:custGeom>
              <a:avLst/>
              <a:gdLst>
                <a:gd name="T0" fmla="*/ 0 w 264"/>
                <a:gd name="T1" fmla="*/ 129 h 156"/>
                <a:gd name="T2" fmla="*/ 96 w 264"/>
                <a:gd name="T3" fmla="*/ 241 h 156"/>
                <a:gd name="T4" fmla="*/ 204 w 264"/>
                <a:gd name="T5" fmla="*/ 75 h 156"/>
                <a:gd name="T6" fmla="*/ 264 w 264"/>
                <a:gd name="T7" fmla="*/ 0 h 156"/>
                <a:gd name="T8" fmla="*/ 0 60000 65536"/>
                <a:gd name="T9" fmla="*/ 0 60000 65536"/>
                <a:gd name="T10" fmla="*/ 0 60000 65536"/>
                <a:gd name="T11" fmla="*/ 0 60000 65536"/>
                <a:gd name="T12" fmla="*/ 0 w 264"/>
                <a:gd name="T13" fmla="*/ 0 h 156"/>
                <a:gd name="T14" fmla="*/ 264 w 264"/>
                <a:gd name="T15" fmla="*/ 156 h 156"/>
              </a:gdLst>
              <a:ahLst/>
              <a:cxnLst>
                <a:cxn ang="T8">
                  <a:pos x="T0" y="T1"/>
                </a:cxn>
                <a:cxn ang="T9">
                  <a:pos x="T2" y="T3"/>
                </a:cxn>
                <a:cxn ang="T10">
                  <a:pos x="T4" y="T5"/>
                </a:cxn>
                <a:cxn ang="T11">
                  <a:pos x="T6" y="T7"/>
                </a:cxn>
              </a:cxnLst>
              <a:rect l="T12" t="T13" r="T14" b="T15"/>
              <a:pathLst>
                <a:path w="264" h="156">
                  <a:moveTo>
                    <a:pt x="0" y="84"/>
                  </a:moveTo>
                  <a:cubicBezTo>
                    <a:pt x="45" y="114"/>
                    <a:pt x="46" y="139"/>
                    <a:pt x="96" y="156"/>
                  </a:cubicBezTo>
                  <a:cubicBezTo>
                    <a:pt x="132" y="120"/>
                    <a:pt x="162" y="76"/>
                    <a:pt x="204" y="48"/>
                  </a:cubicBezTo>
                  <a:cubicBezTo>
                    <a:pt x="249" y="18"/>
                    <a:pt x="230" y="34"/>
                    <a:pt x="264" y="0"/>
                  </a:cubicBezTo>
                </a:path>
              </a:pathLst>
            </a:custGeom>
            <a:noFill/>
            <a:ln w="76200">
              <a:solidFill>
                <a:srgbClr val="FF3300"/>
              </a:solidFill>
              <a:round/>
              <a:headEnd type="none" w="lg" len="lg"/>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pPr defTabSz="914400" eaLnBrk="0" fontAlgn="base" hangingPunct="0">
                <a:spcBef>
                  <a:spcPct val="0"/>
                </a:spcBef>
                <a:spcAft>
                  <a:spcPct val="0"/>
                </a:spcAft>
              </a:pPr>
              <a:endParaRPr lang="zh-CN" altLang="en-US" b="1">
                <a:solidFill>
                  <a:srgbClr val="000000"/>
                </a:solidFill>
                <a:latin typeface="Arial" panose="020B0604020202020204" pitchFamily="34" charset="0"/>
                <a:ea typeface="楷体_GB2312" pitchFamily="49" charset="-122"/>
              </a:endParaRPr>
            </a:p>
          </p:txBody>
        </p:sp>
      </p:grpSp>
      <p:sp>
        <p:nvSpPr>
          <p:cNvPr id="59" name="圆角矩形标注 58"/>
          <p:cNvSpPr/>
          <p:nvPr/>
        </p:nvSpPr>
        <p:spPr>
          <a:xfrm>
            <a:off x="3381828" y="2307771"/>
            <a:ext cx="4432136" cy="464458"/>
          </a:xfrm>
          <a:prstGeom prst="wedgeRoundRectCallout">
            <a:avLst>
              <a:gd name="adj1" fmla="val -94785"/>
              <a:gd name="adj2" fmla="val 909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r>
              <a:rPr lang="zh-CN" altLang="en-US" dirty="0"/>
              <a:t>的</a:t>
            </a:r>
            <a:r>
              <a:rPr lang="en-US" altLang="zh-CN" dirty="0"/>
              <a:t> </a:t>
            </a:r>
            <a:r>
              <a:rPr lang="zh-CN" altLang="en-US" dirty="0">
                <a:sym typeface="Wingdings" pitchFamily="2" charset="2"/>
              </a:rPr>
              <a:t>类型：</a:t>
            </a:r>
            <a:r>
              <a:rPr lang="en-US" altLang="zh-CN" dirty="0"/>
              <a:t> </a:t>
            </a:r>
            <a:r>
              <a:rPr lang="en-US" altLang="zh-CN" dirty="0" err="1"/>
              <a:t>int</a:t>
            </a:r>
            <a:r>
              <a:rPr lang="en-US" altLang="zh-CN" dirty="0"/>
              <a:t> (*)[4],  *a</a:t>
            </a:r>
            <a:r>
              <a:rPr lang="zh-CN" altLang="en-US" dirty="0"/>
              <a:t>的类型：</a:t>
            </a:r>
            <a:r>
              <a:rPr lang="en-US" altLang="zh-CN" dirty="0">
                <a:sym typeface="Wingdings" pitchFamily="2" charset="2"/>
              </a:rPr>
              <a:t> </a:t>
            </a:r>
            <a:r>
              <a:rPr lang="en-US" altLang="zh-CN" dirty="0" err="1">
                <a:sym typeface="Wingdings" pitchFamily="2" charset="2"/>
              </a:rPr>
              <a:t>int</a:t>
            </a:r>
            <a:r>
              <a:rPr lang="en-US" altLang="zh-CN" dirty="0">
                <a:sym typeface="Wingdings" pitchFamily="2" charset="2"/>
              </a:rPr>
              <a:t> *</a:t>
            </a:r>
            <a:endParaRPr lang="zh-CN" altLang="en-US" dirty="0"/>
          </a:p>
        </p:txBody>
      </p:sp>
      <p:sp>
        <p:nvSpPr>
          <p:cNvPr id="61" name="矩形 60"/>
          <p:cNvSpPr/>
          <p:nvPr/>
        </p:nvSpPr>
        <p:spPr>
          <a:xfrm>
            <a:off x="9963397" y="1306286"/>
            <a:ext cx="1282535" cy="172192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9963397" y="3063834"/>
            <a:ext cx="1282535" cy="172192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9963396" y="4821382"/>
            <a:ext cx="1282535" cy="172192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682661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7943706" y="990600"/>
            <a:ext cx="1511300" cy="5867400"/>
          </a:xfrm>
          <a:prstGeom prst="rect">
            <a:avLst/>
          </a:prstGeom>
          <a:solidFill>
            <a:srgbClr val="BBE0E3"/>
          </a:solidFill>
          <a:ln w="9525">
            <a:solidFill>
              <a:srgbClr val="000000"/>
            </a:solidFill>
            <a:miter lim="800000"/>
            <a:headEnd/>
            <a:tailEnd/>
          </a:ln>
        </p:spPr>
        <p:txBody>
          <a:bodyPr wrap="none" anchor="ct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p:txBody>
      </p:sp>
      <p:sp>
        <p:nvSpPr>
          <p:cNvPr id="4" name="Text Box 3"/>
          <p:cNvSpPr txBox="1">
            <a:spLocks noChangeArrowheads="1"/>
          </p:cNvSpPr>
          <p:nvPr/>
        </p:nvSpPr>
        <p:spPr bwMode="auto">
          <a:xfrm>
            <a:off x="1195243" y="1062037"/>
            <a:ext cx="5988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0"/>
              </a:spcBef>
              <a:spcAft>
                <a:spcPct val="0"/>
              </a:spcAft>
            </a:pPr>
            <a:r>
              <a:rPr lang="en-US" altLang="zh-CN" sz="2800">
                <a:solidFill>
                  <a:srgbClr val="000000"/>
                </a:solidFill>
                <a:latin typeface="宋体" panose="02010600030101010101" pitchFamily="2" charset="-122"/>
              </a:rPr>
              <a:t>⑷</a:t>
            </a:r>
            <a:r>
              <a:rPr lang="en-US" altLang="zh-CN" sz="2800">
                <a:solidFill>
                  <a:srgbClr val="000000"/>
                </a:solidFill>
                <a:latin typeface="Times New Roman" panose="02020603050405020304" pitchFamily="18" charset="0"/>
              </a:rPr>
              <a:t> </a:t>
            </a:r>
            <a:r>
              <a:rPr lang="zh-CN" altLang="en-US" sz="2800">
                <a:solidFill>
                  <a:srgbClr val="000000"/>
                </a:solidFill>
                <a:latin typeface="Times New Roman" panose="02020603050405020304" pitchFamily="18" charset="0"/>
              </a:rPr>
              <a:t>通过一级指针引用二维数组元素：</a:t>
            </a:r>
          </a:p>
        </p:txBody>
      </p:sp>
      <p:sp>
        <p:nvSpPr>
          <p:cNvPr id="5" name="Text Box 4"/>
          <p:cNvSpPr txBox="1">
            <a:spLocks noChangeArrowheads="1"/>
          </p:cNvSpPr>
          <p:nvPr/>
        </p:nvSpPr>
        <p:spPr bwMode="auto">
          <a:xfrm>
            <a:off x="1236518" y="1804987"/>
            <a:ext cx="6051550" cy="3781425"/>
          </a:xfrm>
          <a:prstGeom prst="rect">
            <a:avLst/>
          </a:prstGeom>
          <a:solidFill>
            <a:srgbClr val="E1FFF7"/>
          </a:solidFill>
          <a:ln w="38100">
            <a:solidFill>
              <a:srgbClr val="008000"/>
            </a:solidFill>
            <a:miter lim="800000"/>
            <a:headEnd type="none" w="lg" len="lg"/>
            <a:tailEnd/>
          </a:ln>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eaLnBrk="0" fontAlgn="base" hangingPunct="0">
              <a:spcBef>
                <a:spcPct val="0"/>
              </a:spcBef>
              <a:spcAft>
                <a:spcPct val="0"/>
              </a:spcAft>
            </a:pPr>
            <a:r>
              <a:rPr lang="en-US" altLang="zh-CN" sz="2400" b="0">
                <a:solidFill>
                  <a:srgbClr val="000000"/>
                </a:solidFill>
                <a:latin typeface="Times New Roman" panose="02020603050405020304" pitchFamily="18" charset="0"/>
              </a:rPr>
              <a:t>#include &lt;stdio.h&gt;</a:t>
            </a:r>
          </a:p>
          <a:p>
            <a:pPr defTabSz="914400" eaLnBrk="0" fontAlgn="base" hangingPunct="0">
              <a:spcBef>
                <a:spcPct val="0"/>
              </a:spcBef>
              <a:spcAft>
                <a:spcPct val="0"/>
              </a:spcAft>
            </a:pPr>
            <a:r>
              <a:rPr lang="en-US" altLang="zh-CN" sz="2400" b="0">
                <a:solidFill>
                  <a:srgbClr val="000000"/>
                </a:solidFill>
                <a:latin typeface="Times New Roman" panose="02020603050405020304" pitchFamily="18" charset="0"/>
              </a:rPr>
              <a:t>void main( void )</a:t>
            </a:r>
          </a:p>
          <a:p>
            <a:pPr defTabSz="914400" eaLnBrk="0" fontAlgn="base" hangingPunct="0">
              <a:spcBef>
                <a:spcPct val="0"/>
              </a:spcBef>
              <a:spcAft>
                <a:spcPct val="0"/>
              </a:spcAft>
            </a:pPr>
            <a:r>
              <a:rPr lang="en-US" altLang="zh-CN" sz="2400" b="0">
                <a:solidFill>
                  <a:srgbClr val="000000"/>
                </a:solidFill>
                <a:latin typeface="Times New Roman" panose="02020603050405020304" pitchFamily="18" charset="0"/>
              </a:rPr>
              <a:t>{</a:t>
            </a:r>
          </a:p>
          <a:p>
            <a:pPr defTabSz="914400" eaLnBrk="0" fontAlgn="base" hangingPunct="0">
              <a:spcBef>
                <a:spcPct val="0"/>
              </a:spcBef>
              <a:spcAft>
                <a:spcPct val="0"/>
              </a:spcAft>
            </a:pPr>
            <a:r>
              <a:rPr lang="en-US" altLang="zh-CN" sz="2400" b="0">
                <a:solidFill>
                  <a:srgbClr val="000000"/>
                </a:solidFill>
                <a:latin typeface="Times New Roman" panose="02020603050405020304" pitchFamily="18" charset="0"/>
              </a:rPr>
              <a:t>    int a[3][4]={1,3,5,7,9,11,13,15,17,19,21,23};</a:t>
            </a:r>
          </a:p>
          <a:p>
            <a:pPr defTabSz="914400" eaLnBrk="0" fontAlgn="base" hangingPunct="0">
              <a:spcBef>
                <a:spcPct val="0"/>
              </a:spcBef>
              <a:spcAft>
                <a:spcPct val="0"/>
              </a:spcAft>
            </a:pPr>
            <a:r>
              <a:rPr lang="en-US" altLang="zh-CN" sz="2400" b="0">
                <a:solidFill>
                  <a:srgbClr val="000000"/>
                </a:solidFill>
                <a:latin typeface="Times New Roman" panose="02020603050405020304" pitchFamily="18" charset="0"/>
              </a:rPr>
              <a:t>   </a:t>
            </a:r>
            <a:r>
              <a:rPr lang="en-US" altLang="zh-CN" sz="2400" b="0">
                <a:solidFill>
                  <a:srgbClr val="333399"/>
                </a:solidFill>
                <a:latin typeface="Times New Roman" panose="02020603050405020304" pitchFamily="18" charset="0"/>
              </a:rPr>
              <a:t> int</a:t>
            </a:r>
            <a:r>
              <a:rPr lang="en-US" altLang="zh-CN" sz="2400" b="0">
                <a:solidFill>
                  <a:srgbClr val="000000"/>
                </a:solidFill>
                <a:latin typeface="Times New Roman" panose="02020603050405020304" pitchFamily="18" charset="0"/>
              </a:rPr>
              <a:t> *p;</a:t>
            </a:r>
          </a:p>
          <a:p>
            <a:pPr defTabSz="914400" eaLnBrk="0" fontAlgn="base" hangingPunct="0">
              <a:spcBef>
                <a:spcPct val="0"/>
              </a:spcBef>
              <a:spcAft>
                <a:spcPct val="0"/>
              </a:spcAft>
            </a:pPr>
            <a:r>
              <a:rPr lang="en-US" altLang="zh-CN" sz="2400" b="0">
                <a:solidFill>
                  <a:srgbClr val="000000"/>
                </a:solidFill>
                <a:latin typeface="Times New Roman" panose="02020603050405020304" pitchFamily="18" charset="0"/>
              </a:rPr>
              <a:t>    for(</a:t>
            </a:r>
            <a:r>
              <a:rPr lang="en-US" altLang="zh-CN" sz="2400" b="0">
                <a:solidFill>
                  <a:srgbClr val="0000FF"/>
                </a:solidFill>
                <a:latin typeface="Times New Roman" panose="02020603050405020304" pitchFamily="18" charset="0"/>
              </a:rPr>
              <a:t>p=a[0];</a:t>
            </a:r>
            <a:r>
              <a:rPr lang="en-US" altLang="zh-CN" sz="2400" b="0">
                <a:solidFill>
                  <a:srgbClr val="000000"/>
                </a:solidFill>
                <a:latin typeface="Times New Roman" panose="02020603050405020304" pitchFamily="18" charset="0"/>
              </a:rPr>
              <a:t>p&lt;a[0]+12;</a:t>
            </a:r>
            <a:r>
              <a:rPr lang="en-US" altLang="zh-CN" sz="2400" b="0">
                <a:solidFill>
                  <a:srgbClr val="669900"/>
                </a:solidFill>
                <a:latin typeface="Times New Roman" panose="02020603050405020304" pitchFamily="18" charset="0"/>
              </a:rPr>
              <a:t>p++</a:t>
            </a:r>
            <a:r>
              <a:rPr lang="en-US" altLang="zh-CN" sz="2400" b="0">
                <a:solidFill>
                  <a:srgbClr val="000000"/>
                </a:solidFill>
                <a:latin typeface="Times New Roman" panose="02020603050405020304" pitchFamily="18" charset="0"/>
              </a:rPr>
              <a:t>) </a:t>
            </a:r>
          </a:p>
          <a:p>
            <a:pPr defTabSz="914400" eaLnBrk="0" fontAlgn="base" hangingPunct="0">
              <a:spcBef>
                <a:spcPct val="0"/>
              </a:spcBef>
              <a:spcAft>
                <a:spcPct val="0"/>
              </a:spcAft>
            </a:pPr>
            <a:r>
              <a:rPr lang="en-US" altLang="zh-CN" sz="2400" b="0">
                <a:solidFill>
                  <a:srgbClr val="000000"/>
                </a:solidFill>
                <a:latin typeface="Times New Roman" panose="02020603050405020304" pitchFamily="18" charset="0"/>
              </a:rPr>
              <a:t>   {   if((p-a[0])%4==0)   printf("\n");</a:t>
            </a:r>
          </a:p>
          <a:p>
            <a:pPr defTabSz="914400" eaLnBrk="0" fontAlgn="base" hangingPunct="0">
              <a:spcBef>
                <a:spcPct val="0"/>
              </a:spcBef>
              <a:spcAft>
                <a:spcPct val="0"/>
              </a:spcAft>
            </a:pPr>
            <a:r>
              <a:rPr lang="en-US" altLang="zh-CN" sz="2400" b="0">
                <a:solidFill>
                  <a:srgbClr val="000000"/>
                </a:solidFill>
                <a:latin typeface="Times New Roman" panose="02020603050405020304" pitchFamily="18" charset="0"/>
              </a:rPr>
              <a:t>	printf("%4d  ",</a:t>
            </a:r>
            <a:r>
              <a:rPr lang="en-US" altLang="zh-CN" sz="2400" b="0">
                <a:solidFill>
                  <a:srgbClr val="333399"/>
                </a:solidFill>
                <a:latin typeface="Times New Roman" panose="02020603050405020304" pitchFamily="18" charset="0"/>
              </a:rPr>
              <a:t>*p</a:t>
            </a:r>
            <a:r>
              <a:rPr lang="en-US" altLang="zh-CN" sz="2400" b="0">
                <a:solidFill>
                  <a:srgbClr val="000000"/>
                </a:solidFill>
                <a:latin typeface="Times New Roman" panose="02020603050405020304" pitchFamily="18" charset="0"/>
              </a:rPr>
              <a:t>);</a:t>
            </a:r>
          </a:p>
          <a:p>
            <a:pPr defTabSz="914400" eaLnBrk="0" fontAlgn="base" hangingPunct="0">
              <a:spcBef>
                <a:spcPct val="0"/>
              </a:spcBef>
              <a:spcAft>
                <a:spcPct val="0"/>
              </a:spcAft>
            </a:pPr>
            <a:r>
              <a:rPr lang="en-US" altLang="zh-CN" sz="2400" b="0">
                <a:solidFill>
                  <a:srgbClr val="000000"/>
                </a:solidFill>
                <a:latin typeface="Times New Roman" panose="02020603050405020304" pitchFamily="18" charset="0"/>
              </a:rPr>
              <a:t>    }</a:t>
            </a:r>
          </a:p>
          <a:p>
            <a:pPr defTabSz="914400" eaLnBrk="0" fontAlgn="base" hangingPunct="0">
              <a:spcBef>
                <a:spcPct val="0"/>
              </a:spcBef>
              <a:spcAft>
                <a:spcPct val="0"/>
              </a:spcAft>
            </a:pPr>
            <a:r>
              <a:rPr lang="en-US" altLang="zh-CN" sz="2400" b="0">
                <a:solidFill>
                  <a:srgbClr val="000000"/>
                </a:solidFill>
                <a:latin typeface="Times New Roman" panose="02020603050405020304" pitchFamily="18" charset="0"/>
              </a:rPr>
              <a:t>}</a:t>
            </a:r>
          </a:p>
        </p:txBody>
      </p:sp>
      <p:grpSp>
        <p:nvGrpSpPr>
          <p:cNvPr id="6" name="Group 5"/>
          <p:cNvGrpSpPr>
            <a:grpSpLocks/>
          </p:cNvGrpSpPr>
          <p:nvPr/>
        </p:nvGrpSpPr>
        <p:grpSpPr bwMode="auto">
          <a:xfrm>
            <a:off x="8140556" y="1239837"/>
            <a:ext cx="1350962" cy="5538788"/>
            <a:chOff x="3332" y="597"/>
            <a:chExt cx="851" cy="3489"/>
          </a:xfrm>
        </p:grpSpPr>
        <p:sp>
          <p:nvSpPr>
            <p:cNvPr id="8" name="Text Box 6"/>
            <p:cNvSpPr txBox="1">
              <a:spLocks noChangeArrowheads="1"/>
            </p:cNvSpPr>
            <p:nvPr/>
          </p:nvSpPr>
          <p:spPr bwMode="auto">
            <a:xfrm>
              <a:off x="3332" y="597"/>
              <a:ext cx="8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int  a[3][4];</a:t>
              </a:r>
            </a:p>
          </p:txBody>
        </p:sp>
        <p:sp>
          <p:nvSpPr>
            <p:cNvPr id="9" name="Rectangle 7"/>
            <p:cNvSpPr>
              <a:spLocks noChangeArrowheads="1"/>
            </p:cNvSpPr>
            <p:nvPr/>
          </p:nvSpPr>
          <p:spPr bwMode="auto">
            <a:xfrm>
              <a:off x="3355" y="853"/>
              <a:ext cx="747" cy="323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p:txBody>
        </p:sp>
        <p:sp>
          <p:nvSpPr>
            <p:cNvPr id="10" name="Line 8"/>
            <p:cNvSpPr>
              <a:spLocks noChangeShapeType="1"/>
            </p:cNvSpPr>
            <p:nvPr/>
          </p:nvSpPr>
          <p:spPr bwMode="auto">
            <a:xfrm>
              <a:off x="3370" y="1103"/>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1" name="Line 9"/>
            <p:cNvSpPr>
              <a:spLocks noChangeShapeType="1"/>
            </p:cNvSpPr>
            <p:nvPr/>
          </p:nvSpPr>
          <p:spPr bwMode="auto">
            <a:xfrm>
              <a:off x="3358" y="1378"/>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2" name="Line 10"/>
            <p:cNvSpPr>
              <a:spLocks noChangeShapeType="1"/>
            </p:cNvSpPr>
            <p:nvPr/>
          </p:nvSpPr>
          <p:spPr bwMode="auto">
            <a:xfrm>
              <a:off x="3358" y="1928"/>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3" name="Line 11"/>
            <p:cNvSpPr>
              <a:spLocks noChangeShapeType="1"/>
            </p:cNvSpPr>
            <p:nvPr/>
          </p:nvSpPr>
          <p:spPr bwMode="auto">
            <a:xfrm>
              <a:off x="3358" y="2204"/>
              <a:ext cx="7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4" name="Line 12"/>
            <p:cNvSpPr>
              <a:spLocks noChangeShapeType="1"/>
            </p:cNvSpPr>
            <p:nvPr/>
          </p:nvSpPr>
          <p:spPr bwMode="auto">
            <a:xfrm>
              <a:off x="3358" y="2479"/>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5" name="Line 13"/>
            <p:cNvSpPr>
              <a:spLocks noChangeShapeType="1"/>
            </p:cNvSpPr>
            <p:nvPr/>
          </p:nvSpPr>
          <p:spPr bwMode="auto">
            <a:xfrm>
              <a:off x="3358" y="3030"/>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6" name="Line 14"/>
            <p:cNvSpPr>
              <a:spLocks noChangeShapeType="1"/>
            </p:cNvSpPr>
            <p:nvPr/>
          </p:nvSpPr>
          <p:spPr bwMode="auto">
            <a:xfrm flipV="1">
              <a:off x="3358" y="3305"/>
              <a:ext cx="75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7" name="Line 15"/>
            <p:cNvSpPr>
              <a:spLocks noChangeShapeType="1"/>
            </p:cNvSpPr>
            <p:nvPr/>
          </p:nvSpPr>
          <p:spPr bwMode="auto">
            <a:xfrm>
              <a:off x="3358" y="3581"/>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8" name="Text Box 16"/>
            <p:cNvSpPr txBox="1">
              <a:spLocks noChangeArrowheads="1"/>
            </p:cNvSpPr>
            <p:nvPr/>
          </p:nvSpPr>
          <p:spPr bwMode="auto">
            <a:xfrm>
              <a:off x="3483" y="854"/>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a[0][0]</a:t>
              </a:r>
            </a:p>
          </p:txBody>
        </p:sp>
        <p:sp>
          <p:nvSpPr>
            <p:cNvPr id="19" name="Text Box 17"/>
            <p:cNvSpPr txBox="1">
              <a:spLocks noChangeArrowheads="1"/>
            </p:cNvSpPr>
            <p:nvPr/>
          </p:nvSpPr>
          <p:spPr bwMode="auto">
            <a:xfrm>
              <a:off x="3483" y="1124"/>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a[0][1]</a:t>
              </a:r>
            </a:p>
          </p:txBody>
        </p:sp>
        <p:sp>
          <p:nvSpPr>
            <p:cNvPr id="20" name="Text Box 18"/>
            <p:cNvSpPr txBox="1">
              <a:spLocks noChangeArrowheads="1"/>
            </p:cNvSpPr>
            <p:nvPr/>
          </p:nvSpPr>
          <p:spPr bwMode="auto">
            <a:xfrm>
              <a:off x="3483" y="1935"/>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339933"/>
                  </a:solidFill>
                  <a:effectLst/>
                  <a:uLnTx/>
                  <a:uFillTx/>
                  <a:latin typeface="Times New Roman" panose="02020603050405020304" pitchFamily="18" charset="0"/>
                  <a:ea typeface="宋体" panose="02010600030101010101" pitchFamily="2" charset="-122"/>
                  <a:sym typeface="Wingdings 2" panose="05020102010507070707" pitchFamily="18" charset="2"/>
                </a:rPr>
                <a:t>a[1]</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[0]</a:t>
              </a:r>
            </a:p>
          </p:txBody>
        </p:sp>
        <p:sp>
          <p:nvSpPr>
            <p:cNvPr id="21" name="Text Box 19"/>
            <p:cNvSpPr txBox="1">
              <a:spLocks noChangeArrowheads="1"/>
            </p:cNvSpPr>
            <p:nvPr/>
          </p:nvSpPr>
          <p:spPr bwMode="auto">
            <a:xfrm>
              <a:off x="3483" y="2205"/>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339933"/>
                  </a:solidFill>
                  <a:effectLst/>
                  <a:uLnTx/>
                  <a:uFillTx/>
                  <a:latin typeface="Times New Roman" panose="02020603050405020304" pitchFamily="18" charset="0"/>
                  <a:ea typeface="宋体" panose="02010600030101010101" pitchFamily="2" charset="-122"/>
                  <a:sym typeface="Wingdings 2" panose="05020102010507070707" pitchFamily="18" charset="2"/>
                </a:rPr>
                <a:t>a[1]</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[1]</a:t>
              </a:r>
            </a:p>
          </p:txBody>
        </p:sp>
        <p:sp>
          <p:nvSpPr>
            <p:cNvPr id="22" name="Text Box 20"/>
            <p:cNvSpPr txBox="1">
              <a:spLocks noChangeArrowheads="1"/>
            </p:cNvSpPr>
            <p:nvPr/>
          </p:nvSpPr>
          <p:spPr bwMode="auto">
            <a:xfrm>
              <a:off x="3483" y="3016"/>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FF9900"/>
                  </a:solidFill>
                  <a:effectLst/>
                  <a:uLnTx/>
                  <a:uFillTx/>
                  <a:latin typeface="Times New Roman" panose="02020603050405020304" pitchFamily="18" charset="0"/>
                  <a:ea typeface="宋体" panose="02010600030101010101" pitchFamily="2" charset="-122"/>
                  <a:sym typeface="Wingdings 2" panose="05020102010507070707" pitchFamily="18" charset="2"/>
                </a:rPr>
                <a:t>a[2]</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[0]</a:t>
              </a:r>
            </a:p>
          </p:txBody>
        </p:sp>
        <p:sp>
          <p:nvSpPr>
            <p:cNvPr id="23" name="Text Box 21"/>
            <p:cNvSpPr txBox="1">
              <a:spLocks noChangeArrowheads="1"/>
            </p:cNvSpPr>
            <p:nvPr/>
          </p:nvSpPr>
          <p:spPr bwMode="auto">
            <a:xfrm>
              <a:off x="3483" y="3287"/>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FF9900"/>
                  </a:solidFill>
                  <a:effectLst/>
                  <a:uLnTx/>
                  <a:uFillTx/>
                  <a:latin typeface="Times New Roman" panose="02020603050405020304" pitchFamily="18" charset="0"/>
                  <a:ea typeface="宋体" panose="02010600030101010101" pitchFamily="2" charset="-122"/>
                  <a:sym typeface="Wingdings 2" panose="05020102010507070707" pitchFamily="18" charset="2"/>
                </a:rPr>
                <a:t>a[2]</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[1]</a:t>
              </a:r>
            </a:p>
          </p:txBody>
        </p:sp>
        <p:sp>
          <p:nvSpPr>
            <p:cNvPr id="24" name="Line 22"/>
            <p:cNvSpPr>
              <a:spLocks noChangeShapeType="1"/>
            </p:cNvSpPr>
            <p:nvPr/>
          </p:nvSpPr>
          <p:spPr bwMode="auto">
            <a:xfrm>
              <a:off x="3358" y="1653"/>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5" name="Line 23"/>
            <p:cNvSpPr>
              <a:spLocks noChangeShapeType="1"/>
            </p:cNvSpPr>
            <p:nvPr/>
          </p:nvSpPr>
          <p:spPr bwMode="auto">
            <a:xfrm>
              <a:off x="3358" y="2754"/>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6" name="Line 24"/>
            <p:cNvSpPr>
              <a:spLocks noChangeShapeType="1"/>
            </p:cNvSpPr>
            <p:nvPr/>
          </p:nvSpPr>
          <p:spPr bwMode="auto">
            <a:xfrm>
              <a:off x="3370" y="3857"/>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7" name="Text Box 25"/>
            <p:cNvSpPr txBox="1">
              <a:spLocks noChangeArrowheads="1"/>
            </p:cNvSpPr>
            <p:nvPr/>
          </p:nvSpPr>
          <p:spPr bwMode="auto">
            <a:xfrm>
              <a:off x="3483" y="1394"/>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a[0][2]</a:t>
              </a:r>
            </a:p>
          </p:txBody>
        </p:sp>
        <p:sp>
          <p:nvSpPr>
            <p:cNvPr id="28" name="Text Box 26"/>
            <p:cNvSpPr txBox="1">
              <a:spLocks noChangeArrowheads="1"/>
            </p:cNvSpPr>
            <p:nvPr/>
          </p:nvSpPr>
          <p:spPr bwMode="auto">
            <a:xfrm>
              <a:off x="3483" y="1665"/>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a[0][3]</a:t>
              </a:r>
            </a:p>
          </p:txBody>
        </p:sp>
        <p:sp>
          <p:nvSpPr>
            <p:cNvPr id="29" name="Text Box 27"/>
            <p:cNvSpPr txBox="1">
              <a:spLocks noChangeArrowheads="1"/>
            </p:cNvSpPr>
            <p:nvPr/>
          </p:nvSpPr>
          <p:spPr bwMode="auto">
            <a:xfrm>
              <a:off x="3483" y="2476"/>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339933"/>
                  </a:solidFill>
                  <a:effectLst/>
                  <a:uLnTx/>
                  <a:uFillTx/>
                  <a:latin typeface="Times New Roman" panose="02020603050405020304" pitchFamily="18" charset="0"/>
                  <a:ea typeface="宋体" panose="02010600030101010101" pitchFamily="2" charset="-122"/>
                  <a:sym typeface="Wingdings 2" panose="05020102010507070707" pitchFamily="18" charset="2"/>
                </a:rPr>
                <a:t>a[1]</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[2]</a:t>
              </a:r>
            </a:p>
          </p:txBody>
        </p:sp>
        <p:sp>
          <p:nvSpPr>
            <p:cNvPr id="30" name="Text Box 28"/>
            <p:cNvSpPr txBox="1">
              <a:spLocks noChangeArrowheads="1"/>
            </p:cNvSpPr>
            <p:nvPr/>
          </p:nvSpPr>
          <p:spPr bwMode="auto">
            <a:xfrm>
              <a:off x="3483" y="2746"/>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339933"/>
                  </a:solidFill>
                  <a:effectLst/>
                  <a:uLnTx/>
                  <a:uFillTx/>
                  <a:latin typeface="Times New Roman" panose="02020603050405020304" pitchFamily="18" charset="0"/>
                  <a:ea typeface="宋体" panose="02010600030101010101" pitchFamily="2" charset="-122"/>
                  <a:sym typeface="Wingdings 2" panose="05020102010507070707" pitchFamily="18" charset="2"/>
                </a:rPr>
                <a:t>a[1]</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[3]</a:t>
              </a:r>
            </a:p>
          </p:txBody>
        </p:sp>
        <p:sp>
          <p:nvSpPr>
            <p:cNvPr id="31" name="Text Box 29"/>
            <p:cNvSpPr txBox="1">
              <a:spLocks noChangeArrowheads="1"/>
            </p:cNvSpPr>
            <p:nvPr/>
          </p:nvSpPr>
          <p:spPr bwMode="auto">
            <a:xfrm>
              <a:off x="3483" y="3557"/>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FF9900"/>
                  </a:solidFill>
                  <a:effectLst/>
                  <a:uLnTx/>
                  <a:uFillTx/>
                  <a:latin typeface="Times New Roman" panose="02020603050405020304" pitchFamily="18" charset="0"/>
                  <a:ea typeface="宋体" panose="02010600030101010101" pitchFamily="2" charset="-122"/>
                  <a:sym typeface="Wingdings 2" panose="05020102010507070707" pitchFamily="18" charset="2"/>
                </a:rPr>
                <a:t>a[2]</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[2]</a:t>
              </a:r>
            </a:p>
          </p:txBody>
        </p:sp>
        <p:sp>
          <p:nvSpPr>
            <p:cNvPr id="32" name="Text Box 30"/>
            <p:cNvSpPr txBox="1">
              <a:spLocks noChangeArrowheads="1"/>
            </p:cNvSpPr>
            <p:nvPr/>
          </p:nvSpPr>
          <p:spPr bwMode="auto">
            <a:xfrm>
              <a:off x="3483" y="3828"/>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FF9900"/>
                  </a:solidFill>
                  <a:effectLst/>
                  <a:uLnTx/>
                  <a:uFillTx/>
                  <a:latin typeface="Times New Roman" panose="02020603050405020304" pitchFamily="18" charset="0"/>
                  <a:ea typeface="宋体" panose="02010600030101010101" pitchFamily="2" charset="-122"/>
                  <a:sym typeface="Wingdings 2" panose="05020102010507070707" pitchFamily="18" charset="2"/>
                </a:rPr>
                <a:t>a[2]</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[3]</a:t>
              </a:r>
            </a:p>
          </p:txBody>
        </p:sp>
      </p:grpSp>
      <p:grpSp>
        <p:nvGrpSpPr>
          <p:cNvPr id="33" name="Group 31"/>
          <p:cNvGrpSpPr>
            <a:grpSpLocks/>
          </p:cNvGrpSpPr>
          <p:nvPr/>
        </p:nvGrpSpPr>
        <p:grpSpPr bwMode="auto">
          <a:xfrm>
            <a:off x="7445231" y="1414462"/>
            <a:ext cx="731837" cy="519113"/>
            <a:chOff x="4471" y="545"/>
            <a:chExt cx="461" cy="327"/>
          </a:xfrm>
        </p:grpSpPr>
        <p:sp>
          <p:nvSpPr>
            <p:cNvPr id="34" name="Line 32"/>
            <p:cNvSpPr>
              <a:spLocks noChangeShapeType="1"/>
            </p:cNvSpPr>
            <p:nvPr/>
          </p:nvSpPr>
          <p:spPr bwMode="auto">
            <a:xfrm>
              <a:off x="4644" y="720"/>
              <a:ext cx="28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35" name="Text Box 33"/>
            <p:cNvSpPr txBox="1">
              <a:spLocks noChangeArrowheads="1"/>
            </p:cNvSpPr>
            <p:nvPr/>
          </p:nvSpPr>
          <p:spPr bwMode="auto">
            <a:xfrm>
              <a:off x="4471" y="545"/>
              <a:ext cx="2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2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p</a:t>
              </a:r>
            </a:p>
          </p:txBody>
        </p:sp>
      </p:grpSp>
      <p:grpSp>
        <p:nvGrpSpPr>
          <p:cNvPr id="36" name="Group 34"/>
          <p:cNvGrpSpPr>
            <a:grpSpLocks/>
          </p:cNvGrpSpPr>
          <p:nvPr/>
        </p:nvGrpSpPr>
        <p:grpSpPr bwMode="auto">
          <a:xfrm>
            <a:off x="3017693" y="5165725"/>
            <a:ext cx="2871788" cy="1590675"/>
            <a:chOff x="3088" y="3162"/>
            <a:chExt cx="1809" cy="1002"/>
          </a:xfrm>
        </p:grpSpPr>
        <p:sp>
          <p:nvSpPr>
            <p:cNvPr id="37" name="AutoShape 35"/>
            <p:cNvSpPr>
              <a:spLocks noChangeArrowheads="1"/>
            </p:cNvSpPr>
            <p:nvPr/>
          </p:nvSpPr>
          <p:spPr bwMode="auto">
            <a:xfrm>
              <a:off x="3088" y="3162"/>
              <a:ext cx="1809" cy="1002"/>
            </a:xfrm>
            <a:prstGeom prst="wedgeRectCallout">
              <a:avLst>
                <a:gd name="adj1" fmla="val -12630"/>
                <a:gd name="adj2" fmla="val -74949"/>
              </a:avLst>
            </a:prstGeom>
            <a:solidFill>
              <a:srgbClr val="6699FF"/>
            </a:solidFill>
            <a:ln w="38100">
              <a:solidFill>
                <a:srgbClr val="0000FF"/>
              </a:solidFill>
              <a:miter lim="800000"/>
              <a:headEnd type="none" w="lg" len="lg"/>
              <a:tailEnd/>
            </a:ln>
          </p:spPr>
          <p:txBody>
            <a:bodyPr lIns="90000" tIns="46800" rIns="90000" bIns="46800"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p=*a;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p=&amp;a[0][0];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p=(int *)a;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p=a;            </a:t>
              </a:r>
            </a:p>
          </p:txBody>
        </p:sp>
        <p:sp>
          <p:nvSpPr>
            <p:cNvPr id="38" name="Freeform 36"/>
            <p:cNvSpPr>
              <a:spLocks noChangeArrowheads="1"/>
            </p:cNvSpPr>
            <p:nvPr/>
          </p:nvSpPr>
          <p:spPr bwMode="auto">
            <a:xfrm>
              <a:off x="4344" y="3204"/>
              <a:ext cx="264" cy="156"/>
            </a:xfrm>
            <a:custGeom>
              <a:avLst/>
              <a:gdLst>
                <a:gd name="T0" fmla="*/ 0 w 264"/>
                <a:gd name="T1" fmla="*/ 84 h 156"/>
                <a:gd name="T2" fmla="*/ 96 w 264"/>
                <a:gd name="T3" fmla="*/ 156 h 156"/>
                <a:gd name="T4" fmla="*/ 204 w 264"/>
                <a:gd name="T5" fmla="*/ 48 h 156"/>
                <a:gd name="T6" fmla="*/ 264 w 264"/>
                <a:gd name="T7" fmla="*/ 0 h 156"/>
                <a:gd name="T8" fmla="*/ 0 60000 65536"/>
                <a:gd name="T9" fmla="*/ 0 60000 65536"/>
                <a:gd name="T10" fmla="*/ 0 60000 65536"/>
                <a:gd name="T11" fmla="*/ 0 60000 65536"/>
                <a:gd name="T12" fmla="*/ 0 w 264"/>
                <a:gd name="T13" fmla="*/ 0 h 156"/>
                <a:gd name="T14" fmla="*/ 264 w 264"/>
                <a:gd name="T15" fmla="*/ 156 h 156"/>
              </a:gdLst>
              <a:ahLst/>
              <a:cxnLst>
                <a:cxn ang="T8">
                  <a:pos x="T0" y="T1"/>
                </a:cxn>
                <a:cxn ang="T9">
                  <a:pos x="T2" y="T3"/>
                </a:cxn>
                <a:cxn ang="T10">
                  <a:pos x="T4" y="T5"/>
                </a:cxn>
                <a:cxn ang="T11">
                  <a:pos x="T6" y="T7"/>
                </a:cxn>
              </a:cxnLst>
              <a:rect l="T12" t="T13" r="T14" b="T15"/>
              <a:pathLst>
                <a:path w="264" h="156">
                  <a:moveTo>
                    <a:pt x="0" y="84"/>
                  </a:moveTo>
                  <a:cubicBezTo>
                    <a:pt x="45" y="114"/>
                    <a:pt x="46" y="139"/>
                    <a:pt x="96" y="156"/>
                  </a:cubicBezTo>
                  <a:cubicBezTo>
                    <a:pt x="132" y="120"/>
                    <a:pt x="162" y="76"/>
                    <a:pt x="204" y="48"/>
                  </a:cubicBezTo>
                  <a:cubicBezTo>
                    <a:pt x="249" y="18"/>
                    <a:pt x="230" y="34"/>
                    <a:pt x="264" y="0"/>
                  </a:cubicBezTo>
                </a:path>
              </a:pathLst>
            </a:custGeom>
            <a:noFill/>
            <a:ln w="38100">
              <a:solidFill>
                <a:srgbClr val="333399"/>
              </a:solidFill>
              <a:round/>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39" name="Freeform 37"/>
            <p:cNvSpPr>
              <a:spLocks noChangeArrowheads="1"/>
            </p:cNvSpPr>
            <p:nvPr/>
          </p:nvSpPr>
          <p:spPr bwMode="auto">
            <a:xfrm>
              <a:off x="4344" y="3414"/>
              <a:ext cx="264" cy="156"/>
            </a:xfrm>
            <a:custGeom>
              <a:avLst/>
              <a:gdLst>
                <a:gd name="T0" fmla="*/ 0 w 264"/>
                <a:gd name="T1" fmla="*/ 84 h 156"/>
                <a:gd name="T2" fmla="*/ 96 w 264"/>
                <a:gd name="T3" fmla="*/ 156 h 156"/>
                <a:gd name="T4" fmla="*/ 204 w 264"/>
                <a:gd name="T5" fmla="*/ 48 h 156"/>
                <a:gd name="T6" fmla="*/ 264 w 264"/>
                <a:gd name="T7" fmla="*/ 0 h 156"/>
                <a:gd name="T8" fmla="*/ 0 60000 65536"/>
                <a:gd name="T9" fmla="*/ 0 60000 65536"/>
                <a:gd name="T10" fmla="*/ 0 60000 65536"/>
                <a:gd name="T11" fmla="*/ 0 60000 65536"/>
                <a:gd name="T12" fmla="*/ 0 w 264"/>
                <a:gd name="T13" fmla="*/ 0 h 156"/>
                <a:gd name="T14" fmla="*/ 264 w 264"/>
                <a:gd name="T15" fmla="*/ 156 h 156"/>
              </a:gdLst>
              <a:ahLst/>
              <a:cxnLst>
                <a:cxn ang="T8">
                  <a:pos x="T0" y="T1"/>
                </a:cxn>
                <a:cxn ang="T9">
                  <a:pos x="T2" y="T3"/>
                </a:cxn>
                <a:cxn ang="T10">
                  <a:pos x="T4" y="T5"/>
                </a:cxn>
                <a:cxn ang="T11">
                  <a:pos x="T6" y="T7"/>
                </a:cxn>
              </a:cxnLst>
              <a:rect l="T12" t="T13" r="T14" b="T15"/>
              <a:pathLst>
                <a:path w="264" h="156">
                  <a:moveTo>
                    <a:pt x="0" y="84"/>
                  </a:moveTo>
                  <a:cubicBezTo>
                    <a:pt x="45" y="114"/>
                    <a:pt x="46" y="139"/>
                    <a:pt x="96" y="156"/>
                  </a:cubicBezTo>
                  <a:cubicBezTo>
                    <a:pt x="132" y="120"/>
                    <a:pt x="162" y="76"/>
                    <a:pt x="204" y="48"/>
                  </a:cubicBezTo>
                  <a:cubicBezTo>
                    <a:pt x="249" y="18"/>
                    <a:pt x="230" y="34"/>
                    <a:pt x="264" y="0"/>
                  </a:cubicBezTo>
                </a:path>
              </a:pathLst>
            </a:custGeom>
            <a:noFill/>
            <a:ln w="38100">
              <a:solidFill>
                <a:srgbClr val="333399"/>
              </a:solidFill>
              <a:round/>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40" name="Freeform 38"/>
            <p:cNvSpPr>
              <a:spLocks noChangeArrowheads="1"/>
            </p:cNvSpPr>
            <p:nvPr/>
          </p:nvSpPr>
          <p:spPr bwMode="auto">
            <a:xfrm>
              <a:off x="4344" y="3624"/>
              <a:ext cx="264" cy="156"/>
            </a:xfrm>
            <a:custGeom>
              <a:avLst/>
              <a:gdLst>
                <a:gd name="T0" fmla="*/ 0 w 264"/>
                <a:gd name="T1" fmla="*/ 84 h 156"/>
                <a:gd name="T2" fmla="*/ 96 w 264"/>
                <a:gd name="T3" fmla="*/ 156 h 156"/>
                <a:gd name="T4" fmla="*/ 204 w 264"/>
                <a:gd name="T5" fmla="*/ 48 h 156"/>
                <a:gd name="T6" fmla="*/ 264 w 264"/>
                <a:gd name="T7" fmla="*/ 0 h 156"/>
                <a:gd name="T8" fmla="*/ 0 60000 65536"/>
                <a:gd name="T9" fmla="*/ 0 60000 65536"/>
                <a:gd name="T10" fmla="*/ 0 60000 65536"/>
                <a:gd name="T11" fmla="*/ 0 60000 65536"/>
                <a:gd name="T12" fmla="*/ 0 w 264"/>
                <a:gd name="T13" fmla="*/ 0 h 156"/>
                <a:gd name="T14" fmla="*/ 264 w 264"/>
                <a:gd name="T15" fmla="*/ 156 h 156"/>
              </a:gdLst>
              <a:ahLst/>
              <a:cxnLst>
                <a:cxn ang="T8">
                  <a:pos x="T0" y="T1"/>
                </a:cxn>
                <a:cxn ang="T9">
                  <a:pos x="T2" y="T3"/>
                </a:cxn>
                <a:cxn ang="T10">
                  <a:pos x="T4" y="T5"/>
                </a:cxn>
                <a:cxn ang="T11">
                  <a:pos x="T6" y="T7"/>
                </a:cxn>
              </a:cxnLst>
              <a:rect l="T12" t="T13" r="T14" b="T15"/>
              <a:pathLst>
                <a:path w="264" h="156">
                  <a:moveTo>
                    <a:pt x="0" y="84"/>
                  </a:moveTo>
                  <a:cubicBezTo>
                    <a:pt x="45" y="114"/>
                    <a:pt x="46" y="139"/>
                    <a:pt x="96" y="156"/>
                  </a:cubicBezTo>
                  <a:cubicBezTo>
                    <a:pt x="132" y="120"/>
                    <a:pt x="162" y="76"/>
                    <a:pt x="204" y="48"/>
                  </a:cubicBezTo>
                  <a:cubicBezTo>
                    <a:pt x="249" y="18"/>
                    <a:pt x="230" y="34"/>
                    <a:pt x="264" y="0"/>
                  </a:cubicBezTo>
                </a:path>
              </a:pathLst>
            </a:custGeom>
            <a:noFill/>
            <a:ln w="38100">
              <a:solidFill>
                <a:srgbClr val="333399"/>
              </a:solidFill>
              <a:round/>
              <a:headEnd type="none" w="lg" len="lg"/>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41" name="Line 39"/>
            <p:cNvSpPr>
              <a:spLocks noChangeShapeType="1"/>
            </p:cNvSpPr>
            <p:nvPr/>
          </p:nvSpPr>
          <p:spPr bwMode="auto">
            <a:xfrm>
              <a:off x="4380" y="3924"/>
              <a:ext cx="120" cy="144"/>
            </a:xfrm>
            <a:prstGeom prst="line">
              <a:avLst/>
            </a:prstGeom>
            <a:noFill/>
            <a:ln w="38100">
              <a:solidFill>
                <a:srgbClr val="333399"/>
              </a:solidFill>
              <a:round/>
              <a:headEnd type="none" w="lg" len="lg"/>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42" name="Line 40"/>
            <p:cNvSpPr>
              <a:spLocks noChangeShapeType="1"/>
            </p:cNvSpPr>
            <p:nvPr/>
          </p:nvSpPr>
          <p:spPr bwMode="auto">
            <a:xfrm flipH="1">
              <a:off x="4368" y="3924"/>
              <a:ext cx="132" cy="132"/>
            </a:xfrm>
            <a:prstGeom prst="line">
              <a:avLst/>
            </a:prstGeom>
            <a:noFill/>
            <a:ln w="38100">
              <a:solidFill>
                <a:srgbClr val="333399"/>
              </a:solidFill>
              <a:round/>
              <a:headEnd type="none" w="lg" len="lg"/>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grpSp>
      <p:sp>
        <p:nvSpPr>
          <p:cNvPr id="43" name="圆角矩形标注 42"/>
          <p:cNvSpPr/>
          <p:nvPr/>
        </p:nvSpPr>
        <p:spPr>
          <a:xfrm>
            <a:off x="3759201" y="2336799"/>
            <a:ext cx="3236685" cy="464458"/>
          </a:xfrm>
          <a:prstGeom prst="wedgeRoundRectCallout">
            <a:avLst>
              <a:gd name="adj1" fmla="val -94785"/>
              <a:gd name="adj2" fmla="val 909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  </a:t>
            </a:r>
            <a:r>
              <a:rPr lang="en-US" altLang="zh-CN" dirty="0">
                <a:sym typeface="Wingdings" pitchFamily="2" charset="2"/>
              </a:rPr>
              <a:t></a:t>
            </a:r>
            <a:r>
              <a:rPr lang="en-US" altLang="zh-CN" dirty="0"/>
              <a:t> </a:t>
            </a:r>
            <a:r>
              <a:rPr lang="en-US" altLang="zh-CN" dirty="0" err="1"/>
              <a:t>int</a:t>
            </a:r>
            <a:r>
              <a:rPr lang="en-US" altLang="zh-CN" dirty="0"/>
              <a:t> (*)[4],  *a </a:t>
            </a:r>
            <a:r>
              <a:rPr lang="en-US" altLang="zh-CN" dirty="0">
                <a:sym typeface="Wingdings" pitchFamily="2" charset="2"/>
              </a:rPr>
              <a:t> </a:t>
            </a:r>
            <a:r>
              <a:rPr lang="en-US" altLang="zh-CN" dirty="0" err="1">
                <a:sym typeface="Wingdings" pitchFamily="2" charset="2"/>
              </a:rPr>
              <a:t>int</a:t>
            </a:r>
            <a:r>
              <a:rPr lang="en-US" altLang="zh-CN" dirty="0">
                <a:sym typeface="Wingdings" pitchFamily="2" charset="2"/>
              </a:rPr>
              <a:t> *</a:t>
            </a:r>
            <a:endParaRPr lang="zh-CN" altLang="en-US" dirty="0"/>
          </a:p>
        </p:txBody>
      </p:sp>
    </p:spTree>
    <p:extLst>
      <p:ext uri="{BB962C8B-B14F-4D97-AF65-F5344CB8AC3E}">
        <p14:creationId xmlns:p14="http://schemas.microsoft.com/office/powerpoint/2010/main" val="3790874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4"/>
          <p:cNvSpPr txBox="1">
            <a:spLocks noChangeArrowheads="1"/>
          </p:cNvSpPr>
          <p:nvPr/>
        </p:nvSpPr>
        <p:spPr bwMode="auto">
          <a:xfrm>
            <a:off x="348797" y="987941"/>
            <a:ext cx="10466327" cy="538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lang="zh-CN" altLang="en-US" sz="2800" kern="0" dirty="0">
                <a:solidFill>
                  <a:srgbClr val="000000"/>
                </a:solidFill>
                <a:latin typeface="宋体" panose="02010600030101010101" pitchFamily="2" charset="-122"/>
              </a:rPr>
              <a:t>总结： </a:t>
            </a:r>
            <a:endParaRPr lang="en-US" altLang="zh-CN" sz="2800" kern="0" dirty="0">
              <a:solidFill>
                <a:srgbClr val="000000"/>
              </a:solidFill>
              <a:latin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1</a:t>
            </a:r>
            <a:r>
              <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a:t>
            </a: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N</a:t>
            </a:r>
            <a:r>
              <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维数组 也可以看作是</a:t>
            </a:r>
            <a:endPar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endParaRPr>
          </a:p>
          <a:p>
            <a:pPr marL="0" marR="0" lvl="0" indent="0" defTabSz="914400" eaLnBrk="1" fontAlgn="base" latinLnBrk="0" hangingPunct="1">
              <a:lnSpc>
                <a:spcPct val="100000"/>
              </a:lnSpc>
              <a:spcBef>
                <a:spcPct val="0"/>
              </a:spcBef>
              <a:spcAft>
                <a:spcPct val="0"/>
              </a:spcAft>
              <a:buClrTx/>
              <a:buSzTx/>
              <a:buFontTx/>
              <a:buNone/>
              <a:tabLst/>
              <a:defRPr/>
            </a:pPr>
            <a:r>
              <a:rPr lang="zh-CN" altLang="en-US" sz="2800" kern="0" dirty="0">
                <a:solidFill>
                  <a:srgbClr val="000000"/>
                </a:solidFill>
                <a:latin typeface="宋体" panose="02010600030101010101" pitchFamily="2" charset="-122"/>
              </a:rPr>
              <a:t>     由多个</a:t>
            </a: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N-1</a:t>
            </a:r>
            <a:r>
              <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维数组作为元素而组成的一维数组。</a:t>
            </a:r>
            <a:endPar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endParaRPr>
          </a:p>
          <a:p>
            <a:pPr marL="0" marR="0" lvl="0" indent="0" defTabSz="914400" eaLnBrk="1" fontAlgn="base" latinLnBrk="0" hangingPunct="1">
              <a:lnSpc>
                <a:spcPct val="100000"/>
              </a:lnSpc>
              <a:spcBef>
                <a:spcPct val="0"/>
              </a:spcBef>
              <a:spcAft>
                <a:spcPct val="0"/>
              </a:spcAft>
              <a:buClrTx/>
              <a:buSzTx/>
              <a:buFontTx/>
              <a:buNone/>
              <a:tabLst/>
              <a:defRPr/>
            </a:pPr>
            <a:endParaRPr lang="en-US" altLang="zh-CN" sz="1200" kern="0" dirty="0">
              <a:solidFill>
                <a:srgbClr val="000000"/>
              </a:solidFill>
              <a:latin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2</a:t>
            </a:r>
            <a:r>
              <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a:t>
            </a: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N</a:t>
            </a:r>
            <a:r>
              <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维数组的变量名：</a:t>
            </a:r>
            <a:endPar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endParaRPr>
          </a:p>
          <a:p>
            <a:pPr marL="0" marR="0" lvl="0" indent="0" defTabSz="914400" eaLnBrk="1" fontAlgn="base" latinLnBrk="0" hangingPunct="1">
              <a:lnSpc>
                <a:spcPct val="100000"/>
              </a:lnSpc>
              <a:spcBef>
                <a:spcPct val="0"/>
              </a:spcBef>
              <a:spcAft>
                <a:spcPct val="0"/>
              </a:spcAft>
              <a:buClrTx/>
              <a:buSzTx/>
              <a:buFontTx/>
              <a:buNone/>
              <a:tabLst/>
              <a:defRPr/>
            </a:pPr>
            <a:r>
              <a:rPr lang="zh-CN" altLang="en-US" sz="2800" kern="0" dirty="0">
                <a:solidFill>
                  <a:srgbClr val="000000"/>
                </a:solidFill>
                <a:latin typeface="宋体" panose="02010600030101010101" pitchFamily="2" charset="-122"/>
              </a:rPr>
              <a:t>     既可认为代表整个</a:t>
            </a:r>
            <a:r>
              <a:rPr lang="en-US" altLang="zh-CN" sz="2800" kern="0" dirty="0">
                <a:solidFill>
                  <a:srgbClr val="000000"/>
                </a:solidFill>
                <a:latin typeface="宋体" panose="02010600030101010101" pitchFamily="2" charset="-122"/>
              </a:rPr>
              <a:t>N</a:t>
            </a:r>
            <a:r>
              <a:rPr lang="zh-CN" altLang="en-US" sz="2800" kern="0" dirty="0">
                <a:solidFill>
                  <a:srgbClr val="000000"/>
                </a:solidFill>
                <a:latin typeface="宋体" panose="02010600030101010101" pitchFamily="2" charset="-122"/>
              </a:rPr>
              <a:t>维数组，</a:t>
            </a:r>
            <a:endParaRPr lang="en-US" altLang="zh-CN" sz="2800" kern="0" dirty="0">
              <a:solidFill>
                <a:srgbClr val="000000"/>
              </a:solidFill>
              <a:latin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     也可认为是指向其第一个元素（</a:t>
            </a: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N-1</a:t>
            </a:r>
            <a:r>
              <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维数组）的指针。</a:t>
            </a:r>
            <a:endPar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endParaRPr>
          </a:p>
          <a:p>
            <a:pPr marL="0" marR="0" lvl="0" indent="0" defTabSz="914400" eaLnBrk="1" fontAlgn="base" latinLnBrk="0" hangingPunct="1">
              <a:lnSpc>
                <a:spcPct val="100000"/>
              </a:lnSpc>
              <a:spcBef>
                <a:spcPct val="0"/>
              </a:spcBef>
              <a:spcAft>
                <a:spcPct val="0"/>
              </a:spcAft>
              <a:buClrTx/>
              <a:buSzTx/>
              <a:buFontTx/>
              <a:buNone/>
              <a:tabLst/>
              <a:defRPr/>
            </a:pPr>
            <a:endParaRPr lang="en-US" altLang="zh-CN" sz="1200" kern="0" dirty="0">
              <a:solidFill>
                <a:srgbClr val="000000"/>
              </a:solidFill>
              <a:latin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Tx/>
              <a:buNone/>
              <a:tabLst/>
              <a:defRPr/>
            </a:pPr>
            <a:r>
              <a:rPr lang="en-US" altLang="zh-CN" sz="2800" kern="0" dirty="0">
                <a:solidFill>
                  <a:srgbClr val="000000"/>
                </a:solidFill>
                <a:latin typeface="宋体" panose="02010600030101010101" pitchFamily="2" charset="-122"/>
              </a:rPr>
              <a:t>3</a:t>
            </a:r>
            <a:r>
              <a:rPr lang="zh-CN" altLang="en-US" sz="2800" kern="0" dirty="0">
                <a:solidFill>
                  <a:srgbClr val="000000"/>
                </a:solidFill>
                <a:latin typeface="宋体" panose="02010600030101010101" pitchFamily="2" charset="-122"/>
              </a:rPr>
              <a:t>）指针的类型也是指针指向数据的类型。</a:t>
            </a:r>
            <a:endParaRPr lang="en-US" altLang="zh-CN" sz="2800" kern="0" dirty="0">
              <a:solidFill>
                <a:srgbClr val="000000"/>
              </a:solidFill>
              <a:latin typeface="宋体" panose="02010600030101010101" pitchFamily="2" charset="-122"/>
            </a:endParaRPr>
          </a:p>
          <a:p>
            <a:pPr lvl="0" defTabSz="914400" fontAlgn="base">
              <a:spcBef>
                <a:spcPct val="0"/>
              </a:spcBef>
              <a:spcAft>
                <a:spcPct val="0"/>
              </a:spcAft>
              <a:defRPr/>
            </a:pPr>
            <a:r>
              <a:rPr lang="zh-CN" altLang="en-US" sz="2800" kern="0" dirty="0">
                <a:solidFill>
                  <a:srgbClr val="000000"/>
                </a:solidFill>
                <a:latin typeface="宋体" panose="02010600030101010101" pitchFamily="2" charset="-122"/>
              </a:rPr>
              <a:t>   指针的引用操作就是得到指向</a:t>
            </a:r>
            <a:r>
              <a:rPr lang="zh-CN" altLang="en-US" sz="2800" kern="0">
                <a:solidFill>
                  <a:srgbClr val="000000"/>
                </a:solidFill>
                <a:latin typeface="宋体" panose="02010600030101010101" pitchFamily="2" charset="-122"/>
              </a:rPr>
              <a:t>的数据 </a:t>
            </a:r>
            <a:r>
              <a:rPr lang="en-US" altLang="zh-CN" sz="2800" kern="0">
                <a:solidFill>
                  <a:srgbClr val="000000"/>
                </a:solidFill>
                <a:latin typeface="宋体" panose="02010600030101010101" pitchFamily="2" charset="-122"/>
              </a:rPr>
              <a:t>(</a:t>
            </a:r>
            <a:r>
              <a:rPr lang="zh-CN" altLang="en-US" sz="2800" kern="0" dirty="0">
                <a:solidFill>
                  <a:srgbClr val="000000"/>
                </a:solidFill>
                <a:latin typeface="宋体" panose="02010600030101010101" pitchFamily="2" charset="-122"/>
              </a:rPr>
              <a:t>反向：取数据的指针</a:t>
            </a:r>
            <a:r>
              <a:rPr lang="en-US" altLang="zh-CN" sz="2800" kern="0" dirty="0">
                <a:solidFill>
                  <a:srgbClr val="000000"/>
                </a:solidFill>
                <a:latin typeface="宋体" panose="02010600030101010101" pitchFamily="2" charset="-122"/>
              </a:rPr>
              <a:t>)</a:t>
            </a:r>
          </a:p>
          <a:p>
            <a:pPr marL="0" marR="0" lvl="0" indent="0" defTabSz="914400" eaLnBrk="1" fontAlgn="base" latinLnBrk="0" hangingPunct="1">
              <a:lnSpc>
                <a:spcPct val="100000"/>
              </a:lnSpc>
              <a:spcBef>
                <a:spcPct val="0"/>
              </a:spcBef>
              <a:spcAft>
                <a:spcPct val="0"/>
              </a:spcAft>
              <a:buClrTx/>
              <a:buSzTx/>
              <a:buFontTx/>
              <a:buNone/>
              <a:tabLst/>
              <a:defRPr/>
            </a:pPr>
            <a:r>
              <a:rPr lang="zh-CN" altLang="en-US" sz="2800" kern="0" dirty="0">
                <a:solidFill>
                  <a:srgbClr val="000000"/>
                </a:solidFill>
                <a:latin typeface="宋体" panose="02010600030101010101" pitchFamily="2" charset="-122"/>
              </a:rPr>
              <a:t>   指针的偏移操作就是偏移一个或多个</a:t>
            </a:r>
            <a:endParaRPr lang="en-US" altLang="zh-CN" sz="2800" kern="0" dirty="0">
              <a:solidFill>
                <a:srgbClr val="000000"/>
              </a:solidFill>
              <a:latin typeface="宋体" panose="02010600030101010101" pitchFamily="2" charset="-122"/>
            </a:endParaRPr>
          </a:p>
          <a:p>
            <a:pPr lvl="0" defTabSz="914400" fontAlgn="base">
              <a:spcBef>
                <a:spcPct val="0"/>
              </a:spcBef>
              <a:spcAft>
                <a:spcPct val="0"/>
              </a:spcAft>
              <a:defRPr/>
            </a:pPr>
            <a:r>
              <a:rPr lang="zh-CN" altLang="en-US" sz="2800" kern="0" dirty="0">
                <a:solidFill>
                  <a:srgbClr val="000000"/>
                </a:solidFill>
                <a:latin typeface="宋体" panose="02010600030101010101" pitchFamily="2" charset="-122"/>
              </a:rPr>
              <a:t>       该指针类型</a:t>
            </a:r>
            <a:r>
              <a:rPr lang="en-US" altLang="zh-CN" sz="2800" kern="0" dirty="0">
                <a:solidFill>
                  <a:srgbClr val="000000"/>
                </a:solidFill>
                <a:latin typeface="宋体" panose="02010600030101010101" pitchFamily="2" charset="-122"/>
              </a:rPr>
              <a:t>(</a:t>
            </a:r>
            <a:r>
              <a:rPr lang="zh-CN" altLang="en-US" sz="2800" kern="0" dirty="0">
                <a:solidFill>
                  <a:srgbClr val="000000"/>
                </a:solidFill>
                <a:latin typeface="宋体" panose="02010600030101010101" pitchFamily="2" charset="-122"/>
              </a:rPr>
              <a:t>或指向的类型</a:t>
            </a:r>
            <a:r>
              <a:rPr lang="en-US" altLang="zh-CN" sz="2800" kern="0" dirty="0">
                <a:solidFill>
                  <a:srgbClr val="000000"/>
                </a:solidFill>
                <a:latin typeface="宋体" panose="02010600030101010101" pitchFamily="2" charset="-122"/>
              </a:rPr>
              <a:t>)</a:t>
            </a:r>
            <a:r>
              <a:rPr lang="zh-CN" altLang="en-US" sz="2800" kern="0" dirty="0">
                <a:solidFill>
                  <a:srgbClr val="000000"/>
                </a:solidFill>
                <a:latin typeface="宋体" panose="02010600030101010101" pitchFamily="2" charset="-122"/>
              </a:rPr>
              <a:t>的数据。</a:t>
            </a:r>
            <a:endParaRPr lang="en-US" altLang="zh-CN" sz="2800" kern="0" dirty="0">
              <a:solidFill>
                <a:srgbClr val="000000"/>
              </a:solidFill>
              <a:latin typeface="宋体" panose="02010600030101010101" pitchFamily="2" charset="-122"/>
            </a:endParaRPr>
          </a:p>
          <a:p>
            <a:pPr lvl="0" defTabSz="914400" fontAlgn="base">
              <a:spcBef>
                <a:spcPct val="0"/>
              </a:spcBef>
              <a:spcAft>
                <a:spcPct val="0"/>
              </a:spcAft>
              <a:defRPr/>
            </a:pPr>
            <a:endParaRPr lang="en-US" altLang="zh-CN" sz="1200" kern="0" dirty="0">
              <a:solidFill>
                <a:srgbClr val="000000"/>
              </a:solidFill>
              <a:latin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Tx/>
              <a:buNone/>
              <a:tabLst/>
              <a:defRPr/>
            </a:pPr>
            <a:r>
              <a:rPr lang="en-US" altLang="zh-CN" sz="2800" kern="0" dirty="0">
                <a:solidFill>
                  <a:srgbClr val="000000"/>
                </a:solidFill>
                <a:latin typeface="宋体" panose="02010600030101010101" pitchFamily="2" charset="-122"/>
              </a:rPr>
              <a:t>4</a:t>
            </a:r>
            <a:r>
              <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）以上概念，逐级理解。</a:t>
            </a:r>
            <a:endParaRPr kumimoji="0"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endParaRPr>
          </a:p>
        </p:txBody>
      </p:sp>
      <p:sp>
        <p:nvSpPr>
          <p:cNvPr id="7" name="Rectangle 16"/>
          <p:cNvSpPr>
            <a:spLocks noChangeArrowheads="1"/>
          </p:cNvSpPr>
          <p:nvPr/>
        </p:nvSpPr>
        <p:spPr bwMode="auto">
          <a:xfrm>
            <a:off x="10498923" y="822239"/>
            <a:ext cx="1511300" cy="5867400"/>
          </a:xfrm>
          <a:prstGeom prst="rect">
            <a:avLst/>
          </a:prstGeom>
          <a:solidFill>
            <a:srgbClr val="BBE0E3"/>
          </a:solidFill>
          <a:ln w="9525">
            <a:solidFill>
              <a:srgbClr val="000000"/>
            </a:solidFill>
            <a:miter lim="800000"/>
            <a:headEnd/>
            <a:tailEnd/>
          </a:ln>
        </p:spPr>
        <p:txBody>
          <a:bodyPr wrap="none" anchor="ct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p:txBody>
      </p:sp>
      <p:grpSp>
        <p:nvGrpSpPr>
          <p:cNvPr id="2" name="Group 17"/>
          <p:cNvGrpSpPr>
            <a:grpSpLocks/>
          </p:cNvGrpSpPr>
          <p:nvPr/>
        </p:nvGrpSpPr>
        <p:grpSpPr bwMode="auto">
          <a:xfrm>
            <a:off x="10659261" y="1071477"/>
            <a:ext cx="1350962" cy="5538787"/>
            <a:chOff x="3332" y="597"/>
            <a:chExt cx="851" cy="3489"/>
          </a:xfrm>
        </p:grpSpPr>
        <p:sp>
          <p:nvSpPr>
            <p:cNvPr id="12" name="Text Box 18"/>
            <p:cNvSpPr txBox="1">
              <a:spLocks noChangeArrowheads="1"/>
            </p:cNvSpPr>
            <p:nvPr/>
          </p:nvSpPr>
          <p:spPr bwMode="auto">
            <a:xfrm>
              <a:off x="3332" y="597"/>
              <a:ext cx="8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int  a[3][4];</a:t>
              </a:r>
            </a:p>
          </p:txBody>
        </p:sp>
        <p:sp>
          <p:nvSpPr>
            <p:cNvPr id="13" name="Rectangle 19"/>
            <p:cNvSpPr>
              <a:spLocks noChangeArrowheads="1"/>
            </p:cNvSpPr>
            <p:nvPr/>
          </p:nvSpPr>
          <p:spPr bwMode="auto">
            <a:xfrm>
              <a:off x="3355" y="853"/>
              <a:ext cx="747" cy="323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endParaRPr>
            </a:p>
          </p:txBody>
        </p:sp>
        <p:sp>
          <p:nvSpPr>
            <p:cNvPr id="14" name="Line 20"/>
            <p:cNvSpPr>
              <a:spLocks noChangeShapeType="1"/>
            </p:cNvSpPr>
            <p:nvPr/>
          </p:nvSpPr>
          <p:spPr bwMode="auto">
            <a:xfrm>
              <a:off x="3370" y="1103"/>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5" name="Line 21"/>
            <p:cNvSpPr>
              <a:spLocks noChangeShapeType="1"/>
            </p:cNvSpPr>
            <p:nvPr/>
          </p:nvSpPr>
          <p:spPr bwMode="auto">
            <a:xfrm>
              <a:off x="3358" y="1378"/>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6" name="Line 22"/>
            <p:cNvSpPr>
              <a:spLocks noChangeShapeType="1"/>
            </p:cNvSpPr>
            <p:nvPr/>
          </p:nvSpPr>
          <p:spPr bwMode="auto">
            <a:xfrm>
              <a:off x="3358" y="1928"/>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7" name="Line 23"/>
            <p:cNvSpPr>
              <a:spLocks noChangeShapeType="1"/>
            </p:cNvSpPr>
            <p:nvPr/>
          </p:nvSpPr>
          <p:spPr bwMode="auto">
            <a:xfrm>
              <a:off x="3358" y="2204"/>
              <a:ext cx="7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8" name="Line 24"/>
            <p:cNvSpPr>
              <a:spLocks noChangeShapeType="1"/>
            </p:cNvSpPr>
            <p:nvPr/>
          </p:nvSpPr>
          <p:spPr bwMode="auto">
            <a:xfrm>
              <a:off x="3358" y="2479"/>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9" name="Line 25"/>
            <p:cNvSpPr>
              <a:spLocks noChangeShapeType="1"/>
            </p:cNvSpPr>
            <p:nvPr/>
          </p:nvSpPr>
          <p:spPr bwMode="auto">
            <a:xfrm>
              <a:off x="3358" y="3030"/>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0" name="Line 26"/>
            <p:cNvSpPr>
              <a:spLocks noChangeShapeType="1"/>
            </p:cNvSpPr>
            <p:nvPr/>
          </p:nvSpPr>
          <p:spPr bwMode="auto">
            <a:xfrm flipV="1">
              <a:off x="3358" y="3305"/>
              <a:ext cx="75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1" name="Line 27"/>
            <p:cNvSpPr>
              <a:spLocks noChangeShapeType="1"/>
            </p:cNvSpPr>
            <p:nvPr/>
          </p:nvSpPr>
          <p:spPr bwMode="auto">
            <a:xfrm>
              <a:off x="3358" y="3581"/>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2" name="Text Box 28"/>
            <p:cNvSpPr txBox="1">
              <a:spLocks noChangeArrowheads="1"/>
            </p:cNvSpPr>
            <p:nvPr/>
          </p:nvSpPr>
          <p:spPr bwMode="auto">
            <a:xfrm>
              <a:off x="3483" y="854"/>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a[0][0]</a:t>
              </a:r>
            </a:p>
          </p:txBody>
        </p:sp>
        <p:sp>
          <p:nvSpPr>
            <p:cNvPr id="23" name="Text Box 29"/>
            <p:cNvSpPr txBox="1">
              <a:spLocks noChangeArrowheads="1"/>
            </p:cNvSpPr>
            <p:nvPr/>
          </p:nvSpPr>
          <p:spPr bwMode="auto">
            <a:xfrm>
              <a:off x="3483" y="1124"/>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a[0][1]</a:t>
              </a:r>
            </a:p>
          </p:txBody>
        </p:sp>
        <p:sp>
          <p:nvSpPr>
            <p:cNvPr id="24" name="Text Box 30"/>
            <p:cNvSpPr txBox="1">
              <a:spLocks noChangeArrowheads="1"/>
            </p:cNvSpPr>
            <p:nvPr/>
          </p:nvSpPr>
          <p:spPr bwMode="auto">
            <a:xfrm>
              <a:off x="3483" y="1935"/>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339933"/>
                  </a:solidFill>
                  <a:effectLst/>
                  <a:uLnTx/>
                  <a:uFillTx/>
                  <a:latin typeface="Times New Roman" panose="02020603050405020304" pitchFamily="18" charset="0"/>
                  <a:ea typeface="宋体" panose="02010600030101010101" pitchFamily="2" charset="-122"/>
                  <a:sym typeface="Wingdings 2" panose="05020102010507070707" pitchFamily="18" charset="2"/>
                </a:rPr>
                <a:t>a[1]</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[0]</a:t>
              </a:r>
            </a:p>
          </p:txBody>
        </p:sp>
        <p:sp>
          <p:nvSpPr>
            <p:cNvPr id="25" name="Text Box 31"/>
            <p:cNvSpPr txBox="1">
              <a:spLocks noChangeArrowheads="1"/>
            </p:cNvSpPr>
            <p:nvPr/>
          </p:nvSpPr>
          <p:spPr bwMode="auto">
            <a:xfrm>
              <a:off x="3483" y="2205"/>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339933"/>
                  </a:solidFill>
                  <a:effectLst/>
                  <a:uLnTx/>
                  <a:uFillTx/>
                  <a:latin typeface="Times New Roman" panose="02020603050405020304" pitchFamily="18" charset="0"/>
                  <a:ea typeface="宋体" panose="02010600030101010101" pitchFamily="2" charset="-122"/>
                  <a:sym typeface="Wingdings 2" panose="05020102010507070707" pitchFamily="18" charset="2"/>
                </a:rPr>
                <a:t>a[1]</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[1]</a:t>
              </a:r>
            </a:p>
          </p:txBody>
        </p:sp>
        <p:sp>
          <p:nvSpPr>
            <p:cNvPr id="26" name="Text Box 32"/>
            <p:cNvSpPr txBox="1">
              <a:spLocks noChangeArrowheads="1"/>
            </p:cNvSpPr>
            <p:nvPr/>
          </p:nvSpPr>
          <p:spPr bwMode="auto">
            <a:xfrm>
              <a:off x="3483" y="3016"/>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FF9900"/>
                  </a:solidFill>
                  <a:effectLst/>
                  <a:uLnTx/>
                  <a:uFillTx/>
                  <a:latin typeface="Times New Roman" panose="02020603050405020304" pitchFamily="18" charset="0"/>
                  <a:ea typeface="宋体" panose="02010600030101010101" pitchFamily="2" charset="-122"/>
                  <a:sym typeface="Wingdings 2" panose="05020102010507070707" pitchFamily="18" charset="2"/>
                </a:rPr>
                <a:t>a[2]</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[0]</a:t>
              </a:r>
            </a:p>
          </p:txBody>
        </p:sp>
        <p:sp>
          <p:nvSpPr>
            <p:cNvPr id="27" name="Text Box 33"/>
            <p:cNvSpPr txBox="1">
              <a:spLocks noChangeArrowheads="1"/>
            </p:cNvSpPr>
            <p:nvPr/>
          </p:nvSpPr>
          <p:spPr bwMode="auto">
            <a:xfrm>
              <a:off x="3483" y="3287"/>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FF9900"/>
                  </a:solidFill>
                  <a:effectLst/>
                  <a:uLnTx/>
                  <a:uFillTx/>
                  <a:latin typeface="Times New Roman" panose="02020603050405020304" pitchFamily="18" charset="0"/>
                  <a:ea typeface="宋体" panose="02010600030101010101" pitchFamily="2" charset="-122"/>
                  <a:sym typeface="Wingdings 2" panose="05020102010507070707" pitchFamily="18" charset="2"/>
                </a:rPr>
                <a:t>a[2]</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[1]</a:t>
              </a:r>
            </a:p>
          </p:txBody>
        </p:sp>
        <p:sp>
          <p:nvSpPr>
            <p:cNvPr id="28" name="Line 34"/>
            <p:cNvSpPr>
              <a:spLocks noChangeShapeType="1"/>
            </p:cNvSpPr>
            <p:nvPr/>
          </p:nvSpPr>
          <p:spPr bwMode="auto">
            <a:xfrm>
              <a:off x="3358" y="1653"/>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9" name="Line 35"/>
            <p:cNvSpPr>
              <a:spLocks noChangeShapeType="1"/>
            </p:cNvSpPr>
            <p:nvPr/>
          </p:nvSpPr>
          <p:spPr bwMode="auto">
            <a:xfrm>
              <a:off x="3358" y="2754"/>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30" name="Line 36"/>
            <p:cNvSpPr>
              <a:spLocks noChangeShapeType="1"/>
            </p:cNvSpPr>
            <p:nvPr/>
          </p:nvSpPr>
          <p:spPr bwMode="auto">
            <a:xfrm>
              <a:off x="3370" y="3857"/>
              <a:ext cx="7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31" name="Text Box 37"/>
            <p:cNvSpPr txBox="1">
              <a:spLocks noChangeArrowheads="1"/>
            </p:cNvSpPr>
            <p:nvPr/>
          </p:nvSpPr>
          <p:spPr bwMode="auto">
            <a:xfrm>
              <a:off x="3483" y="1394"/>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a[0][2]</a:t>
              </a:r>
            </a:p>
          </p:txBody>
        </p:sp>
        <p:sp>
          <p:nvSpPr>
            <p:cNvPr id="32" name="Text Box 38"/>
            <p:cNvSpPr txBox="1">
              <a:spLocks noChangeArrowheads="1"/>
            </p:cNvSpPr>
            <p:nvPr/>
          </p:nvSpPr>
          <p:spPr bwMode="auto">
            <a:xfrm>
              <a:off x="3483" y="1665"/>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a[0][3]</a:t>
              </a:r>
            </a:p>
          </p:txBody>
        </p:sp>
        <p:sp>
          <p:nvSpPr>
            <p:cNvPr id="33" name="Text Box 39"/>
            <p:cNvSpPr txBox="1">
              <a:spLocks noChangeArrowheads="1"/>
            </p:cNvSpPr>
            <p:nvPr/>
          </p:nvSpPr>
          <p:spPr bwMode="auto">
            <a:xfrm>
              <a:off x="3483" y="2476"/>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339933"/>
                  </a:solidFill>
                  <a:effectLst/>
                  <a:uLnTx/>
                  <a:uFillTx/>
                  <a:latin typeface="Times New Roman" panose="02020603050405020304" pitchFamily="18" charset="0"/>
                  <a:ea typeface="宋体" panose="02010600030101010101" pitchFamily="2" charset="-122"/>
                  <a:sym typeface="Wingdings 2" panose="05020102010507070707" pitchFamily="18" charset="2"/>
                </a:rPr>
                <a:t>a[1]</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[2]</a:t>
              </a:r>
            </a:p>
          </p:txBody>
        </p:sp>
        <p:sp>
          <p:nvSpPr>
            <p:cNvPr id="34" name="Text Box 40"/>
            <p:cNvSpPr txBox="1">
              <a:spLocks noChangeArrowheads="1"/>
            </p:cNvSpPr>
            <p:nvPr/>
          </p:nvSpPr>
          <p:spPr bwMode="auto">
            <a:xfrm>
              <a:off x="3483" y="2746"/>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339933"/>
                  </a:solidFill>
                  <a:effectLst/>
                  <a:uLnTx/>
                  <a:uFillTx/>
                  <a:latin typeface="Times New Roman" panose="02020603050405020304" pitchFamily="18" charset="0"/>
                  <a:ea typeface="宋体" panose="02010600030101010101" pitchFamily="2" charset="-122"/>
                  <a:sym typeface="Wingdings 2" panose="05020102010507070707" pitchFamily="18" charset="2"/>
                </a:rPr>
                <a:t>a[1]</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[3]</a:t>
              </a:r>
            </a:p>
          </p:txBody>
        </p:sp>
        <p:sp>
          <p:nvSpPr>
            <p:cNvPr id="35" name="Text Box 41"/>
            <p:cNvSpPr txBox="1">
              <a:spLocks noChangeArrowheads="1"/>
            </p:cNvSpPr>
            <p:nvPr/>
          </p:nvSpPr>
          <p:spPr bwMode="auto">
            <a:xfrm>
              <a:off x="3483" y="3557"/>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FF9900"/>
                  </a:solidFill>
                  <a:effectLst/>
                  <a:uLnTx/>
                  <a:uFillTx/>
                  <a:latin typeface="Times New Roman" panose="02020603050405020304" pitchFamily="18" charset="0"/>
                  <a:ea typeface="宋体" panose="02010600030101010101" pitchFamily="2" charset="-122"/>
                  <a:sym typeface="Wingdings 2" panose="05020102010507070707" pitchFamily="18" charset="2"/>
                </a:rPr>
                <a:t>a[2]</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[2]</a:t>
              </a:r>
            </a:p>
          </p:txBody>
        </p:sp>
        <p:sp>
          <p:nvSpPr>
            <p:cNvPr id="36" name="Text Box 42"/>
            <p:cNvSpPr txBox="1">
              <a:spLocks noChangeArrowheads="1"/>
            </p:cNvSpPr>
            <p:nvPr/>
          </p:nvSpPr>
          <p:spPr bwMode="auto">
            <a:xfrm>
              <a:off x="3483" y="3828"/>
              <a:ext cx="5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FF9900"/>
                  </a:solidFill>
                  <a:effectLst/>
                  <a:uLnTx/>
                  <a:uFillTx/>
                  <a:latin typeface="Times New Roman" panose="02020603050405020304" pitchFamily="18" charset="0"/>
                  <a:ea typeface="宋体" panose="02010600030101010101" pitchFamily="2" charset="-122"/>
                  <a:sym typeface="Wingdings 2" panose="05020102010507070707" pitchFamily="18" charset="2"/>
                </a:rPr>
                <a:t>a[2]</a:t>
              </a:r>
              <a:r>
                <a:rPr kumimoji="0" lang="en-US" altLang="zh-CN"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[3]</a:t>
              </a:r>
            </a:p>
          </p:txBody>
        </p:sp>
      </p:grpSp>
      <p:grpSp>
        <p:nvGrpSpPr>
          <p:cNvPr id="3" name="Group 43"/>
          <p:cNvGrpSpPr>
            <a:grpSpLocks/>
          </p:cNvGrpSpPr>
          <p:nvPr/>
        </p:nvGrpSpPr>
        <p:grpSpPr bwMode="auto">
          <a:xfrm>
            <a:off x="9902211" y="1195427"/>
            <a:ext cx="722312" cy="525462"/>
            <a:chOff x="4477" y="543"/>
            <a:chExt cx="455" cy="331"/>
          </a:xfrm>
        </p:grpSpPr>
        <p:sp>
          <p:nvSpPr>
            <p:cNvPr id="38" name="Line 44"/>
            <p:cNvSpPr>
              <a:spLocks noChangeShapeType="1"/>
            </p:cNvSpPr>
            <p:nvPr/>
          </p:nvSpPr>
          <p:spPr bwMode="auto">
            <a:xfrm>
              <a:off x="4644" y="720"/>
              <a:ext cx="28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39" name="Text Box 45"/>
            <p:cNvSpPr txBox="1">
              <a:spLocks noChangeArrowheads="1"/>
            </p:cNvSpPr>
            <p:nvPr/>
          </p:nvSpPr>
          <p:spPr bwMode="auto">
            <a:xfrm>
              <a:off x="4477" y="543"/>
              <a:ext cx="21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zh-CN" sz="2800" b="0" kern="0" dirty="0">
                  <a:solidFill>
                    <a:srgbClr val="FF3300"/>
                  </a:solidFill>
                  <a:latin typeface="Times New Roman" panose="02020603050405020304" pitchFamily="18" charset="0"/>
                </a:rPr>
                <a:t>a</a:t>
              </a:r>
              <a:endParaRPr kumimoji="0" lang="en-US" altLang="zh-CN" sz="2800" b="0" i="0" u="none" strike="noStrike" kern="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sym typeface="Wingdings 2" panose="05020102010507070707" pitchFamily="18" charset="2"/>
              </a:endParaRPr>
            </a:p>
          </p:txBody>
        </p:sp>
      </p:grpSp>
      <p:grpSp>
        <p:nvGrpSpPr>
          <p:cNvPr id="4" name="Group 46"/>
          <p:cNvGrpSpPr>
            <a:grpSpLocks/>
          </p:cNvGrpSpPr>
          <p:nvPr/>
        </p:nvGrpSpPr>
        <p:grpSpPr bwMode="auto">
          <a:xfrm>
            <a:off x="9539785" y="2930377"/>
            <a:ext cx="1090608" cy="525462"/>
            <a:chOff x="4357" y="543"/>
            <a:chExt cx="687" cy="331"/>
          </a:xfrm>
        </p:grpSpPr>
        <p:sp>
          <p:nvSpPr>
            <p:cNvPr id="41" name="Line 47"/>
            <p:cNvSpPr>
              <a:spLocks noChangeShapeType="1"/>
            </p:cNvSpPr>
            <p:nvPr/>
          </p:nvSpPr>
          <p:spPr bwMode="auto">
            <a:xfrm>
              <a:off x="4756" y="720"/>
              <a:ext cx="28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42" name="Text Box 48"/>
            <p:cNvSpPr txBox="1">
              <a:spLocks noChangeArrowheads="1"/>
            </p:cNvSpPr>
            <p:nvPr/>
          </p:nvSpPr>
          <p:spPr bwMode="auto">
            <a:xfrm>
              <a:off x="4357" y="543"/>
              <a:ext cx="455"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zh-CN" sz="2800" b="0" kern="0" dirty="0">
                  <a:solidFill>
                    <a:srgbClr val="FF3300"/>
                  </a:solidFill>
                  <a:latin typeface="Times New Roman" panose="02020603050405020304" pitchFamily="18" charset="0"/>
                </a:rPr>
                <a:t>a+1</a:t>
              </a:r>
              <a:endParaRPr kumimoji="0" lang="en-US" altLang="zh-CN" sz="2800" b="0" i="0" u="none" strike="noStrike" kern="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sym typeface="Wingdings 2" panose="05020102010507070707" pitchFamily="18" charset="2"/>
              </a:endParaRPr>
            </a:p>
          </p:txBody>
        </p:sp>
      </p:grpSp>
      <p:grpSp>
        <p:nvGrpSpPr>
          <p:cNvPr id="60" name="Group 46"/>
          <p:cNvGrpSpPr>
            <a:grpSpLocks/>
          </p:cNvGrpSpPr>
          <p:nvPr/>
        </p:nvGrpSpPr>
        <p:grpSpPr bwMode="auto">
          <a:xfrm>
            <a:off x="9539782" y="4687928"/>
            <a:ext cx="1090608" cy="525462"/>
            <a:chOff x="4357" y="543"/>
            <a:chExt cx="687" cy="331"/>
          </a:xfrm>
        </p:grpSpPr>
        <p:sp>
          <p:nvSpPr>
            <p:cNvPr id="61" name="Line 47"/>
            <p:cNvSpPr>
              <a:spLocks noChangeShapeType="1"/>
            </p:cNvSpPr>
            <p:nvPr/>
          </p:nvSpPr>
          <p:spPr bwMode="auto">
            <a:xfrm>
              <a:off x="4756" y="720"/>
              <a:ext cx="28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62" name="Text Box 48"/>
            <p:cNvSpPr txBox="1">
              <a:spLocks noChangeArrowheads="1"/>
            </p:cNvSpPr>
            <p:nvPr/>
          </p:nvSpPr>
          <p:spPr bwMode="auto">
            <a:xfrm>
              <a:off x="4357" y="543"/>
              <a:ext cx="455"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zh-CN" sz="2800" b="0" kern="0" dirty="0">
                  <a:solidFill>
                    <a:srgbClr val="FF3300"/>
                  </a:solidFill>
                  <a:latin typeface="Times New Roman" panose="02020603050405020304" pitchFamily="18" charset="0"/>
                </a:rPr>
                <a:t>a+2</a:t>
              </a:r>
              <a:endParaRPr kumimoji="0" lang="en-US" altLang="zh-CN" sz="2800" b="0" i="0" u="none" strike="noStrike" kern="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sym typeface="Wingdings 2" panose="05020102010507070707" pitchFamily="18" charset="2"/>
              </a:endParaRPr>
            </a:p>
          </p:txBody>
        </p:sp>
      </p:grpSp>
      <p:sp>
        <p:nvSpPr>
          <p:cNvPr id="63" name="矩形 62"/>
          <p:cNvSpPr/>
          <p:nvPr/>
        </p:nvSpPr>
        <p:spPr>
          <a:xfrm>
            <a:off x="10664022" y="1425036"/>
            <a:ext cx="1282535" cy="172192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10664022" y="3182584"/>
            <a:ext cx="1282535" cy="172192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10664021" y="4940132"/>
            <a:ext cx="1282535" cy="172192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682661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p:cNvSpPr txBox="1">
            <a:spLocks noChangeArrowheads="1"/>
          </p:cNvSpPr>
          <p:nvPr/>
        </p:nvSpPr>
        <p:spPr bwMode="auto">
          <a:xfrm>
            <a:off x="431800" y="584200"/>
            <a:ext cx="8229600" cy="1143000"/>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defTabSz="914400" eaLnBrk="1" hangingPunct="1">
              <a:defRPr/>
            </a:pPr>
            <a:r>
              <a:rPr lang="en-US" altLang="zh-CN" sz="3200" kern="0">
                <a:latin typeface="宋体" panose="02010600030101010101" pitchFamily="2" charset="-122"/>
              </a:rPr>
              <a:t>5.4  </a:t>
            </a:r>
            <a:r>
              <a:rPr lang="zh-CN" altLang="en-US" sz="3200" kern="0">
                <a:latin typeface="宋体" panose="02010600030101010101" pitchFamily="2" charset="-122"/>
              </a:rPr>
              <a:t>指针和字符串 </a:t>
            </a:r>
          </a:p>
        </p:txBody>
      </p:sp>
      <p:sp>
        <p:nvSpPr>
          <p:cNvPr id="5" name="Text Box 15"/>
          <p:cNvSpPr txBox="1">
            <a:spLocks noChangeArrowheads="1"/>
          </p:cNvSpPr>
          <p:nvPr/>
        </p:nvSpPr>
        <p:spPr bwMode="auto">
          <a:xfrm>
            <a:off x="728663" y="4652963"/>
            <a:ext cx="3586162" cy="1955800"/>
          </a:xfrm>
          <a:prstGeom prst="rect">
            <a:avLst/>
          </a:prstGeom>
          <a:solidFill>
            <a:srgbClr val="E1FFF7"/>
          </a:solidFill>
          <a:ln w="38100">
            <a:solidFill>
              <a:srgbClr val="008000"/>
            </a:solidFill>
            <a:miter lim="800000"/>
            <a:headEnd/>
            <a:tailEnd/>
          </a:ln>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eaLnBrk="0" fontAlgn="base" hangingPunct="0">
              <a:spcBef>
                <a:spcPct val="0"/>
              </a:spcBef>
              <a:spcAft>
                <a:spcPct val="0"/>
              </a:spcAft>
            </a:pPr>
            <a:r>
              <a:rPr lang="zh-CN" altLang="en-US" sz="2400">
                <a:solidFill>
                  <a:srgbClr val="000000"/>
                </a:solidFill>
                <a:latin typeface="Times New Roman" panose="02020603050405020304" pitchFamily="18" charset="0"/>
              </a:rPr>
              <a:t>例   </a:t>
            </a:r>
            <a:r>
              <a:rPr lang="en-US" altLang="zh-CN" sz="2400">
                <a:solidFill>
                  <a:srgbClr val="000000"/>
                </a:solidFill>
                <a:latin typeface="Times New Roman" panose="02020603050405020304" pitchFamily="18" charset="0"/>
              </a:rPr>
              <a:t>char  str[10];</a:t>
            </a:r>
          </a:p>
          <a:p>
            <a:pPr defTabSz="914400" eaLnBrk="0" fontAlgn="base" hangingPunct="0">
              <a:spcBef>
                <a:spcPct val="0"/>
              </a:spcBef>
              <a:spcAft>
                <a:spcPct val="0"/>
              </a:spcAft>
            </a:pPr>
            <a:r>
              <a:rPr lang="en-US" altLang="zh-CN" sz="2400">
                <a:solidFill>
                  <a:srgbClr val="000000"/>
                </a:solidFill>
                <a:latin typeface="Times New Roman" panose="02020603050405020304" pitchFamily="18" charset="0"/>
              </a:rPr>
              <a:t>       scanf(</a:t>
            </a:r>
            <a:r>
              <a:rPr lang="en-US" altLang="zh-CN" sz="1800">
                <a:solidFill>
                  <a:srgbClr val="000000"/>
                </a:solidFill>
                <a:ea typeface="楷体_GB2312" pitchFamily="49" charset="-122"/>
              </a:rPr>
              <a:t>"</a:t>
            </a:r>
            <a:r>
              <a:rPr lang="en-US" altLang="zh-CN" sz="2400">
                <a:solidFill>
                  <a:srgbClr val="000000"/>
                </a:solidFill>
                <a:latin typeface="Times New Roman" panose="02020603050405020304" pitchFamily="18" charset="0"/>
              </a:rPr>
              <a:t>%s</a:t>
            </a:r>
            <a:r>
              <a:rPr lang="en-US" altLang="zh-CN" sz="1800">
                <a:solidFill>
                  <a:srgbClr val="000000"/>
                </a:solidFill>
                <a:ea typeface="楷体_GB2312" pitchFamily="49" charset="-122"/>
              </a:rPr>
              <a:t>"</a:t>
            </a:r>
            <a:r>
              <a:rPr lang="en-US" altLang="zh-CN" sz="2400">
                <a:solidFill>
                  <a:srgbClr val="000000"/>
                </a:solidFill>
                <a:latin typeface="Times New Roman" panose="02020603050405020304" pitchFamily="18" charset="0"/>
              </a:rPr>
              <a:t>,str);    (</a:t>
            </a:r>
            <a:r>
              <a:rPr lang="en-US" altLang="zh-CN" sz="2400">
                <a:solidFill>
                  <a:srgbClr val="333399"/>
                </a:solidFill>
                <a:latin typeface="Times New Roman" panose="02020603050405020304" pitchFamily="18" charset="0"/>
                <a:sym typeface="Wingdings" panose="05000000000000000000" pitchFamily="2" charset="2"/>
              </a:rPr>
              <a:t></a:t>
            </a:r>
            <a:r>
              <a:rPr lang="en-US" altLang="zh-CN" sz="2400">
                <a:solidFill>
                  <a:srgbClr val="000000"/>
                </a:solidFill>
                <a:latin typeface="Times New Roman" panose="02020603050405020304" pitchFamily="18" charset="0"/>
              </a:rPr>
              <a:t>)</a:t>
            </a:r>
          </a:p>
          <a:p>
            <a:pPr defTabSz="914400" eaLnBrk="0" fontAlgn="base" hangingPunct="0">
              <a:spcBef>
                <a:spcPct val="0"/>
              </a:spcBef>
              <a:spcAft>
                <a:spcPct val="0"/>
              </a:spcAft>
            </a:pPr>
            <a:endParaRPr lang="en-US" altLang="zh-CN" sz="2400">
              <a:solidFill>
                <a:srgbClr val="000000"/>
              </a:solidFill>
              <a:latin typeface="Times New Roman" panose="02020603050405020304" pitchFamily="18" charset="0"/>
            </a:endParaRPr>
          </a:p>
          <a:p>
            <a:pPr defTabSz="914400" eaLnBrk="0" fontAlgn="base" hangingPunct="0">
              <a:spcBef>
                <a:spcPct val="0"/>
              </a:spcBef>
              <a:spcAft>
                <a:spcPct val="0"/>
              </a:spcAft>
            </a:pPr>
            <a:r>
              <a:rPr lang="zh-CN" altLang="zh-CN" sz="2400">
                <a:solidFill>
                  <a:srgbClr val="000000"/>
                </a:solidFill>
                <a:latin typeface="Times New Roman" panose="02020603050405020304" pitchFamily="18" charset="0"/>
              </a:rPr>
              <a:t>而   </a:t>
            </a:r>
            <a:r>
              <a:rPr lang="en-US" altLang="zh-CN" sz="2400">
                <a:solidFill>
                  <a:srgbClr val="000000"/>
                </a:solidFill>
                <a:latin typeface="Times New Roman" panose="02020603050405020304" pitchFamily="18" charset="0"/>
              </a:rPr>
              <a:t>char  *cp;</a:t>
            </a:r>
          </a:p>
          <a:p>
            <a:pPr defTabSz="914400" eaLnBrk="0" fontAlgn="base" hangingPunct="0">
              <a:spcBef>
                <a:spcPct val="0"/>
              </a:spcBef>
              <a:spcAft>
                <a:spcPct val="0"/>
              </a:spcAft>
            </a:pPr>
            <a:r>
              <a:rPr lang="en-US" altLang="zh-CN" sz="2400">
                <a:solidFill>
                  <a:srgbClr val="000000"/>
                </a:solidFill>
                <a:latin typeface="Times New Roman" panose="02020603050405020304" pitchFamily="18" charset="0"/>
              </a:rPr>
              <a:t>       scanf(</a:t>
            </a:r>
            <a:r>
              <a:rPr lang="en-US" altLang="zh-CN" sz="1800">
                <a:solidFill>
                  <a:srgbClr val="000000"/>
                </a:solidFill>
                <a:ea typeface="楷体_GB2312" pitchFamily="49" charset="-122"/>
              </a:rPr>
              <a:t>"</a:t>
            </a:r>
            <a:r>
              <a:rPr lang="en-US" altLang="zh-CN" sz="2400">
                <a:solidFill>
                  <a:srgbClr val="000000"/>
                </a:solidFill>
                <a:latin typeface="Times New Roman" panose="02020603050405020304" pitchFamily="18" charset="0"/>
              </a:rPr>
              <a:t>%s</a:t>
            </a:r>
            <a:r>
              <a:rPr lang="en-US" altLang="zh-CN" sz="1800">
                <a:solidFill>
                  <a:srgbClr val="000000"/>
                </a:solidFill>
                <a:ea typeface="楷体_GB2312" pitchFamily="49" charset="-122"/>
              </a:rPr>
              <a:t>"</a:t>
            </a:r>
            <a:r>
              <a:rPr lang="en-US" altLang="zh-CN" sz="2400">
                <a:solidFill>
                  <a:srgbClr val="000000"/>
                </a:solidFill>
                <a:latin typeface="Times New Roman" panose="02020603050405020304" pitchFamily="18" charset="0"/>
              </a:rPr>
              <a:t>,  cp);    (</a:t>
            </a:r>
            <a:r>
              <a:rPr lang="en-US" altLang="zh-CN" sz="2400">
                <a:solidFill>
                  <a:srgbClr val="333399"/>
                </a:solidFill>
                <a:latin typeface="Times New Roman" panose="02020603050405020304" pitchFamily="18" charset="0"/>
                <a:sym typeface="Symbol" panose="05050102010706020507" pitchFamily="18" charset="2"/>
              </a:rPr>
              <a:t></a:t>
            </a:r>
            <a:r>
              <a:rPr lang="en-US" altLang="zh-CN" sz="2400">
                <a:solidFill>
                  <a:srgbClr val="000000"/>
                </a:solidFill>
                <a:latin typeface="Times New Roman" panose="02020603050405020304" pitchFamily="18" charset="0"/>
                <a:sym typeface="Symbol" panose="05050102010706020507" pitchFamily="18" charset="2"/>
              </a:rPr>
              <a:t>)</a:t>
            </a:r>
          </a:p>
        </p:txBody>
      </p:sp>
      <p:sp>
        <p:nvSpPr>
          <p:cNvPr id="6" name="Text Box 16"/>
          <p:cNvSpPr txBox="1">
            <a:spLocks noChangeArrowheads="1"/>
          </p:cNvSpPr>
          <p:nvPr/>
        </p:nvSpPr>
        <p:spPr bwMode="auto">
          <a:xfrm>
            <a:off x="4560888" y="4659313"/>
            <a:ext cx="4268787" cy="1590675"/>
          </a:xfrm>
          <a:prstGeom prst="rect">
            <a:avLst/>
          </a:prstGeom>
          <a:solidFill>
            <a:srgbClr val="E1FFF7"/>
          </a:solidFill>
          <a:ln w="38100">
            <a:solidFill>
              <a:srgbClr val="008000"/>
            </a:solidFill>
            <a:miter lim="800000"/>
            <a:headEnd/>
            <a:tailEnd/>
          </a:ln>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3" panose="05040102010807070707" pitchFamily="18" charset="2"/>
              </a:rPr>
              <a:t>改为</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3" panose="05040102010807070707" pitchFamily="18" charset="2"/>
              </a:rPr>
              <a:t>:  char   *cp,str[10];</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3" panose="05040102010807070707" pitchFamily="18" charset="2"/>
              </a:rPr>
              <a:t>           cp=str;</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3" panose="05040102010807070707" pitchFamily="18" charset="2"/>
              </a:rPr>
              <a:t>           scanf(</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3" panose="05040102010807070707" pitchFamily="18" charset="2"/>
              </a:rPr>
              <a:t>%s</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3" panose="05040102010807070707" pitchFamily="18" charset="2"/>
              </a:rPr>
              <a:t>,cp);          (</a:t>
            </a:r>
            <a:r>
              <a:rPr kumimoji="0" lang="en-US" altLang="zh-CN" sz="2400" b="1" i="0" u="none" strike="noStrike" kern="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sym typeface="Wingdings" panose="05000000000000000000" pitchFamily="2" charset="2"/>
              </a:rPr>
              <a:t></a:t>
            </a:r>
            <a:r>
              <a:rPr kumimoji="0"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3" panose="05040102010807070707" pitchFamily="18" charset="2"/>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Symbol" panose="05050102010706020507" pitchFamily="18" charset="2"/>
              </a:rPr>
              <a:t>          int   *p={1,2,3,4,5};  (</a:t>
            </a:r>
            <a:r>
              <a:rPr kumimoji="0" lang="en-US" altLang="zh-CN" sz="2400" b="1"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sym typeface="Symbol" panose="05050102010706020507" pitchFamily="18" charset="2"/>
              </a:rPr>
              <a:t></a:t>
            </a: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Symbol" panose="05050102010706020507" pitchFamily="18" charset="2"/>
              </a:rPr>
              <a:t>)</a:t>
            </a:r>
          </a:p>
        </p:txBody>
      </p:sp>
      <p:sp>
        <p:nvSpPr>
          <p:cNvPr id="7" name="Rectangle 18"/>
          <p:cNvSpPr>
            <a:spLocks noChangeArrowheads="1"/>
          </p:cNvSpPr>
          <p:nvPr/>
        </p:nvSpPr>
        <p:spPr bwMode="auto">
          <a:xfrm>
            <a:off x="719138" y="1520825"/>
            <a:ext cx="7920037"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zh-CN" altLang="en-US" sz="2400" b="1" i="0" u="none" strike="noStrike" kern="0" cap="none" spc="0" normalizeH="0" baseline="0" noProof="0">
                <a:ln>
                  <a:noFill/>
                </a:ln>
                <a:solidFill>
                  <a:srgbClr val="FF6600"/>
                </a:solidFill>
                <a:effectLst/>
                <a:uLnTx/>
                <a:uFillTx/>
                <a:latin typeface="Arial" panose="020B0604020202020204" pitchFamily="34" charset="0"/>
                <a:ea typeface="宋体" panose="02010600030101010101" pitchFamily="2" charset="-122"/>
                <a:sym typeface="Wingdings 2" panose="05020102010507070707" pitchFamily="18" charset="2"/>
              </a:rPr>
              <a:t>设：</a:t>
            </a:r>
            <a:r>
              <a:rPr kumimoji="0" lang="en-US" altLang="zh-CN" sz="2400" b="1" i="0" u="none" strike="noStrike" kern="0" cap="none" spc="0" normalizeH="0" baseline="0" noProof="0">
                <a:ln>
                  <a:noFill/>
                </a:ln>
                <a:solidFill>
                  <a:srgbClr val="FF6600"/>
                </a:solidFill>
                <a:effectLst/>
                <a:uLnTx/>
                <a:uFillTx/>
                <a:latin typeface="Arial" panose="020B0604020202020204" pitchFamily="34" charset="0"/>
                <a:ea typeface="宋体" panose="02010600030101010101" pitchFamily="2" charset="-122"/>
                <a:sym typeface="Wingdings 2" panose="05020102010507070707" pitchFamily="18" charset="2"/>
              </a:rPr>
              <a:t>char  *cp;    char str[20];</a:t>
            </a:r>
          </a:p>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str</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由若干元素组成，每个元素放一个字符；而</a:t>
            </a: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cp</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中存放字符串首地址</a:t>
            </a:r>
          </a:p>
          <a:p>
            <a:pPr marL="0" marR="0" lvl="0" indent="0" defTabSz="914400" eaLnBrk="1" fontAlgn="base" latinLnBrk="0" hangingPunct="1">
              <a:lnSpc>
                <a:spcPct val="100000"/>
              </a:lnSpc>
              <a:spcBef>
                <a:spcPct val="20000"/>
              </a:spcBef>
              <a:spcAft>
                <a:spcPct val="0"/>
              </a:spcAft>
              <a:buClrTx/>
              <a:buSzTx/>
              <a:buFontTx/>
              <a:buNone/>
              <a:tabLst/>
              <a:defRPr/>
            </a:pPr>
            <a:r>
              <a:rPr kumimoji="0" lang="zh-CN" altLang="en-US" sz="2400" b="1" i="0" u="none" strike="noStrike" kern="0" cap="none" spc="0" normalizeH="0" baseline="0" noProof="0">
                <a:ln>
                  <a:noFill/>
                </a:ln>
                <a:solidFill>
                  <a:srgbClr val="FF6600"/>
                </a:solidFill>
                <a:effectLst/>
                <a:uLnTx/>
                <a:uFillTx/>
                <a:latin typeface="Arial" panose="020B0604020202020204" pitchFamily="34" charset="0"/>
                <a:ea typeface="宋体" panose="02010600030101010101" pitchFamily="2" charset="-122"/>
                <a:sym typeface="Wingdings 2" panose="05020102010507070707" pitchFamily="18" charset="2"/>
              </a:rPr>
              <a:t> </a:t>
            </a:r>
            <a:r>
              <a:rPr kumimoji="0" lang="en-US" altLang="zh-CN" sz="2400" b="1" i="0" u="none" strike="noStrike" kern="0" cap="none" spc="0" normalizeH="0" baseline="0" noProof="0">
                <a:ln>
                  <a:noFill/>
                </a:ln>
                <a:solidFill>
                  <a:srgbClr val="FF6600"/>
                </a:solidFill>
                <a:effectLst/>
                <a:uLnTx/>
                <a:uFillTx/>
                <a:latin typeface="Arial" panose="020B0604020202020204" pitchFamily="34" charset="0"/>
                <a:ea typeface="宋体" panose="02010600030101010101" pitchFamily="2" charset="-122"/>
                <a:sym typeface="Wingdings 2" panose="05020102010507070707" pitchFamily="18" charset="2"/>
              </a:rPr>
              <a:t>char  str[20];     str="C program";    (×)</a:t>
            </a:r>
          </a:p>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zh-CN" sz="2400" b="1" i="0" u="none" strike="noStrike" kern="0" cap="none" spc="0" normalizeH="0" baseline="0" noProof="0">
                <a:ln>
                  <a:noFill/>
                </a:ln>
                <a:solidFill>
                  <a:srgbClr val="FF6600"/>
                </a:solidFill>
                <a:effectLst/>
                <a:uLnTx/>
                <a:uFillTx/>
                <a:latin typeface="Arial" panose="020B0604020202020204" pitchFamily="34" charset="0"/>
                <a:ea typeface="宋体" panose="02010600030101010101" pitchFamily="2" charset="-122"/>
                <a:sym typeface="Wingdings 2" panose="05020102010507070707" pitchFamily="18" charset="2"/>
              </a:rPr>
              <a:t>     char   *cp;      cp="C program";    (√)</a:t>
            </a:r>
          </a:p>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str</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是地址常量；</a:t>
            </a: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cp</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是地址变量</a:t>
            </a:r>
          </a:p>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cp</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接受键入字符串时</a:t>
            </a: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必须先开辟存储空间</a:t>
            </a:r>
          </a:p>
        </p:txBody>
      </p:sp>
    </p:spTree>
    <p:extLst>
      <p:ext uri="{BB962C8B-B14F-4D97-AF65-F5344CB8AC3E}">
        <p14:creationId xmlns:p14="http://schemas.microsoft.com/office/powerpoint/2010/main" val="2869592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609599" y="2601913"/>
            <a:ext cx="9802091"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50000"/>
              </a:spcBef>
              <a:spcAft>
                <a:spcPct val="0"/>
              </a:spcAft>
            </a:pPr>
            <a:r>
              <a:rPr lang="zh-CN" altLang="en-US" sz="2800" dirty="0">
                <a:solidFill>
                  <a:srgbClr val="000000"/>
                </a:solidFill>
                <a:latin typeface="Times New Roman" panose="02020603050405020304" pitchFamily="18" charset="0"/>
              </a:rPr>
              <a:t>内存：内部存储器是由线性连续的存储单元组成的。</a:t>
            </a:r>
          </a:p>
          <a:p>
            <a:pPr defTabSz="914400" fontAlgn="base">
              <a:spcBef>
                <a:spcPct val="50000"/>
              </a:spcBef>
              <a:spcAft>
                <a:spcPct val="0"/>
              </a:spcAft>
            </a:pPr>
            <a:r>
              <a:rPr lang="zh-CN" altLang="en-US" sz="2800" dirty="0">
                <a:solidFill>
                  <a:srgbClr val="000000"/>
                </a:solidFill>
                <a:latin typeface="Times New Roman" panose="02020603050405020304" pitchFamily="18" charset="0"/>
              </a:rPr>
              <a:t>           存储单元的最小单位是字节。</a:t>
            </a:r>
          </a:p>
        </p:txBody>
      </p:sp>
      <p:sp>
        <p:nvSpPr>
          <p:cNvPr id="6" name="Text Box 5"/>
          <p:cNvSpPr txBox="1">
            <a:spLocks noChangeArrowheads="1"/>
          </p:cNvSpPr>
          <p:nvPr/>
        </p:nvSpPr>
        <p:spPr bwMode="auto">
          <a:xfrm>
            <a:off x="647700" y="1839913"/>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50000"/>
              </a:spcBef>
              <a:spcAft>
                <a:spcPct val="0"/>
              </a:spcAft>
            </a:pPr>
            <a:r>
              <a:rPr lang="zh-CN" altLang="en-US" sz="2800">
                <a:solidFill>
                  <a:srgbClr val="000000"/>
                </a:solidFill>
                <a:latin typeface="Times New Roman" panose="02020603050405020304" pitchFamily="18" charset="0"/>
              </a:rPr>
              <a:t>一</a:t>
            </a:r>
            <a:r>
              <a:rPr lang="en-US" altLang="zh-CN" sz="2800">
                <a:solidFill>
                  <a:srgbClr val="000000"/>
                </a:solidFill>
                <a:latin typeface="Times New Roman" panose="02020603050405020304" pitchFamily="18" charset="0"/>
              </a:rPr>
              <a:t>.  </a:t>
            </a:r>
            <a:r>
              <a:rPr lang="zh-CN" altLang="en-US" sz="2800">
                <a:solidFill>
                  <a:srgbClr val="000000"/>
                </a:solidFill>
                <a:latin typeface="Times New Roman" panose="02020603050405020304" pitchFamily="18" charset="0"/>
              </a:rPr>
              <a:t>存储单元</a:t>
            </a:r>
          </a:p>
        </p:txBody>
      </p:sp>
      <p:sp>
        <p:nvSpPr>
          <p:cNvPr id="7" name="Rectangle 6"/>
          <p:cNvSpPr>
            <a:spLocks noChangeArrowheads="1"/>
          </p:cNvSpPr>
          <p:nvPr/>
        </p:nvSpPr>
        <p:spPr bwMode="auto">
          <a:xfrm>
            <a:off x="395288" y="809625"/>
            <a:ext cx="8229600" cy="1143000"/>
          </a:xfrm>
          <a:prstGeom prst="rect">
            <a:avLst/>
          </a:prstGeom>
          <a:noFill/>
          <a:ln w="9525">
            <a:noFill/>
            <a:miter lim="800000"/>
          </a:ln>
          <a:effectLst/>
        </p:spPr>
        <p:txBody>
          <a:bodyPr anchor="ctr"/>
          <a:lstStyle/>
          <a:p>
            <a:pPr defTabSz="914400" fontAlgn="base">
              <a:spcBef>
                <a:spcPct val="0"/>
              </a:spcBef>
              <a:spcAft>
                <a:spcPct val="0"/>
              </a:spcAft>
              <a:defRPr/>
            </a:pPr>
            <a:r>
              <a:rPr lang="en-US" altLang="zh-CN" sz="2800" b="1">
                <a:solidFill>
                  <a:srgbClr val="000000"/>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5.1  </a:t>
            </a:r>
            <a:r>
              <a:rPr lang="zh-CN" altLang="en-US" sz="2800" b="1">
                <a:solidFill>
                  <a:srgbClr val="000000"/>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指针和指针变量</a:t>
            </a:r>
          </a:p>
        </p:txBody>
      </p:sp>
      <p:sp>
        <p:nvSpPr>
          <p:cNvPr id="8" name="Text Box 7"/>
          <p:cNvSpPr txBox="1">
            <a:spLocks noChangeArrowheads="1"/>
          </p:cNvSpPr>
          <p:nvPr/>
        </p:nvSpPr>
        <p:spPr bwMode="auto">
          <a:xfrm>
            <a:off x="1163638" y="4545013"/>
            <a:ext cx="964290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85725" indent="-85725">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indent="0" algn="just" defTabSz="914400" fontAlgn="base">
              <a:spcBef>
                <a:spcPct val="50000"/>
              </a:spcBef>
              <a:spcAft>
                <a:spcPct val="0"/>
              </a:spcAft>
            </a:pPr>
            <a:r>
              <a:rPr lang="zh-CN" altLang="en-US" sz="2600" dirty="0">
                <a:solidFill>
                  <a:srgbClr val="000000"/>
                </a:solidFill>
                <a:latin typeface="Times New Roman" panose="02020603050405020304" pitchFamily="18" charset="0"/>
              </a:rPr>
              <a:t>为了访问内存中的某个存储单元，我们要为它编号，称为地址。通过地址我们就能够访问该地址标识存储单元所存储的数据。</a:t>
            </a:r>
          </a:p>
        </p:txBody>
      </p:sp>
      <p:sp>
        <p:nvSpPr>
          <p:cNvPr id="12" name="Text Box 8"/>
          <p:cNvSpPr txBox="1">
            <a:spLocks noChangeArrowheads="1"/>
          </p:cNvSpPr>
          <p:nvPr/>
        </p:nvSpPr>
        <p:spPr bwMode="auto">
          <a:xfrm>
            <a:off x="647700" y="3933825"/>
            <a:ext cx="3505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50000"/>
              </a:spcBef>
              <a:spcAft>
                <a:spcPct val="0"/>
              </a:spcAft>
            </a:pPr>
            <a:r>
              <a:rPr lang="zh-CN" altLang="en-US">
                <a:solidFill>
                  <a:srgbClr val="000000"/>
                </a:solidFill>
                <a:latin typeface="Times New Roman" panose="02020603050405020304" pitchFamily="18" charset="0"/>
              </a:rPr>
              <a:t>二</a:t>
            </a:r>
            <a:r>
              <a:rPr lang="en-US" altLang="zh-CN">
                <a:solidFill>
                  <a:srgbClr val="000000"/>
                </a:solidFill>
                <a:latin typeface="Times New Roman" panose="02020603050405020304" pitchFamily="18" charset="0"/>
              </a:rPr>
              <a:t>.  </a:t>
            </a:r>
            <a:r>
              <a:rPr lang="zh-CN" altLang="en-US">
                <a:solidFill>
                  <a:srgbClr val="000000"/>
                </a:solidFill>
                <a:latin typeface="Times New Roman" panose="02020603050405020304" pitchFamily="18" charset="0"/>
              </a:rPr>
              <a:t>地址</a:t>
            </a:r>
          </a:p>
        </p:txBody>
      </p:sp>
      <p:sp>
        <p:nvSpPr>
          <p:cNvPr id="13" name="Rectangle 9"/>
          <p:cNvSpPr>
            <a:spLocks noChangeArrowheads="1"/>
          </p:cNvSpPr>
          <p:nvPr/>
        </p:nvSpPr>
        <p:spPr bwMode="auto">
          <a:xfrm>
            <a:off x="1163638" y="5763003"/>
            <a:ext cx="3795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0"/>
              </a:spcBef>
              <a:spcAft>
                <a:spcPct val="0"/>
              </a:spcAft>
            </a:pPr>
            <a:r>
              <a:rPr lang="en-US" altLang="zh-CN" sz="2400" dirty="0">
                <a:solidFill>
                  <a:srgbClr val="000000"/>
                </a:solidFill>
                <a:ea typeface="楷体_GB2312" pitchFamily="49" charset="-122"/>
              </a:rPr>
              <a:t>32</a:t>
            </a:r>
            <a:r>
              <a:rPr lang="zh-CN" altLang="en-US" sz="2400" dirty="0">
                <a:solidFill>
                  <a:srgbClr val="000000"/>
                </a:solidFill>
                <a:ea typeface="楷体_GB2312" pitchFamily="49" charset="-122"/>
              </a:rPr>
              <a:t>位机：</a:t>
            </a:r>
            <a:r>
              <a:rPr lang="en-US" altLang="zh-CN" sz="2400" dirty="0">
                <a:solidFill>
                  <a:srgbClr val="000000"/>
                </a:solidFill>
                <a:ea typeface="楷体_GB2312" pitchFamily="49" charset="-122"/>
              </a:rPr>
              <a:t>00000000-ffffffff </a:t>
            </a:r>
          </a:p>
        </p:txBody>
      </p:sp>
    </p:spTree>
    <p:extLst>
      <p:ext uri="{BB962C8B-B14F-4D97-AF65-F5344CB8AC3E}">
        <p14:creationId xmlns:p14="http://schemas.microsoft.com/office/powerpoint/2010/main" val="322398464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637145" y="986126"/>
            <a:ext cx="7620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50000"/>
              </a:spcBef>
              <a:spcAft>
                <a:spcPct val="0"/>
              </a:spcAft>
            </a:pPr>
            <a:r>
              <a:rPr lang="zh-CN" altLang="en-US" sz="2800">
                <a:solidFill>
                  <a:srgbClr val="000000"/>
                </a:solidFill>
                <a:latin typeface="Times New Roman" panose="02020603050405020304" pitchFamily="18" charset="0"/>
              </a:rPr>
              <a:t>字符串复制</a:t>
            </a:r>
          </a:p>
        </p:txBody>
      </p:sp>
      <p:sp>
        <p:nvSpPr>
          <p:cNvPr id="5" name="Rectangle 4"/>
          <p:cNvSpPr>
            <a:spLocks noChangeArrowheads="1"/>
          </p:cNvSpPr>
          <p:nvPr/>
        </p:nvSpPr>
        <p:spPr bwMode="auto">
          <a:xfrm>
            <a:off x="2824595" y="4464338"/>
            <a:ext cx="4572000" cy="420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90000"/>
              </a:lnSpc>
              <a:spcBef>
                <a:spcPct val="0"/>
              </a:spcBef>
              <a:spcAft>
                <a:spcPct val="0"/>
              </a:spcAft>
              <a:buClrTx/>
              <a:buSzTx/>
              <a:buFontTx/>
              <a:buNone/>
              <a:tabLst/>
              <a:defRPr/>
            </a:pPr>
            <a:endParaRPr kumimoji="0" lang="zh-CN"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endParaRPr>
          </a:p>
        </p:txBody>
      </p:sp>
      <p:sp>
        <p:nvSpPr>
          <p:cNvPr id="6" name="Text Box 6"/>
          <p:cNvSpPr txBox="1">
            <a:spLocks noChangeArrowheads="1"/>
          </p:cNvSpPr>
          <p:nvPr/>
        </p:nvSpPr>
        <p:spPr bwMode="auto">
          <a:xfrm>
            <a:off x="1529195" y="1706851"/>
            <a:ext cx="8143875" cy="3700462"/>
          </a:xfrm>
          <a:prstGeom prst="rect">
            <a:avLst/>
          </a:prstGeom>
          <a:solidFill>
            <a:srgbClr val="FFFFFF"/>
          </a:solidFill>
          <a:ln w="38100">
            <a:solidFill>
              <a:srgbClr val="0000FF"/>
            </a:solidFill>
            <a:miter lim="800000"/>
            <a:headEnd/>
            <a:tailEnd/>
          </a:ln>
        </p:spPr>
        <p:txBody>
          <a:bodyPr wrap="none" lIns="90000" tIns="46800" rIns="90000" bIns="46800"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0" fontAlgn="base" latinLnBrk="0" hangingPunct="0">
              <a:lnSpc>
                <a:spcPct val="9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Program: EG0510.c 					    </a:t>
            </a:r>
          </a:p>
          <a:p>
            <a:pPr marL="0" marR="0" lvl="0" indent="0" defTabSz="914400" eaLnBrk="0" fontAlgn="base" latinLnBrk="0" hangingPunct="0">
              <a:lnSpc>
                <a:spcPct val="9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Description: </a:t>
            </a:r>
            <a:r>
              <a:rPr kumimoji="0" lang="zh-CN" altLang="en-US" sz="20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利用字符指针复制字符串</a:t>
            </a:r>
          </a:p>
          <a:p>
            <a:pPr marL="0" marR="0" lvl="0" indent="0" defTabSz="914400" eaLnBrk="0" fontAlgn="base" latinLnBrk="0" hangingPunct="0">
              <a:lnSpc>
                <a:spcPct val="9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#include &lt;stdio.h&gt; </a:t>
            </a:r>
          </a:p>
          <a:p>
            <a:pPr marL="0" marR="0" lvl="0" indent="0" defTabSz="914400" eaLnBrk="0" fontAlgn="base" latinLnBrk="0" hangingPunct="0">
              <a:lnSpc>
                <a:spcPct val="9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void main( void )               	</a:t>
            </a:r>
          </a:p>
          <a:p>
            <a:pPr marL="0" marR="0" lvl="0" indent="0" defTabSz="914400" eaLnBrk="0" fontAlgn="base" latinLnBrk="0" hangingPunct="0">
              <a:lnSpc>
                <a:spcPct val="9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a:t>
            </a:r>
          </a:p>
          <a:p>
            <a:pPr marL="0" marR="0" lvl="0" indent="0" defTabSz="914400" eaLnBrk="0" fontAlgn="base" latinLnBrk="0" hangingPunct="0">
              <a:lnSpc>
                <a:spcPct val="9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char Str1[]="I am a teacher", *from=Str1;</a:t>
            </a:r>
          </a:p>
          <a:p>
            <a:pPr marL="0" marR="0" lvl="0" indent="0" defTabSz="914400" eaLnBrk="0" fontAlgn="base" latinLnBrk="0" hangingPunct="0">
              <a:lnSpc>
                <a:spcPct val="9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char Str2[]="You are a student", *to=Str2;</a:t>
            </a:r>
          </a:p>
          <a:p>
            <a:pPr marL="0" marR="0" lvl="0" indent="0" defTabSz="914400" eaLnBrk="0" fontAlgn="base" latinLnBrk="0" hangingPunct="0">
              <a:lnSpc>
                <a:spcPct val="9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printf("Str1=%s  Str2=%s\n", Str1, Str2);</a:t>
            </a:r>
          </a:p>
          <a:p>
            <a:pPr marL="0" marR="0" lvl="0" indent="0" defTabSz="914400" eaLnBrk="0" fontAlgn="base" latinLnBrk="0" hangingPunct="0">
              <a:lnSpc>
                <a:spcPct val="9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for(; *from!='\0'; from++, to++)</a:t>
            </a:r>
          </a:p>
          <a:p>
            <a:pPr marL="0" marR="0" lvl="0" indent="0" defTabSz="914400" eaLnBrk="0" fontAlgn="base" latinLnBrk="0" hangingPunct="0">
              <a:lnSpc>
                <a:spcPct val="9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*to=*from;</a:t>
            </a:r>
          </a:p>
          <a:p>
            <a:pPr marL="0" marR="0" lvl="0" indent="0" defTabSz="914400" eaLnBrk="0" fontAlgn="base" latinLnBrk="0" hangingPunct="0">
              <a:lnSpc>
                <a:spcPct val="9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*to='\0';</a:t>
            </a:r>
          </a:p>
          <a:p>
            <a:pPr marL="0" marR="0" lvl="0" indent="0" defTabSz="914400" eaLnBrk="0" fontAlgn="base" latinLnBrk="0" hangingPunct="0">
              <a:lnSpc>
                <a:spcPct val="9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    printf("Str1=%s  Str2=%s\n", Str1, Str2);</a:t>
            </a:r>
          </a:p>
          <a:p>
            <a:pPr marL="0" marR="0" lvl="0" indent="0" defTabSz="914400" eaLnBrk="0" fontAlgn="base" latinLnBrk="0" hangingPunct="0">
              <a:lnSpc>
                <a:spcPct val="9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Courier New" panose="02070309020205020404" pitchFamily="49" charset="0"/>
                <a:ea typeface="宋体" panose="02010600030101010101" pitchFamily="2" charset="-122"/>
                <a:sym typeface="Wingdings 2" panose="05020102010507070707" pitchFamily="18" charset="2"/>
              </a:rPr>
              <a:t>}</a:t>
            </a:r>
          </a:p>
        </p:txBody>
      </p:sp>
      <p:sp>
        <p:nvSpPr>
          <p:cNvPr id="7" name="Rectangle 8"/>
          <p:cNvSpPr>
            <a:spLocks noChangeArrowheads="1"/>
          </p:cNvSpPr>
          <p:nvPr/>
        </p:nvSpPr>
        <p:spPr bwMode="auto">
          <a:xfrm>
            <a:off x="3453245" y="6318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0"/>
              </a:spcBef>
              <a:spcAft>
                <a:spcPct val="0"/>
              </a:spcAft>
            </a:pPr>
            <a:endParaRPr lang="zh-CN" altLang="en-US" sz="1800">
              <a:solidFill>
                <a:srgbClr val="000000"/>
              </a:solidFill>
              <a:ea typeface="楷体_GB2312" pitchFamily="49" charset="-122"/>
            </a:endParaRPr>
          </a:p>
        </p:txBody>
      </p:sp>
      <p:pic>
        <p:nvPicPr>
          <p:cNvPr id="10"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0383" y="5450176"/>
            <a:ext cx="4897437"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46745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out)">
                                      <p:cBhvr>
                                        <p:cTn id="13" dur="500"/>
                                        <p:tgtEl>
                                          <p:spTgt spid="6"/>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5"/>
          <p:cNvGrpSpPr>
            <a:grpSpLocks/>
          </p:cNvGrpSpPr>
          <p:nvPr/>
        </p:nvGrpSpPr>
        <p:grpSpPr bwMode="auto">
          <a:xfrm>
            <a:off x="684213" y="1822450"/>
            <a:ext cx="7696200" cy="1066800"/>
            <a:chOff x="624" y="1584"/>
            <a:chExt cx="4848" cy="672"/>
          </a:xfrm>
        </p:grpSpPr>
        <p:sp>
          <p:nvSpPr>
            <p:cNvPr id="13" name="Text Box 6"/>
            <p:cNvSpPr txBox="1">
              <a:spLocks noChangeArrowheads="1"/>
            </p:cNvSpPr>
            <p:nvPr/>
          </p:nvSpPr>
          <p:spPr bwMode="auto">
            <a:xfrm>
              <a:off x="672" y="1584"/>
              <a:ext cx="4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50000"/>
                </a:spcBef>
                <a:spcAft>
                  <a:spcPct val="0"/>
                </a:spcAft>
              </a:pPr>
              <a:r>
                <a:rPr lang="zh-CN" altLang="en-US" sz="2400">
                  <a:solidFill>
                    <a:srgbClr val="000000"/>
                  </a:solidFill>
                  <a:latin typeface="Times New Roman" panose="02020603050405020304" pitchFamily="18" charset="0"/>
                </a:rPr>
                <a:t>定义指针数组： </a:t>
              </a:r>
            </a:p>
          </p:txBody>
        </p:sp>
        <p:sp>
          <p:nvSpPr>
            <p:cNvPr id="14" name="Text Box 7"/>
            <p:cNvSpPr txBox="1">
              <a:spLocks noChangeArrowheads="1"/>
            </p:cNvSpPr>
            <p:nvPr/>
          </p:nvSpPr>
          <p:spPr bwMode="auto">
            <a:xfrm>
              <a:off x="624" y="1968"/>
              <a:ext cx="48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50000"/>
                </a:spcBef>
                <a:spcAft>
                  <a:spcPct val="0"/>
                </a:spcAft>
              </a:pP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语法：</a:t>
              </a:r>
              <a:r>
                <a:rPr lang="en-US" altLang="zh-CN" sz="2400">
                  <a:solidFill>
                    <a:srgbClr val="000000"/>
                  </a:solidFill>
                  <a:latin typeface="楷体_GB2312" pitchFamily="49" charset="-122"/>
                  <a:ea typeface="楷体_GB2312" pitchFamily="49" charset="-122"/>
                </a:rPr>
                <a:t>type *pointer[size]</a:t>
              </a:r>
              <a:r>
                <a:rPr lang="zh-CN" altLang="en-US" sz="2400">
                  <a:solidFill>
                    <a:srgbClr val="000000"/>
                  </a:solidFill>
                  <a:latin typeface="楷体_GB2312" pitchFamily="49" charset="-122"/>
                  <a:ea typeface="楷体_GB2312" pitchFamily="49" charset="-122"/>
                </a:rPr>
                <a:t>； </a:t>
              </a:r>
            </a:p>
          </p:txBody>
        </p:sp>
      </p:grpSp>
      <p:sp>
        <p:nvSpPr>
          <p:cNvPr id="15" name="Text Box 9"/>
          <p:cNvSpPr txBox="1">
            <a:spLocks noChangeArrowheads="1"/>
          </p:cNvSpPr>
          <p:nvPr/>
        </p:nvSpPr>
        <p:spPr bwMode="auto">
          <a:xfrm>
            <a:off x="971550" y="2955925"/>
            <a:ext cx="7391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50000"/>
              </a:spcBef>
              <a:spcAft>
                <a:spcPct val="0"/>
              </a:spcAft>
            </a:pPr>
            <a:r>
              <a:rPr lang="zh-CN" altLang="en-US" sz="2400">
                <a:solidFill>
                  <a:srgbClr val="FF9900"/>
                </a:solidFill>
                <a:latin typeface="Times New Roman" panose="02020603050405020304" pitchFamily="18" charset="0"/>
              </a:rPr>
              <a:t>功能：</a:t>
            </a:r>
            <a:r>
              <a:rPr lang="zh-CN" altLang="en-US" sz="2400">
                <a:solidFill>
                  <a:srgbClr val="000000"/>
                </a:solidFill>
                <a:latin typeface="Times New Roman" panose="02020603050405020304" pitchFamily="18" charset="0"/>
              </a:rPr>
              <a:t>开辟一片内存存放</a:t>
            </a:r>
            <a:r>
              <a:rPr lang="en-US" altLang="zh-CN" sz="2400">
                <a:solidFill>
                  <a:srgbClr val="000000"/>
                </a:solidFill>
                <a:latin typeface="Times New Roman" panose="02020603050405020304" pitchFamily="18" charset="0"/>
              </a:rPr>
              <a:t>size</a:t>
            </a:r>
            <a:r>
              <a:rPr lang="zh-CN" altLang="en-US" sz="2400">
                <a:solidFill>
                  <a:srgbClr val="000000"/>
                </a:solidFill>
                <a:latin typeface="Times New Roman" panose="02020603050405020304" pitchFamily="18" charset="0"/>
              </a:rPr>
              <a:t>个</a:t>
            </a:r>
            <a:r>
              <a:rPr lang="en-US" altLang="zh-CN" sz="2400">
                <a:solidFill>
                  <a:srgbClr val="000000"/>
                </a:solidFill>
                <a:latin typeface="Times New Roman" panose="02020603050405020304" pitchFamily="18" charset="0"/>
              </a:rPr>
              <a:t>type</a:t>
            </a:r>
            <a:r>
              <a:rPr lang="zh-CN" altLang="en-US" sz="2400">
                <a:solidFill>
                  <a:srgbClr val="000000"/>
                </a:solidFill>
                <a:latin typeface="Times New Roman" panose="02020603050405020304" pitchFamily="18" charset="0"/>
              </a:rPr>
              <a:t>类型指针</a:t>
            </a:r>
          </a:p>
          <a:p>
            <a:pPr defTabSz="914400" fontAlgn="base">
              <a:spcBef>
                <a:spcPct val="50000"/>
              </a:spcBef>
              <a:spcAft>
                <a:spcPct val="0"/>
              </a:spcAft>
            </a:pPr>
            <a:r>
              <a:rPr lang="zh-CN" altLang="en-US" sz="2400">
                <a:solidFill>
                  <a:srgbClr val="000000"/>
                </a:solidFill>
                <a:latin typeface="Times New Roman" panose="02020603050405020304" pitchFamily="18" charset="0"/>
              </a:rPr>
              <a:t>说明：指针数组遵循数组的所有语法约定。</a:t>
            </a:r>
          </a:p>
          <a:p>
            <a:pPr defTabSz="914400" fontAlgn="base">
              <a:spcBef>
                <a:spcPct val="50000"/>
              </a:spcBef>
              <a:spcAft>
                <a:spcPct val="0"/>
              </a:spcAft>
            </a:pPr>
            <a:r>
              <a:rPr lang="zh-CN" altLang="en-US" sz="2400">
                <a:solidFill>
                  <a:srgbClr val="FF9900"/>
                </a:solidFill>
                <a:latin typeface="Times New Roman" panose="02020603050405020304" pitchFamily="18" charset="0"/>
              </a:rPr>
              <a:t>注意：</a:t>
            </a:r>
            <a:r>
              <a:rPr lang="zh-CN" altLang="en-US" sz="2400">
                <a:solidFill>
                  <a:srgbClr val="000000"/>
                </a:solidFill>
                <a:latin typeface="Times New Roman" panose="02020603050405020304" pitchFamily="18" charset="0"/>
              </a:rPr>
              <a:t>区别 </a:t>
            </a:r>
            <a:r>
              <a:rPr lang="en-US" altLang="zh-CN" sz="2400">
                <a:solidFill>
                  <a:srgbClr val="000000"/>
                </a:solidFill>
                <a:latin typeface="Times New Roman" panose="02020603050405020304" pitchFamily="18" charset="0"/>
              </a:rPr>
              <a:t>int *p[2]  </a:t>
            </a:r>
            <a:r>
              <a:rPr lang="zh-CN" altLang="en-US" sz="2400">
                <a:solidFill>
                  <a:srgbClr val="000000"/>
                </a:solidFill>
                <a:latin typeface="Times New Roman" panose="02020603050405020304" pitchFamily="18" charset="0"/>
              </a:rPr>
              <a:t>、</a:t>
            </a:r>
            <a:r>
              <a:rPr lang="en-US" altLang="zh-CN" sz="2400">
                <a:solidFill>
                  <a:srgbClr val="000000"/>
                </a:solidFill>
                <a:latin typeface="Times New Roman" panose="02020603050405020304" pitchFamily="18" charset="0"/>
              </a:rPr>
              <a:t>int  (*p)[2] </a:t>
            </a:r>
            <a:r>
              <a:rPr lang="zh-CN" altLang="en-US" sz="2400">
                <a:solidFill>
                  <a:srgbClr val="000000"/>
                </a:solidFill>
                <a:latin typeface="Times New Roman" panose="02020603050405020304" pitchFamily="18" charset="0"/>
              </a:rPr>
              <a:t>的含意。</a:t>
            </a:r>
          </a:p>
        </p:txBody>
      </p:sp>
      <p:sp>
        <p:nvSpPr>
          <p:cNvPr id="16" name="Rectangle 12"/>
          <p:cNvSpPr txBox="1">
            <a:spLocks noChangeArrowheads="1"/>
          </p:cNvSpPr>
          <p:nvPr/>
        </p:nvSpPr>
        <p:spPr bwMode="auto">
          <a:xfrm>
            <a:off x="457200" y="765175"/>
            <a:ext cx="8229600" cy="1143000"/>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defTabSz="914400" eaLnBrk="1" hangingPunct="1">
              <a:defRPr/>
            </a:pPr>
            <a:r>
              <a:rPr lang="en-US" altLang="zh-CN" sz="3200" kern="0" dirty="0">
                <a:latin typeface="宋体" panose="02010600030101010101" pitchFamily="2" charset="-122"/>
                <a:ea typeface="宋体" panose="02010600030101010101" pitchFamily="2" charset="-122"/>
              </a:rPr>
              <a:t>5.5 </a:t>
            </a:r>
            <a:r>
              <a:rPr lang="zh-CN" altLang="en-US" sz="3200" kern="0">
                <a:latin typeface="宋体" panose="02010600030101010101" pitchFamily="2" charset="-122"/>
                <a:ea typeface="宋体" panose="02010600030101010101" pitchFamily="2" charset="-122"/>
              </a:rPr>
              <a:t>指针数组</a:t>
            </a:r>
            <a:endParaRPr lang="zh-CN" altLang="en-US" sz="3200" kern="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34503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262516" y="508722"/>
            <a:ext cx="8532812" cy="618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0"/>
              </a:spcBef>
              <a:spcAft>
                <a:spcPct val="0"/>
              </a:spcAft>
            </a:pPr>
            <a:r>
              <a:rPr lang="en-US" altLang="zh-CN" sz="2000" dirty="0">
                <a:solidFill>
                  <a:srgbClr val="000000"/>
                </a:solidFill>
                <a:ea typeface="楷体_GB2312" pitchFamily="49" charset="-122"/>
              </a:rPr>
              <a:t>// Program: EG0512.c                </a:t>
            </a:r>
          </a:p>
          <a:p>
            <a:pPr defTabSz="914400" fontAlgn="base">
              <a:spcBef>
                <a:spcPct val="0"/>
              </a:spcBef>
              <a:spcAft>
                <a:spcPct val="0"/>
              </a:spcAft>
            </a:pPr>
            <a:r>
              <a:rPr lang="en-US" altLang="zh-CN" sz="2000" dirty="0">
                <a:solidFill>
                  <a:srgbClr val="000000"/>
                </a:solidFill>
                <a:ea typeface="楷体_GB2312" pitchFamily="49" charset="-122"/>
              </a:rPr>
              <a:t>// Description: </a:t>
            </a:r>
            <a:r>
              <a:rPr lang="zh-CN" altLang="en-US" sz="2000" dirty="0">
                <a:solidFill>
                  <a:srgbClr val="000000"/>
                </a:solidFill>
                <a:ea typeface="楷体_GB2312" pitchFamily="49" charset="-122"/>
              </a:rPr>
              <a:t>利用字符指针数组将五门课程名按字典顺序输出 </a:t>
            </a:r>
          </a:p>
          <a:p>
            <a:pPr defTabSz="914400" fontAlgn="base">
              <a:spcBef>
                <a:spcPct val="0"/>
              </a:spcBef>
              <a:spcAft>
                <a:spcPct val="0"/>
              </a:spcAft>
            </a:pPr>
            <a:r>
              <a:rPr lang="en-US" altLang="zh-CN" sz="2000" dirty="0">
                <a:solidFill>
                  <a:srgbClr val="000000"/>
                </a:solidFill>
                <a:ea typeface="楷体_GB2312" pitchFamily="49" charset="-122"/>
              </a:rPr>
              <a:t>#include &lt;</a:t>
            </a:r>
            <a:r>
              <a:rPr lang="en-US" altLang="zh-CN" sz="2000" dirty="0" err="1">
                <a:solidFill>
                  <a:srgbClr val="000000"/>
                </a:solidFill>
                <a:ea typeface="楷体_GB2312" pitchFamily="49" charset="-122"/>
              </a:rPr>
              <a:t>stdio.h</a:t>
            </a:r>
            <a:r>
              <a:rPr lang="en-US" altLang="zh-CN" sz="2000" dirty="0">
                <a:solidFill>
                  <a:srgbClr val="000000"/>
                </a:solidFill>
                <a:ea typeface="楷体_GB2312" pitchFamily="49" charset="-122"/>
              </a:rPr>
              <a:t>&gt; </a:t>
            </a:r>
          </a:p>
          <a:p>
            <a:pPr defTabSz="914400" fontAlgn="base">
              <a:spcBef>
                <a:spcPct val="0"/>
              </a:spcBef>
              <a:spcAft>
                <a:spcPct val="0"/>
              </a:spcAft>
            </a:pPr>
            <a:r>
              <a:rPr lang="en-US" altLang="zh-CN" sz="2000" dirty="0">
                <a:solidFill>
                  <a:srgbClr val="000000"/>
                </a:solidFill>
                <a:ea typeface="楷体_GB2312" pitchFamily="49" charset="-122"/>
              </a:rPr>
              <a:t>#include &lt;</a:t>
            </a:r>
            <a:r>
              <a:rPr lang="en-US" altLang="zh-CN" sz="2000" dirty="0" err="1">
                <a:solidFill>
                  <a:srgbClr val="000000"/>
                </a:solidFill>
                <a:ea typeface="楷体_GB2312" pitchFamily="49" charset="-122"/>
              </a:rPr>
              <a:t>string.h</a:t>
            </a:r>
            <a:r>
              <a:rPr lang="en-US" altLang="zh-CN" sz="2000" dirty="0">
                <a:solidFill>
                  <a:srgbClr val="000000"/>
                </a:solidFill>
                <a:ea typeface="楷体_GB2312" pitchFamily="49" charset="-122"/>
              </a:rPr>
              <a:t>&gt; </a:t>
            </a:r>
          </a:p>
          <a:p>
            <a:pPr defTabSz="914400" fontAlgn="base">
              <a:spcBef>
                <a:spcPct val="0"/>
              </a:spcBef>
              <a:spcAft>
                <a:spcPct val="0"/>
              </a:spcAft>
            </a:pPr>
            <a:r>
              <a:rPr lang="en-US" altLang="zh-CN" sz="2000" dirty="0">
                <a:solidFill>
                  <a:srgbClr val="000000"/>
                </a:solidFill>
                <a:ea typeface="楷体_GB2312" pitchFamily="49" charset="-122"/>
              </a:rPr>
              <a:t>void main(void) </a:t>
            </a:r>
          </a:p>
          <a:p>
            <a:pPr defTabSz="914400" fontAlgn="base">
              <a:spcBef>
                <a:spcPct val="0"/>
              </a:spcBef>
              <a:spcAft>
                <a:spcPct val="0"/>
              </a:spcAft>
            </a:pPr>
            <a:r>
              <a:rPr lang="en-US" altLang="zh-CN" sz="2000" dirty="0">
                <a:solidFill>
                  <a:srgbClr val="000000"/>
                </a:solidFill>
                <a:ea typeface="楷体_GB2312" pitchFamily="49" charset="-122"/>
              </a:rPr>
              <a:t>{ </a:t>
            </a:r>
          </a:p>
          <a:p>
            <a:pPr defTabSz="914400" fontAlgn="base">
              <a:spcBef>
                <a:spcPct val="0"/>
              </a:spcBef>
              <a:spcAft>
                <a:spcPct val="0"/>
              </a:spcAft>
            </a:pPr>
            <a:r>
              <a:rPr lang="en-US" altLang="zh-CN" sz="2000" dirty="0">
                <a:solidFill>
                  <a:srgbClr val="000000"/>
                </a:solidFill>
                <a:ea typeface="楷体_GB2312" pitchFamily="49" charset="-122"/>
              </a:rPr>
              <a:t>    char *</a:t>
            </a:r>
            <a:r>
              <a:rPr lang="en-US" altLang="zh-CN" sz="2000" dirty="0" err="1">
                <a:solidFill>
                  <a:srgbClr val="000000"/>
                </a:solidFill>
                <a:ea typeface="楷体_GB2312" pitchFamily="49" charset="-122"/>
              </a:rPr>
              <a:t>tmp</a:t>
            </a:r>
            <a:r>
              <a:rPr lang="en-US" altLang="zh-CN" sz="2000" dirty="0">
                <a:solidFill>
                  <a:srgbClr val="000000"/>
                </a:solidFill>
                <a:ea typeface="楷体_GB2312" pitchFamily="49" charset="-122"/>
              </a:rPr>
              <a:t>,*</a:t>
            </a:r>
            <a:r>
              <a:rPr lang="en-US" altLang="zh-CN" sz="2000" dirty="0" err="1">
                <a:solidFill>
                  <a:srgbClr val="000000"/>
                </a:solidFill>
                <a:ea typeface="楷体_GB2312" pitchFamily="49" charset="-122"/>
              </a:rPr>
              <a:t>str</a:t>
            </a:r>
            <a:r>
              <a:rPr lang="en-US" altLang="zh-CN" sz="2000" dirty="0">
                <a:solidFill>
                  <a:srgbClr val="000000"/>
                </a:solidFill>
                <a:ea typeface="楷体_GB2312" pitchFamily="49" charset="-122"/>
              </a:rPr>
              <a:t>[5]={"VB","FORTRAN","VC++","</a:t>
            </a:r>
            <a:r>
              <a:rPr lang="en-US" altLang="zh-CN" sz="2000" dirty="0" err="1">
                <a:solidFill>
                  <a:srgbClr val="000000"/>
                </a:solidFill>
                <a:ea typeface="楷体_GB2312" pitchFamily="49" charset="-122"/>
              </a:rPr>
              <a:t>Authorware</a:t>
            </a:r>
            <a:r>
              <a:rPr lang="en-US" altLang="zh-CN" sz="2000" dirty="0">
                <a:solidFill>
                  <a:srgbClr val="000000"/>
                </a:solidFill>
                <a:ea typeface="楷体_GB2312" pitchFamily="49" charset="-122"/>
              </a:rPr>
              <a:t>","Java"}; </a:t>
            </a:r>
          </a:p>
          <a:p>
            <a:pPr defTabSz="914400" fontAlgn="base">
              <a:spcBef>
                <a:spcPct val="0"/>
              </a:spcBef>
              <a:spcAft>
                <a:spcPct val="0"/>
              </a:spcAft>
            </a:pPr>
            <a:r>
              <a:rPr lang="en-US" altLang="zh-CN" sz="2000" dirty="0">
                <a:solidFill>
                  <a:srgbClr val="000000"/>
                </a:solidFill>
                <a:ea typeface="楷体_GB2312" pitchFamily="49" charset="-122"/>
              </a:rPr>
              <a:t>    </a:t>
            </a:r>
            <a:r>
              <a:rPr lang="en-US" altLang="zh-CN" sz="2000" dirty="0" err="1">
                <a:solidFill>
                  <a:srgbClr val="000000"/>
                </a:solidFill>
                <a:ea typeface="楷体_GB2312" pitchFamily="49" charset="-122"/>
              </a:rPr>
              <a:t>int</a:t>
            </a:r>
            <a:r>
              <a:rPr lang="en-US" altLang="zh-CN" sz="2000" dirty="0">
                <a:solidFill>
                  <a:srgbClr val="000000"/>
                </a:solidFill>
                <a:ea typeface="楷体_GB2312" pitchFamily="49" charset="-122"/>
              </a:rPr>
              <a:t> </a:t>
            </a:r>
            <a:r>
              <a:rPr lang="en-US" altLang="zh-CN" sz="2000" dirty="0" err="1">
                <a:solidFill>
                  <a:srgbClr val="000000"/>
                </a:solidFill>
                <a:ea typeface="楷体_GB2312" pitchFamily="49" charset="-122"/>
              </a:rPr>
              <a:t>i</a:t>
            </a:r>
            <a:r>
              <a:rPr lang="en-US" altLang="zh-CN" sz="2000" dirty="0">
                <a:solidFill>
                  <a:srgbClr val="000000"/>
                </a:solidFill>
                <a:ea typeface="楷体_GB2312" pitchFamily="49" charset="-122"/>
              </a:rPr>
              <a:t>, j, k, n=5; </a:t>
            </a:r>
          </a:p>
          <a:p>
            <a:pPr defTabSz="914400" fontAlgn="base">
              <a:spcBef>
                <a:spcPct val="0"/>
              </a:spcBef>
              <a:spcAft>
                <a:spcPct val="0"/>
              </a:spcAft>
            </a:pPr>
            <a:r>
              <a:rPr lang="en-US" altLang="zh-CN" sz="2000" dirty="0">
                <a:solidFill>
                  <a:srgbClr val="000000"/>
                </a:solidFill>
                <a:ea typeface="楷体_GB2312" pitchFamily="49" charset="-122"/>
              </a:rPr>
              <a:t>    for(</a:t>
            </a:r>
            <a:r>
              <a:rPr lang="en-US" altLang="zh-CN" sz="2000" dirty="0" err="1">
                <a:solidFill>
                  <a:srgbClr val="000000"/>
                </a:solidFill>
                <a:ea typeface="楷体_GB2312" pitchFamily="49" charset="-122"/>
              </a:rPr>
              <a:t>i</a:t>
            </a:r>
            <a:r>
              <a:rPr lang="en-US" altLang="zh-CN" sz="2000" dirty="0">
                <a:solidFill>
                  <a:srgbClr val="000000"/>
                </a:solidFill>
                <a:ea typeface="楷体_GB2312" pitchFamily="49" charset="-122"/>
              </a:rPr>
              <a:t>=0;i&lt;n-1;i++) </a:t>
            </a:r>
          </a:p>
          <a:p>
            <a:pPr defTabSz="914400" fontAlgn="base">
              <a:spcBef>
                <a:spcPct val="0"/>
              </a:spcBef>
              <a:spcAft>
                <a:spcPct val="0"/>
              </a:spcAft>
            </a:pPr>
            <a:r>
              <a:rPr lang="en-US" altLang="zh-CN" sz="2000" dirty="0">
                <a:solidFill>
                  <a:srgbClr val="000000"/>
                </a:solidFill>
                <a:ea typeface="楷体_GB2312" pitchFamily="49" charset="-122"/>
              </a:rPr>
              <a:t>    { </a:t>
            </a:r>
          </a:p>
          <a:p>
            <a:pPr defTabSz="914400" fontAlgn="base">
              <a:spcBef>
                <a:spcPct val="0"/>
              </a:spcBef>
              <a:spcAft>
                <a:spcPct val="0"/>
              </a:spcAft>
            </a:pPr>
            <a:r>
              <a:rPr lang="en-US" altLang="zh-CN" sz="2000" dirty="0">
                <a:solidFill>
                  <a:srgbClr val="000000"/>
                </a:solidFill>
                <a:ea typeface="楷体_GB2312" pitchFamily="49" charset="-122"/>
              </a:rPr>
              <a:t>        k=</a:t>
            </a:r>
            <a:r>
              <a:rPr lang="en-US" altLang="zh-CN" sz="2000" dirty="0" err="1">
                <a:solidFill>
                  <a:srgbClr val="000000"/>
                </a:solidFill>
                <a:ea typeface="楷体_GB2312" pitchFamily="49" charset="-122"/>
              </a:rPr>
              <a:t>i</a:t>
            </a:r>
            <a:r>
              <a:rPr lang="en-US" altLang="zh-CN" sz="2000" dirty="0">
                <a:solidFill>
                  <a:srgbClr val="000000"/>
                </a:solidFill>
                <a:ea typeface="楷体_GB2312" pitchFamily="49" charset="-122"/>
              </a:rPr>
              <a:t>; </a:t>
            </a:r>
          </a:p>
          <a:p>
            <a:pPr defTabSz="914400" fontAlgn="base">
              <a:spcBef>
                <a:spcPct val="0"/>
              </a:spcBef>
              <a:spcAft>
                <a:spcPct val="0"/>
              </a:spcAft>
            </a:pPr>
            <a:r>
              <a:rPr lang="en-US" altLang="zh-CN" sz="2000" dirty="0">
                <a:solidFill>
                  <a:srgbClr val="000000"/>
                </a:solidFill>
                <a:ea typeface="楷体_GB2312" pitchFamily="49" charset="-122"/>
              </a:rPr>
              <a:t>        for(j=i+1;j&lt;</a:t>
            </a:r>
            <a:r>
              <a:rPr lang="en-US" altLang="zh-CN" sz="2000" dirty="0" err="1">
                <a:solidFill>
                  <a:srgbClr val="000000"/>
                </a:solidFill>
                <a:ea typeface="楷体_GB2312" pitchFamily="49" charset="-122"/>
              </a:rPr>
              <a:t>n;j</a:t>
            </a:r>
            <a:r>
              <a:rPr lang="en-US" altLang="zh-CN" sz="2000" dirty="0">
                <a:solidFill>
                  <a:srgbClr val="000000"/>
                </a:solidFill>
                <a:ea typeface="楷体_GB2312" pitchFamily="49" charset="-122"/>
              </a:rPr>
              <a:t>++) </a:t>
            </a:r>
          </a:p>
          <a:p>
            <a:pPr defTabSz="914400" fontAlgn="base">
              <a:spcBef>
                <a:spcPct val="0"/>
              </a:spcBef>
              <a:spcAft>
                <a:spcPct val="0"/>
              </a:spcAft>
            </a:pPr>
            <a:r>
              <a:rPr lang="en-US" altLang="zh-CN" sz="2000" dirty="0">
                <a:solidFill>
                  <a:srgbClr val="000000"/>
                </a:solidFill>
                <a:ea typeface="楷体_GB2312" pitchFamily="49" charset="-122"/>
              </a:rPr>
              <a:t>            if(</a:t>
            </a:r>
            <a:r>
              <a:rPr lang="en-US" altLang="zh-CN" sz="2000" dirty="0" err="1">
                <a:solidFill>
                  <a:srgbClr val="000000"/>
                </a:solidFill>
                <a:ea typeface="楷体_GB2312" pitchFamily="49" charset="-122"/>
              </a:rPr>
              <a:t>strcmp</a:t>
            </a:r>
            <a:r>
              <a:rPr lang="en-US" altLang="zh-CN" sz="2000" dirty="0">
                <a:solidFill>
                  <a:srgbClr val="000000"/>
                </a:solidFill>
                <a:ea typeface="楷体_GB2312" pitchFamily="49" charset="-122"/>
              </a:rPr>
              <a:t>(</a:t>
            </a:r>
            <a:r>
              <a:rPr lang="en-US" altLang="zh-CN" sz="2000" dirty="0" err="1">
                <a:solidFill>
                  <a:srgbClr val="000000"/>
                </a:solidFill>
                <a:ea typeface="楷体_GB2312" pitchFamily="49" charset="-122"/>
              </a:rPr>
              <a:t>str</a:t>
            </a:r>
            <a:r>
              <a:rPr lang="en-US" altLang="zh-CN" sz="2000" dirty="0">
                <a:solidFill>
                  <a:srgbClr val="000000"/>
                </a:solidFill>
                <a:ea typeface="楷体_GB2312" pitchFamily="49" charset="-122"/>
              </a:rPr>
              <a:t>[k], </a:t>
            </a:r>
            <a:r>
              <a:rPr lang="en-US" altLang="zh-CN" sz="2000" dirty="0" err="1">
                <a:solidFill>
                  <a:srgbClr val="000000"/>
                </a:solidFill>
                <a:ea typeface="楷体_GB2312" pitchFamily="49" charset="-122"/>
              </a:rPr>
              <a:t>str</a:t>
            </a:r>
            <a:r>
              <a:rPr lang="en-US" altLang="zh-CN" sz="2000" dirty="0">
                <a:solidFill>
                  <a:srgbClr val="000000"/>
                </a:solidFill>
                <a:ea typeface="楷体_GB2312" pitchFamily="49" charset="-122"/>
              </a:rPr>
              <a:t>[j])&gt;0)   </a:t>
            </a:r>
          </a:p>
          <a:p>
            <a:pPr defTabSz="914400" fontAlgn="base">
              <a:spcBef>
                <a:spcPct val="0"/>
              </a:spcBef>
              <a:spcAft>
                <a:spcPct val="0"/>
              </a:spcAft>
            </a:pPr>
            <a:r>
              <a:rPr lang="en-US" altLang="zh-CN" sz="2000" dirty="0">
                <a:solidFill>
                  <a:srgbClr val="000000"/>
                </a:solidFill>
                <a:ea typeface="楷体_GB2312" pitchFamily="49" charset="-122"/>
              </a:rPr>
              <a:t>               k=j; </a:t>
            </a:r>
          </a:p>
          <a:p>
            <a:pPr defTabSz="914400" fontAlgn="base">
              <a:spcBef>
                <a:spcPct val="0"/>
              </a:spcBef>
              <a:spcAft>
                <a:spcPct val="0"/>
              </a:spcAft>
            </a:pPr>
            <a:r>
              <a:rPr lang="en-US" altLang="zh-CN" sz="2000" dirty="0">
                <a:solidFill>
                  <a:srgbClr val="000000"/>
                </a:solidFill>
                <a:ea typeface="楷体_GB2312" pitchFamily="49" charset="-122"/>
              </a:rPr>
              <a:t>         if(k!=</a:t>
            </a:r>
            <a:r>
              <a:rPr lang="en-US" altLang="zh-CN" sz="2000" dirty="0" err="1">
                <a:solidFill>
                  <a:srgbClr val="000000"/>
                </a:solidFill>
                <a:ea typeface="楷体_GB2312" pitchFamily="49" charset="-122"/>
              </a:rPr>
              <a:t>i</a:t>
            </a:r>
            <a:r>
              <a:rPr lang="en-US" altLang="zh-CN" sz="2000" dirty="0">
                <a:solidFill>
                  <a:srgbClr val="000000"/>
                </a:solidFill>
                <a:ea typeface="楷体_GB2312" pitchFamily="49" charset="-122"/>
              </a:rPr>
              <a:t>) </a:t>
            </a:r>
          </a:p>
          <a:p>
            <a:pPr defTabSz="914400" fontAlgn="base">
              <a:spcBef>
                <a:spcPct val="0"/>
              </a:spcBef>
              <a:spcAft>
                <a:spcPct val="0"/>
              </a:spcAft>
            </a:pPr>
            <a:r>
              <a:rPr lang="en-US" altLang="zh-CN" sz="2000" dirty="0">
                <a:solidFill>
                  <a:srgbClr val="000000"/>
                </a:solidFill>
                <a:ea typeface="楷体_GB2312" pitchFamily="49" charset="-122"/>
              </a:rPr>
              <a:t>            </a:t>
            </a:r>
            <a:r>
              <a:rPr lang="en-US" altLang="zh-CN" sz="2000" dirty="0" err="1">
                <a:solidFill>
                  <a:srgbClr val="000000"/>
                </a:solidFill>
                <a:ea typeface="楷体_GB2312" pitchFamily="49" charset="-122"/>
              </a:rPr>
              <a:t>tmp</a:t>
            </a:r>
            <a:r>
              <a:rPr lang="en-US" altLang="zh-CN" sz="2000" dirty="0">
                <a:solidFill>
                  <a:srgbClr val="000000"/>
                </a:solidFill>
                <a:ea typeface="楷体_GB2312" pitchFamily="49" charset="-122"/>
              </a:rPr>
              <a:t>=</a:t>
            </a:r>
            <a:r>
              <a:rPr lang="en-US" altLang="zh-CN" sz="2000" dirty="0" err="1">
                <a:solidFill>
                  <a:srgbClr val="000000"/>
                </a:solidFill>
                <a:ea typeface="楷体_GB2312" pitchFamily="49" charset="-122"/>
              </a:rPr>
              <a:t>str</a:t>
            </a:r>
            <a:r>
              <a:rPr lang="en-US" altLang="zh-CN" sz="2000" dirty="0">
                <a:solidFill>
                  <a:srgbClr val="000000"/>
                </a:solidFill>
                <a:ea typeface="楷体_GB2312" pitchFamily="49" charset="-122"/>
              </a:rPr>
              <a:t>[</a:t>
            </a:r>
            <a:r>
              <a:rPr lang="en-US" altLang="zh-CN" sz="2000" dirty="0" err="1">
                <a:solidFill>
                  <a:srgbClr val="000000"/>
                </a:solidFill>
                <a:ea typeface="楷体_GB2312" pitchFamily="49" charset="-122"/>
              </a:rPr>
              <a:t>i</a:t>
            </a:r>
            <a:r>
              <a:rPr lang="en-US" altLang="zh-CN" sz="2000" dirty="0">
                <a:solidFill>
                  <a:srgbClr val="000000"/>
                </a:solidFill>
                <a:ea typeface="楷体_GB2312" pitchFamily="49" charset="-122"/>
              </a:rPr>
              <a:t>], </a:t>
            </a:r>
            <a:r>
              <a:rPr lang="en-US" altLang="zh-CN" sz="2000" dirty="0" err="1">
                <a:solidFill>
                  <a:srgbClr val="000000"/>
                </a:solidFill>
                <a:ea typeface="楷体_GB2312" pitchFamily="49" charset="-122"/>
              </a:rPr>
              <a:t>str</a:t>
            </a:r>
            <a:r>
              <a:rPr lang="en-US" altLang="zh-CN" sz="2000" dirty="0">
                <a:solidFill>
                  <a:srgbClr val="000000"/>
                </a:solidFill>
                <a:ea typeface="楷体_GB2312" pitchFamily="49" charset="-122"/>
              </a:rPr>
              <a:t>[</a:t>
            </a:r>
            <a:r>
              <a:rPr lang="en-US" altLang="zh-CN" sz="2000" dirty="0" err="1">
                <a:solidFill>
                  <a:srgbClr val="000000"/>
                </a:solidFill>
                <a:ea typeface="楷体_GB2312" pitchFamily="49" charset="-122"/>
              </a:rPr>
              <a:t>i</a:t>
            </a:r>
            <a:r>
              <a:rPr lang="en-US" altLang="zh-CN" sz="2000" dirty="0">
                <a:solidFill>
                  <a:srgbClr val="000000"/>
                </a:solidFill>
                <a:ea typeface="楷体_GB2312" pitchFamily="49" charset="-122"/>
              </a:rPr>
              <a:t>]=</a:t>
            </a:r>
            <a:r>
              <a:rPr lang="en-US" altLang="zh-CN" sz="2000" dirty="0" err="1">
                <a:solidFill>
                  <a:srgbClr val="000000"/>
                </a:solidFill>
                <a:ea typeface="楷体_GB2312" pitchFamily="49" charset="-122"/>
              </a:rPr>
              <a:t>str</a:t>
            </a:r>
            <a:r>
              <a:rPr lang="en-US" altLang="zh-CN" sz="2000" dirty="0">
                <a:solidFill>
                  <a:srgbClr val="000000"/>
                </a:solidFill>
                <a:ea typeface="楷体_GB2312" pitchFamily="49" charset="-122"/>
              </a:rPr>
              <a:t>[k], </a:t>
            </a:r>
            <a:r>
              <a:rPr lang="en-US" altLang="zh-CN" sz="2000" dirty="0" err="1">
                <a:solidFill>
                  <a:srgbClr val="000000"/>
                </a:solidFill>
                <a:ea typeface="楷体_GB2312" pitchFamily="49" charset="-122"/>
              </a:rPr>
              <a:t>str</a:t>
            </a:r>
            <a:r>
              <a:rPr lang="en-US" altLang="zh-CN" sz="2000" dirty="0">
                <a:solidFill>
                  <a:srgbClr val="000000"/>
                </a:solidFill>
                <a:ea typeface="楷体_GB2312" pitchFamily="49" charset="-122"/>
              </a:rPr>
              <a:t>[k]=</a:t>
            </a:r>
            <a:r>
              <a:rPr lang="en-US" altLang="zh-CN" sz="2000" dirty="0" err="1">
                <a:solidFill>
                  <a:srgbClr val="000000"/>
                </a:solidFill>
                <a:ea typeface="楷体_GB2312" pitchFamily="49" charset="-122"/>
              </a:rPr>
              <a:t>tmp</a:t>
            </a:r>
            <a:r>
              <a:rPr lang="en-US" altLang="zh-CN" sz="2000" dirty="0">
                <a:solidFill>
                  <a:srgbClr val="000000"/>
                </a:solidFill>
                <a:ea typeface="楷体_GB2312" pitchFamily="49" charset="-122"/>
              </a:rPr>
              <a:t>; </a:t>
            </a:r>
          </a:p>
          <a:p>
            <a:pPr defTabSz="914400" fontAlgn="base">
              <a:spcBef>
                <a:spcPct val="0"/>
              </a:spcBef>
              <a:spcAft>
                <a:spcPct val="0"/>
              </a:spcAft>
            </a:pPr>
            <a:r>
              <a:rPr lang="en-US" altLang="zh-CN" sz="2000" dirty="0">
                <a:solidFill>
                  <a:srgbClr val="000000"/>
                </a:solidFill>
                <a:ea typeface="楷体_GB2312" pitchFamily="49" charset="-122"/>
              </a:rPr>
              <a:t>    } </a:t>
            </a:r>
          </a:p>
          <a:p>
            <a:pPr defTabSz="914400" fontAlgn="base">
              <a:spcBef>
                <a:spcPct val="0"/>
              </a:spcBef>
              <a:spcAft>
                <a:spcPct val="0"/>
              </a:spcAft>
            </a:pPr>
            <a:r>
              <a:rPr lang="en-US" altLang="zh-CN" sz="2000" dirty="0">
                <a:solidFill>
                  <a:srgbClr val="000000"/>
                </a:solidFill>
                <a:ea typeface="楷体_GB2312" pitchFamily="49" charset="-122"/>
              </a:rPr>
              <a:t>    for(</a:t>
            </a:r>
            <a:r>
              <a:rPr lang="en-US" altLang="zh-CN" sz="2000" dirty="0" err="1">
                <a:solidFill>
                  <a:srgbClr val="000000"/>
                </a:solidFill>
                <a:ea typeface="楷体_GB2312" pitchFamily="49" charset="-122"/>
              </a:rPr>
              <a:t>i</a:t>
            </a:r>
            <a:r>
              <a:rPr lang="en-US" altLang="zh-CN" sz="2000" dirty="0">
                <a:solidFill>
                  <a:srgbClr val="000000"/>
                </a:solidFill>
                <a:ea typeface="楷体_GB2312" pitchFamily="49" charset="-122"/>
              </a:rPr>
              <a:t>=0;i&lt;</a:t>
            </a:r>
            <a:r>
              <a:rPr lang="en-US" altLang="zh-CN" sz="2000" dirty="0" err="1">
                <a:solidFill>
                  <a:srgbClr val="000000"/>
                </a:solidFill>
                <a:ea typeface="楷体_GB2312" pitchFamily="49" charset="-122"/>
              </a:rPr>
              <a:t>n;i</a:t>
            </a:r>
            <a:r>
              <a:rPr lang="en-US" altLang="zh-CN" sz="2000" dirty="0">
                <a:solidFill>
                  <a:srgbClr val="000000"/>
                </a:solidFill>
                <a:ea typeface="楷体_GB2312" pitchFamily="49" charset="-122"/>
              </a:rPr>
              <a:t>++) </a:t>
            </a:r>
          </a:p>
          <a:p>
            <a:pPr defTabSz="914400" fontAlgn="base">
              <a:spcBef>
                <a:spcPct val="0"/>
              </a:spcBef>
              <a:spcAft>
                <a:spcPct val="0"/>
              </a:spcAft>
            </a:pPr>
            <a:r>
              <a:rPr lang="en-US" altLang="zh-CN" sz="2000" dirty="0">
                <a:solidFill>
                  <a:srgbClr val="000000"/>
                </a:solidFill>
                <a:ea typeface="楷体_GB2312" pitchFamily="49" charset="-122"/>
              </a:rPr>
              <a:t>          puts(</a:t>
            </a:r>
            <a:r>
              <a:rPr lang="en-US" altLang="zh-CN" sz="2000" dirty="0" err="1">
                <a:solidFill>
                  <a:srgbClr val="000000"/>
                </a:solidFill>
                <a:ea typeface="楷体_GB2312" pitchFamily="49" charset="-122"/>
              </a:rPr>
              <a:t>str</a:t>
            </a:r>
            <a:r>
              <a:rPr lang="en-US" altLang="zh-CN" sz="2000" dirty="0">
                <a:solidFill>
                  <a:srgbClr val="000000"/>
                </a:solidFill>
                <a:ea typeface="楷体_GB2312" pitchFamily="49" charset="-122"/>
              </a:rPr>
              <a:t>[</a:t>
            </a:r>
            <a:r>
              <a:rPr lang="en-US" altLang="zh-CN" sz="2000" dirty="0" err="1">
                <a:solidFill>
                  <a:srgbClr val="000000"/>
                </a:solidFill>
                <a:ea typeface="楷体_GB2312" pitchFamily="49" charset="-122"/>
              </a:rPr>
              <a:t>i</a:t>
            </a:r>
            <a:r>
              <a:rPr lang="en-US" altLang="zh-CN" sz="2000" dirty="0">
                <a:solidFill>
                  <a:srgbClr val="000000"/>
                </a:solidFill>
                <a:ea typeface="楷体_GB2312" pitchFamily="49" charset="-122"/>
              </a:rPr>
              <a:t>]); </a:t>
            </a:r>
          </a:p>
          <a:p>
            <a:pPr defTabSz="914400" fontAlgn="base">
              <a:spcBef>
                <a:spcPct val="0"/>
              </a:spcBef>
              <a:spcAft>
                <a:spcPct val="0"/>
              </a:spcAft>
            </a:pPr>
            <a:r>
              <a:rPr lang="en-US" altLang="zh-CN" sz="2000" dirty="0">
                <a:solidFill>
                  <a:srgbClr val="000000"/>
                </a:solidFill>
                <a:ea typeface="楷体_GB2312" pitchFamily="49" charset="-122"/>
              </a:rPr>
              <a:t>}</a:t>
            </a:r>
          </a:p>
        </p:txBody>
      </p:sp>
    </p:spTree>
    <p:extLst>
      <p:ext uri="{BB962C8B-B14F-4D97-AF65-F5344CB8AC3E}">
        <p14:creationId xmlns:p14="http://schemas.microsoft.com/office/powerpoint/2010/main" val="37352071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 name="Picture 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3141" y="1089025"/>
            <a:ext cx="271462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7"/>
          <p:cNvSpPr>
            <a:spLocks noChangeArrowheads="1"/>
          </p:cNvSpPr>
          <p:nvPr/>
        </p:nvSpPr>
        <p:spPr bwMode="auto">
          <a:xfrm>
            <a:off x="1615354" y="873125"/>
            <a:ext cx="7661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0"/>
              </a:spcBef>
              <a:spcAft>
                <a:spcPct val="0"/>
              </a:spcAft>
            </a:pPr>
            <a:r>
              <a:rPr lang="en-US" altLang="zh-CN" sz="2000">
                <a:solidFill>
                  <a:srgbClr val="000000"/>
                </a:solidFill>
                <a:ea typeface="楷体_GB2312" pitchFamily="49" charset="-122"/>
              </a:rPr>
              <a:t>char *str[5]={"VB","FORTRAN","VC++","Authorware","Java"};</a:t>
            </a:r>
          </a:p>
        </p:txBody>
      </p:sp>
      <p:pic>
        <p:nvPicPr>
          <p:cNvPr id="20" name="Picture 1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4016" y="2389188"/>
            <a:ext cx="305752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0254" y="4976813"/>
            <a:ext cx="20955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AutoShape 20"/>
          <p:cNvSpPr>
            <a:spLocks noChangeArrowheads="1"/>
          </p:cNvSpPr>
          <p:nvPr/>
        </p:nvSpPr>
        <p:spPr bwMode="auto">
          <a:xfrm>
            <a:off x="1362941" y="4508500"/>
            <a:ext cx="2701925" cy="1658938"/>
          </a:xfrm>
          <a:prstGeom prst="irregularSeal1">
            <a:avLst/>
          </a:prstGeom>
          <a:solidFill>
            <a:srgbClr val="FFFFFF"/>
          </a:solidFill>
          <a:ln w="9525">
            <a:solidFill>
              <a:srgbClr val="000000"/>
            </a:solidFill>
            <a:miter lim="800000"/>
            <a:headEnd/>
            <a:tailEnd/>
          </a:ln>
        </p:spPr>
        <p:txBody>
          <a:bodyPr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排序只需简单改变指针指向</a:t>
            </a:r>
          </a:p>
        </p:txBody>
      </p:sp>
      <p:pic>
        <p:nvPicPr>
          <p:cNvPr id="23"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02916" y="2414588"/>
            <a:ext cx="262890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03141" y="1844675"/>
            <a:ext cx="441007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Line 33"/>
          <p:cNvSpPr>
            <a:spLocks noChangeShapeType="1"/>
          </p:cNvSpPr>
          <p:nvPr/>
        </p:nvSpPr>
        <p:spPr bwMode="auto">
          <a:xfrm flipV="1">
            <a:off x="5179291" y="1773238"/>
            <a:ext cx="611188" cy="12954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0000"/>
              </a:solidFill>
              <a:latin typeface="Arial" panose="020B0604020202020204" pitchFamily="34" charset="0"/>
              <a:ea typeface="楷体_GB2312" pitchFamily="49" charset="-122"/>
            </a:endParaRPr>
          </a:p>
        </p:txBody>
      </p:sp>
      <p:pic>
        <p:nvPicPr>
          <p:cNvPr id="26" name="Picture 4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03141" y="2620963"/>
            <a:ext cx="3609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46"/>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03141" y="3392488"/>
            <a:ext cx="4679950"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4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03141" y="4186238"/>
            <a:ext cx="356235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Line 35"/>
          <p:cNvSpPr>
            <a:spLocks noChangeShapeType="1"/>
          </p:cNvSpPr>
          <p:nvPr/>
        </p:nvSpPr>
        <p:spPr bwMode="auto">
          <a:xfrm flipV="1">
            <a:off x="5215804" y="3321050"/>
            <a:ext cx="539750" cy="889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0000"/>
              </a:solidFill>
              <a:latin typeface="Arial" panose="020B0604020202020204" pitchFamily="34" charset="0"/>
              <a:ea typeface="楷体_GB2312" pitchFamily="49" charset="-122"/>
            </a:endParaRPr>
          </a:p>
        </p:txBody>
      </p:sp>
      <p:sp>
        <p:nvSpPr>
          <p:cNvPr id="30" name="Line 36"/>
          <p:cNvSpPr>
            <a:spLocks noChangeShapeType="1"/>
          </p:cNvSpPr>
          <p:nvPr/>
        </p:nvSpPr>
        <p:spPr bwMode="auto">
          <a:xfrm>
            <a:off x="5179291" y="3573463"/>
            <a:ext cx="576263" cy="395287"/>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0000"/>
              </a:solidFill>
              <a:latin typeface="Arial" panose="020B0604020202020204" pitchFamily="34" charset="0"/>
              <a:ea typeface="楷体_GB2312" pitchFamily="49" charset="-122"/>
            </a:endParaRPr>
          </a:p>
        </p:txBody>
      </p:sp>
      <p:sp>
        <p:nvSpPr>
          <p:cNvPr id="31" name="Line 34"/>
          <p:cNvSpPr>
            <a:spLocks noChangeShapeType="1"/>
          </p:cNvSpPr>
          <p:nvPr/>
        </p:nvSpPr>
        <p:spPr bwMode="auto">
          <a:xfrm flipV="1">
            <a:off x="5215804" y="2528888"/>
            <a:ext cx="539750" cy="720725"/>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0000"/>
              </a:solidFill>
              <a:latin typeface="Arial" panose="020B0604020202020204" pitchFamily="34" charset="0"/>
              <a:ea typeface="楷体_GB2312" pitchFamily="49" charset="-122"/>
            </a:endParaRPr>
          </a:p>
        </p:txBody>
      </p:sp>
      <p:sp>
        <p:nvSpPr>
          <p:cNvPr id="32" name="Line 37"/>
          <p:cNvSpPr>
            <a:spLocks noChangeShapeType="1"/>
          </p:cNvSpPr>
          <p:nvPr/>
        </p:nvSpPr>
        <p:spPr bwMode="auto">
          <a:xfrm>
            <a:off x="5179291" y="3752850"/>
            <a:ext cx="647700" cy="97155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defTabSz="914400" eaLnBrk="0" fontAlgn="base" hangingPunct="0">
              <a:spcBef>
                <a:spcPct val="0"/>
              </a:spcBef>
              <a:spcAft>
                <a:spcPct val="0"/>
              </a:spcAft>
            </a:pPr>
            <a:endParaRPr lang="zh-CN" altLang="en-US" b="1">
              <a:solidFill>
                <a:srgbClr val="000000"/>
              </a:solidFill>
              <a:latin typeface="Arial" panose="020B0604020202020204" pitchFamily="34" charset="0"/>
              <a:ea typeface="楷体_GB2312" pitchFamily="49" charset="-122"/>
            </a:endParaRPr>
          </a:p>
        </p:txBody>
      </p:sp>
    </p:spTree>
    <p:extLst>
      <p:ext uri="{BB962C8B-B14F-4D97-AF65-F5344CB8AC3E}">
        <p14:creationId xmlns:p14="http://schemas.microsoft.com/office/powerpoint/2010/main" val="2132889378"/>
      </p:ext>
    </p:extLst>
  </p:cSld>
  <p:clrMapOvr>
    <a:masterClrMapping/>
  </p:clrMapOvr>
  <p:transition>
    <p:random/>
    <p:sndAc>
      <p:stSnd>
        <p:snd r:embed="rId2" name="CAMERA.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594572" y="1205634"/>
            <a:ext cx="7661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0"/>
              </a:spcBef>
              <a:spcAft>
                <a:spcPct val="0"/>
              </a:spcAft>
            </a:pPr>
            <a:r>
              <a:rPr lang="en-US" altLang="zh-CN" sz="2000">
                <a:solidFill>
                  <a:srgbClr val="000000"/>
                </a:solidFill>
                <a:ea typeface="楷体_GB2312" pitchFamily="49" charset="-122"/>
              </a:rPr>
              <a:t>char *str[5]={"VB","FORTRAN","VC++","Authorware","Java"};</a:t>
            </a:r>
          </a:p>
        </p:txBody>
      </p:sp>
      <p:sp>
        <p:nvSpPr>
          <p:cNvPr id="10" name="Rectangle 4"/>
          <p:cNvSpPr>
            <a:spLocks noChangeArrowheads="1"/>
          </p:cNvSpPr>
          <p:nvPr/>
        </p:nvSpPr>
        <p:spPr bwMode="auto">
          <a:xfrm>
            <a:off x="1558059" y="3798022"/>
            <a:ext cx="801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0"/>
              </a:spcBef>
              <a:spcAft>
                <a:spcPct val="0"/>
              </a:spcAft>
            </a:pPr>
            <a:r>
              <a:rPr lang="en-US" altLang="zh-CN" sz="2000">
                <a:solidFill>
                  <a:srgbClr val="000000"/>
                </a:solidFill>
                <a:ea typeface="楷体_GB2312" pitchFamily="49" charset="-122"/>
              </a:rPr>
              <a:t>char str[5][12]={"VB","FORTRAN","VC++","Authorware","Java"};</a:t>
            </a:r>
          </a:p>
        </p:txBody>
      </p:sp>
      <p:pic>
        <p:nvPicPr>
          <p:cNvPr id="1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1084" y="4337772"/>
            <a:ext cx="29146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2247" y="4374284"/>
            <a:ext cx="48387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6734" y="1745384"/>
            <a:ext cx="305752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53797" y="1781897"/>
            <a:ext cx="262890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9824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2" name="Group 2"/>
          <p:cNvGrpSpPr>
            <a:grpSpLocks/>
          </p:cNvGrpSpPr>
          <p:nvPr/>
        </p:nvGrpSpPr>
        <p:grpSpPr bwMode="auto">
          <a:xfrm>
            <a:off x="611188" y="1016000"/>
            <a:ext cx="7696200" cy="1614488"/>
            <a:chOff x="624" y="1584"/>
            <a:chExt cx="4848" cy="1017"/>
          </a:xfrm>
        </p:grpSpPr>
        <p:sp>
          <p:nvSpPr>
            <p:cNvPr id="13" name="Text Box 3"/>
            <p:cNvSpPr txBox="1">
              <a:spLocks noChangeArrowheads="1"/>
            </p:cNvSpPr>
            <p:nvPr/>
          </p:nvSpPr>
          <p:spPr bwMode="auto">
            <a:xfrm>
              <a:off x="672" y="1584"/>
              <a:ext cx="4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eaLnBrk="1" hangingPunct="1">
                <a:spcBef>
                  <a:spcPct val="50000"/>
                </a:spcBef>
              </a:pPr>
              <a:r>
                <a:rPr lang="zh-CN" altLang="en-US" sz="2400">
                  <a:latin typeface="Times New Roman" panose="02020603050405020304" pitchFamily="18" charset="0"/>
                </a:rPr>
                <a:t>指针数组应用： </a:t>
              </a:r>
            </a:p>
          </p:txBody>
        </p:sp>
        <p:sp>
          <p:nvSpPr>
            <p:cNvPr id="14" name="Text Box 4"/>
            <p:cNvSpPr txBox="1">
              <a:spLocks noChangeArrowheads="1"/>
            </p:cNvSpPr>
            <p:nvPr/>
          </p:nvSpPr>
          <p:spPr bwMode="auto">
            <a:xfrm>
              <a:off x="624" y="1968"/>
              <a:ext cx="484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eaLnBrk="1" hangingPunct="1">
                <a:spcBef>
                  <a:spcPct val="50000"/>
                </a:spcBef>
              </a:pPr>
              <a:r>
                <a:rPr lang="en-US" altLang="zh-CN" sz="2400">
                  <a:latin typeface="Times New Roman" panose="02020603050405020304" pitchFamily="18" charset="0"/>
                </a:rPr>
                <a:t>    1. </a:t>
              </a:r>
              <a:r>
                <a:rPr lang="zh-CN" altLang="en-US" sz="2400">
                  <a:latin typeface="Times New Roman" panose="02020603050405020304" pitchFamily="18" charset="0"/>
                </a:rPr>
                <a:t>多维数组降阶</a:t>
              </a:r>
              <a:r>
                <a:rPr lang="zh-CN" altLang="en-US" sz="2400">
                  <a:latin typeface="楷体_GB2312" pitchFamily="49" charset="-122"/>
                  <a:ea typeface="楷体_GB2312" pitchFamily="49" charset="-122"/>
                </a:rPr>
                <a:t>：</a:t>
              </a:r>
            </a:p>
            <a:p>
              <a:pPr eaLnBrk="1" hangingPunct="1">
                <a:spcBef>
                  <a:spcPct val="50000"/>
                </a:spcBef>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处理多个长度不等的字符串  </a:t>
              </a:r>
            </a:p>
          </p:txBody>
        </p:sp>
      </p:grpSp>
      <p:sp>
        <p:nvSpPr>
          <p:cNvPr id="15" name="Text Box 5"/>
          <p:cNvSpPr txBox="1">
            <a:spLocks noChangeArrowheads="1"/>
          </p:cNvSpPr>
          <p:nvPr/>
        </p:nvSpPr>
        <p:spPr bwMode="auto">
          <a:xfrm>
            <a:off x="792163" y="2816225"/>
            <a:ext cx="8892164" cy="34163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eaLnBrk="1" hangingPunct="1">
              <a:spcBef>
                <a:spcPct val="0"/>
              </a:spcBef>
            </a:pPr>
            <a:r>
              <a:rPr lang="en-US" altLang="zh-CN" sz="2400" dirty="0">
                <a:latin typeface="Times New Roman" panose="02020603050405020304" pitchFamily="18" charset="0"/>
              </a:rPr>
              <a:t> #include &lt;</a:t>
            </a:r>
            <a:r>
              <a:rPr lang="en-US" altLang="zh-CN" sz="2400" dirty="0" err="1">
                <a:latin typeface="Times New Roman" panose="02020603050405020304" pitchFamily="18" charset="0"/>
              </a:rPr>
              <a:t>stdio.h</a:t>
            </a:r>
            <a:r>
              <a:rPr lang="en-US" altLang="zh-CN" sz="2400" dirty="0">
                <a:latin typeface="Times New Roman" panose="02020603050405020304" pitchFamily="18" charset="0"/>
              </a:rPr>
              <a:t>&gt;</a:t>
            </a:r>
          </a:p>
          <a:p>
            <a:pPr eaLnBrk="1" hangingPunct="1">
              <a:spcBef>
                <a:spcPct val="0"/>
              </a:spcBef>
            </a:pPr>
            <a:r>
              <a:rPr lang="en-US" altLang="zh-CN" sz="2400" dirty="0">
                <a:latin typeface="Times New Roman" panose="02020603050405020304" pitchFamily="18" charset="0"/>
              </a:rPr>
              <a:t>void  main( void ) </a:t>
            </a:r>
          </a:p>
          <a:p>
            <a:pPr eaLnBrk="1" hangingPunct="1">
              <a:spcBef>
                <a:spcPct val="0"/>
              </a:spcBef>
            </a:pPr>
            <a:r>
              <a:rPr lang="en-US" altLang="zh-CN" sz="2400" dirty="0">
                <a:latin typeface="Times New Roman" panose="02020603050405020304" pitchFamily="18" charset="0"/>
              </a:rPr>
              <a:t> { </a:t>
            </a:r>
          </a:p>
          <a:p>
            <a:pPr eaLnBrk="1" hangingPunct="1">
              <a:spcBef>
                <a:spcPct val="0"/>
              </a:spcBef>
            </a:pPr>
            <a:r>
              <a:rPr lang="en-US" altLang="zh-CN" sz="2400" dirty="0">
                <a:latin typeface="Times New Roman" panose="02020603050405020304" pitchFamily="18" charset="0"/>
              </a:rPr>
              <a:t>       char  *</a:t>
            </a:r>
            <a:r>
              <a:rPr lang="en-US" altLang="zh-CN" sz="2400" dirty="0" err="1">
                <a:latin typeface="Times New Roman" panose="02020603050405020304" pitchFamily="18" charset="0"/>
              </a:rPr>
              <a:t>pname</a:t>
            </a:r>
            <a:r>
              <a:rPr lang="en-US" altLang="zh-CN" sz="2400" dirty="0">
                <a:latin typeface="Times New Roman" panose="02020603050405020304" pitchFamily="18" charset="0"/>
              </a:rPr>
              <a:t>[10]={"aa","</a:t>
            </a:r>
            <a:r>
              <a:rPr lang="en-US" altLang="zh-CN" sz="2400" dirty="0" err="1">
                <a:latin typeface="Times New Roman" panose="02020603050405020304" pitchFamily="18" charset="0"/>
              </a:rPr>
              <a:t>bbb</a:t>
            </a:r>
            <a:r>
              <a:rPr lang="en-US" altLang="zh-CN" sz="2400" dirty="0">
                <a:latin typeface="Times New Roman" panose="02020603050405020304" pitchFamily="18" charset="0"/>
              </a:rPr>
              <a:t>","</a:t>
            </a:r>
            <a:r>
              <a:rPr lang="en-US" altLang="zh-CN" sz="2400" dirty="0" err="1">
                <a:latin typeface="Times New Roman" panose="02020603050405020304" pitchFamily="18" charset="0"/>
              </a:rPr>
              <a:t>cccc</a:t>
            </a:r>
            <a:r>
              <a:rPr lang="en-US" altLang="zh-CN" sz="2400" dirty="0">
                <a:latin typeface="Times New Roman" panose="02020603050405020304" pitchFamily="18" charset="0"/>
              </a:rPr>
              <a:t>","</a:t>
            </a:r>
            <a:r>
              <a:rPr lang="en-US" altLang="zh-CN" sz="2400" dirty="0" err="1">
                <a:latin typeface="Times New Roman" panose="02020603050405020304" pitchFamily="18" charset="0"/>
              </a:rPr>
              <a:t>ddddd</a:t>
            </a:r>
            <a:r>
              <a:rPr lang="en-US" altLang="zh-CN" sz="2400" dirty="0">
                <a:latin typeface="Times New Roman" panose="02020603050405020304" pitchFamily="18" charset="0"/>
              </a:rPr>
              <a:t>","</a:t>
            </a:r>
            <a:r>
              <a:rPr lang="en-US" altLang="zh-CN" sz="2400" dirty="0" err="1">
                <a:latin typeface="Times New Roman" panose="02020603050405020304" pitchFamily="18" charset="0"/>
              </a:rPr>
              <a:t>eeeeee</a:t>
            </a:r>
            <a:r>
              <a:rPr lang="en-US" altLang="zh-CN" sz="2400" dirty="0">
                <a:latin typeface="Times New Roman" panose="02020603050405020304" pitchFamily="18" charset="0"/>
              </a:rPr>
              <a:t>"};</a:t>
            </a:r>
          </a:p>
          <a:p>
            <a:pPr eaLnBrk="1" hangingPunct="1">
              <a:spcBef>
                <a:spcPct val="0"/>
              </a:spcBef>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int</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 </a:t>
            </a:r>
          </a:p>
          <a:p>
            <a:pPr eaLnBrk="1" hangingPunct="1">
              <a:spcBef>
                <a:spcPct val="0"/>
              </a:spcBef>
            </a:pPr>
            <a:r>
              <a:rPr lang="en-US" altLang="zh-CN" sz="2400" dirty="0">
                <a:latin typeface="Times New Roman" panose="02020603050405020304" pitchFamily="18" charset="0"/>
              </a:rPr>
              <a:t>       for(</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=0;i&lt;5;i++)</a:t>
            </a:r>
          </a:p>
          <a:p>
            <a:pPr eaLnBrk="1" hangingPunct="1">
              <a:spcBef>
                <a:spcPct val="0"/>
              </a:spcBef>
            </a:pPr>
            <a:r>
              <a:rPr lang="en-US" altLang="zh-CN" sz="2400" dirty="0">
                <a:latin typeface="Times New Roman" panose="02020603050405020304" pitchFamily="18" charset="0"/>
              </a:rPr>
              <a:t>          puts(</a:t>
            </a:r>
            <a:r>
              <a:rPr lang="en-US" altLang="zh-CN" sz="2400" dirty="0" err="1">
                <a:latin typeface="Times New Roman" panose="02020603050405020304" pitchFamily="18" charset="0"/>
              </a:rPr>
              <a:t>pname</a:t>
            </a:r>
            <a:r>
              <a:rPr lang="en-US" altLang="zh-CN" sz="2400" dirty="0">
                <a:latin typeface="Times New Roman" panose="02020603050405020304" pitchFamily="18" charset="0"/>
              </a:rPr>
              <a:t>[</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a:t>
            </a:r>
          </a:p>
          <a:p>
            <a:pPr eaLnBrk="1" hangingPunct="1">
              <a:spcBef>
                <a:spcPct val="0"/>
              </a:spcBef>
            </a:pPr>
            <a:r>
              <a:rPr lang="en-US" altLang="zh-CN" sz="2400" dirty="0">
                <a:latin typeface="Times New Roman" panose="02020603050405020304" pitchFamily="18" charset="0"/>
              </a:rPr>
              <a:t>  } </a:t>
            </a:r>
          </a:p>
          <a:p>
            <a:pPr eaLnBrk="1" hangingPunct="1">
              <a:spcBef>
                <a:spcPct val="0"/>
              </a:spcBef>
            </a:pPr>
            <a:r>
              <a:rPr lang="zh-CN" altLang="en-US" sz="2400" dirty="0">
                <a:latin typeface="Times New Roman" panose="02020603050405020304" pitchFamily="18" charset="0"/>
              </a:rPr>
              <a:t>想一想：能用</a:t>
            </a:r>
            <a:r>
              <a:rPr lang="en-US" altLang="zh-CN" sz="1800" dirty="0" err="1">
                <a:ea typeface="楷体_GB2312" pitchFamily="49" charset="-122"/>
              </a:rPr>
              <a:t>pname</a:t>
            </a:r>
            <a:r>
              <a:rPr lang="zh-CN" altLang="en-US" sz="2400" dirty="0">
                <a:latin typeface="Times New Roman" panose="02020603050405020304" pitchFamily="18" charset="0"/>
              </a:rPr>
              <a:t>输入</a:t>
            </a:r>
            <a:r>
              <a:rPr lang="en-US" altLang="zh-CN" sz="2400" dirty="0">
                <a:latin typeface="Times New Roman" panose="02020603050405020304" pitchFamily="18" charset="0"/>
              </a:rPr>
              <a:t>5~10</a:t>
            </a:r>
            <a:r>
              <a:rPr lang="zh-CN" altLang="en-US" sz="2400" dirty="0">
                <a:latin typeface="Times New Roman" panose="02020603050405020304" pitchFamily="18" charset="0"/>
              </a:rPr>
              <a:t>个字符串吗？</a:t>
            </a:r>
          </a:p>
        </p:txBody>
      </p:sp>
    </p:spTree>
    <p:extLst>
      <p:ext uri="{BB962C8B-B14F-4D97-AF65-F5344CB8AC3E}">
        <p14:creationId xmlns:p14="http://schemas.microsoft.com/office/powerpoint/2010/main" val="3100077151"/>
      </p:ext>
    </p:extLst>
  </p:cSld>
  <p:clrMapOvr>
    <a:masterClrMapping/>
  </p:clrMapOvr>
  <p:transition>
    <p:random/>
    <p:sndAc>
      <p:stSnd>
        <p:snd r:embed="rId2" name="CAMERA.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4"/>
          <p:cNvSpPr txBox="1">
            <a:spLocks noChangeArrowheads="1"/>
          </p:cNvSpPr>
          <p:nvPr/>
        </p:nvSpPr>
        <p:spPr bwMode="auto">
          <a:xfrm>
            <a:off x="431800" y="512763"/>
            <a:ext cx="8229600" cy="1143000"/>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defTabSz="914400" eaLnBrk="1" hangingPunct="1">
              <a:defRPr/>
            </a:pPr>
            <a:r>
              <a:rPr lang="en-US" altLang="zh-CN" sz="2800" kern="0" dirty="0">
                <a:latin typeface="宋体" panose="02010600030101010101" pitchFamily="2" charset="-122"/>
              </a:rPr>
              <a:t>5.6  </a:t>
            </a:r>
            <a:r>
              <a:rPr lang="zh-CN" altLang="en-US" sz="2800" kern="0" dirty="0">
                <a:latin typeface="宋体" panose="02010600030101010101" pitchFamily="2" charset="-122"/>
              </a:rPr>
              <a:t>指针和动态内存分配</a:t>
            </a:r>
          </a:p>
        </p:txBody>
      </p:sp>
      <p:sp>
        <p:nvSpPr>
          <p:cNvPr id="13" name="Rectangle 27"/>
          <p:cNvSpPr>
            <a:spLocks noChangeArrowheads="1"/>
          </p:cNvSpPr>
          <p:nvPr/>
        </p:nvSpPr>
        <p:spPr bwMode="auto">
          <a:xfrm>
            <a:off x="539749" y="1449388"/>
            <a:ext cx="10308359" cy="447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0"/>
              </a:spcBef>
              <a:spcAft>
                <a:spcPts val="600"/>
              </a:spcAft>
            </a:pPr>
            <a:r>
              <a:rPr lang="en-US" altLang="zh-CN" sz="2400" dirty="0">
                <a:solidFill>
                  <a:srgbClr val="000000"/>
                </a:solidFill>
                <a:ea typeface="楷体_GB2312" pitchFamily="49" charset="-122"/>
              </a:rPr>
              <a:t>void  *</a:t>
            </a:r>
            <a:r>
              <a:rPr lang="en-US" altLang="zh-CN" sz="2400" dirty="0" err="1">
                <a:solidFill>
                  <a:srgbClr val="000000"/>
                </a:solidFill>
                <a:ea typeface="楷体_GB2312" pitchFamily="49" charset="-122"/>
              </a:rPr>
              <a:t>malloc</a:t>
            </a:r>
            <a:r>
              <a:rPr lang="en-US" altLang="zh-CN" sz="2400" dirty="0">
                <a:solidFill>
                  <a:srgbClr val="000000"/>
                </a:solidFill>
                <a:ea typeface="楷体_GB2312" pitchFamily="49" charset="-122"/>
              </a:rPr>
              <a:t>(unsigned </a:t>
            </a:r>
            <a:r>
              <a:rPr lang="en-US" altLang="zh-CN" sz="2400" dirty="0" err="1">
                <a:solidFill>
                  <a:srgbClr val="000000"/>
                </a:solidFill>
                <a:ea typeface="楷体_GB2312" pitchFamily="49" charset="-122"/>
              </a:rPr>
              <a:t>int</a:t>
            </a:r>
            <a:r>
              <a:rPr lang="en-US" altLang="zh-CN" sz="2400" dirty="0">
                <a:solidFill>
                  <a:srgbClr val="000000"/>
                </a:solidFill>
                <a:ea typeface="楷体_GB2312" pitchFamily="49" charset="-122"/>
              </a:rPr>
              <a:t> size); </a:t>
            </a:r>
          </a:p>
          <a:p>
            <a:pPr defTabSz="914400" fontAlgn="base">
              <a:spcBef>
                <a:spcPct val="0"/>
              </a:spcBef>
              <a:spcAft>
                <a:spcPts val="600"/>
              </a:spcAft>
            </a:pPr>
            <a:r>
              <a:rPr lang="zh-CN" altLang="en-US" sz="2400" dirty="0">
                <a:solidFill>
                  <a:srgbClr val="000000"/>
                </a:solidFill>
                <a:ea typeface="楷体_GB2312" pitchFamily="49" charset="-122"/>
              </a:rPr>
              <a:t>功能：在内存的</a:t>
            </a:r>
            <a:r>
              <a:rPr lang="zh-CN" altLang="en-US" sz="2800" dirty="0">
                <a:solidFill>
                  <a:srgbClr val="FF3300"/>
                </a:solidFill>
                <a:ea typeface="楷体_GB2312" pitchFamily="49" charset="-122"/>
              </a:rPr>
              <a:t>动态</a:t>
            </a:r>
            <a:r>
              <a:rPr lang="zh-CN" altLang="en-US" sz="2400" dirty="0">
                <a:solidFill>
                  <a:srgbClr val="000000"/>
                </a:solidFill>
                <a:ea typeface="楷体_GB2312" pitchFamily="49" charset="-122"/>
              </a:rPr>
              <a:t>存储区中</a:t>
            </a:r>
            <a:r>
              <a:rPr lang="zh-CN" altLang="en-US" sz="2800" dirty="0">
                <a:solidFill>
                  <a:srgbClr val="FF3300"/>
                </a:solidFill>
                <a:ea typeface="楷体_GB2312" pitchFamily="49" charset="-122"/>
              </a:rPr>
              <a:t>分配</a:t>
            </a:r>
            <a:r>
              <a:rPr lang="zh-CN" altLang="en-US" sz="2400" dirty="0">
                <a:solidFill>
                  <a:srgbClr val="000000"/>
                </a:solidFill>
                <a:ea typeface="楷体_GB2312" pitchFamily="49" charset="-122"/>
              </a:rPr>
              <a:t>一块长度为“</a:t>
            </a:r>
            <a:r>
              <a:rPr lang="en-US" altLang="zh-CN" sz="2400" dirty="0">
                <a:solidFill>
                  <a:srgbClr val="000000"/>
                </a:solidFill>
                <a:ea typeface="楷体_GB2312" pitchFamily="49" charset="-122"/>
              </a:rPr>
              <a:t>size”</a:t>
            </a:r>
            <a:r>
              <a:rPr lang="zh-CN" altLang="en-US" sz="2400" dirty="0">
                <a:solidFill>
                  <a:srgbClr val="000000"/>
                </a:solidFill>
                <a:ea typeface="楷体_GB2312" pitchFamily="49" charset="-122"/>
              </a:rPr>
              <a:t>字节的连续内存空间。 </a:t>
            </a:r>
          </a:p>
          <a:p>
            <a:pPr defTabSz="914400" fontAlgn="base">
              <a:spcBef>
                <a:spcPct val="0"/>
              </a:spcBef>
              <a:spcAft>
                <a:spcPts val="600"/>
              </a:spcAft>
            </a:pPr>
            <a:r>
              <a:rPr lang="zh-CN" altLang="en-US" sz="2400" dirty="0">
                <a:solidFill>
                  <a:srgbClr val="000000"/>
                </a:solidFill>
                <a:ea typeface="楷体_GB2312" pitchFamily="49" charset="-122"/>
              </a:rPr>
              <a:t>返回值：分配成功，返回所分配内存空间的起始地址，否则，返回 </a:t>
            </a:r>
            <a:r>
              <a:rPr lang="en-US" altLang="zh-CN" sz="2400" dirty="0">
                <a:solidFill>
                  <a:srgbClr val="000000"/>
                </a:solidFill>
                <a:ea typeface="楷体_GB2312" pitchFamily="49" charset="-122"/>
              </a:rPr>
              <a:t>NULL</a:t>
            </a:r>
            <a:r>
              <a:rPr lang="zh-CN" altLang="en-US" sz="2400" dirty="0">
                <a:solidFill>
                  <a:srgbClr val="000000"/>
                </a:solidFill>
                <a:ea typeface="楷体_GB2312" pitchFamily="49" charset="-122"/>
              </a:rPr>
              <a:t>。 </a:t>
            </a:r>
          </a:p>
          <a:p>
            <a:pPr defTabSz="914400" fontAlgn="base">
              <a:spcBef>
                <a:spcPct val="0"/>
              </a:spcBef>
              <a:spcAft>
                <a:spcPts val="600"/>
              </a:spcAft>
            </a:pPr>
            <a:r>
              <a:rPr lang="zh-CN" altLang="en-US" sz="2400" dirty="0">
                <a:solidFill>
                  <a:srgbClr val="000000"/>
                </a:solidFill>
                <a:ea typeface="楷体_GB2312" pitchFamily="49" charset="-122"/>
              </a:rPr>
              <a:t>实际使用时，需要先用 </a:t>
            </a:r>
            <a:r>
              <a:rPr lang="en-US" altLang="zh-CN" sz="2800" dirty="0" err="1">
                <a:solidFill>
                  <a:srgbClr val="FF3300"/>
                </a:solidFill>
                <a:ea typeface="楷体_GB2312" pitchFamily="49" charset="-122"/>
              </a:rPr>
              <a:t>sizeof</a:t>
            </a:r>
            <a:r>
              <a:rPr lang="en-US" altLang="zh-CN" sz="2400" dirty="0">
                <a:solidFill>
                  <a:srgbClr val="000000"/>
                </a:solidFill>
                <a:ea typeface="楷体_GB2312" pitchFamily="49" charset="-122"/>
              </a:rPr>
              <a:t>()</a:t>
            </a:r>
            <a:r>
              <a:rPr lang="zh-CN" altLang="en-US" sz="2400" dirty="0">
                <a:solidFill>
                  <a:srgbClr val="000000"/>
                </a:solidFill>
                <a:ea typeface="楷体_GB2312" pitchFamily="49" charset="-122"/>
              </a:rPr>
              <a:t>求出一个元素所需字节数，再</a:t>
            </a:r>
            <a:r>
              <a:rPr lang="zh-CN" altLang="en-US" sz="2800" dirty="0">
                <a:solidFill>
                  <a:srgbClr val="FF3300"/>
                </a:solidFill>
                <a:ea typeface="楷体_GB2312" pitchFamily="49" charset="-122"/>
              </a:rPr>
              <a:t>乘上所需元素个数</a:t>
            </a:r>
            <a:r>
              <a:rPr lang="zh-CN" altLang="en-US" sz="2400" dirty="0">
                <a:solidFill>
                  <a:srgbClr val="000000"/>
                </a:solidFill>
                <a:ea typeface="楷体_GB2312" pitchFamily="49" charset="-122"/>
              </a:rPr>
              <a:t>，调用函数的地址必须由普通指针 </a:t>
            </a:r>
            <a:r>
              <a:rPr lang="en-US" altLang="zh-CN" sz="2400" dirty="0">
                <a:solidFill>
                  <a:srgbClr val="000000"/>
                </a:solidFill>
                <a:ea typeface="楷体_GB2312" pitchFamily="49" charset="-122"/>
              </a:rPr>
              <a:t>void *</a:t>
            </a:r>
            <a:r>
              <a:rPr lang="zh-CN" altLang="en-US" sz="2400" dirty="0">
                <a:solidFill>
                  <a:srgbClr val="000000"/>
                </a:solidFill>
                <a:ea typeface="楷体_GB2312" pitchFamily="49" charset="-122"/>
              </a:rPr>
              <a:t>强制</a:t>
            </a:r>
            <a:r>
              <a:rPr lang="zh-CN" altLang="en-US" sz="2800" dirty="0">
                <a:solidFill>
                  <a:srgbClr val="FF3300"/>
                </a:solidFill>
                <a:ea typeface="楷体_GB2312" pitchFamily="49" charset="-122"/>
              </a:rPr>
              <a:t>转换</a:t>
            </a:r>
            <a:r>
              <a:rPr lang="zh-CN" altLang="en-US" sz="2400" dirty="0">
                <a:solidFill>
                  <a:srgbClr val="000000"/>
                </a:solidFill>
                <a:ea typeface="楷体_GB2312" pitchFamily="49" charset="-122"/>
              </a:rPr>
              <a:t>为所需</a:t>
            </a:r>
            <a:r>
              <a:rPr lang="zh-CN" altLang="en-US" sz="2800" dirty="0">
                <a:solidFill>
                  <a:srgbClr val="FF3300"/>
                </a:solidFill>
                <a:ea typeface="楷体_GB2312" pitchFamily="49" charset="-122"/>
              </a:rPr>
              <a:t>类型</a:t>
            </a:r>
            <a:r>
              <a:rPr lang="zh-CN" altLang="en-US" sz="2400" dirty="0">
                <a:solidFill>
                  <a:srgbClr val="000000"/>
                </a:solidFill>
                <a:ea typeface="楷体_GB2312" pitchFamily="49" charset="-122"/>
              </a:rPr>
              <a:t>，最后还要</a:t>
            </a:r>
            <a:r>
              <a:rPr lang="zh-CN" altLang="en-US" sz="2800" dirty="0">
                <a:solidFill>
                  <a:srgbClr val="FF3300"/>
                </a:solidFill>
                <a:ea typeface="楷体_GB2312" pitchFamily="49" charset="-122"/>
              </a:rPr>
              <a:t>查看是否分配成功</a:t>
            </a:r>
            <a:r>
              <a:rPr lang="zh-CN" altLang="en-US" sz="2400" dirty="0">
                <a:solidFill>
                  <a:srgbClr val="000000"/>
                </a:solidFill>
                <a:ea typeface="楷体_GB2312" pitchFamily="49" charset="-122"/>
              </a:rPr>
              <a:t>，如果没有分配成功，必须停止后继操作。</a:t>
            </a:r>
          </a:p>
          <a:p>
            <a:pPr defTabSz="914400" fontAlgn="base">
              <a:spcBef>
                <a:spcPct val="0"/>
              </a:spcBef>
              <a:spcAft>
                <a:spcPts val="600"/>
              </a:spcAft>
            </a:pPr>
            <a:r>
              <a:rPr lang="en-US" altLang="zh-CN" sz="2400" dirty="0">
                <a:solidFill>
                  <a:srgbClr val="000000"/>
                </a:solidFill>
                <a:ea typeface="楷体_GB2312" pitchFamily="49" charset="-122"/>
              </a:rPr>
              <a:t>void   free(void *pointer); </a:t>
            </a:r>
          </a:p>
          <a:p>
            <a:pPr defTabSz="914400" fontAlgn="base">
              <a:spcBef>
                <a:spcPct val="0"/>
              </a:spcBef>
              <a:spcAft>
                <a:spcPts val="600"/>
              </a:spcAft>
            </a:pPr>
            <a:r>
              <a:rPr lang="zh-CN" altLang="en-US" sz="2400" dirty="0">
                <a:solidFill>
                  <a:srgbClr val="000000"/>
                </a:solidFill>
                <a:ea typeface="楷体_GB2312" pitchFamily="49" charset="-122"/>
              </a:rPr>
              <a:t>功能：</a:t>
            </a:r>
            <a:r>
              <a:rPr lang="zh-CN" altLang="en-US" sz="2800" dirty="0">
                <a:solidFill>
                  <a:srgbClr val="FF3300"/>
                </a:solidFill>
                <a:ea typeface="楷体_GB2312" pitchFamily="49" charset="-122"/>
              </a:rPr>
              <a:t>释放</a:t>
            </a:r>
            <a:r>
              <a:rPr lang="zh-CN" altLang="en-US" sz="2400" dirty="0">
                <a:solidFill>
                  <a:srgbClr val="000000"/>
                </a:solidFill>
                <a:ea typeface="楷体_GB2312" pitchFamily="49" charset="-122"/>
              </a:rPr>
              <a:t> </a:t>
            </a:r>
            <a:r>
              <a:rPr lang="en-US" altLang="zh-CN" sz="2400" dirty="0">
                <a:solidFill>
                  <a:srgbClr val="000000"/>
                </a:solidFill>
                <a:ea typeface="楷体_GB2312" pitchFamily="49" charset="-122"/>
              </a:rPr>
              <a:t>pointer </a:t>
            </a:r>
            <a:r>
              <a:rPr lang="zh-CN" altLang="en-US" sz="2400" dirty="0">
                <a:solidFill>
                  <a:srgbClr val="000000"/>
                </a:solidFill>
                <a:ea typeface="楷体_GB2312" pitchFamily="49" charset="-122"/>
              </a:rPr>
              <a:t>所指向的一块内存空间，</a:t>
            </a:r>
            <a:r>
              <a:rPr lang="en-US" altLang="zh-CN" sz="2400" dirty="0">
                <a:solidFill>
                  <a:srgbClr val="000000"/>
                </a:solidFill>
                <a:ea typeface="楷体_GB2312" pitchFamily="49" charset="-122"/>
              </a:rPr>
              <a:t>pointer </a:t>
            </a:r>
            <a:r>
              <a:rPr lang="zh-CN" altLang="en-US" sz="2400" dirty="0">
                <a:solidFill>
                  <a:srgbClr val="000000"/>
                </a:solidFill>
                <a:ea typeface="楷体_GB2312" pitchFamily="49" charset="-122"/>
              </a:rPr>
              <a:t>是一个任意类型的指针变量，它指向被释放区域的首地址。被释放区应是由 </a:t>
            </a:r>
            <a:r>
              <a:rPr lang="en-US" altLang="zh-CN" sz="2400" dirty="0" err="1">
                <a:solidFill>
                  <a:srgbClr val="000000"/>
                </a:solidFill>
                <a:ea typeface="楷体_GB2312" pitchFamily="49" charset="-122"/>
              </a:rPr>
              <a:t>malloc</a:t>
            </a:r>
            <a:r>
              <a:rPr lang="en-US" altLang="zh-CN" sz="2400" dirty="0">
                <a:solidFill>
                  <a:srgbClr val="000000"/>
                </a:solidFill>
                <a:ea typeface="楷体_GB2312" pitchFamily="49" charset="-122"/>
              </a:rPr>
              <a:t> </a:t>
            </a:r>
            <a:r>
              <a:rPr lang="zh-CN" altLang="en-US" sz="2400" dirty="0">
                <a:solidFill>
                  <a:srgbClr val="000000"/>
                </a:solidFill>
                <a:ea typeface="楷体_GB2312" pitchFamily="49" charset="-122"/>
              </a:rPr>
              <a:t>或 </a:t>
            </a:r>
            <a:r>
              <a:rPr lang="en-US" altLang="zh-CN" sz="2400" dirty="0" err="1">
                <a:solidFill>
                  <a:srgbClr val="000000"/>
                </a:solidFill>
                <a:ea typeface="楷体_GB2312" pitchFamily="49" charset="-122"/>
              </a:rPr>
              <a:t>calloc</a:t>
            </a:r>
            <a:r>
              <a:rPr lang="en-US" altLang="zh-CN" sz="2400" dirty="0">
                <a:solidFill>
                  <a:srgbClr val="000000"/>
                </a:solidFill>
                <a:ea typeface="楷体_GB2312" pitchFamily="49" charset="-122"/>
              </a:rPr>
              <a:t> </a:t>
            </a:r>
            <a:r>
              <a:rPr lang="zh-CN" altLang="en-US" sz="2400" dirty="0">
                <a:solidFill>
                  <a:srgbClr val="000000"/>
                </a:solidFill>
                <a:ea typeface="楷体_GB2312" pitchFamily="49" charset="-122"/>
              </a:rPr>
              <a:t>函数所分配的区域。</a:t>
            </a:r>
          </a:p>
        </p:txBody>
      </p:sp>
    </p:spTree>
    <p:extLst>
      <p:ext uri="{BB962C8B-B14F-4D97-AF65-F5344CB8AC3E}">
        <p14:creationId xmlns:p14="http://schemas.microsoft.com/office/powerpoint/2010/main" val="3852522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457200" y="0"/>
            <a:ext cx="8229600" cy="68580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marL="812800" indent="-812800" algn="l" rtl="0" eaLnBrk="0" fontAlgn="base" hangingPunct="0">
              <a:spcBef>
                <a:spcPct val="20000"/>
              </a:spcBef>
              <a:spcAft>
                <a:spcPct val="0"/>
              </a:spcAft>
              <a:defRPr sz="3200" b="1">
                <a:solidFill>
                  <a:schemeClr val="tx1"/>
                </a:solidFill>
                <a:effectLst>
                  <a:outerShdw blurRad="38100" dist="38100" dir="2700000" algn="tl">
                    <a:srgbClr val="C0C0C0"/>
                  </a:outerShdw>
                </a:effectLst>
                <a:latin typeface="+mn-lt"/>
                <a:ea typeface="+mn-ea"/>
                <a:cs typeface="+mn-cs"/>
                <a:sym typeface="Wingdings 2"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sym typeface="Wingdings 2" panose="05020102010507070707" pitchFamily="18" charset="2"/>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sym typeface="Wingdings 2" panose="05020102010507070707" pitchFamily="18" charset="2"/>
              </a:defRPr>
            </a:lvl3pPr>
            <a:lvl4pPr marL="1879600" indent="-508000" algn="l" rtl="0" eaLnBrk="0" fontAlgn="base" hangingPunct="0">
              <a:spcBef>
                <a:spcPct val="20000"/>
              </a:spcBef>
              <a:spcAft>
                <a:spcPct val="0"/>
              </a:spcAft>
              <a:buChar char="–"/>
              <a:defRPr sz="2000">
                <a:solidFill>
                  <a:schemeClr val="tx1"/>
                </a:solidFill>
                <a:latin typeface="+mn-lt"/>
                <a:ea typeface="+mn-ea"/>
                <a:sym typeface="Wingdings 2" panose="05020102010507070707" pitchFamily="18" charset="2"/>
              </a:defRPr>
            </a:lvl4pPr>
            <a:lvl5pPr marL="2336800" indent="-508000" algn="l" rtl="0" eaLnBrk="0" fontAlgn="base" hangingPunct="0">
              <a:spcBef>
                <a:spcPct val="20000"/>
              </a:spcBef>
              <a:spcAft>
                <a:spcPct val="0"/>
              </a:spcAft>
              <a:buChar char="»"/>
              <a:defRPr sz="2000">
                <a:solidFill>
                  <a:schemeClr val="tx1"/>
                </a:solidFill>
                <a:latin typeface="+mn-lt"/>
                <a:ea typeface="+mn-ea"/>
                <a:sym typeface="Wingdings 2" panose="05020102010507070707" pitchFamily="18" charset="2"/>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r>
              <a:rPr kumimoji="0" lang="zh-CN" altLang="en-US"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例 </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5-12】   </a:t>
            </a:r>
            <a:r>
              <a:rPr kumimoji="0" lang="zh-CN" altLang="en-US"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输入</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n </a:t>
            </a:r>
            <a:r>
              <a:rPr kumimoji="0" lang="zh-CN" altLang="en-US"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个单词，将其按字典顺序输出，</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n </a:t>
            </a:r>
            <a:r>
              <a:rPr kumimoji="0" lang="zh-CN" altLang="en-US"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从键盘输入。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#include &lt;</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stdio.h</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&gt;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#include &lt;</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malloc.h</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&gt;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#include &lt;</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string.h</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&gt;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#define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MaxLenght</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30 //</a:t>
            </a:r>
            <a:r>
              <a:rPr kumimoji="0" lang="zh-CN" altLang="en-US"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单词最大长度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void main(void)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char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tmp</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MaxLenght</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],**words;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int</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j, k, n=5;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printf</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r>
              <a:rPr kumimoji="0" lang="zh-CN" altLang="en-US"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请输入 </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n</a:t>
            </a:r>
            <a:r>
              <a:rPr kumimoji="0" lang="zh-CN" altLang="en-US"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scanf</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"%d", &amp;n);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if( (words =(char **)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malloc</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sizeof</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(char *)*n )) == NULL )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printf</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zh-CN" altLang="en-US"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内存分配失败</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\n" );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return ;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for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=0;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&lt;n;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printf</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r>
              <a:rPr kumimoji="0" lang="zh-CN" altLang="en-US"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请输入第</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%d</a:t>
            </a:r>
            <a:r>
              <a:rPr kumimoji="0" lang="zh-CN" altLang="en-US"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个单词：</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scanf</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"%s",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tmp</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if(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words+i</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=(char *)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malloc</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sizeof</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(char)*</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strlen</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tmp</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)+1 )) == NULL )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printf</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zh-CN" altLang="en-US"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第</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%d</a:t>
            </a:r>
            <a:r>
              <a:rPr kumimoji="0" lang="zh-CN" altLang="en-US"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个单词内存分配失败</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\n",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i</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return ;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strcpy</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words+i</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1600" b="1" i="0" u="none" strike="noStrike" kern="0" cap="none" spc="0" normalizeH="0" baseline="0" noProof="0" dirty="0" err="1">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tmp</a:t>
            </a: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1600" b="1" i="0" u="none" strike="noStrike" kern="0" cap="none" spc="0" normalizeH="0" baseline="0" noProof="0" dirty="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p>
        </p:txBody>
      </p:sp>
    </p:spTree>
    <p:extLst>
      <p:ext uri="{BB962C8B-B14F-4D97-AF65-F5344CB8AC3E}">
        <p14:creationId xmlns:p14="http://schemas.microsoft.com/office/powerpoint/2010/main" val="35662973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Rectangle 2"/>
          <p:cNvSpPr txBox="1">
            <a:spLocks noChangeArrowheads="1"/>
          </p:cNvSpPr>
          <p:nvPr/>
        </p:nvSpPr>
        <p:spPr bwMode="auto">
          <a:xfrm>
            <a:off x="1101436" y="0"/>
            <a:ext cx="8229600" cy="68580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marL="812800" indent="-812800" algn="l" rtl="0" eaLnBrk="0" fontAlgn="base" hangingPunct="0">
              <a:spcBef>
                <a:spcPct val="20000"/>
              </a:spcBef>
              <a:spcAft>
                <a:spcPct val="0"/>
              </a:spcAft>
              <a:defRPr sz="3200" b="1">
                <a:solidFill>
                  <a:schemeClr val="tx1"/>
                </a:solidFill>
                <a:effectLst>
                  <a:outerShdw blurRad="38100" dist="38100" dir="2700000" algn="tl">
                    <a:srgbClr val="C0C0C0"/>
                  </a:outerShdw>
                </a:effectLst>
                <a:latin typeface="+mn-lt"/>
                <a:ea typeface="+mn-ea"/>
                <a:cs typeface="+mn-cs"/>
                <a:sym typeface="Wingdings 2" pitchFamily="18" charset="2"/>
              </a:defRPr>
            </a:lvl1pPr>
            <a:lvl2pPr marL="1168400" indent="-711200" algn="l" rtl="0" eaLnBrk="0" fontAlgn="base" hangingPunct="0">
              <a:spcBef>
                <a:spcPct val="20000"/>
              </a:spcBef>
              <a:spcAft>
                <a:spcPct val="0"/>
              </a:spcAft>
              <a:buAutoNum type="ea1JpnChsDbPeriod"/>
              <a:defRPr sz="2800">
                <a:solidFill>
                  <a:schemeClr val="tx1"/>
                </a:solidFill>
                <a:latin typeface="+mn-lt"/>
                <a:ea typeface="+mn-ea"/>
                <a:sym typeface="Wingdings 2" panose="05020102010507070707" pitchFamily="18" charset="2"/>
              </a:defRPr>
            </a:lvl2pPr>
            <a:lvl3pPr marL="1524000" indent="-609600" algn="l" rtl="0" eaLnBrk="0" fontAlgn="base" hangingPunct="0">
              <a:spcBef>
                <a:spcPct val="20000"/>
              </a:spcBef>
              <a:spcAft>
                <a:spcPct val="0"/>
              </a:spcAft>
              <a:buAutoNum type="alphaLcPeriod"/>
              <a:defRPr sz="2400">
                <a:solidFill>
                  <a:schemeClr val="tx1"/>
                </a:solidFill>
                <a:latin typeface="+mn-lt"/>
                <a:ea typeface="+mn-ea"/>
                <a:sym typeface="Wingdings 2" panose="05020102010507070707" pitchFamily="18" charset="2"/>
              </a:defRPr>
            </a:lvl3pPr>
            <a:lvl4pPr marL="1879600" indent="-508000" algn="l" rtl="0" eaLnBrk="0" fontAlgn="base" hangingPunct="0">
              <a:spcBef>
                <a:spcPct val="20000"/>
              </a:spcBef>
              <a:spcAft>
                <a:spcPct val="0"/>
              </a:spcAft>
              <a:buChar char="–"/>
              <a:defRPr sz="2000">
                <a:solidFill>
                  <a:schemeClr val="tx1"/>
                </a:solidFill>
                <a:latin typeface="+mn-lt"/>
                <a:ea typeface="+mn-ea"/>
                <a:sym typeface="Wingdings 2" panose="05020102010507070707" pitchFamily="18" charset="2"/>
              </a:defRPr>
            </a:lvl4pPr>
            <a:lvl5pPr marL="2336800" indent="-508000" algn="l" rtl="0" eaLnBrk="0" fontAlgn="base" hangingPunct="0">
              <a:spcBef>
                <a:spcPct val="20000"/>
              </a:spcBef>
              <a:spcAft>
                <a:spcPct val="0"/>
              </a:spcAft>
              <a:buChar char="»"/>
              <a:defRPr sz="2000">
                <a:solidFill>
                  <a:schemeClr val="tx1"/>
                </a:solidFill>
                <a:latin typeface="+mn-lt"/>
                <a:ea typeface="+mn-ea"/>
                <a:sym typeface="Wingdings 2" panose="05020102010507070707" pitchFamily="18" charset="2"/>
              </a:defRPr>
            </a:lvl5pPr>
            <a:lvl6pPr marL="2794000" indent="-508000" algn="l" rtl="0" fontAlgn="base">
              <a:spcBef>
                <a:spcPct val="20000"/>
              </a:spcBef>
              <a:spcAft>
                <a:spcPct val="0"/>
              </a:spcAft>
              <a:buChar char="»"/>
              <a:defRPr sz="2000">
                <a:solidFill>
                  <a:schemeClr val="tx1"/>
                </a:solidFill>
                <a:latin typeface="+mn-lt"/>
                <a:ea typeface="+mn-ea"/>
              </a:defRPr>
            </a:lvl6pPr>
            <a:lvl7pPr marL="3251200" indent="-508000" algn="l" rtl="0" fontAlgn="base">
              <a:spcBef>
                <a:spcPct val="20000"/>
              </a:spcBef>
              <a:spcAft>
                <a:spcPct val="0"/>
              </a:spcAft>
              <a:buChar char="»"/>
              <a:defRPr sz="2000">
                <a:solidFill>
                  <a:schemeClr val="tx1"/>
                </a:solidFill>
                <a:latin typeface="+mn-lt"/>
                <a:ea typeface="+mn-ea"/>
              </a:defRPr>
            </a:lvl7pPr>
            <a:lvl8pPr marL="3708400" indent="-508000" algn="l" rtl="0" fontAlgn="base">
              <a:spcBef>
                <a:spcPct val="20000"/>
              </a:spcBef>
              <a:spcAft>
                <a:spcPct val="0"/>
              </a:spcAft>
              <a:buChar char="»"/>
              <a:defRPr sz="2000">
                <a:solidFill>
                  <a:schemeClr val="tx1"/>
                </a:solidFill>
                <a:latin typeface="+mn-lt"/>
                <a:ea typeface="+mn-ea"/>
              </a:defRPr>
            </a:lvl8pPr>
            <a:lvl9pPr marL="4165600" indent="-508000" algn="l" rtl="0" fontAlgn="base">
              <a:spcBef>
                <a:spcPct val="20000"/>
              </a:spcBef>
              <a:spcAft>
                <a:spcPct val="0"/>
              </a:spcAft>
              <a:buChar char="»"/>
              <a:defRPr sz="2000">
                <a:solidFill>
                  <a:schemeClr val="tx1"/>
                </a:solidFill>
                <a:latin typeface="+mn-lt"/>
                <a:ea typeface="+mn-ea"/>
              </a:defRPr>
            </a:lvl9pPr>
          </a:lstStyle>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for(i=0;i&lt;n-1;i++)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k=i;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for(j=i+1;j&lt;n;j++)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if(strcmp(words[k], words[j])&gt;0)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k=j;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if(k!=i)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char *tmp;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tmp=words[i], words[i]=words[k], words[k]=tmp;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printf( "排序结果\n");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for(i=0;i&lt;n;i++)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puts(words[i]);</a:t>
            </a:r>
            <a:endPar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endParaRP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for(i=0;i&lt;n;i++)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free</a:t>
            </a:r>
            <a:r>
              <a:rPr kumimoji="0" lang="en-US"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(words[i]);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r>
              <a:rPr kumimoji="0" lang="en-US"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free(words); </a:t>
            </a:r>
          </a:p>
          <a:p>
            <a:pPr marL="812800" marR="0" lvl="0" indent="-812800" algn="l" defTabSz="914400" rtl="0" eaLnBrk="1" fontAlgn="base" latinLnBrk="0" hangingPunct="1">
              <a:lnSpc>
                <a:spcPct val="80000"/>
              </a:lnSpc>
              <a:spcBef>
                <a:spcPct val="20000"/>
              </a:spcBef>
              <a:spcAft>
                <a:spcPct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rPr>
              <a:t>} </a:t>
            </a:r>
            <a:endParaRPr kumimoji="0" lang="en-US" altLang="zh-CN" sz="2000" b="1" i="0" u="none" strike="noStrike" kern="0" cap="none" spc="0" normalizeH="0" baseline="0" noProof="0">
              <a:ln>
                <a:noFill/>
              </a:ln>
              <a:solidFill>
                <a:srgbClr val="000000"/>
              </a:solidFill>
              <a:effectLst>
                <a:outerShdw blurRad="38100" dist="38100" dir="2700000" algn="tl">
                  <a:srgbClr val="C0C0C0"/>
                </a:outerShdw>
              </a:effectLst>
              <a:uLnTx/>
              <a:uFillTx/>
              <a:latin typeface="Arial"/>
              <a:ea typeface="宋体"/>
              <a:cs typeface="+mn-cs"/>
              <a:sym typeface="Wingdings 2" pitchFamily="18" charset="2"/>
            </a:endParaRPr>
          </a:p>
        </p:txBody>
      </p:sp>
      <p:pic>
        <p:nvPicPr>
          <p:cNvPr id="1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6236" y="3184525"/>
            <a:ext cx="45720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0269880"/>
      </p:ext>
    </p:extLst>
  </p:cSld>
  <p:clrMapOvr>
    <a:masterClrMapping/>
  </p:clrMapOvr>
  <p:transition>
    <p:random/>
    <p:sndAc>
      <p:stSnd>
        <p:snd r:embed="rId2" name="CAMERA.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bwMode="auto">
          <a:xfrm>
            <a:off x="1454727" y="614652"/>
            <a:ext cx="8229600" cy="1143000"/>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defTabSz="914400" eaLnBrk="1" hangingPunct="1">
              <a:defRPr/>
            </a:pPr>
            <a:r>
              <a:rPr lang="en-US" altLang="zh-CN" sz="3200" kern="0">
                <a:latin typeface="宋体" panose="02010600030101010101" pitchFamily="2" charset="-122"/>
                <a:ea typeface="宋体" panose="02010600030101010101" pitchFamily="2" charset="-122"/>
              </a:rPr>
              <a:t> </a:t>
            </a:r>
            <a:r>
              <a:rPr lang="zh-CN" altLang="en-US" sz="3200" kern="0">
                <a:latin typeface="宋体" panose="02010600030101010101" pitchFamily="2" charset="-122"/>
                <a:ea typeface="宋体" panose="02010600030101010101" pitchFamily="2" charset="-122"/>
              </a:rPr>
              <a:t>指针小结</a:t>
            </a:r>
          </a:p>
        </p:txBody>
      </p:sp>
      <p:graphicFrame>
        <p:nvGraphicFramePr>
          <p:cNvPr id="11" name="Group 3"/>
          <p:cNvGraphicFramePr>
            <a:graphicFrameLocks/>
          </p:cNvGraphicFramePr>
          <p:nvPr>
            <p:extLst>
              <p:ext uri="{D42A27DB-BD31-4B8C-83A1-F6EECF244321}">
                <p14:modId xmlns:p14="http://schemas.microsoft.com/office/powerpoint/2010/main" val="2853842044"/>
              </p:ext>
            </p:extLst>
          </p:nvPr>
        </p:nvGraphicFramePr>
        <p:xfrm>
          <a:off x="1248352" y="1732252"/>
          <a:ext cx="8470900" cy="4525964"/>
        </p:xfrm>
        <a:graphic>
          <a:graphicData uri="http://schemas.openxmlformats.org/drawingml/2006/table">
            <a:tbl>
              <a:tblPr/>
              <a:tblGrid>
                <a:gridCol w="1835150">
                  <a:extLst>
                    <a:ext uri="{9D8B030D-6E8A-4147-A177-3AD203B41FA5}">
                      <a16:colId xmlns:a16="http://schemas.microsoft.com/office/drawing/2014/main" val="20000"/>
                    </a:ext>
                  </a:extLst>
                </a:gridCol>
                <a:gridCol w="6635750">
                  <a:extLst>
                    <a:ext uri="{9D8B030D-6E8A-4147-A177-3AD203B41FA5}">
                      <a16:colId xmlns:a16="http://schemas.microsoft.com/office/drawing/2014/main" val="20001"/>
                    </a:ext>
                  </a:extLst>
                </a:gridCol>
              </a:tblGrid>
              <a:tr h="754063">
                <a:tc>
                  <a:txBody>
                    <a:bodyPr/>
                    <a:lstStyle>
                      <a:lvl1pPr marL="0" algn="l" defTabSz="914363" rtl="0" eaLnBrk="1" latinLnBrk="0" hangingPunct="1">
                        <a:defRPr sz="1800" kern="1200">
                          <a:solidFill>
                            <a:schemeClr val="tx1"/>
                          </a:solidFill>
                          <a:latin typeface="Arial"/>
                          <a:ea typeface="宋体"/>
                        </a:defRPr>
                      </a:lvl1pPr>
                      <a:lvl2pPr marL="457182" algn="l" defTabSz="914363" rtl="0" eaLnBrk="1" latinLnBrk="0" hangingPunct="1">
                        <a:defRPr sz="1800" kern="1200">
                          <a:solidFill>
                            <a:schemeClr val="tx1"/>
                          </a:solidFill>
                          <a:latin typeface="Arial"/>
                          <a:ea typeface="宋体"/>
                        </a:defRPr>
                      </a:lvl2pPr>
                      <a:lvl3pPr marL="914363" algn="l" defTabSz="914363" rtl="0" eaLnBrk="1" latinLnBrk="0" hangingPunct="1">
                        <a:defRPr sz="1800" kern="1200">
                          <a:solidFill>
                            <a:schemeClr val="tx1"/>
                          </a:solidFill>
                          <a:latin typeface="Arial"/>
                          <a:ea typeface="宋体"/>
                        </a:defRPr>
                      </a:lvl3pPr>
                      <a:lvl4pPr marL="1371545" algn="l" defTabSz="914363" rtl="0" eaLnBrk="1" latinLnBrk="0" hangingPunct="1">
                        <a:defRPr sz="1800" kern="1200">
                          <a:solidFill>
                            <a:schemeClr val="tx1"/>
                          </a:solidFill>
                          <a:latin typeface="Arial"/>
                          <a:ea typeface="宋体"/>
                        </a:defRPr>
                      </a:lvl4pPr>
                      <a:lvl5pPr marL="1828727" algn="l" defTabSz="914363" rtl="0" eaLnBrk="1" latinLnBrk="0" hangingPunct="1">
                        <a:defRPr sz="1800" kern="1200">
                          <a:solidFill>
                            <a:schemeClr val="tx1"/>
                          </a:solidFill>
                          <a:latin typeface="Arial"/>
                          <a:ea typeface="宋体"/>
                        </a:defRPr>
                      </a:lvl5pPr>
                      <a:lvl6pPr marL="2285909" algn="l" defTabSz="914363" rtl="0" eaLnBrk="1" latinLnBrk="0" hangingPunct="1">
                        <a:defRPr sz="1800" kern="1200">
                          <a:solidFill>
                            <a:schemeClr val="tx1"/>
                          </a:solidFill>
                          <a:latin typeface="Arial"/>
                          <a:ea typeface="宋体"/>
                        </a:defRPr>
                      </a:lvl6pPr>
                      <a:lvl7pPr marL="2743090" algn="l" defTabSz="914363" rtl="0" eaLnBrk="1" latinLnBrk="0" hangingPunct="1">
                        <a:defRPr sz="1800" kern="1200">
                          <a:solidFill>
                            <a:schemeClr val="tx1"/>
                          </a:solidFill>
                          <a:latin typeface="Arial"/>
                          <a:ea typeface="宋体"/>
                        </a:defRPr>
                      </a:lvl7pPr>
                      <a:lvl8pPr marL="3200272" algn="l" defTabSz="914363" rtl="0" eaLnBrk="1" latinLnBrk="0" hangingPunct="1">
                        <a:defRPr sz="1800" kern="1200">
                          <a:solidFill>
                            <a:schemeClr val="tx1"/>
                          </a:solidFill>
                          <a:latin typeface="Arial"/>
                          <a:ea typeface="宋体"/>
                        </a:defRPr>
                      </a:lvl8pPr>
                      <a:lvl9pPr marL="3657454" algn="l" defTabSz="914363"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      义</a:t>
                      </a:r>
                      <a:endParaRPr kumimoji="0" lang="zh-CN" altLang="en-US" sz="4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363" rtl="0" eaLnBrk="1" latinLnBrk="0" hangingPunct="1">
                        <a:defRPr sz="1800" kern="1200">
                          <a:solidFill>
                            <a:schemeClr val="tx1"/>
                          </a:solidFill>
                          <a:latin typeface="Arial"/>
                          <a:ea typeface="宋体"/>
                        </a:defRPr>
                      </a:lvl1pPr>
                      <a:lvl2pPr marL="457182" algn="l" defTabSz="914363" rtl="0" eaLnBrk="1" latinLnBrk="0" hangingPunct="1">
                        <a:defRPr sz="1800" kern="1200">
                          <a:solidFill>
                            <a:schemeClr val="tx1"/>
                          </a:solidFill>
                          <a:latin typeface="Arial"/>
                          <a:ea typeface="宋体"/>
                        </a:defRPr>
                      </a:lvl2pPr>
                      <a:lvl3pPr marL="914363" algn="l" defTabSz="914363" rtl="0" eaLnBrk="1" latinLnBrk="0" hangingPunct="1">
                        <a:defRPr sz="1800" kern="1200">
                          <a:solidFill>
                            <a:schemeClr val="tx1"/>
                          </a:solidFill>
                          <a:latin typeface="Arial"/>
                          <a:ea typeface="宋体"/>
                        </a:defRPr>
                      </a:lvl3pPr>
                      <a:lvl4pPr marL="1371545" algn="l" defTabSz="914363" rtl="0" eaLnBrk="1" latinLnBrk="0" hangingPunct="1">
                        <a:defRPr sz="1800" kern="1200">
                          <a:solidFill>
                            <a:schemeClr val="tx1"/>
                          </a:solidFill>
                          <a:latin typeface="Arial"/>
                          <a:ea typeface="宋体"/>
                        </a:defRPr>
                      </a:lvl4pPr>
                      <a:lvl5pPr marL="1828727" algn="l" defTabSz="914363" rtl="0" eaLnBrk="1" latinLnBrk="0" hangingPunct="1">
                        <a:defRPr sz="1800" kern="1200">
                          <a:solidFill>
                            <a:schemeClr val="tx1"/>
                          </a:solidFill>
                          <a:latin typeface="Arial"/>
                          <a:ea typeface="宋体"/>
                        </a:defRPr>
                      </a:lvl5pPr>
                      <a:lvl6pPr marL="2285909" algn="l" defTabSz="914363" rtl="0" eaLnBrk="1" latinLnBrk="0" hangingPunct="1">
                        <a:defRPr sz="1800" kern="1200">
                          <a:solidFill>
                            <a:schemeClr val="tx1"/>
                          </a:solidFill>
                          <a:latin typeface="Arial"/>
                          <a:ea typeface="宋体"/>
                        </a:defRPr>
                      </a:lvl6pPr>
                      <a:lvl7pPr marL="2743090" algn="l" defTabSz="914363" rtl="0" eaLnBrk="1" latinLnBrk="0" hangingPunct="1">
                        <a:defRPr sz="1800" kern="1200">
                          <a:solidFill>
                            <a:schemeClr val="tx1"/>
                          </a:solidFill>
                          <a:latin typeface="Arial"/>
                          <a:ea typeface="宋体"/>
                        </a:defRPr>
                      </a:lvl7pPr>
                      <a:lvl8pPr marL="3200272" algn="l" defTabSz="914363" rtl="0" eaLnBrk="1" latinLnBrk="0" hangingPunct="1">
                        <a:defRPr sz="1800" kern="1200">
                          <a:solidFill>
                            <a:schemeClr val="tx1"/>
                          </a:solidFill>
                          <a:latin typeface="Arial"/>
                          <a:ea typeface="宋体"/>
                        </a:defRPr>
                      </a:lvl8pPr>
                      <a:lvl9pPr marL="3657454" algn="l" defTabSz="914363"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含      义</a:t>
                      </a:r>
                      <a:endParaRPr kumimoji="0" lang="zh-CN" altLang="en-US" sz="4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4063">
                <a:tc>
                  <a:txBody>
                    <a:bodyPr/>
                    <a:lstStyle>
                      <a:lvl1pPr marL="0" algn="l" defTabSz="914363" rtl="0" eaLnBrk="1" latinLnBrk="0" hangingPunct="1">
                        <a:defRPr sz="1800" kern="1200">
                          <a:solidFill>
                            <a:schemeClr val="tx1"/>
                          </a:solidFill>
                          <a:latin typeface="Arial"/>
                          <a:ea typeface="宋体"/>
                        </a:defRPr>
                      </a:lvl1pPr>
                      <a:lvl2pPr marL="457182" algn="l" defTabSz="914363" rtl="0" eaLnBrk="1" latinLnBrk="0" hangingPunct="1">
                        <a:defRPr sz="1800" kern="1200">
                          <a:solidFill>
                            <a:schemeClr val="tx1"/>
                          </a:solidFill>
                          <a:latin typeface="Arial"/>
                          <a:ea typeface="宋体"/>
                        </a:defRPr>
                      </a:lvl2pPr>
                      <a:lvl3pPr marL="914363" algn="l" defTabSz="914363" rtl="0" eaLnBrk="1" latinLnBrk="0" hangingPunct="1">
                        <a:defRPr sz="1800" kern="1200">
                          <a:solidFill>
                            <a:schemeClr val="tx1"/>
                          </a:solidFill>
                          <a:latin typeface="Arial"/>
                          <a:ea typeface="宋体"/>
                        </a:defRPr>
                      </a:lvl3pPr>
                      <a:lvl4pPr marL="1371545" algn="l" defTabSz="914363" rtl="0" eaLnBrk="1" latinLnBrk="0" hangingPunct="1">
                        <a:defRPr sz="1800" kern="1200">
                          <a:solidFill>
                            <a:schemeClr val="tx1"/>
                          </a:solidFill>
                          <a:latin typeface="Arial"/>
                          <a:ea typeface="宋体"/>
                        </a:defRPr>
                      </a:lvl4pPr>
                      <a:lvl5pPr marL="1828727" algn="l" defTabSz="914363" rtl="0" eaLnBrk="1" latinLnBrk="0" hangingPunct="1">
                        <a:defRPr sz="1800" kern="1200">
                          <a:solidFill>
                            <a:schemeClr val="tx1"/>
                          </a:solidFill>
                          <a:latin typeface="Arial"/>
                          <a:ea typeface="宋体"/>
                        </a:defRPr>
                      </a:lvl5pPr>
                      <a:lvl6pPr marL="2285909" algn="l" defTabSz="914363" rtl="0" eaLnBrk="1" latinLnBrk="0" hangingPunct="1">
                        <a:defRPr sz="1800" kern="1200">
                          <a:solidFill>
                            <a:schemeClr val="tx1"/>
                          </a:solidFill>
                          <a:latin typeface="Arial"/>
                          <a:ea typeface="宋体"/>
                        </a:defRPr>
                      </a:lvl6pPr>
                      <a:lvl7pPr marL="2743090" algn="l" defTabSz="914363" rtl="0" eaLnBrk="1" latinLnBrk="0" hangingPunct="1">
                        <a:defRPr sz="1800" kern="1200">
                          <a:solidFill>
                            <a:schemeClr val="tx1"/>
                          </a:solidFill>
                          <a:latin typeface="Arial"/>
                          <a:ea typeface="宋体"/>
                        </a:defRPr>
                      </a:lvl7pPr>
                      <a:lvl8pPr marL="3200272" algn="l" defTabSz="914363" rtl="0" eaLnBrk="1" latinLnBrk="0" hangingPunct="1">
                        <a:defRPr sz="1800" kern="1200">
                          <a:solidFill>
                            <a:schemeClr val="tx1"/>
                          </a:solidFill>
                          <a:latin typeface="Arial"/>
                          <a:ea typeface="宋体"/>
                        </a:defRPr>
                      </a:lvl8pPr>
                      <a:lvl9pPr marL="3657454" algn="l" defTabSz="914363"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 Num[n];</a:t>
                      </a:r>
                      <a:endParaRPr kumimoji="0" lang="en-US" altLang="zh-CN" sz="4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363" rtl="0" eaLnBrk="1" latinLnBrk="0" hangingPunct="1">
                        <a:defRPr sz="1800" kern="1200">
                          <a:solidFill>
                            <a:schemeClr val="tx1"/>
                          </a:solidFill>
                          <a:latin typeface="Arial"/>
                          <a:ea typeface="宋体"/>
                        </a:defRPr>
                      </a:lvl1pPr>
                      <a:lvl2pPr marL="457182" algn="l" defTabSz="914363" rtl="0" eaLnBrk="1" latinLnBrk="0" hangingPunct="1">
                        <a:defRPr sz="1800" kern="1200">
                          <a:solidFill>
                            <a:schemeClr val="tx1"/>
                          </a:solidFill>
                          <a:latin typeface="Arial"/>
                          <a:ea typeface="宋体"/>
                        </a:defRPr>
                      </a:lvl2pPr>
                      <a:lvl3pPr marL="914363" algn="l" defTabSz="914363" rtl="0" eaLnBrk="1" latinLnBrk="0" hangingPunct="1">
                        <a:defRPr sz="1800" kern="1200">
                          <a:solidFill>
                            <a:schemeClr val="tx1"/>
                          </a:solidFill>
                          <a:latin typeface="Arial"/>
                          <a:ea typeface="宋体"/>
                        </a:defRPr>
                      </a:lvl3pPr>
                      <a:lvl4pPr marL="1371545" algn="l" defTabSz="914363" rtl="0" eaLnBrk="1" latinLnBrk="0" hangingPunct="1">
                        <a:defRPr sz="1800" kern="1200">
                          <a:solidFill>
                            <a:schemeClr val="tx1"/>
                          </a:solidFill>
                          <a:latin typeface="Arial"/>
                          <a:ea typeface="宋体"/>
                        </a:defRPr>
                      </a:lvl4pPr>
                      <a:lvl5pPr marL="1828727" algn="l" defTabSz="914363" rtl="0" eaLnBrk="1" latinLnBrk="0" hangingPunct="1">
                        <a:defRPr sz="1800" kern="1200">
                          <a:solidFill>
                            <a:schemeClr val="tx1"/>
                          </a:solidFill>
                          <a:latin typeface="Arial"/>
                          <a:ea typeface="宋体"/>
                        </a:defRPr>
                      </a:lvl5pPr>
                      <a:lvl6pPr marL="2285909" algn="l" defTabSz="914363" rtl="0" eaLnBrk="1" latinLnBrk="0" hangingPunct="1">
                        <a:defRPr sz="1800" kern="1200">
                          <a:solidFill>
                            <a:schemeClr val="tx1"/>
                          </a:solidFill>
                          <a:latin typeface="Arial"/>
                          <a:ea typeface="宋体"/>
                        </a:defRPr>
                      </a:lvl6pPr>
                      <a:lvl7pPr marL="2743090" algn="l" defTabSz="914363" rtl="0" eaLnBrk="1" latinLnBrk="0" hangingPunct="1">
                        <a:defRPr sz="1800" kern="1200">
                          <a:solidFill>
                            <a:schemeClr val="tx1"/>
                          </a:solidFill>
                          <a:latin typeface="Arial"/>
                          <a:ea typeface="宋体"/>
                        </a:defRPr>
                      </a:lvl7pPr>
                      <a:lvl8pPr marL="3200272" algn="l" defTabSz="914363" rtl="0" eaLnBrk="1" latinLnBrk="0" hangingPunct="1">
                        <a:defRPr sz="1800" kern="1200">
                          <a:solidFill>
                            <a:schemeClr val="tx1"/>
                          </a:solidFill>
                          <a:latin typeface="Arial"/>
                          <a:ea typeface="宋体"/>
                        </a:defRPr>
                      </a:lvl8pPr>
                      <a:lvl9pPr marL="3657454" algn="l" defTabSz="914363" rtl="0" eaLnBrk="1" latinLnBrk="0" hangingPunct="1">
                        <a:defRPr sz="1800" kern="1200">
                          <a:solidFill>
                            <a:schemeClr val="tx1"/>
                          </a:solidFill>
                          <a:latin typeface="Arial"/>
                          <a:ea typeface="宋体"/>
                        </a:defRPr>
                      </a:lvl9pPr>
                    </a:lstStyle>
                    <a:p>
                      <a:pPr marL="92075" marR="0" lvl="0" indent="-92075"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定义有</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个整型元素的数组</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Num</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，数组名</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Num</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为一级指针常量</a:t>
                      </a:r>
                      <a:endParaRPr kumimoji="0" lang="zh-CN" altLang="en-US" sz="4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5649">
                <a:tc>
                  <a:txBody>
                    <a:bodyPr/>
                    <a:lstStyle>
                      <a:lvl1pPr marL="0" algn="l" defTabSz="914363" rtl="0" eaLnBrk="1" latinLnBrk="0" hangingPunct="1">
                        <a:defRPr sz="1800" kern="1200">
                          <a:solidFill>
                            <a:schemeClr val="tx1"/>
                          </a:solidFill>
                          <a:latin typeface="Arial"/>
                          <a:ea typeface="宋体"/>
                        </a:defRPr>
                      </a:lvl1pPr>
                      <a:lvl2pPr marL="457182" algn="l" defTabSz="914363" rtl="0" eaLnBrk="1" latinLnBrk="0" hangingPunct="1">
                        <a:defRPr sz="1800" kern="1200">
                          <a:solidFill>
                            <a:schemeClr val="tx1"/>
                          </a:solidFill>
                          <a:latin typeface="Arial"/>
                          <a:ea typeface="宋体"/>
                        </a:defRPr>
                      </a:lvl2pPr>
                      <a:lvl3pPr marL="914363" algn="l" defTabSz="914363" rtl="0" eaLnBrk="1" latinLnBrk="0" hangingPunct="1">
                        <a:defRPr sz="1800" kern="1200">
                          <a:solidFill>
                            <a:schemeClr val="tx1"/>
                          </a:solidFill>
                          <a:latin typeface="Arial"/>
                          <a:ea typeface="宋体"/>
                        </a:defRPr>
                      </a:lvl3pPr>
                      <a:lvl4pPr marL="1371545" algn="l" defTabSz="914363" rtl="0" eaLnBrk="1" latinLnBrk="0" hangingPunct="1">
                        <a:defRPr sz="1800" kern="1200">
                          <a:solidFill>
                            <a:schemeClr val="tx1"/>
                          </a:solidFill>
                          <a:latin typeface="Arial"/>
                          <a:ea typeface="宋体"/>
                        </a:defRPr>
                      </a:lvl4pPr>
                      <a:lvl5pPr marL="1828727" algn="l" defTabSz="914363" rtl="0" eaLnBrk="1" latinLnBrk="0" hangingPunct="1">
                        <a:defRPr sz="1800" kern="1200">
                          <a:solidFill>
                            <a:schemeClr val="tx1"/>
                          </a:solidFill>
                          <a:latin typeface="Arial"/>
                          <a:ea typeface="宋体"/>
                        </a:defRPr>
                      </a:lvl5pPr>
                      <a:lvl6pPr marL="2285909" algn="l" defTabSz="914363" rtl="0" eaLnBrk="1" latinLnBrk="0" hangingPunct="1">
                        <a:defRPr sz="1800" kern="1200">
                          <a:solidFill>
                            <a:schemeClr val="tx1"/>
                          </a:solidFill>
                          <a:latin typeface="Arial"/>
                          <a:ea typeface="宋体"/>
                        </a:defRPr>
                      </a:lvl6pPr>
                      <a:lvl7pPr marL="2743090" algn="l" defTabSz="914363" rtl="0" eaLnBrk="1" latinLnBrk="0" hangingPunct="1">
                        <a:defRPr sz="1800" kern="1200">
                          <a:solidFill>
                            <a:schemeClr val="tx1"/>
                          </a:solidFill>
                          <a:latin typeface="Arial"/>
                          <a:ea typeface="宋体"/>
                        </a:defRPr>
                      </a:lvl7pPr>
                      <a:lvl8pPr marL="3200272" algn="l" defTabSz="914363" rtl="0" eaLnBrk="1" latinLnBrk="0" hangingPunct="1">
                        <a:defRPr sz="1800" kern="1200">
                          <a:solidFill>
                            <a:schemeClr val="tx1"/>
                          </a:solidFill>
                          <a:latin typeface="Arial"/>
                          <a:ea typeface="宋体"/>
                        </a:defRPr>
                      </a:lvl8pPr>
                      <a:lvl9pPr marL="3657454" algn="l" defTabSz="914363"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 *Ptr;</a:t>
                      </a:r>
                      <a:endParaRPr kumimoji="0" lang="en-US" altLang="zh-CN" sz="4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363" rtl="0" eaLnBrk="1" latinLnBrk="0" hangingPunct="1">
                        <a:defRPr sz="1800" kern="1200">
                          <a:solidFill>
                            <a:schemeClr val="tx1"/>
                          </a:solidFill>
                          <a:latin typeface="Arial"/>
                          <a:ea typeface="宋体"/>
                        </a:defRPr>
                      </a:lvl1pPr>
                      <a:lvl2pPr marL="457182" algn="l" defTabSz="914363" rtl="0" eaLnBrk="1" latinLnBrk="0" hangingPunct="1">
                        <a:defRPr sz="1800" kern="1200">
                          <a:solidFill>
                            <a:schemeClr val="tx1"/>
                          </a:solidFill>
                          <a:latin typeface="Arial"/>
                          <a:ea typeface="宋体"/>
                        </a:defRPr>
                      </a:lvl2pPr>
                      <a:lvl3pPr marL="914363" algn="l" defTabSz="914363" rtl="0" eaLnBrk="1" latinLnBrk="0" hangingPunct="1">
                        <a:defRPr sz="1800" kern="1200">
                          <a:solidFill>
                            <a:schemeClr val="tx1"/>
                          </a:solidFill>
                          <a:latin typeface="Arial"/>
                          <a:ea typeface="宋体"/>
                        </a:defRPr>
                      </a:lvl3pPr>
                      <a:lvl4pPr marL="1371545" algn="l" defTabSz="914363" rtl="0" eaLnBrk="1" latinLnBrk="0" hangingPunct="1">
                        <a:defRPr sz="1800" kern="1200">
                          <a:solidFill>
                            <a:schemeClr val="tx1"/>
                          </a:solidFill>
                          <a:latin typeface="Arial"/>
                          <a:ea typeface="宋体"/>
                        </a:defRPr>
                      </a:lvl4pPr>
                      <a:lvl5pPr marL="1828727" algn="l" defTabSz="914363" rtl="0" eaLnBrk="1" latinLnBrk="0" hangingPunct="1">
                        <a:defRPr sz="1800" kern="1200">
                          <a:solidFill>
                            <a:schemeClr val="tx1"/>
                          </a:solidFill>
                          <a:latin typeface="Arial"/>
                          <a:ea typeface="宋体"/>
                        </a:defRPr>
                      </a:lvl5pPr>
                      <a:lvl6pPr marL="2285909" algn="l" defTabSz="914363" rtl="0" eaLnBrk="1" latinLnBrk="0" hangingPunct="1">
                        <a:defRPr sz="1800" kern="1200">
                          <a:solidFill>
                            <a:schemeClr val="tx1"/>
                          </a:solidFill>
                          <a:latin typeface="Arial"/>
                          <a:ea typeface="宋体"/>
                        </a:defRPr>
                      </a:lvl6pPr>
                      <a:lvl7pPr marL="2743090" algn="l" defTabSz="914363" rtl="0" eaLnBrk="1" latinLnBrk="0" hangingPunct="1">
                        <a:defRPr sz="1800" kern="1200">
                          <a:solidFill>
                            <a:schemeClr val="tx1"/>
                          </a:solidFill>
                          <a:latin typeface="Arial"/>
                          <a:ea typeface="宋体"/>
                        </a:defRPr>
                      </a:lvl7pPr>
                      <a:lvl8pPr marL="3200272" algn="l" defTabSz="914363" rtl="0" eaLnBrk="1" latinLnBrk="0" hangingPunct="1">
                        <a:defRPr sz="1800" kern="1200">
                          <a:solidFill>
                            <a:schemeClr val="tx1"/>
                          </a:solidFill>
                          <a:latin typeface="Arial"/>
                          <a:ea typeface="宋体"/>
                        </a:defRPr>
                      </a:lvl8pPr>
                      <a:lvl9pPr marL="3657454" algn="l" defTabSz="914363"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Ptr</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为一级指针变量，指向整型数据</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4063">
                <a:tc>
                  <a:txBody>
                    <a:bodyPr/>
                    <a:lstStyle>
                      <a:lvl1pPr marL="0" algn="l" defTabSz="914363" rtl="0" eaLnBrk="1" latinLnBrk="0" hangingPunct="1">
                        <a:defRPr sz="1800" kern="1200">
                          <a:solidFill>
                            <a:schemeClr val="tx1"/>
                          </a:solidFill>
                          <a:latin typeface="Arial"/>
                          <a:ea typeface="宋体"/>
                        </a:defRPr>
                      </a:lvl1pPr>
                      <a:lvl2pPr marL="457182" algn="l" defTabSz="914363" rtl="0" eaLnBrk="1" latinLnBrk="0" hangingPunct="1">
                        <a:defRPr sz="1800" kern="1200">
                          <a:solidFill>
                            <a:schemeClr val="tx1"/>
                          </a:solidFill>
                          <a:latin typeface="Arial"/>
                          <a:ea typeface="宋体"/>
                        </a:defRPr>
                      </a:lvl2pPr>
                      <a:lvl3pPr marL="914363" algn="l" defTabSz="914363" rtl="0" eaLnBrk="1" latinLnBrk="0" hangingPunct="1">
                        <a:defRPr sz="1800" kern="1200">
                          <a:solidFill>
                            <a:schemeClr val="tx1"/>
                          </a:solidFill>
                          <a:latin typeface="Arial"/>
                          <a:ea typeface="宋体"/>
                        </a:defRPr>
                      </a:lvl3pPr>
                      <a:lvl4pPr marL="1371545" algn="l" defTabSz="914363" rtl="0" eaLnBrk="1" latinLnBrk="0" hangingPunct="1">
                        <a:defRPr sz="1800" kern="1200">
                          <a:solidFill>
                            <a:schemeClr val="tx1"/>
                          </a:solidFill>
                          <a:latin typeface="Arial"/>
                          <a:ea typeface="宋体"/>
                        </a:defRPr>
                      </a:lvl4pPr>
                      <a:lvl5pPr marL="1828727" algn="l" defTabSz="914363" rtl="0" eaLnBrk="1" latinLnBrk="0" hangingPunct="1">
                        <a:defRPr sz="1800" kern="1200">
                          <a:solidFill>
                            <a:schemeClr val="tx1"/>
                          </a:solidFill>
                          <a:latin typeface="Arial"/>
                          <a:ea typeface="宋体"/>
                        </a:defRPr>
                      </a:lvl5pPr>
                      <a:lvl6pPr marL="2285909" algn="l" defTabSz="914363" rtl="0" eaLnBrk="1" latinLnBrk="0" hangingPunct="1">
                        <a:defRPr sz="1800" kern="1200">
                          <a:solidFill>
                            <a:schemeClr val="tx1"/>
                          </a:solidFill>
                          <a:latin typeface="Arial"/>
                          <a:ea typeface="宋体"/>
                        </a:defRPr>
                      </a:lvl6pPr>
                      <a:lvl7pPr marL="2743090" algn="l" defTabSz="914363" rtl="0" eaLnBrk="1" latinLnBrk="0" hangingPunct="1">
                        <a:defRPr sz="1800" kern="1200">
                          <a:solidFill>
                            <a:schemeClr val="tx1"/>
                          </a:solidFill>
                          <a:latin typeface="Arial"/>
                          <a:ea typeface="宋体"/>
                        </a:defRPr>
                      </a:lvl7pPr>
                      <a:lvl8pPr marL="3200272" algn="l" defTabSz="914363" rtl="0" eaLnBrk="1" latinLnBrk="0" hangingPunct="1">
                        <a:defRPr sz="1800" kern="1200">
                          <a:solidFill>
                            <a:schemeClr val="tx1"/>
                          </a:solidFill>
                          <a:latin typeface="Arial"/>
                          <a:ea typeface="宋体"/>
                        </a:defRPr>
                      </a:lvl8pPr>
                      <a:lvl9pPr marL="3657454" algn="l" defTabSz="914363"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 **Ptr;</a:t>
                      </a:r>
                      <a:endParaRPr kumimoji="0" lang="en-US" altLang="zh-CN" sz="4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363" rtl="0" eaLnBrk="1" latinLnBrk="0" hangingPunct="1">
                        <a:defRPr sz="1800" kern="1200">
                          <a:solidFill>
                            <a:schemeClr val="tx1"/>
                          </a:solidFill>
                          <a:latin typeface="Arial"/>
                          <a:ea typeface="宋体"/>
                        </a:defRPr>
                      </a:lvl1pPr>
                      <a:lvl2pPr marL="457182" algn="l" defTabSz="914363" rtl="0" eaLnBrk="1" latinLnBrk="0" hangingPunct="1">
                        <a:defRPr sz="1800" kern="1200">
                          <a:solidFill>
                            <a:schemeClr val="tx1"/>
                          </a:solidFill>
                          <a:latin typeface="Arial"/>
                          <a:ea typeface="宋体"/>
                        </a:defRPr>
                      </a:lvl2pPr>
                      <a:lvl3pPr marL="914363" algn="l" defTabSz="914363" rtl="0" eaLnBrk="1" latinLnBrk="0" hangingPunct="1">
                        <a:defRPr sz="1800" kern="1200">
                          <a:solidFill>
                            <a:schemeClr val="tx1"/>
                          </a:solidFill>
                          <a:latin typeface="Arial"/>
                          <a:ea typeface="宋体"/>
                        </a:defRPr>
                      </a:lvl3pPr>
                      <a:lvl4pPr marL="1371545" algn="l" defTabSz="914363" rtl="0" eaLnBrk="1" latinLnBrk="0" hangingPunct="1">
                        <a:defRPr sz="1800" kern="1200">
                          <a:solidFill>
                            <a:schemeClr val="tx1"/>
                          </a:solidFill>
                          <a:latin typeface="Arial"/>
                          <a:ea typeface="宋体"/>
                        </a:defRPr>
                      </a:lvl4pPr>
                      <a:lvl5pPr marL="1828727" algn="l" defTabSz="914363" rtl="0" eaLnBrk="1" latinLnBrk="0" hangingPunct="1">
                        <a:defRPr sz="1800" kern="1200">
                          <a:solidFill>
                            <a:schemeClr val="tx1"/>
                          </a:solidFill>
                          <a:latin typeface="Arial"/>
                          <a:ea typeface="宋体"/>
                        </a:defRPr>
                      </a:lvl5pPr>
                      <a:lvl6pPr marL="2285909" algn="l" defTabSz="914363" rtl="0" eaLnBrk="1" latinLnBrk="0" hangingPunct="1">
                        <a:defRPr sz="1800" kern="1200">
                          <a:solidFill>
                            <a:schemeClr val="tx1"/>
                          </a:solidFill>
                          <a:latin typeface="Arial"/>
                          <a:ea typeface="宋体"/>
                        </a:defRPr>
                      </a:lvl6pPr>
                      <a:lvl7pPr marL="2743090" algn="l" defTabSz="914363" rtl="0" eaLnBrk="1" latinLnBrk="0" hangingPunct="1">
                        <a:defRPr sz="1800" kern="1200">
                          <a:solidFill>
                            <a:schemeClr val="tx1"/>
                          </a:solidFill>
                          <a:latin typeface="Arial"/>
                          <a:ea typeface="宋体"/>
                        </a:defRPr>
                      </a:lvl7pPr>
                      <a:lvl8pPr marL="3200272" algn="l" defTabSz="914363" rtl="0" eaLnBrk="1" latinLnBrk="0" hangingPunct="1">
                        <a:defRPr sz="1800" kern="1200">
                          <a:solidFill>
                            <a:schemeClr val="tx1"/>
                          </a:solidFill>
                          <a:latin typeface="Arial"/>
                          <a:ea typeface="宋体"/>
                        </a:defRPr>
                      </a:lvl8pPr>
                      <a:lvl9pPr marL="3657454" algn="l" defTabSz="914363"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Ptr</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是二级指针变量，指向一级整型指针</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4063">
                <a:tc>
                  <a:txBody>
                    <a:bodyPr/>
                    <a:lstStyle>
                      <a:lvl1pPr marL="0" algn="l" defTabSz="914363" rtl="0" eaLnBrk="1" latinLnBrk="0" hangingPunct="1">
                        <a:defRPr sz="1800" kern="1200">
                          <a:solidFill>
                            <a:schemeClr val="tx1"/>
                          </a:solidFill>
                          <a:latin typeface="Arial"/>
                          <a:ea typeface="宋体"/>
                        </a:defRPr>
                      </a:lvl1pPr>
                      <a:lvl2pPr marL="457182" algn="l" defTabSz="914363" rtl="0" eaLnBrk="1" latinLnBrk="0" hangingPunct="1">
                        <a:defRPr sz="1800" kern="1200">
                          <a:solidFill>
                            <a:schemeClr val="tx1"/>
                          </a:solidFill>
                          <a:latin typeface="Arial"/>
                          <a:ea typeface="宋体"/>
                        </a:defRPr>
                      </a:lvl2pPr>
                      <a:lvl3pPr marL="914363" algn="l" defTabSz="914363" rtl="0" eaLnBrk="1" latinLnBrk="0" hangingPunct="1">
                        <a:defRPr sz="1800" kern="1200">
                          <a:solidFill>
                            <a:schemeClr val="tx1"/>
                          </a:solidFill>
                          <a:latin typeface="Arial"/>
                          <a:ea typeface="宋体"/>
                        </a:defRPr>
                      </a:lvl3pPr>
                      <a:lvl4pPr marL="1371545" algn="l" defTabSz="914363" rtl="0" eaLnBrk="1" latinLnBrk="0" hangingPunct="1">
                        <a:defRPr sz="1800" kern="1200">
                          <a:solidFill>
                            <a:schemeClr val="tx1"/>
                          </a:solidFill>
                          <a:latin typeface="Arial"/>
                          <a:ea typeface="宋体"/>
                        </a:defRPr>
                      </a:lvl4pPr>
                      <a:lvl5pPr marL="1828727" algn="l" defTabSz="914363" rtl="0" eaLnBrk="1" latinLnBrk="0" hangingPunct="1">
                        <a:defRPr sz="1800" kern="1200">
                          <a:solidFill>
                            <a:schemeClr val="tx1"/>
                          </a:solidFill>
                          <a:latin typeface="Arial"/>
                          <a:ea typeface="宋体"/>
                        </a:defRPr>
                      </a:lvl5pPr>
                      <a:lvl6pPr marL="2285909" algn="l" defTabSz="914363" rtl="0" eaLnBrk="1" latinLnBrk="0" hangingPunct="1">
                        <a:defRPr sz="1800" kern="1200">
                          <a:solidFill>
                            <a:schemeClr val="tx1"/>
                          </a:solidFill>
                          <a:latin typeface="Arial"/>
                          <a:ea typeface="宋体"/>
                        </a:defRPr>
                      </a:lvl6pPr>
                      <a:lvl7pPr marL="2743090" algn="l" defTabSz="914363" rtl="0" eaLnBrk="1" latinLnBrk="0" hangingPunct="1">
                        <a:defRPr sz="1800" kern="1200">
                          <a:solidFill>
                            <a:schemeClr val="tx1"/>
                          </a:solidFill>
                          <a:latin typeface="Arial"/>
                          <a:ea typeface="宋体"/>
                        </a:defRPr>
                      </a:lvl7pPr>
                      <a:lvl8pPr marL="3200272" algn="l" defTabSz="914363" rtl="0" eaLnBrk="1" latinLnBrk="0" hangingPunct="1">
                        <a:defRPr sz="1800" kern="1200">
                          <a:solidFill>
                            <a:schemeClr val="tx1"/>
                          </a:solidFill>
                          <a:latin typeface="Arial"/>
                          <a:ea typeface="宋体"/>
                        </a:defRPr>
                      </a:lvl8pPr>
                      <a:lvl9pPr marL="3657454" algn="l" defTabSz="914363"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 *Ptr[n];</a:t>
                      </a:r>
                      <a:endParaRPr kumimoji="0" lang="en-US" altLang="zh-CN" sz="4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363" rtl="0" eaLnBrk="1" latinLnBrk="0" hangingPunct="1">
                        <a:defRPr sz="1800" kern="1200">
                          <a:solidFill>
                            <a:schemeClr val="tx1"/>
                          </a:solidFill>
                          <a:latin typeface="Arial"/>
                          <a:ea typeface="宋体"/>
                        </a:defRPr>
                      </a:lvl1pPr>
                      <a:lvl2pPr marL="457182" algn="l" defTabSz="914363" rtl="0" eaLnBrk="1" latinLnBrk="0" hangingPunct="1">
                        <a:defRPr sz="1800" kern="1200">
                          <a:solidFill>
                            <a:schemeClr val="tx1"/>
                          </a:solidFill>
                          <a:latin typeface="Arial"/>
                          <a:ea typeface="宋体"/>
                        </a:defRPr>
                      </a:lvl2pPr>
                      <a:lvl3pPr marL="914363" algn="l" defTabSz="914363" rtl="0" eaLnBrk="1" latinLnBrk="0" hangingPunct="1">
                        <a:defRPr sz="1800" kern="1200">
                          <a:solidFill>
                            <a:schemeClr val="tx1"/>
                          </a:solidFill>
                          <a:latin typeface="Arial"/>
                          <a:ea typeface="宋体"/>
                        </a:defRPr>
                      </a:lvl3pPr>
                      <a:lvl4pPr marL="1371545" algn="l" defTabSz="914363" rtl="0" eaLnBrk="1" latinLnBrk="0" hangingPunct="1">
                        <a:defRPr sz="1800" kern="1200">
                          <a:solidFill>
                            <a:schemeClr val="tx1"/>
                          </a:solidFill>
                          <a:latin typeface="Arial"/>
                          <a:ea typeface="宋体"/>
                        </a:defRPr>
                      </a:lvl4pPr>
                      <a:lvl5pPr marL="1828727" algn="l" defTabSz="914363" rtl="0" eaLnBrk="1" latinLnBrk="0" hangingPunct="1">
                        <a:defRPr sz="1800" kern="1200">
                          <a:solidFill>
                            <a:schemeClr val="tx1"/>
                          </a:solidFill>
                          <a:latin typeface="Arial"/>
                          <a:ea typeface="宋体"/>
                        </a:defRPr>
                      </a:lvl5pPr>
                      <a:lvl6pPr marL="2285909" algn="l" defTabSz="914363" rtl="0" eaLnBrk="1" latinLnBrk="0" hangingPunct="1">
                        <a:defRPr sz="1800" kern="1200">
                          <a:solidFill>
                            <a:schemeClr val="tx1"/>
                          </a:solidFill>
                          <a:latin typeface="Arial"/>
                          <a:ea typeface="宋体"/>
                        </a:defRPr>
                      </a:lvl6pPr>
                      <a:lvl7pPr marL="2743090" algn="l" defTabSz="914363" rtl="0" eaLnBrk="1" latinLnBrk="0" hangingPunct="1">
                        <a:defRPr sz="1800" kern="1200">
                          <a:solidFill>
                            <a:schemeClr val="tx1"/>
                          </a:solidFill>
                          <a:latin typeface="Arial"/>
                          <a:ea typeface="宋体"/>
                        </a:defRPr>
                      </a:lvl7pPr>
                      <a:lvl8pPr marL="3200272" algn="l" defTabSz="914363" rtl="0" eaLnBrk="1" latinLnBrk="0" hangingPunct="1">
                        <a:defRPr sz="1800" kern="1200">
                          <a:solidFill>
                            <a:schemeClr val="tx1"/>
                          </a:solidFill>
                          <a:latin typeface="Arial"/>
                          <a:ea typeface="宋体"/>
                        </a:defRPr>
                      </a:lvl8pPr>
                      <a:lvl9pPr marL="3657454" algn="l" defTabSz="914363"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定义有</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个一级整型指针变量元素的数组，</a:t>
                      </a: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指针数组名</a:t>
                      </a: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Ptr</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为二级指针常量</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54063">
                <a:tc>
                  <a:txBody>
                    <a:bodyPr/>
                    <a:lstStyle>
                      <a:lvl1pPr marL="0" algn="l" defTabSz="914363" rtl="0" eaLnBrk="1" latinLnBrk="0" hangingPunct="1">
                        <a:defRPr sz="1800" kern="1200">
                          <a:solidFill>
                            <a:schemeClr val="tx1"/>
                          </a:solidFill>
                          <a:latin typeface="Arial"/>
                          <a:ea typeface="宋体"/>
                        </a:defRPr>
                      </a:lvl1pPr>
                      <a:lvl2pPr marL="457182" algn="l" defTabSz="914363" rtl="0" eaLnBrk="1" latinLnBrk="0" hangingPunct="1">
                        <a:defRPr sz="1800" kern="1200">
                          <a:solidFill>
                            <a:schemeClr val="tx1"/>
                          </a:solidFill>
                          <a:latin typeface="Arial"/>
                          <a:ea typeface="宋体"/>
                        </a:defRPr>
                      </a:lvl2pPr>
                      <a:lvl3pPr marL="914363" algn="l" defTabSz="914363" rtl="0" eaLnBrk="1" latinLnBrk="0" hangingPunct="1">
                        <a:defRPr sz="1800" kern="1200">
                          <a:solidFill>
                            <a:schemeClr val="tx1"/>
                          </a:solidFill>
                          <a:latin typeface="Arial"/>
                          <a:ea typeface="宋体"/>
                        </a:defRPr>
                      </a:lvl3pPr>
                      <a:lvl4pPr marL="1371545" algn="l" defTabSz="914363" rtl="0" eaLnBrk="1" latinLnBrk="0" hangingPunct="1">
                        <a:defRPr sz="1800" kern="1200">
                          <a:solidFill>
                            <a:schemeClr val="tx1"/>
                          </a:solidFill>
                          <a:latin typeface="Arial"/>
                          <a:ea typeface="宋体"/>
                        </a:defRPr>
                      </a:lvl4pPr>
                      <a:lvl5pPr marL="1828727" algn="l" defTabSz="914363" rtl="0" eaLnBrk="1" latinLnBrk="0" hangingPunct="1">
                        <a:defRPr sz="1800" kern="1200">
                          <a:solidFill>
                            <a:schemeClr val="tx1"/>
                          </a:solidFill>
                          <a:latin typeface="Arial"/>
                          <a:ea typeface="宋体"/>
                        </a:defRPr>
                      </a:lvl5pPr>
                      <a:lvl6pPr marL="2285909" algn="l" defTabSz="914363" rtl="0" eaLnBrk="1" latinLnBrk="0" hangingPunct="1">
                        <a:defRPr sz="1800" kern="1200">
                          <a:solidFill>
                            <a:schemeClr val="tx1"/>
                          </a:solidFill>
                          <a:latin typeface="Arial"/>
                          <a:ea typeface="宋体"/>
                        </a:defRPr>
                      </a:lvl6pPr>
                      <a:lvl7pPr marL="2743090" algn="l" defTabSz="914363" rtl="0" eaLnBrk="1" latinLnBrk="0" hangingPunct="1">
                        <a:defRPr sz="1800" kern="1200">
                          <a:solidFill>
                            <a:schemeClr val="tx1"/>
                          </a:solidFill>
                          <a:latin typeface="Arial"/>
                          <a:ea typeface="宋体"/>
                        </a:defRPr>
                      </a:lvl7pPr>
                      <a:lvl8pPr marL="3200272" algn="l" defTabSz="914363" rtl="0" eaLnBrk="1" latinLnBrk="0" hangingPunct="1">
                        <a:defRPr sz="1800" kern="1200">
                          <a:solidFill>
                            <a:schemeClr val="tx1"/>
                          </a:solidFill>
                          <a:latin typeface="Arial"/>
                          <a:ea typeface="宋体"/>
                        </a:defRPr>
                      </a:lvl8pPr>
                      <a:lvl9pPr marL="3657454" algn="l" defTabSz="914363"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 (*Ptr)[n];</a:t>
                      </a:r>
                      <a:endParaRPr kumimoji="0" lang="en-US" altLang="zh-CN" sz="4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363" rtl="0" eaLnBrk="1" latinLnBrk="0" hangingPunct="1">
                        <a:defRPr sz="1800" kern="1200">
                          <a:solidFill>
                            <a:schemeClr val="tx1"/>
                          </a:solidFill>
                          <a:latin typeface="Arial"/>
                          <a:ea typeface="宋体"/>
                        </a:defRPr>
                      </a:lvl1pPr>
                      <a:lvl2pPr marL="457182" algn="l" defTabSz="914363" rtl="0" eaLnBrk="1" latinLnBrk="0" hangingPunct="1">
                        <a:defRPr sz="1800" kern="1200">
                          <a:solidFill>
                            <a:schemeClr val="tx1"/>
                          </a:solidFill>
                          <a:latin typeface="Arial"/>
                          <a:ea typeface="宋体"/>
                        </a:defRPr>
                      </a:lvl2pPr>
                      <a:lvl3pPr marL="914363" algn="l" defTabSz="914363" rtl="0" eaLnBrk="1" latinLnBrk="0" hangingPunct="1">
                        <a:defRPr sz="1800" kern="1200">
                          <a:solidFill>
                            <a:schemeClr val="tx1"/>
                          </a:solidFill>
                          <a:latin typeface="Arial"/>
                          <a:ea typeface="宋体"/>
                        </a:defRPr>
                      </a:lvl3pPr>
                      <a:lvl4pPr marL="1371545" algn="l" defTabSz="914363" rtl="0" eaLnBrk="1" latinLnBrk="0" hangingPunct="1">
                        <a:defRPr sz="1800" kern="1200">
                          <a:solidFill>
                            <a:schemeClr val="tx1"/>
                          </a:solidFill>
                          <a:latin typeface="Arial"/>
                          <a:ea typeface="宋体"/>
                        </a:defRPr>
                      </a:lvl4pPr>
                      <a:lvl5pPr marL="1828727" algn="l" defTabSz="914363" rtl="0" eaLnBrk="1" latinLnBrk="0" hangingPunct="1">
                        <a:defRPr sz="1800" kern="1200">
                          <a:solidFill>
                            <a:schemeClr val="tx1"/>
                          </a:solidFill>
                          <a:latin typeface="Arial"/>
                          <a:ea typeface="宋体"/>
                        </a:defRPr>
                      </a:lvl5pPr>
                      <a:lvl6pPr marL="2285909" algn="l" defTabSz="914363" rtl="0" eaLnBrk="1" latinLnBrk="0" hangingPunct="1">
                        <a:defRPr sz="1800" kern="1200">
                          <a:solidFill>
                            <a:schemeClr val="tx1"/>
                          </a:solidFill>
                          <a:latin typeface="Arial"/>
                          <a:ea typeface="宋体"/>
                        </a:defRPr>
                      </a:lvl6pPr>
                      <a:lvl7pPr marL="2743090" algn="l" defTabSz="914363" rtl="0" eaLnBrk="1" latinLnBrk="0" hangingPunct="1">
                        <a:defRPr sz="1800" kern="1200">
                          <a:solidFill>
                            <a:schemeClr val="tx1"/>
                          </a:solidFill>
                          <a:latin typeface="Arial"/>
                          <a:ea typeface="宋体"/>
                        </a:defRPr>
                      </a:lvl7pPr>
                      <a:lvl8pPr marL="3200272" algn="l" defTabSz="914363" rtl="0" eaLnBrk="1" latinLnBrk="0" hangingPunct="1">
                        <a:defRPr sz="1800" kern="1200">
                          <a:solidFill>
                            <a:schemeClr val="tx1"/>
                          </a:solidFill>
                          <a:latin typeface="Arial"/>
                          <a:ea typeface="宋体"/>
                        </a:defRPr>
                      </a:lvl8pPr>
                      <a:lvl9pPr marL="3657454" algn="l" defTabSz="914363"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定义数组指针</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行指针变量</a:t>
                      </a:r>
                      <a:r>
                        <a:rPr kumimoji="0" lang="en-US" altLang="zh-CN"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Ptr</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，指向内存中</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个整型数据元素，</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Ptr</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为二级指针变量</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65165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2"/>
          <p:cNvSpPr txBox="1">
            <a:spLocks noChangeArrowheads="1"/>
          </p:cNvSpPr>
          <p:nvPr/>
        </p:nvSpPr>
        <p:spPr bwMode="auto">
          <a:xfrm>
            <a:off x="769360" y="1239549"/>
            <a:ext cx="84582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057400" indent="-2057400">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2057400" marR="0" lvl="0" indent="-2057400" algn="just" defTabSz="914400" eaLnBrk="1" fontAlgn="base" latinLnBrk="0" hangingPunct="1">
              <a:lnSpc>
                <a:spcPct val="100000"/>
              </a:lnSpc>
              <a:spcBef>
                <a:spcPct val="50000"/>
              </a:spcBef>
              <a:spcAft>
                <a:spcPct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三、</a:t>
            </a:r>
            <a:r>
              <a:rPr kumimoji="0" lang="zh-CN" altLang="en-US" sz="2600" b="1" i="0" u="none" strike="noStrike" kern="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sym typeface="Wingdings 2" panose="05020102010507070707" pitchFamily="18" charset="2"/>
              </a:rPr>
              <a:t>变量的地址：</a:t>
            </a:r>
            <a:r>
              <a:rPr kumimoji="0" lang="zh-CN" altLang="en-US" sz="2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变量在内存中占用几个连续的字节，开始字节的地址，就是变量的地址。</a:t>
            </a:r>
          </a:p>
        </p:txBody>
      </p:sp>
      <p:sp>
        <p:nvSpPr>
          <p:cNvPr id="18" name="Rectangle 10"/>
          <p:cNvSpPr>
            <a:spLocks noChangeArrowheads="1"/>
          </p:cNvSpPr>
          <p:nvPr/>
        </p:nvSpPr>
        <p:spPr bwMode="auto">
          <a:xfrm>
            <a:off x="2533072" y="2419061"/>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0"/>
              </a:spcBef>
              <a:spcAft>
                <a:spcPct val="0"/>
              </a:spcAft>
            </a:pPr>
            <a:r>
              <a:rPr lang="en-US" altLang="zh-CN" sz="2400" dirty="0">
                <a:solidFill>
                  <a:srgbClr val="000000"/>
                </a:solidFill>
                <a:ea typeface="楷体_GB2312" pitchFamily="49" charset="-122"/>
              </a:rPr>
              <a:t>short Short1=0x31, Short2=0x60; </a:t>
            </a:r>
          </a:p>
        </p:txBody>
      </p:sp>
      <p:pic>
        <p:nvPicPr>
          <p:cNvPr id="19"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1522" y="3292186"/>
            <a:ext cx="7237413"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65513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txBox="1">
            <a:spLocks/>
          </p:cNvSpPr>
          <p:nvPr/>
        </p:nvSpPr>
        <p:spPr bwMode="auto">
          <a:xfrm>
            <a:off x="644236" y="967942"/>
            <a:ext cx="8229600" cy="1143000"/>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4000" b="1" i="0" u="none" strike="noStrike" kern="0" cap="none" spc="0" normalizeH="0" baseline="0" noProof="0" dirty="0">
                <a:ln>
                  <a:noFill/>
                </a:ln>
                <a:solidFill>
                  <a:srgbClr val="000000"/>
                </a:solidFill>
                <a:effectLst>
                  <a:outerShdw blurRad="38100" dist="38100" dir="2700000" algn="tl">
                    <a:srgbClr val="C0C0C0"/>
                  </a:outerShdw>
                </a:effectLst>
                <a:uLnTx/>
                <a:uFillTx/>
                <a:latin typeface="隶书"/>
                <a:ea typeface="隶书"/>
                <a:cs typeface="+mj-cs"/>
                <a:sym typeface="Wingdings 2" pitchFamily="18" charset="2"/>
              </a:rPr>
              <a:t>思考题</a:t>
            </a:r>
          </a:p>
        </p:txBody>
      </p:sp>
      <p:pic>
        <p:nvPicPr>
          <p:cNvPr id="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7449" y="2026838"/>
            <a:ext cx="9814647" cy="3943656"/>
          </a:xfrm>
          <a:prstGeom prst="rect">
            <a:avLst/>
          </a:prstGeom>
          <a:noFill/>
          <a:ln w="9525">
            <a:noFill/>
            <a:miter lim="800000"/>
          </a:ln>
          <a:effectLst/>
        </p:spPr>
      </p:pic>
    </p:spTree>
    <p:extLst>
      <p:ext uri="{BB962C8B-B14F-4D97-AF65-F5344CB8AC3E}">
        <p14:creationId xmlns:p14="http://schemas.microsoft.com/office/powerpoint/2010/main" val="2697374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标题 1"/>
          <p:cNvSpPr>
            <a:spLocks noGrp="1"/>
          </p:cNvSpPr>
          <p:nvPr>
            <p:ph type="title" idx="4294967295"/>
          </p:nvPr>
        </p:nvSpPr>
        <p:spPr/>
        <p:txBody>
          <a:bodyPr>
            <a:normAutofit/>
          </a:bodyPr>
          <a:lstStyle/>
          <a:p>
            <a:pPr eaLnBrk="1" hangingPunct="1">
              <a:defRPr/>
            </a:pPr>
            <a:r>
              <a:rPr lang="zh-CN" altLang="en-US" sz="3600" b="1" dirty="0">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本章小结</a:t>
            </a:r>
          </a:p>
        </p:txBody>
      </p:sp>
      <p:sp>
        <p:nvSpPr>
          <p:cNvPr id="3" name="内容占位符 2"/>
          <p:cNvSpPr>
            <a:spLocks noGrp="1"/>
          </p:cNvSpPr>
          <p:nvPr>
            <p:ph idx="4294967295"/>
          </p:nvPr>
        </p:nvSpPr>
        <p:spPr>
          <a:xfrm>
            <a:off x="374074" y="1461647"/>
            <a:ext cx="10979726" cy="5184775"/>
          </a:xfrm>
        </p:spPr>
        <p:txBody>
          <a:bodyPr>
            <a:noAutofit/>
          </a:bodyPr>
          <a:lstStyle/>
          <a:p>
            <a:pPr marL="400050" lvl="1" indent="681038">
              <a:lnSpc>
                <a:spcPct val="100000"/>
              </a:lnSpc>
              <a:buNone/>
              <a:defRPr/>
            </a:pPr>
            <a:r>
              <a:rPr lang="zh-CN" altLang="en-US" b="1" dirty="0">
                <a:solidFill>
                  <a:srgbClr val="000000"/>
                </a:solidFill>
                <a:latin typeface="SimSun" panose="02010600030101010101" pitchFamily="2" charset="-122"/>
                <a:ea typeface="SimSun" panose="02010600030101010101" pitchFamily="2" charset="-122"/>
              </a:rPr>
              <a:t>本章学习了指针这一代表 </a:t>
            </a:r>
            <a:r>
              <a:rPr lang="en-US" altLang="zh-CN" b="1" dirty="0">
                <a:solidFill>
                  <a:srgbClr val="000000"/>
                </a:solidFill>
                <a:latin typeface="TimesNewRomanPSMT"/>
              </a:rPr>
              <a:t>C </a:t>
            </a:r>
            <a:r>
              <a:rPr lang="zh-CN" altLang="en-US" b="1" dirty="0">
                <a:solidFill>
                  <a:srgbClr val="000000"/>
                </a:solidFill>
                <a:latin typeface="SimSun" panose="02010600030101010101" pitchFamily="2" charset="-122"/>
                <a:ea typeface="SimSun" panose="02010600030101010101" pitchFamily="2" charset="-122"/>
              </a:rPr>
              <a:t>语言特色的构造数据类型，详细讨论了各种指针类型及其运算，并结合一维数组、二维数组、字符串处理、动态数组全面介绍了指针的概念及应用。</a:t>
            </a:r>
            <a:endParaRPr lang="en-US" altLang="zh-CN" b="1" dirty="0">
              <a:solidFill>
                <a:srgbClr val="000000"/>
              </a:solidFill>
              <a:latin typeface="SimSun" panose="02010600030101010101" pitchFamily="2" charset="-122"/>
              <a:ea typeface="SimSun" panose="02010600030101010101" pitchFamily="2" charset="-122"/>
            </a:endParaRPr>
          </a:p>
          <a:p>
            <a:pPr marL="400050" lvl="1" indent="681038">
              <a:lnSpc>
                <a:spcPct val="100000"/>
              </a:lnSpc>
              <a:buNone/>
              <a:defRPr/>
            </a:pPr>
            <a:r>
              <a:rPr lang="zh-CN" altLang="en-US" b="1" dirty="0">
                <a:solidFill>
                  <a:srgbClr val="000000"/>
                </a:solidFill>
                <a:latin typeface="SimSun" panose="02010600030101010101" pitchFamily="2" charset="-122"/>
                <a:ea typeface="SimSun" panose="02010600030101010101" pitchFamily="2" charset="-122"/>
              </a:rPr>
              <a:t>指针看起来很复杂，实际上就是一个存储地址的数据类型而已。对于一级指针，可以借助于一维数组名来帮助理解：一维数组名就是一个指针，可以用一维数组名下标法引用数组元素，也可以用一维数组名指针法引用数组元素。一级指针变量如果指向了一维数组的起始元素，就可以像对待一维数组名一样来使用它，唯一的区别是：一维数组名是一个地址常量，地址不能改变，而一级指针变量是一个地址变量，地址可变。</a:t>
            </a:r>
            <a:endParaRPr lang="en-US" altLang="zh-CN" b="1" dirty="0">
              <a:solidFill>
                <a:srgbClr val="000000"/>
              </a:solidFill>
              <a:latin typeface="SimSun" panose="02010600030101010101" pitchFamily="2" charset="-122"/>
              <a:ea typeface="SimSun" panose="02010600030101010101" pitchFamily="2" charset="-122"/>
            </a:endParaRPr>
          </a:p>
          <a:p>
            <a:pPr marL="400050" lvl="1" indent="681038">
              <a:lnSpc>
                <a:spcPct val="100000"/>
              </a:lnSpc>
              <a:buNone/>
              <a:defRPr/>
            </a:pPr>
            <a:r>
              <a:rPr lang="zh-CN" altLang="en-US" b="1" dirty="0">
                <a:solidFill>
                  <a:srgbClr val="000000"/>
                </a:solidFill>
                <a:latin typeface="SimSun" panose="02010600030101010101" pitchFamily="2" charset="-122"/>
                <a:ea typeface="SimSun" panose="02010600030101010101" pitchFamily="2" charset="-122"/>
              </a:rPr>
              <a:t>二级指针稍微麻烦些， 也可以借助于二维数组名来帮助理解： 二维数组在内存里按行存放。可以将其看作一个由若干行指针构成的一维数组，其中，每一个行指针指向了一个真正意义上的一维数组。我们可以借助数组指针和指针数组将多维数组降维处理，减少问题的复杂度。 </a:t>
            </a:r>
            <a:br>
              <a:rPr lang="zh-CN" altLang="en-US" b="1" dirty="0"/>
            </a:br>
            <a:br>
              <a:rPr lang="zh-CN" altLang="en-US" b="1" dirty="0"/>
            </a:br>
            <a:br>
              <a:rPr lang="zh-CN" altLang="en-US" b="1" dirty="0"/>
            </a:br>
            <a:endParaRPr lang="zh-CN" altLang="en-US"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89880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78774" y="299192"/>
            <a:ext cx="7111856" cy="1470025"/>
          </a:xfrm>
          <a:prstGeom prst="rect">
            <a:avLst/>
          </a:prstGeom>
          <a:noFill/>
          <a:ln w="9525">
            <a:noFill/>
            <a:miter lim="800000"/>
          </a:ln>
          <a:effectLst/>
        </p:spPr>
        <p:txBody>
          <a:bodyPr anchor="ctr"/>
          <a:lstStyle/>
          <a:p>
            <a:pPr defTabSz="914400" fontAlgn="base">
              <a:spcBef>
                <a:spcPct val="0"/>
              </a:spcBef>
              <a:spcAft>
                <a:spcPct val="0"/>
              </a:spcAft>
              <a:defRPr/>
            </a:pPr>
            <a:r>
              <a:rPr lang="zh-CN" altLang="en-US" sz="4000" b="1" kern="0" dirty="0">
                <a:solidFill>
                  <a:prstClr val="black"/>
                </a:solidFill>
                <a:effectLst>
                  <a:outerShdw blurRad="38100" dist="38100" dir="2700000" algn="tl">
                    <a:srgbClr val="C0C0C0"/>
                  </a:outerShdw>
                </a:effectLst>
                <a:latin typeface="Calibri"/>
                <a:ea typeface="宋体" panose="02010600030101010101" pitchFamily="2" charset="-122"/>
                <a:sym typeface="Wingdings 2" panose="05020102010507070707" pitchFamily="18" charset="2"/>
              </a:rPr>
              <a:t>作业 </a:t>
            </a:r>
          </a:p>
        </p:txBody>
      </p:sp>
      <p:sp>
        <p:nvSpPr>
          <p:cNvPr id="5" name="Rectangle 11"/>
          <p:cNvSpPr>
            <a:spLocks noChangeArrowheads="1"/>
          </p:cNvSpPr>
          <p:nvPr/>
        </p:nvSpPr>
        <p:spPr bwMode="auto">
          <a:xfrm>
            <a:off x="2321234" y="1785298"/>
            <a:ext cx="3093913" cy="1941173"/>
          </a:xfrm>
          <a:prstGeom prst="rect">
            <a:avLst/>
          </a:prstGeom>
          <a:noFill/>
          <a:ln w="12700" cap="sq">
            <a:noFill/>
            <a:miter lim="800000"/>
            <a:headEnd type="none" w="sm" len="sm"/>
            <a:tailEnd type="none" w="sm" len="sm"/>
          </a:ln>
          <a:effectLst/>
        </p:spPr>
        <p:txBody>
          <a:bodyPr wrap="square" lIns="90000" tIns="46800" rIns="90000" bIns="46800">
            <a:spAutoFit/>
          </a:bodyPr>
          <a:lstStyle/>
          <a:p>
            <a:pPr defTabSz="914400" fontAlgn="base">
              <a:lnSpc>
                <a:spcPct val="125000"/>
              </a:lnSpc>
              <a:spcBef>
                <a:spcPct val="0"/>
              </a:spcBef>
              <a:spcAft>
                <a:spcPct val="0"/>
              </a:spcAft>
              <a:defRPr/>
            </a:pPr>
            <a:r>
              <a:rPr kumimoji="1" lang="zh-CN" altLang="en-US"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一（</a:t>
            </a:r>
            <a:r>
              <a:rPr kumimoji="1" lang="en-US" altLang="zh-CN"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1</a:t>
            </a:r>
            <a:r>
              <a:rPr kumimoji="1" lang="zh-CN" altLang="en-US"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 </a:t>
            </a:r>
            <a:r>
              <a:rPr kumimoji="1" lang="en-US" altLang="zh-CN"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a:t>
            </a:r>
            <a:r>
              <a:rPr kumimoji="1" lang="zh-CN" altLang="en-US"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 </a:t>
            </a:r>
            <a:r>
              <a:rPr kumimoji="1" lang="en-US" altLang="zh-CN"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14</a:t>
            </a:r>
            <a:r>
              <a:rPr kumimoji="1" lang="zh-CN" altLang="en-US"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a:t>
            </a:r>
            <a:endParaRPr kumimoji="1" lang="en-US" altLang="zh-CN"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endParaRPr>
          </a:p>
          <a:p>
            <a:pPr defTabSz="914400" fontAlgn="base">
              <a:lnSpc>
                <a:spcPct val="125000"/>
              </a:lnSpc>
              <a:spcBef>
                <a:spcPct val="0"/>
              </a:spcBef>
              <a:spcAft>
                <a:spcPct val="0"/>
              </a:spcAft>
              <a:defRPr/>
            </a:pPr>
            <a:r>
              <a:rPr kumimoji="1" lang="zh-CN" altLang="en-US"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二（</a:t>
            </a:r>
            <a:r>
              <a:rPr kumimoji="1" lang="en-US" altLang="zh-CN"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1,4,5,9</a:t>
            </a:r>
            <a:r>
              <a:rPr kumimoji="1" lang="zh-CN" altLang="en-US"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a:t>
            </a:r>
            <a:endParaRPr kumimoji="1" lang="en-US" altLang="zh-CN"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endParaRPr>
          </a:p>
          <a:p>
            <a:pPr defTabSz="914400" fontAlgn="base">
              <a:lnSpc>
                <a:spcPct val="125000"/>
              </a:lnSpc>
              <a:spcBef>
                <a:spcPct val="0"/>
              </a:spcBef>
              <a:spcAft>
                <a:spcPct val="0"/>
              </a:spcAft>
              <a:defRPr/>
            </a:pPr>
            <a:r>
              <a:rPr kumimoji="1" lang="zh-CN" altLang="en-US"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三（</a:t>
            </a:r>
            <a:r>
              <a:rPr kumimoji="1" lang="en-US" altLang="zh-CN"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 1</a:t>
            </a:r>
            <a:r>
              <a:rPr kumimoji="1" lang="zh-CN" altLang="en-US"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a:t>
            </a:r>
            <a:r>
              <a:rPr kumimoji="1" lang="en-US" altLang="zh-CN" sz="2400" b="1">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5</a:t>
            </a:r>
            <a:r>
              <a:rPr kumimoji="1" lang="zh-CN" altLang="en-US" sz="2400" b="1">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a:t>
            </a:r>
            <a:endParaRPr kumimoji="1" lang="en-US" altLang="zh-CN"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endParaRPr>
          </a:p>
          <a:p>
            <a:pPr defTabSz="914400" fontAlgn="base">
              <a:lnSpc>
                <a:spcPct val="125000"/>
              </a:lnSpc>
              <a:spcBef>
                <a:spcPct val="0"/>
              </a:spcBef>
              <a:spcAft>
                <a:spcPct val="0"/>
              </a:spcAft>
              <a:defRPr/>
            </a:pPr>
            <a:r>
              <a:rPr kumimoji="1" lang="zh-CN" altLang="en-US"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四（</a:t>
            </a:r>
            <a:r>
              <a:rPr kumimoji="1" lang="en-US" altLang="zh-CN"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2,8,9, 5*,14*</a:t>
            </a:r>
            <a:r>
              <a:rPr kumimoji="1" lang="zh-CN" altLang="en-US" sz="2400" b="1" dirty="0">
                <a:solidFill>
                  <a:prstClr val="black"/>
                </a:solidFill>
                <a:effectLst>
                  <a:outerShdw blurRad="38100" dist="38100" dir="2700000" algn="tl">
                    <a:srgbClr val="C0C0C0"/>
                  </a:outerShdw>
                </a:effectLst>
                <a:latin typeface="Arial" panose="020B0604020202020204" pitchFamily="34" charset="0"/>
                <a:ea typeface="楷体_GB2312" pitchFamily="49" charset="-122"/>
                <a:sym typeface="+mn-ea"/>
              </a:rPr>
              <a:t>）</a:t>
            </a:r>
          </a:p>
        </p:txBody>
      </p:sp>
    </p:spTree>
    <p:extLst>
      <p:ext uri="{BB962C8B-B14F-4D97-AF65-F5344CB8AC3E}">
        <p14:creationId xmlns:p14="http://schemas.microsoft.com/office/powerpoint/2010/main" val="2078564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12"/>
          <p:cNvSpPr>
            <a:spLocks noChangeArrowheads="1"/>
          </p:cNvSpPr>
          <p:nvPr/>
        </p:nvSpPr>
        <p:spPr bwMode="auto">
          <a:xfrm>
            <a:off x="1145454" y="1010950"/>
            <a:ext cx="8893175"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eaLnBrk="1" hangingPunct="1">
              <a:lnSpc>
                <a:spcPct val="110000"/>
              </a:lnSpc>
              <a:spcBef>
                <a:spcPct val="30000"/>
              </a:spcBef>
            </a:pPr>
            <a:r>
              <a:rPr lang="zh-CN" altLang="en-US" sz="2400"/>
              <a:t>四、</a:t>
            </a:r>
            <a:r>
              <a:rPr lang="zh-CN" altLang="en-US" sz="2400">
                <a:solidFill>
                  <a:srgbClr val="FF9900"/>
                </a:solidFill>
              </a:rPr>
              <a:t>指针：</a:t>
            </a:r>
            <a:r>
              <a:rPr lang="zh-CN" altLang="en-US" sz="2400"/>
              <a:t>一个变量的地址称为该变量的指针。</a:t>
            </a:r>
          </a:p>
          <a:p>
            <a:pPr eaLnBrk="1" hangingPunct="1">
              <a:lnSpc>
                <a:spcPct val="110000"/>
              </a:lnSpc>
              <a:spcBef>
                <a:spcPct val="30000"/>
              </a:spcBef>
            </a:pPr>
            <a:r>
              <a:rPr lang="zh-CN" altLang="en-US" sz="2400"/>
              <a:t>五、</a:t>
            </a:r>
            <a:r>
              <a:rPr lang="zh-CN" altLang="en-US" sz="2400">
                <a:solidFill>
                  <a:srgbClr val="FF9900"/>
                </a:solidFill>
              </a:rPr>
              <a:t>指针变量：</a:t>
            </a:r>
            <a:r>
              <a:rPr lang="zh-CN" altLang="en-US" sz="2400"/>
              <a:t>若一个变量专用于存放另一个变量</a:t>
            </a:r>
          </a:p>
          <a:p>
            <a:pPr eaLnBrk="1" hangingPunct="1">
              <a:lnSpc>
                <a:spcPct val="110000"/>
              </a:lnSpc>
              <a:spcBef>
                <a:spcPct val="30000"/>
              </a:spcBef>
            </a:pPr>
            <a:r>
              <a:rPr lang="zh-CN" altLang="en-US" sz="2400"/>
              <a:t>        的地址（指针），则该变量称为指针变量。</a:t>
            </a:r>
          </a:p>
        </p:txBody>
      </p:sp>
      <p:pic>
        <p:nvPicPr>
          <p:cNvPr id="8" name="Picture 13" descr="04031201"/>
          <p:cNvPicPr>
            <a:picLocks noChangeAspect="1" noChangeArrowheads="1"/>
          </p:cNvPicPr>
          <p:nvPr/>
        </p:nvPicPr>
        <p:blipFill>
          <a:blip r:embed="rId3" cstate="print">
            <a:extLst>
              <a:ext uri="{28A0092B-C50C-407E-A947-70E740481C1C}">
                <a14:useLocalDpi xmlns:a14="http://schemas.microsoft.com/office/drawing/2010/main" val="0"/>
              </a:ext>
            </a:extLst>
          </a:blip>
          <a:srcRect t="4161" b="3369"/>
          <a:stretch>
            <a:fillRect/>
          </a:stretch>
        </p:blipFill>
        <p:spPr bwMode="auto">
          <a:xfrm>
            <a:off x="2129704" y="2558762"/>
            <a:ext cx="5027612" cy="26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449357"/>
      </p:ext>
    </p:extLst>
  </p:cSld>
  <p:clrMapOvr>
    <a:masterClrMapping/>
  </p:clrMapOvr>
  <p:transition>
    <p:random/>
    <p:sndAc>
      <p:stSnd>
        <p:snd r:embed="rId2" name="CAMERA.WAV"/>
      </p:stSnd>
    </p:sndAc>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1170710" y="4014787"/>
            <a:ext cx="8029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eaLnBrk="1" hangingPunct="1">
              <a:spcBef>
                <a:spcPct val="0"/>
              </a:spcBef>
            </a:pPr>
            <a:r>
              <a:rPr lang="zh-CN" altLang="en-US" sz="2400"/>
              <a:t>六、</a:t>
            </a:r>
            <a:r>
              <a:rPr lang="zh-CN" altLang="en-US" sz="2400">
                <a:solidFill>
                  <a:srgbClr val="FF9900"/>
                </a:solidFill>
              </a:rPr>
              <a:t>变量的存取方法：</a:t>
            </a:r>
            <a:endParaRPr lang="zh-CN" altLang="en-US" sz="2400">
              <a:solidFill>
                <a:srgbClr val="FFFF00"/>
              </a:solidFill>
            </a:endParaRPr>
          </a:p>
        </p:txBody>
      </p:sp>
      <p:sp>
        <p:nvSpPr>
          <p:cNvPr id="7" name="Text Box 17"/>
          <p:cNvSpPr txBox="1">
            <a:spLocks noChangeArrowheads="1"/>
          </p:cNvSpPr>
          <p:nvPr/>
        </p:nvSpPr>
        <p:spPr bwMode="auto">
          <a:xfrm>
            <a:off x="1461223" y="4662487"/>
            <a:ext cx="79565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eaLnBrk="1" hangingPunct="1">
              <a:spcBef>
                <a:spcPct val="50000"/>
              </a:spcBef>
            </a:pPr>
            <a:r>
              <a:rPr lang="zh-CN" altLang="en-US" sz="2600" dirty="0">
                <a:solidFill>
                  <a:srgbClr val="FF9900"/>
                </a:solidFill>
                <a:latin typeface="Times New Roman" panose="02020603050405020304" pitchFamily="18" charset="0"/>
              </a:rPr>
              <a:t>直接存取：</a:t>
            </a:r>
            <a:r>
              <a:rPr lang="zh-CN" altLang="en-US" sz="2600" dirty="0">
                <a:latin typeface="Times New Roman" panose="02020603050405020304" pitchFamily="18" charset="0"/>
              </a:rPr>
              <a:t>直接根据变量名存取数据：</a:t>
            </a:r>
            <a:r>
              <a:rPr lang="en-US" altLang="zh-CN" sz="2600" dirty="0">
                <a:latin typeface="Times New Roman" panose="02020603050405020304" pitchFamily="18" charset="0"/>
              </a:rPr>
              <a:t>Short1=10</a:t>
            </a:r>
            <a:endParaRPr lang="en-US" altLang="zh-CN" sz="2600" b="0" dirty="0">
              <a:solidFill>
                <a:srgbClr val="FFFF00"/>
              </a:solidFill>
              <a:latin typeface="Times New Roman" panose="02020603050405020304" pitchFamily="18" charset="0"/>
            </a:endParaRPr>
          </a:p>
        </p:txBody>
      </p:sp>
      <p:sp>
        <p:nvSpPr>
          <p:cNvPr id="8" name="Text Box 18"/>
          <p:cNvSpPr txBox="1">
            <a:spLocks noChangeArrowheads="1"/>
          </p:cNvSpPr>
          <p:nvPr/>
        </p:nvSpPr>
        <p:spPr bwMode="auto">
          <a:xfrm>
            <a:off x="1461223" y="5202237"/>
            <a:ext cx="79057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eaLnBrk="1" hangingPunct="1">
              <a:spcBef>
                <a:spcPct val="50000"/>
              </a:spcBef>
            </a:pPr>
            <a:r>
              <a:rPr lang="zh-CN" altLang="en-US" sz="2600">
                <a:solidFill>
                  <a:srgbClr val="FF9900"/>
                </a:solidFill>
                <a:latin typeface="Times New Roman" panose="02020603050405020304" pitchFamily="18" charset="0"/>
              </a:rPr>
              <a:t>间接存取：</a:t>
            </a:r>
            <a:r>
              <a:rPr lang="zh-CN" altLang="en-US" sz="2600">
                <a:latin typeface="Times New Roman" panose="02020603050405020304" pitchFamily="18" charset="0"/>
              </a:rPr>
              <a:t>通过指针变量存取数据</a:t>
            </a:r>
            <a:r>
              <a:rPr lang="zh-CN" altLang="en-US" sz="2600" b="0">
                <a:latin typeface="Times New Roman" panose="02020603050405020304" pitchFamily="18" charset="0"/>
              </a:rPr>
              <a:t>：</a:t>
            </a:r>
            <a:r>
              <a:rPr lang="zh-CN" altLang="en-US" sz="2600">
                <a:latin typeface="Times New Roman" panose="02020603050405020304" pitchFamily="18" charset="0"/>
              </a:rPr>
              <a:t>*</a:t>
            </a:r>
            <a:r>
              <a:rPr lang="en-US" altLang="zh-CN" sz="2600">
                <a:latin typeface="Times New Roman" panose="02020603050405020304" pitchFamily="18" charset="0"/>
              </a:rPr>
              <a:t>Ptr=10</a:t>
            </a:r>
          </a:p>
        </p:txBody>
      </p:sp>
      <p:sp>
        <p:nvSpPr>
          <p:cNvPr id="9" name="AutoShape 19"/>
          <p:cNvSpPr>
            <a:spLocks/>
          </p:cNvSpPr>
          <p:nvPr/>
        </p:nvSpPr>
        <p:spPr bwMode="auto">
          <a:xfrm>
            <a:off x="1137373" y="4770437"/>
            <a:ext cx="304800" cy="838200"/>
          </a:xfrm>
          <a:prstGeom prst="leftBrace">
            <a:avLst>
              <a:gd name="adj1" fmla="val 2290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algn="ctr" eaLnBrk="1" hangingPunct="1">
              <a:spcBef>
                <a:spcPct val="0"/>
              </a:spcBef>
            </a:pPr>
            <a:endParaRPr lang="zh-CN" altLang="zh-CN" sz="2400" b="0">
              <a:solidFill>
                <a:srgbClr val="FFFF00"/>
              </a:solidFill>
              <a:latin typeface="Times New Roman" panose="02020603050405020304" pitchFamily="18" charset="0"/>
            </a:endParaRPr>
          </a:p>
        </p:txBody>
      </p:sp>
      <p:sp>
        <p:nvSpPr>
          <p:cNvPr id="10" name="AutoShape 34"/>
          <p:cNvSpPr>
            <a:spLocks noChangeArrowheads="1"/>
          </p:cNvSpPr>
          <p:nvPr/>
        </p:nvSpPr>
        <p:spPr bwMode="auto">
          <a:xfrm>
            <a:off x="4314249" y="6175951"/>
            <a:ext cx="2844800" cy="611188"/>
          </a:xfrm>
          <a:prstGeom prst="cloudCallout">
            <a:avLst>
              <a:gd name="adj1" fmla="val -70755"/>
              <a:gd name="adj2" fmla="val -107144"/>
            </a:avLst>
          </a:prstGeom>
          <a:solidFill>
            <a:schemeClr val="accent1"/>
          </a:solidFill>
          <a:ln w="9525">
            <a:solidFill>
              <a:schemeClr val="tx1"/>
            </a:solidFill>
            <a:round/>
            <a:headEnd/>
            <a:tailEnd/>
          </a:ln>
        </p:spPr>
        <p:txBody>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algn="ctr" eaLnBrk="1" hangingPunct="1">
              <a:spcBef>
                <a:spcPct val="0"/>
              </a:spcBef>
            </a:pPr>
            <a:r>
              <a:rPr lang="zh-CN" altLang="en-US" sz="1800">
                <a:ea typeface="楷体_GB2312" pitchFamily="49" charset="-122"/>
              </a:rPr>
              <a:t>针对源程序而言</a:t>
            </a:r>
          </a:p>
        </p:txBody>
      </p:sp>
      <p:pic>
        <p:nvPicPr>
          <p:cNvPr id="11" name="Picture 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2298" y="738187"/>
            <a:ext cx="3960812"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39"/>
          <p:cNvSpPr>
            <a:spLocks noChangeArrowheads="1"/>
          </p:cNvSpPr>
          <p:nvPr/>
        </p:nvSpPr>
        <p:spPr bwMode="auto">
          <a:xfrm>
            <a:off x="669060" y="2609850"/>
            <a:ext cx="868521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eaLnBrk="1" hangingPunct="1">
              <a:spcBef>
                <a:spcPct val="0"/>
              </a:spcBef>
            </a:pPr>
            <a:r>
              <a:rPr lang="en-US" altLang="zh-CN" sz="2000" dirty="0">
                <a:latin typeface="宋体" panose="02010600030101010101" pitchFamily="2" charset="-122"/>
              </a:rPr>
              <a:t>short Short1=0x31;	//</a:t>
            </a:r>
            <a:r>
              <a:rPr lang="zh-CN" altLang="en-US" sz="2000" dirty="0">
                <a:latin typeface="宋体" panose="02010600030101010101" pitchFamily="2" charset="-122"/>
              </a:rPr>
              <a:t>为</a:t>
            </a:r>
            <a:r>
              <a:rPr lang="en-US" altLang="zh-CN" sz="2000" dirty="0">
                <a:latin typeface="宋体" panose="02010600030101010101" pitchFamily="2" charset="-122"/>
              </a:rPr>
              <a:t>0x31</a:t>
            </a:r>
            <a:r>
              <a:rPr lang="zh-CN" altLang="en-US" sz="2000" dirty="0">
                <a:latin typeface="宋体" panose="02010600030101010101" pitchFamily="2" charset="-122"/>
              </a:rPr>
              <a:t>定义一个短整型变量</a:t>
            </a:r>
            <a:r>
              <a:rPr lang="en-US" altLang="zh-CN" sz="2000" dirty="0">
                <a:latin typeface="宋体" panose="02010600030101010101" pitchFamily="2" charset="-122"/>
              </a:rPr>
              <a:t>, </a:t>
            </a:r>
            <a:r>
              <a:rPr lang="zh-CN" altLang="en-US" sz="2000" dirty="0">
                <a:latin typeface="宋体" panose="02010600030101010101" pitchFamily="2" charset="-122"/>
              </a:rPr>
              <a:t>分配</a:t>
            </a:r>
            <a:r>
              <a:rPr lang="en-US" altLang="zh-CN" sz="2000" dirty="0">
                <a:latin typeface="宋体" panose="02010600030101010101" pitchFamily="2" charset="-122"/>
              </a:rPr>
              <a:t>2</a:t>
            </a:r>
            <a:r>
              <a:rPr lang="zh-CN" altLang="en-US" sz="2000" dirty="0">
                <a:latin typeface="宋体" panose="02010600030101010101" pitchFamily="2" charset="-122"/>
              </a:rPr>
              <a:t>字节存储空间</a:t>
            </a:r>
          </a:p>
          <a:p>
            <a:pPr>
              <a:spcBef>
                <a:spcPct val="0"/>
              </a:spcBef>
            </a:pPr>
            <a:r>
              <a:rPr lang="en-US" altLang="zh-CN" sz="2000" dirty="0">
                <a:latin typeface="宋体" panose="02010600030101010101" pitchFamily="2" charset="-122"/>
              </a:rPr>
              <a:t>short *</a:t>
            </a:r>
            <a:r>
              <a:rPr lang="en-US" altLang="zh-CN" sz="2000" dirty="0" err="1">
                <a:latin typeface="宋体" panose="02010600030101010101" pitchFamily="2" charset="-122"/>
              </a:rPr>
              <a:t>Ptr</a:t>
            </a:r>
            <a:r>
              <a:rPr lang="en-US" altLang="zh-CN" sz="2000" dirty="0">
                <a:latin typeface="宋体" panose="02010600030101010101" pitchFamily="2" charset="-122"/>
              </a:rPr>
              <a:t>;		//</a:t>
            </a:r>
            <a:r>
              <a:rPr lang="zh-CN" altLang="en-US" sz="2000" dirty="0">
                <a:latin typeface="宋体" panose="02010600030101010101" pitchFamily="2" charset="-122"/>
              </a:rPr>
              <a:t>定义一个指针变量</a:t>
            </a:r>
            <a:r>
              <a:rPr lang="en-US" altLang="zh-CN" sz="2000" dirty="0" err="1">
                <a:latin typeface="宋体" panose="02010600030101010101" pitchFamily="2" charset="-122"/>
              </a:rPr>
              <a:t>Ptr</a:t>
            </a:r>
            <a:endParaRPr lang="en-US" altLang="zh-CN" sz="2000" dirty="0">
              <a:latin typeface="宋体" panose="02010600030101010101" pitchFamily="2" charset="-122"/>
            </a:endParaRPr>
          </a:p>
          <a:p>
            <a:pPr>
              <a:spcBef>
                <a:spcPct val="0"/>
              </a:spcBef>
            </a:pPr>
            <a:r>
              <a:rPr lang="en-US" altLang="zh-CN" sz="2000" dirty="0" err="1">
                <a:latin typeface="宋体" panose="02010600030101010101" pitchFamily="2" charset="-122"/>
              </a:rPr>
              <a:t>Ptr</a:t>
            </a:r>
            <a:r>
              <a:rPr lang="en-US" altLang="zh-CN" sz="2000" dirty="0">
                <a:latin typeface="宋体" panose="02010600030101010101" pitchFamily="2" charset="-122"/>
              </a:rPr>
              <a:t> = &amp;Short1; 	//</a:t>
            </a:r>
            <a:r>
              <a:rPr lang="zh-CN" altLang="en-US" sz="2000" dirty="0">
                <a:latin typeface="宋体" panose="02010600030101010101" pitchFamily="2" charset="-122"/>
              </a:rPr>
              <a:t>让</a:t>
            </a:r>
            <a:r>
              <a:rPr lang="en-US" altLang="zh-CN" sz="2000" dirty="0" err="1">
                <a:latin typeface="宋体" panose="02010600030101010101" pitchFamily="2" charset="-122"/>
              </a:rPr>
              <a:t>Ptr</a:t>
            </a:r>
            <a:r>
              <a:rPr lang="zh-CN" altLang="en-US" sz="2000" dirty="0">
                <a:latin typeface="宋体" panose="02010600030101010101" pitchFamily="2" charset="-122"/>
              </a:rPr>
              <a:t>指向</a:t>
            </a:r>
            <a:r>
              <a:rPr lang="en-US" altLang="zh-CN" sz="2000" dirty="0">
                <a:latin typeface="宋体" panose="02010600030101010101" pitchFamily="2" charset="-122"/>
              </a:rPr>
              <a:t>Short1</a:t>
            </a:r>
          </a:p>
          <a:p>
            <a:pPr>
              <a:spcBef>
                <a:spcPct val="0"/>
              </a:spcBef>
            </a:pPr>
            <a:r>
              <a:rPr lang="en-US" altLang="zh-CN" sz="2000" dirty="0" err="1">
                <a:latin typeface="宋体" panose="02010600030101010101" pitchFamily="2" charset="-122"/>
              </a:rPr>
              <a:t>printf</a:t>
            </a:r>
            <a:r>
              <a:rPr lang="en-US" altLang="zh-CN" sz="2000" dirty="0">
                <a:latin typeface="宋体" panose="02010600030101010101" pitchFamily="2" charset="-122"/>
              </a:rPr>
              <a:t>("Short1=%x \n", *</a:t>
            </a:r>
            <a:r>
              <a:rPr lang="en-US" altLang="zh-CN" sz="2000" dirty="0" err="1">
                <a:latin typeface="宋体" panose="02010600030101010101" pitchFamily="2" charset="-122"/>
              </a:rPr>
              <a:t>Ptr</a:t>
            </a:r>
            <a:r>
              <a:rPr lang="en-US" altLang="zh-CN" sz="2000" dirty="0">
                <a:latin typeface="宋体" panose="02010600030101010101" pitchFamily="2" charset="-122"/>
              </a:rPr>
              <a:t>);	//</a:t>
            </a:r>
            <a:r>
              <a:rPr lang="zh-CN" altLang="en-US" sz="2000" dirty="0">
                <a:latin typeface="宋体" panose="02010600030101010101" pitchFamily="2" charset="-122"/>
              </a:rPr>
              <a:t>通过</a:t>
            </a:r>
            <a:r>
              <a:rPr lang="en-US" altLang="zh-CN" sz="2000" dirty="0" err="1">
                <a:latin typeface="宋体" panose="02010600030101010101" pitchFamily="2" charset="-122"/>
              </a:rPr>
              <a:t>Ptr</a:t>
            </a:r>
            <a:r>
              <a:rPr lang="zh-CN" altLang="en-US" sz="2000" dirty="0">
                <a:latin typeface="宋体" panose="02010600030101010101" pitchFamily="2" charset="-122"/>
              </a:rPr>
              <a:t>打印</a:t>
            </a:r>
            <a:r>
              <a:rPr lang="en-US" altLang="zh-CN" sz="2000" dirty="0">
                <a:latin typeface="宋体" panose="02010600030101010101" pitchFamily="2" charset="-122"/>
              </a:rPr>
              <a:t>Short1</a:t>
            </a:r>
            <a:r>
              <a:rPr lang="zh-CN" altLang="en-US" sz="2000" dirty="0">
                <a:latin typeface="宋体" panose="02010600030101010101" pitchFamily="2" charset="-122"/>
              </a:rPr>
              <a:t>的值：</a:t>
            </a:r>
            <a:r>
              <a:rPr lang="en-US" altLang="zh-CN" sz="2000" dirty="0">
                <a:latin typeface="宋体" panose="02010600030101010101" pitchFamily="2" charset="-122"/>
              </a:rPr>
              <a:t>0x31</a:t>
            </a:r>
          </a:p>
        </p:txBody>
      </p:sp>
    </p:spTree>
    <p:extLst>
      <p:ext uri="{BB962C8B-B14F-4D97-AF65-F5344CB8AC3E}">
        <p14:creationId xmlns:p14="http://schemas.microsoft.com/office/powerpoint/2010/main" val="3661408192"/>
      </p:ext>
    </p:extLst>
  </p:cSld>
  <p:clrMapOvr>
    <a:masterClrMapping/>
  </p:clrMapOvr>
  <p:transition>
    <p:random/>
    <p:sndAc>
      <p:stSnd>
        <p:snd r:embed="rId2" name="CAMERA.WAV"/>
      </p:stSnd>
    </p:sndAc>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Rectangle 3"/>
          <p:cNvSpPr>
            <a:spLocks noChangeArrowheads="1"/>
          </p:cNvSpPr>
          <p:nvPr/>
        </p:nvSpPr>
        <p:spPr bwMode="auto">
          <a:xfrm>
            <a:off x="702974" y="1486911"/>
            <a:ext cx="8388350" cy="1620837"/>
          </a:xfrm>
          <a:prstGeom prst="rect">
            <a:avLst/>
          </a:prstGeom>
          <a:noFill/>
          <a:ln w="9525">
            <a:noFill/>
            <a:miter lim="800000"/>
          </a:ln>
        </p:spPr>
        <p:txBody>
          <a:bodyPr/>
          <a:lstStyle/>
          <a:p>
            <a:pPr defTabSz="914400" fontAlgn="base">
              <a:spcBef>
                <a:spcPct val="0"/>
              </a:spcBef>
              <a:spcAft>
                <a:spcPct val="0"/>
              </a:spcAft>
              <a:defRPr/>
            </a:pPr>
            <a:r>
              <a:rPr lang="zh-CN" altLang="en-US" sz="2400" b="1" dirty="0">
                <a:solidFill>
                  <a:srgbClr val="FF9900"/>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一、指针变量的定义</a:t>
            </a:r>
            <a:r>
              <a:rPr lang="zh-CN" altLang="en-US" sz="2400" b="1" dirty="0">
                <a:solidFill>
                  <a:srgbClr val="FF9900"/>
                </a:solidFill>
                <a:effectLst>
                  <a:outerShdw blurRad="38100" dist="38100" dir="2700000" algn="tl">
                    <a:srgbClr val="C0C0C0"/>
                  </a:outerShdw>
                </a:effectLst>
                <a:latin typeface="隶书" panose="02010509060101010101" pitchFamily="49" charset="-122"/>
                <a:ea typeface="黑体" panose="02010609060101010101" pitchFamily="2" charset="-122"/>
                <a:sym typeface="Wingdings 2" panose="05020102010507070707" pitchFamily="18" charset="2"/>
              </a:rPr>
              <a:t> ：</a:t>
            </a:r>
            <a:br>
              <a:rPr lang="zh-CN" altLang="en-US" sz="2400" b="1" dirty="0">
                <a:solidFill>
                  <a:srgbClr val="FF9900"/>
                </a:solidFill>
                <a:effectLst>
                  <a:outerShdw blurRad="38100" dist="38100" dir="2700000" algn="tl">
                    <a:srgbClr val="C0C0C0"/>
                  </a:outerShdw>
                </a:effectLst>
                <a:latin typeface="隶书" panose="02010509060101010101" pitchFamily="49" charset="-122"/>
                <a:ea typeface="黑体" panose="02010609060101010101" pitchFamily="2" charset="-122"/>
                <a:sym typeface="Wingdings 2" panose="05020102010507070707" pitchFamily="18" charset="2"/>
              </a:rPr>
            </a:br>
            <a:r>
              <a:rPr lang="zh-CN" altLang="en-US" sz="2400" b="1" dirty="0">
                <a:solidFill>
                  <a:srgbClr val="FF9900"/>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语法：</a:t>
            </a:r>
            <a:r>
              <a:rPr lang="zh-CN" altLang="en-US" b="1" dirty="0">
                <a:solidFill>
                  <a:srgbClr val="000000"/>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    </a:t>
            </a:r>
            <a:r>
              <a:rPr lang="en-US" altLang="zh-CN" sz="2400" b="1" dirty="0">
                <a:solidFill>
                  <a:srgbClr val="000000"/>
                </a:solidFill>
                <a:effectLst>
                  <a:outerShdw blurRad="38100" dist="38100" dir="2700000" algn="tl">
                    <a:srgbClr val="C0C0C0"/>
                  </a:outerShdw>
                </a:effectLst>
                <a:latin typeface="楷体_GB2312" pitchFamily="49" charset="-122"/>
                <a:ea typeface="楷体_GB2312" pitchFamily="49" charset="-122"/>
                <a:sym typeface="Wingdings 2" panose="05020102010507070707" pitchFamily="18" charset="2"/>
              </a:rPr>
              <a:t>[</a:t>
            </a: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sym typeface="Wingdings 2" panose="05020102010507070707" pitchFamily="18" charset="2"/>
              </a:rPr>
              <a:t>存储类型</a:t>
            </a:r>
            <a:r>
              <a:rPr lang="en-US" altLang="zh-CN" sz="2400" b="1" dirty="0">
                <a:solidFill>
                  <a:srgbClr val="000000"/>
                </a:solidFill>
                <a:effectLst>
                  <a:outerShdw blurRad="38100" dist="38100" dir="2700000" algn="tl">
                    <a:srgbClr val="C0C0C0"/>
                  </a:outerShdw>
                </a:effectLst>
                <a:latin typeface="楷体_GB2312" pitchFamily="49" charset="-122"/>
                <a:ea typeface="楷体_GB2312" pitchFamily="49" charset="-122"/>
                <a:sym typeface="Wingdings 2" panose="05020102010507070707" pitchFamily="18" charset="2"/>
              </a:rPr>
              <a:t>]    </a:t>
            </a:r>
            <a:r>
              <a:rPr lang="zh-CN" altLang="en-US" sz="2400" b="1" dirty="0">
                <a:solidFill>
                  <a:srgbClr val="000000"/>
                </a:solidFill>
                <a:effectLst>
                  <a:outerShdw blurRad="38100" dist="38100" dir="2700000" algn="tl">
                    <a:srgbClr val="C0C0C0"/>
                  </a:outerShdw>
                </a:effectLst>
                <a:latin typeface="楷体_GB2312" pitchFamily="49" charset="-122"/>
                <a:ea typeface="楷体_GB2312" pitchFamily="49" charset="-122"/>
                <a:sym typeface="Wingdings 2" panose="05020102010507070707" pitchFamily="18" charset="2"/>
              </a:rPr>
              <a:t>数据类型   *指针名；</a:t>
            </a:r>
            <a:br>
              <a:rPr lang="zh-CN" altLang="en-US" sz="2400" b="1" dirty="0">
                <a:solidFill>
                  <a:srgbClr val="FFFF00"/>
                </a:solidFill>
                <a:effectLst>
                  <a:outerShdw blurRad="38100" dist="38100" dir="2700000" algn="tl">
                    <a:srgbClr val="C0C0C0"/>
                  </a:outerShdw>
                </a:effectLst>
                <a:latin typeface="楷体_GB2312" pitchFamily="49" charset="-122"/>
                <a:ea typeface="楷体_GB2312" pitchFamily="49" charset="-122"/>
                <a:sym typeface="Wingdings 2" panose="05020102010507070707" pitchFamily="18" charset="2"/>
              </a:rPr>
            </a:br>
            <a:r>
              <a:rPr lang="zh-CN" altLang="en-US" sz="2400" b="1" dirty="0">
                <a:solidFill>
                  <a:srgbClr val="FF9900"/>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例</a:t>
            </a:r>
            <a:r>
              <a:rPr lang="en-US" altLang="zh-CN" sz="2400" b="1" dirty="0">
                <a:solidFill>
                  <a:srgbClr val="FF9900"/>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  </a:t>
            </a:r>
            <a:r>
              <a:rPr lang="en-US" altLang="zh-CN" sz="2400" b="1" dirty="0" err="1">
                <a:solidFill>
                  <a:srgbClr val="FF9900"/>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int</a:t>
            </a:r>
            <a:r>
              <a:rPr lang="en-US" altLang="zh-CN" sz="2400" b="1" dirty="0">
                <a:solidFill>
                  <a:srgbClr val="FF9900"/>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 *ptr1, *ptr2;</a:t>
            </a:r>
            <a:br>
              <a:rPr lang="en-US" altLang="zh-CN" sz="2400" b="1" dirty="0">
                <a:solidFill>
                  <a:srgbClr val="FF9900"/>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br>
            <a:r>
              <a:rPr lang="zh-CN" altLang="en-US" sz="2400" b="1" dirty="0">
                <a:solidFill>
                  <a:srgbClr val="FF9900"/>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rPr>
              <a:t>说明：</a:t>
            </a:r>
            <a:endParaRPr lang="zh-CN" altLang="en-US" sz="2400" b="1" dirty="0">
              <a:solidFill>
                <a:srgbClr val="FFFF00"/>
              </a:solidFill>
              <a:effectLst>
                <a:outerShdw blurRad="38100" dist="38100" dir="2700000" algn="tl">
                  <a:srgbClr val="C0C0C0"/>
                </a:outerShdw>
              </a:effectLst>
              <a:latin typeface="楷体_GB2312" pitchFamily="49" charset="-122"/>
              <a:ea typeface="楷体_GB2312" pitchFamily="49" charset="-122"/>
              <a:sym typeface="Wingdings 2" panose="05020102010507070707" pitchFamily="18" charset="2"/>
            </a:endParaRPr>
          </a:p>
        </p:txBody>
      </p:sp>
      <p:sp>
        <p:nvSpPr>
          <p:cNvPr id="14" name="Rectangle 12"/>
          <p:cNvSpPr txBox="1">
            <a:spLocks noChangeArrowheads="1"/>
          </p:cNvSpPr>
          <p:nvPr/>
        </p:nvSpPr>
        <p:spPr bwMode="auto">
          <a:xfrm>
            <a:off x="810924" y="729673"/>
            <a:ext cx="8229600" cy="1143000"/>
          </a:xfrm>
          <a:prstGeom prst="rect">
            <a:avLst/>
          </a:prstGeom>
          <a:noFill/>
          <a:ln w="9525">
            <a:noFill/>
            <a:miter lim="800000"/>
          </a:ln>
          <a:effectLst/>
        </p:spPr>
        <p:txBody>
          <a:bodyPr vert="horz" wrap="square" lIns="91440" tIns="45720" rIns="91440" bIns="45720" numCol="1" anchor="ctr" anchorCtr="0" compatLnSpc="1"/>
          <a:lstStyle>
            <a:lvl1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mj-lt"/>
                <a:ea typeface="+mj-ea"/>
                <a:cs typeface="+mj-cs"/>
                <a:sym typeface="Wingdings 2" pitchFamily="18" charset="2"/>
              </a:defRPr>
            </a:lvl1pPr>
            <a:lvl2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2pPr>
            <a:lvl3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3pPr>
            <a:lvl4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4pPr>
            <a:lvl5pPr algn="l" rtl="0" eaLnBrk="0" fontAlgn="base" hangingPunct="0">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itchFamily="18" charset="2"/>
              </a:defRPr>
            </a:lvl5pPr>
            <a:lvl6pPr marL="4572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6pPr>
            <a:lvl7pPr marL="9144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7pPr>
            <a:lvl8pPr marL="13716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8pPr>
            <a:lvl9pPr marL="1828800" algn="l" rtl="0" fontAlgn="base">
              <a:spcBef>
                <a:spcPct val="0"/>
              </a:spcBef>
              <a:spcAft>
                <a:spcPct val="0"/>
              </a:spcAft>
              <a:defRPr sz="4000" b="1">
                <a:solidFill>
                  <a:schemeClr val="tx1"/>
                </a:solidFill>
                <a:effectLst>
                  <a:outerShdw blurRad="38100" dist="38100" dir="2700000" algn="tl">
                    <a:srgbClr val="C0C0C0"/>
                  </a:outerShdw>
                </a:effectLst>
                <a:latin typeface="隶书" panose="02010509060101010101" pitchFamily="49" charset="-122"/>
                <a:ea typeface="隶书" panose="02010509060101010101" pitchFamily="49" charset="-122"/>
                <a:sym typeface="Wingdings 2" panose="05020102010507070707" pitchFamily="18" charset="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000000"/>
                </a:solidFill>
                <a:effectLst>
                  <a:outerShdw blurRad="38100" dist="38100" dir="2700000" algn="tl">
                    <a:srgbClr val="C0C0C0"/>
                  </a:outerShdw>
                </a:effectLst>
                <a:uLnTx/>
                <a:uFillTx/>
                <a:latin typeface="隶书"/>
                <a:ea typeface="隶书"/>
                <a:cs typeface="+mj-cs"/>
                <a:sym typeface="Wingdings 2" pitchFamily="18" charset="2"/>
              </a:rPr>
              <a:t>5.2 </a:t>
            </a:r>
            <a:r>
              <a:rPr kumimoji="0" lang="zh-CN" altLang="en-US" sz="3200" b="1" i="0" u="none" strike="noStrike" kern="0" cap="none" spc="0" normalizeH="0" baseline="0" noProof="0">
                <a:ln>
                  <a:noFill/>
                </a:ln>
                <a:solidFill>
                  <a:srgbClr val="000000"/>
                </a:solidFill>
                <a:effectLst>
                  <a:outerShdw blurRad="38100" dist="38100" dir="2700000" algn="tl">
                    <a:srgbClr val="C0C0C0"/>
                  </a:outerShdw>
                </a:effectLst>
                <a:uLnTx/>
                <a:uFillTx/>
                <a:latin typeface="隶书"/>
                <a:ea typeface="隶书"/>
                <a:cs typeface="+mj-cs"/>
                <a:sym typeface="Wingdings 2" pitchFamily="18" charset="2"/>
              </a:rPr>
              <a:t>指针变量的定义和使用</a:t>
            </a:r>
            <a:endParaRPr kumimoji="0" lang="zh-CN" altLang="en-US" sz="3200" b="1" i="0" u="none" strike="noStrike" kern="0" cap="none" spc="0" normalizeH="0" baseline="0" noProof="0" dirty="0">
              <a:ln>
                <a:noFill/>
              </a:ln>
              <a:solidFill>
                <a:srgbClr val="000000"/>
              </a:solidFill>
              <a:effectLst>
                <a:outerShdw blurRad="38100" dist="38100" dir="2700000" algn="tl">
                  <a:srgbClr val="C0C0C0"/>
                </a:outerShdw>
              </a:effectLst>
              <a:uLnTx/>
              <a:uFillTx/>
              <a:latin typeface="隶书"/>
              <a:ea typeface="隶书"/>
              <a:cs typeface="+mj-cs"/>
              <a:sym typeface="Wingdings 2" pitchFamily="18" charset="2"/>
            </a:endParaRPr>
          </a:p>
        </p:txBody>
      </p:sp>
      <p:sp>
        <p:nvSpPr>
          <p:cNvPr id="15" name="Rectangle 13"/>
          <p:cNvSpPr>
            <a:spLocks noChangeArrowheads="1"/>
          </p:cNvSpPr>
          <p:nvPr/>
        </p:nvSpPr>
        <p:spPr bwMode="auto">
          <a:xfrm>
            <a:off x="810924" y="3107748"/>
            <a:ext cx="83058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360363" marR="0" lvl="0" indent="-360363"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1. </a:t>
            </a: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指针变量是一个存放另一个变量地址的变量，所占内存由编译系统决定。</a:t>
            </a:r>
          </a:p>
          <a:p>
            <a:pPr marL="360363" marR="0" lvl="0" indent="-360363"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2. </a:t>
            </a: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指针变量的存储类型、作用域、可见性、寿命同普通变量；</a:t>
            </a:r>
          </a:p>
          <a:p>
            <a:pPr marL="360363" marR="0" lvl="0" indent="-360363"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3. </a:t>
            </a: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指针变量的数据类型指明了该指针指向的内存空间所存储数据的数据类型。 </a:t>
            </a:r>
          </a:p>
          <a:p>
            <a:pPr marL="360363" marR="0" lvl="0" indent="-360363"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4. </a:t>
            </a: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在引用指针变量前必须首先让它指向一个变量。</a:t>
            </a:r>
          </a:p>
        </p:txBody>
      </p:sp>
    </p:spTree>
    <p:extLst>
      <p:ext uri="{BB962C8B-B14F-4D97-AF65-F5344CB8AC3E}">
        <p14:creationId xmlns:p14="http://schemas.microsoft.com/office/powerpoint/2010/main" val="864125465"/>
      </p:ext>
    </p:extLst>
  </p:cSld>
  <p:clrMapOvr>
    <a:masterClrMapping/>
  </p:clrMapOvr>
  <p:transition>
    <p:random/>
    <p:sndAc>
      <p:stSnd>
        <p:snd r:embed="rId2" name="CAMERA.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ChangeArrowheads="1"/>
          </p:cNvSpPr>
          <p:nvPr/>
        </p:nvSpPr>
        <p:spPr bwMode="auto">
          <a:xfrm>
            <a:off x="839355" y="1032741"/>
            <a:ext cx="8388350" cy="1873250"/>
          </a:xfrm>
          <a:prstGeom prst="rect">
            <a:avLst/>
          </a:prstGeom>
          <a:noFill/>
          <a:ln w="9525">
            <a:noFill/>
            <a:miter lim="800000"/>
          </a:ln>
        </p:spPr>
        <p:txBody>
          <a:bodyPr/>
          <a:lstStyle/>
          <a:p>
            <a:pPr defTabSz="914400" fontAlgn="base">
              <a:spcBef>
                <a:spcPct val="20000"/>
              </a:spcBef>
              <a:spcAft>
                <a:spcPct val="0"/>
              </a:spcAft>
              <a:defRPr/>
            </a:pPr>
            <a:r>
              <a:rPr lang="zh-CN" altLang="en-US" sz="2400" b="1">
                <a:solidFill>
                  <a:srgbClr val="FF99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二、指针变量的</a:t>
            </a:r>
            <a:r>
              <a:rPr lang="zh-CN" altLang="zh-CN" sz="2400" b="1">
                <a:solidFill>
                  <a:srgbClr val="FF99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初始化</a:t>
            </a:r>
            <a:r>
              <a:rPr lang="zh-CN" altLang="en-US" sz="2400" b="1">
                <a:solidFill>
                  <a:srgbClr val="FF99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a:t>
            </a:r>
            <a:br>
              <a:rPr lang="zh-CN" altLang="en-US" sz="2400" b="1">
                <a:solidFill>
                  <a:srgbClr val="FF99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br>
            <a:r>
              <a:rPr lang="zh-CN" altLang="en-US" sz="2400" b="1">
                <a:solidFill>
                  <a:srgbClr val="FF99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语法：</a:t>
            </a:r>
            <a:r>
              <a:rPr lang="en-US" altLang="zh-CN" sz="2400" b="1">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a:t>
            </a:r>
            <a:r>
              <a:rPr lang="zh-CN" altLang="en-US" sz="2400" b="1">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存储类型</a:t>
            </a:r>
            <a:r>
              <a:rPr lang="en-US" altLang="zh-CN" sz="2400" b="1">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 </a:t>
            </a:r>
            <a:r>
              <a:rPr lang="zh-CN" altLang="en-US" sz="2400" b="1">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数据类型 *指针名</a:t>
            </a:r>
            <a:r>
              <a:rPr lang="zh-CN" altLang="zh-CN" sz="2400" b="1">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=初始地址值</a:t>
            </a:r>
            <a:r>
              <a:rPr lang="zh-CN" altLang="en-US" sz="2400" b="1">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a:t>
            </a:r>
            <a:br>
              <a:rPr lang="zh-CN" altLang="en-US" sz="2400" b="1">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br>
            <a:r>
              <a:rPr lang="zh-CN" altLang="en-US" sz="2400" b="1">
                <a:solidFill>
                  <a:srgbClr val="FF99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例</a:t>
            </a:r>
            <a:r>
              <a:rPr lang="en-US" altLang="zh-CN" sz="2400" b="1">
                <a:solidFill>
                  <a:srgbClr val="FF99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  int  a, *ptra=&amp;a;</a:t>
            </a:r>
            <a:br>
              <a:rPr lang="en-US" altLang="zh-CN" sz="2400" b="1">
                <a:solidFill>
                  <a:srgbClr val="FF99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br>
            <a:r>
              <a:rPr lang="zh-CN" altLang="en-US" sz="2400" b="1">
                <a:solidFill>
                  <a:srgbClr val="FF99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说明：</a:t>
            </a:r>
          </a:p>
        </p:txBody>
      </p:sp>
      <p:sp>
        <p:nvSpPr>
          <p:cNvPr id="12" name="Rectangle 8"/>
          <p:cNvSpPr>
            <a:spLocks noChangeArrowheads="1"/>
          </p:cNvSpPr>
          <p:nvPr/>
        </p:nvSpPr>
        <p:spPr bwMode="auto">
          <a:xfrm>
            <a:off x="982230" y="2617066"/>
            <a:ext cx="83058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360363" marR="0" lvl="0" indent="-360363" defTabSz="914400" eaLnBrk="1" fontAlgn="base" latinLnBrk="0" hangingPunct="1">
              <a:lnSpc>
                <a:spcPct val="100000"/>
              </a:lnSpc>
              <a:spcBef>
                <a:spcPct val="2000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1. </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用变量地址初始化指针时，该变量必须预先定义</a:t>
            </a:r>
          </a:p>
          <a:p>
            <a:pPr marL="360363" marR="0" lvl="0" indent="-360363" defTabSz="914400" eaLnBrk="1" fontAlgn="base" latinLnBrk="0" hangingPunct="1">
              <a:lnSpc>
                <a:spcPct val="100000"/>
              </a:lnSpc>
              <a:spcBef>
                <a:spcPct val="2000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2. </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变量和指针的</a:t>
            </a: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type</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应一致</a:t>
            </a:r>
          </a:p>
          <a:p>
            <a:pPr marL="360363" marR="0" lvl="0" indent="-360363" defTabSz="914400" eaLnBrk="1" fontAlgn="base" latinLnBrk="0" hangingPunct="1">
              <a:lnSpc>
                <a:spcPct val="100000"/>
              </a:lnSpc>
              <a:spcBef>
                <a:spcPct val="20000"/>
              </a:spcBef>
              <a:spcAft>
                <a:spcPct val="0"/>
              </a:spcAft>
              <a:buClrTx/>
              <a:buSzTx/>
              <a:buFontTx/>
              <a:buNone/>
              <a:tabLst/>
              <a:defRPr/>
            </a:pPr>
            <a:r>
              <a:rPr kumimoji="0" lang="en-US" altLang="zh-CN"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3. </a:t>
            </a: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空指针不表示任何指向，而是一种状态标志</a:t>
            </a:r>
          </a:p>
          <a:p>
            <a:pPr marL="360363" marR="0" lvl="0" indent="-360363" defTabSz="914400" eaLnBrk="1" fontAlgn="base" latinLnBrk="0" hangingPunct="1">
              <a:lnSpc>
                <a:spcPct val="100000"/>
              </a:lnSpc>
              <a:spcBef>
                <a:spcPct val="20000"/>
              </a:spcBef>
              <a:spcAft>
                <a:spcPct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a:t>
            </a: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int *px=0;    char *py=</a:t>
            </a:r>
            <a:r>
              <a:rPr kumimoji="0" lang="en-US" altLang="zh-CN"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sym typeface="Wingdings 2" panose="05020102010507070707" pitchFamily="18" charset="2"/>
              </a:rPr>
              <a:t>""</a:t>
            </a:r>
            <a:r>
              <a:rPr kumimoji="0" lang="en-US" altLang="zh-CN" sz="24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sym typeface="Wingdings 2" panose="05020102010507070707" pitchFamily="18" charset="2"/>
              </a:rPr>
              <a:t>,*py=NULL;</a:t>
            </a:r>
          </a:p>
        </p:txBody>
      </p:sp>
      <p:sp>
        <p:nvSpPr>
          <p:cNvPr id="13" name="Text Box 9"/>
          <p:cNvSpPr txBox="1">
            <a:spLocks noChangeArrowheads="1"/>
          </p:cNvSpPr>
          <p:nvPr/>
        </p:nvSpPr>
        <p:spPr bwMode="auto">
          <a:xfrm>
            <a:off x="1299730" y="4826174"/>
            <a:ext cx="3602566" cy="1534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lnSpc>
                <a:spcPct val="90000"/>
              </a:lnSpc>
              <a:spcBef>
                <a:spcPct val="0"/>
              </a:spcBef>
              <a:spcAft>
                <a:spcPct val="0"/>
              </a:spcAft>
            </a:pPr>
            <a:r>
              <a:rPr lang="zh-CN" altLang="en-US" sz="2400" dirty="0">
                <a:solidFill>
                  <a:srgbClr val="000000"/>
                </a:solidFill>
                <a:latin typeface="宋体" panose="02010600030101010101" pitchFamily="2" charset="-122"/>
              </a:rPr>
              <a:t>例 </a:t>
            </a:r>
            <a:r>
              <a:rPr lang="en-US" altLang="zh-CN" sz="2400" dirty="0">
                <a:solidFill>
                  <a:srgbClr val="000000"/>
                </a:solidFill>
                <a:latin typeface="宋体" panose="02010600030101010101" pitchFamily="2" charset="-122"/>
              </a:rPr>
              <a:t>   </a:t>
            </a:r>
            <a:r>
              <a:rPr lang="en-US" altLang="zh-CN" sz="2400" dirty="0" err="1">
                <a:solidFill>
                  <a:srgbClr val="000000"/>
                </a:solidFill>
                <a:latin typeface="宋体" panose="02010600030101010101" pitchFamily="2" charset="-122"/>
              </a:rPr>
              <a:t>int</a:t>
            </a:r>
            <a:r>
              <a:rPr lang="en-US" altLang="zh-CN" sz="2400" dirty="0">
                <a:solidFill>
                  <a:srgbClr val="000000"/>
                </a:solidFill>
                <a:latin typeface="宋体" panose="02010600030101010101" pitchFamily="2" charset="-122"/>
              </a:rPr>
              <a:t>   </a:t>
            </a:r>
            <a:r>
              <a:rPr lang="en-US" altLang="zh-CN" sz="2400" dirty="0" err="1">
                <a:solidFill>
                  <a:srgbClr val="000000"/>
                </a:solidFill>
                <a:latin typeface="宋体" panose="02010600030101010101" pitchFamily="2" charset="-122"/>
              </a:rPr>
              <a:t>i</a:t>
            </a:r>
            <a:r>
              <a:rPr lang="en-US" altLang="zh-CN" sz="2400" dirty="0">
                <a:solidFill>
                  <a:srgbClr val="000000"/>
                </a:solidFill>
                <a:latin typeface="宋体" panose="02010600030101010101" pitchFamily="2" charset="-122"/>
              </a:rPr>
              <a:t>;</a:t>
            </a:r>
          </a:p>
          <a:p>
            <a:pPr defTabSz="914400" fontAlgn="base">
              <a:lnSpc>
                <a:spcPct val="90000"/>
              </a:lnSpc>
              <a:spcBef>
                <a:spcPct val="0"/>
              </a:spcBef>
              <a:spcAft>
                <a:spcPct val="0"/>
              </a:spcAft>
            </a:pPr>
            <a:r>
              <a:rPr lang="en-US" altLang="zh-CN" sz="2400" dirty="0">
                <a:solidFill>
                  <a:srgbClr val="000000"/>
                </a:solidFill>
                <a:latin typeface="宋体" panose="02010600030101010101" pitchFamily="2" charset="-122"/>
              </a:rPr>
              <a:t>      char *p=&amp;</a:t>
            </a:r>
            <a:r>
              <a:rPr lang="en-US" altLang="zh-CN" sz="2400" dirty="0" err="1">
                <a:solidFill>
                  <a:srgbClr val="000000"/>
                </a:solidFill>
                <a:latin typeface="宋体" panose="02010600030101010101" pitchFamily="2" charset="-122"/>
              </a:rPr>
              <a:t>i</a:t>
            </a:r>
            <a:r>
              <a:rPr lang="en-US" altLang="zh-CN" sz="2400" dirty="0">
                <a:solidFill>
                  <a:srgbClr val="000000"/>
                </a:solidFill>
                <a:latin typeface="宋体" panose="02010600030101010101" pitchFamily="2" charset="-122"/>
              </a:rPr>
              <a:t>; (</a:t>
            </a:r>
            <a:r>
              <a:rPr lang="en-US" altLang="zh-CN" dirty="0">
                <a:solidFill>
                  <a:srgbClr val="FF3300"/>
                </a:solidFill>
                <a:latin typeface="宋体" panose="02010600030101010101" pitchFamily="2" charset="-122"/>
                <a:sym typeface="Symbol" panose="05050102010706020507" pitchFamily="18" charset="2"/>
              </a:rPr>
              <a:t></a:t>
            </a:r>
            <a:r>
              <a:rPr lang="en-US" altLang="zh-CN" sz="2400" dirty="0">
                <a:solidFill>
                  <a:srgbClr val="000000"/>
                </a:solidFill>
                <a:latin typeface="宋体" panose="02010600030101010101" pitchFamily="2" charset="-122"/>
                <a:sym typeface="Symbol" panose="05050102010706020507" pitchFamily="18" charset="2"/>
              </a:rPr>
              <a:t>)</a:t>
            </a:r>
            <a:endParaRPr lang="en-US" altLang="zh-CN" sz="2400" dirty="0">
              <a:solidFill>
                <a:srgbClr val="000000"/>
              </a:solidFill>
              <a:latin typeface="宋体" panose="02010600030101010101" pitchFamily="2" charset="-122"/>
            </a:endParaRPr>
          </a:p>
          <a:p>
            <a:pPr defTabSz="914400" fontAlgn="base">
              <a:lnSpc>
                <a:spcPct val="90000"/>
              </a:lnSpc>
              <a:spcBef>
                <a:spcPct val="0"/>
              </a:spcBef>
              <a:spcAft>
                <a:spcPct val="0"/>
              </a:spcAft>
            </a:pPr>
            <a:r>
              <a:rPr lang="en-US" altLang="zh-CN" sz="2400" dirty="0">
                <a:solidFill>
                  <a:srgbClr val="000000"/>
                </a:solidFill>
                <a:latin typeface="宋体" panose="02010600030101010101" pitchFamily="2" charset="-122"/>
              </a:rPr>
              <a:t>      ..............</a:t>
            </a:r>
          </a:p>
          <a:p>
            <a:pPr defTabSz="914400" fontAlgn="base">
              <a:lnSpc>
                <a:spcPct val="90000"/>
              </a:lnSpc>
              <a:spcBef>
                <a:spcPct val="0"/>
              </a:spcBef>
              <a:spcAft>
                <a:spcPct val="0"/>
              </a:spcAft>
            </a:pPr>
            <a:r>
              <a:rPr lang="en-US" altLang="zh-CN" sz="2400" dirty="0">
                <a:solidFill>
                  <a:srgbClr val="000000"/>
                </a:solidFill>
                <a:latin typeface="宋体" panose="02010600030101010101" pitchFamily="2" charset="-122"/>
              </a:rPr>
              <a:t>      </a:t>
            </a:r>
          </a:p>
        </p:txBody>
      </p:sp>
      <p:sp>
        <p:nvSpPr>
          <p:cNvPr id="14" name="AutoShape 10"/>
          <p:cNvSpPr>
            <a:spLocks noChangeArrowheads="1"/>
          </p:cNvSpPr>
          <p:nvPr/>
        </p:nvSpPr>
        <p:spPr bwMode="auto">
          <a:xfrm>
            <a:off x="5700280" y="5030066"/>
            <a:ext cx="2363788" cy="495300"/>
          </a:xfrm>
          <a:prstGeom prst="wedgeRectCallout">
            <a:avLst>
              <a:gd name="adj1" fmla="val -65208"/>
              <a:gd name="adj2" fmla="val 53875"/>
            </a:avLst>
          </a:prstGeom>
          <a:solidFill>
            <a:srgbClr val="FFFFFF"/>
          </a:solidFill>
          <a:ln w="38100">
            <a:solidFill>
              <a:srgbClr val="339966"/>
            </a:solidFill>
            <a:miter lim="800000"/>
            <a:headEnd type="none" w="lg" len="lg"/>
            <a:tailEnd/>
          </a:ln>
        </p:spPr>
        <p:txBody>
          <a:bodyPr wrap="none" lIns="90000" tIns="46800" rIns="90000" bIns="46800"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隶书" panose="02010509060101010101" pitchFamily="49" charset="-122"/>
                <a:ea typeface="隶书" panose="02010509060101010101" pitchFamily="49" charset="-122"/>
                <a:sym typeface="Wingdings 2" panose="05020102010507070707" pitchFamily="18" charset="2"/>
              </a:rPr>
              <a:t>类型必须一致！</a:t>
            </a:r>
          </a:p>
        </p:txBody>
      </p:sp>
    </p:spTree>
    <p:extLst>
      <p:ext uri="{BB962C8B-B14F-4D97-AF65-F5344CB8AC3E}">
        <p14:creationId xmlns:p14="http://schemas.microsoft.com/office/powerpoint/2010/main" val="31599266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576263" y="1156762"/>
            <a:ext cx="7991475" cy="1323439"/>
          </a:xfrm>
          <a:prstGeom prst="rect">
            <a:avLst/>
          </a:prstGeom>
          <a:noFill/>
          <a:ln w="9525">
            <a:noFill/>
            <a:miter lim="800000"/>
          </a:ln>
        </p:spPr>
        <p:txBody>
          <a:bodyPr anchor="ctr">
            <a:spAutoFit/>
          </a:bodyPr>
          <a:lstStyle/>
          <a:p>
            <a:pPr defTabSz="914400" fontAlgn="base">
              <a:spcBef>
                <a:spcPct val="20000"/>
              </a:spcBef>
              <a:spcAft>
                <a:spcPct val="0"/>
              </a:spcAft>
              <a:defRPr/>
            </a:pPr>
            <a:r>
              <a:rPr lang="zh-CN" altLang="en-US" sz="3200" b="1" dirty="0">
                <a:solidFill>
                  <a:srgbClr val="FF99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三</a:t>
            </a:r>
            <a:r>
              <a:rPr lang="zh-CN" altLang="en-US" sz="3200" b="1">
                <a:solidFill>
                  <a:srgbClr val="FF99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、指针的</a:t>
            </a:r>
            <a:r>
              <a:rPr lang="zh-CN" altLang="en-US" sz="3200" b="1" dirty="0">
                <a:solidFill>
                  <a:srgbClr val="FF99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存取操作</a:t>
            </a:r>
            <a:r>
              <a:rPr lang="zh-CN" altLang="en-US" sz="2400" b="1" dirty="0">
                <a:solidFill>
                  <a:srgbClr val="FF99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 </a:t>
            </a:r>
            <a:br>
              <a:rPr lang="zh-CN" altLang="en-US" sz="2400" b="1" dirty="0">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br>
            <a:r>
              <a:rPr lang="zh-CN" altLang="en-US" sz="2400" b="1" dirty="0">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a:t>
            </a:r>
            <a:r>
              <a:rPr lang="en-US" altLang="zh-CN" sz="2400" b="1" dirty="0">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&amp;”(</a:t>
            </a:r>
            <a:r>
              <a:rPr lang="zh-CN" altLang="en-US" sz="2400" b="1" dirty="0">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取地址运算符</a:t>
            </a:r>
            <a:r>
              <a:rPr lang="en-US" altLang="zh-CN" sz="2400" b="1" dirty="0">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 </a:t>
            </a:r>
            <a:r>
              <a:rPr lang="zh-CN" altLang="en-US" sz="2400" b="1" dirty="0">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：取变量的存储地址</a:t>
            </a:r>
            <a:br>
              <a:rPr lang="zh-CN" altLang="en-US" sz="2400" b="1" dirty="0">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br>
            <a:r>
              <a:rPr lang="zh-CN" altLang="en-US" sz="2400" b="1" dirty="0">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 </a:t>
            </a:r>
            <a:r>
              <a:rPr lang="en-US" altLang="zh-CN" sz="2400" b="1" dirty="0">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a:t>
            </a:r>
            <a:r>
              <a:rPr lang="zh-CN" altLang="en-US" sz="2400" b="1" dirty="0">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引用运算符</a:t>
            </a:r>
            <a:r>
              <a:rPr lang="en-US" altLang="zh-CN" sz="2400" b="1" dirty="0">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  </a:t>
            </a:r>
            <a:r>
              <a:rPr lang="zh-CN" altLang="en-US" sz="2400" b="1" dirty="0">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：是引用</a:t>
            </a:r>
            <a:r>
              <a:rPr lang="zh-CN" altLang="en-US" sz="2400" b="1" dirty="0">
                <a:solidFill>
                  <a:srgbClr val="FF33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指针</a:t>
            </a:r>
            <a:r>
              <a:rPr lang="zh-CN" altLang="en-US" sz="2400" b="1" dirty="0">
                <a:solidFill>
                  <a:srgbClr val="0000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所指向单元的内容</a:t>
            </a:r>
            <a:r>
              <a:rPr lang="zh-CN" altLang="en-US" sz="2400" b="1" dirty="0">
                <a:solidFill>
                  <a:srgbClr val="FFFF00"/>
                </a:solidFill>
                <a:effectLst>
                  <a:outerShdw blurRad="38100" dist="38100" dir="2700000" algn="tl">
                    <a:srgbClr val="C0C0C0"/>
                  </a:outerShdw>
                </a:effectLst>
                <a:latin typeface="宋体" panose="02010600030101010101" pitchFamily="2" charset="-122"/>
                <a:ea typeface="宋体" panose="02010600030101010101" pitchFamily="2" charset="-122"/>
                <a:sym typeface="Wingdings 2" panose="05020102010507070707" pitchFamily="18" charset="2"/>
              </a:rPr>
              <a:t> </a:t>
            </a:r>
          </a:p>
        </p:txBody>
      </p:sp>
      <p:pic>
        <p:nvPicPr>
          <p:cNvPr id="19"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0113" y="2636838"/>
            <a:ext cx="3173412"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Group 22"/>
          <p:cNvGrpSpPr>
            <a:grpSpLocks/>
          </p:cNvGrpSpPr>
          <p:nvPr/>
        </p:nvGrpSpPr>
        <p:grpSpPr bwMode="auto">
          <a:xfrm>
            <a:off x="4211638" y="3249613"/>
            <a:ext cx="4645025" cy="1843087"/>
            <a:chOff x="2653" y="1842"/>
            <a:chExt cx="2926" cy="1161"/>
          </a:xfrm>
        </p:grpSpPr>
        <p:pic>
          <p:nvPicPr>
            <p:cNvPr id="21" name="Picture 2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53" y="1842"/>
              <a:ext cx="2854"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Line 24"/>
            <p:cNvSpPr>
              <a:spLocks noChangeShapeType="1"/>
            </p:cNvSpPr>
            <p:nvPr/>
          </p:nvSpPr>
          <p:spPr bwMode="auto">
            <a:xfrm>
              <a:off x="3715" y="2501"/>
              <a:ext cx="911" cy="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3" name="Line 25"/>
            <p:cNvSpPr>
              <a:spLocks noChangeShapeType="1"/>
            </p:cNvSpPr>
            <p:nvPr/>
          </p:nvSpPr>
          <p:spPr bwMode="auto">
            <a:xfrm>
              <a:off x="3696" y="2682"/>
              <a:ext cx="976" cy="1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4" name="AutoShape 26"/>
            <p:cNvSpPr>
              <a:spLocks noChangeArrowheads="1"/>
            </p:cNvSpPr>
            <p:nvPr/>
          </p:nvSpPr>
          <p:spPr bwMode="auto">
            <a:xfrm>
              <a:off x="4263" y="1842"/>
              <a:ext cx="545" cy="398"/>
            </a:xfrm>
            <a:prstGeom prst="wedgeEllipseCallout">
              <a:avLst>
                <a:gd name="adj1" fmla="val -58625"/>
                <a:gd name="adj2" fmla="val 94722"/>
              </a:avLst>
            </a:prstGeom>
            <a:solidFill>
              <a:srgbClr val="FFFFFF"/>
            </a:solidFill>
            <a:ln w="9525">
              <a:solidFill>
                <a:srgbClr val="000000"/>
              </a:solidFill>
              <a:miter lim="800000"/>
              <a:headEnd/>
              <a:tailEnd/>
            </a:ln>
          </p:spPr>
          <p:txBody>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Ptr</a:t>
              </a:r>
              <a:endParaRPr kumimoji="0" lang="en-US" altLang="zh-CN" sz="4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endParaRPr>
            </a:p>
          </p:txBody>
        </p:sp>
        <p:sp>
          <p:nvSpPr>
            <p:cNvPr id="25" name="AutoShape 27"/>
            <p:cNvSpPr>
              <a:spLocks noChangeArrowheads="1"/>
            </p:cNvSpPr>
            <p:nvPr/>
          </p:nvSpPr>
          <p:spPr bwMode="auto">
            <a:xfrm>
              <a:off x="4740" y="2137"/>
              <a:ext cx="839" cy="411"/>
            </a:xfrm>
            <a:prstGeom prst="wedgeEllipseCallout">
              <a:avLst>
                <a:gd name="adj1" fmla="val -53815"/>
                <a:gd name="adj2" fmla="val 73843"/>
              </a:avLst>
            </a:prstGeom>
            <a:solidFill>
              <a:srgbClr val="FFFFFF"/>
            </a:solidFill>
            <a:ln w="9525">
              <a:solidFill>
                <a:srgbClr val="000000"/>
              </a:solidFill>
              <a:miter lim="800000"/>
              <a:headEnd/>
              <a:tailEnd/>
            </a:ln>
          </p:spPr>
          <p:txBody>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Wingdings 2" panose="05020102010507070707" pitchFamily="18" charset="2"/>
                </a:rPr>
                <a:t>Num</a:t>
              </a:r>
              <a:endParaRPr kumimoji="0" lang="en-US" altLang="zh-CN" sz="40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endParaRPr>
            </a:p>
          </p:txBody>
        </p:sp>
        <p:sp>
          <p:nvSpPr>
            <p:cNvPr id="26" name="Rectangle 28"/>
            <p:cNvSpPr>
              <a:spLocks noChangeArrowheads="1"/>
            </p:cNvSpPr>
            <p:nvPr/>
          </p:nvSpPr>
          <p:spPr bwMode="auto">
            <a:xfrm>
              <a:off x="2773" y="2523"/>
              <a:ext cx="21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4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rPr>
                <a:t> </a:t>
              </a:r>
              <a:endPar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sym typeface="Wingdings 2" panose="05020102010507070707" pitchFamily="18" charset="2"/>
              </a:endParaRPr>
            </a:p>
          </p:txBody>
        </p:sp>
      </p:grpSp>
      <p:sp>
        <p:nvSpPr>
          <p:cNvPr id="27" name="Rectangle 29"/>
          <p:cNvSpPr>
            <a:spLocks noChangeArrowheads="1"/>
          </p:cNvSpPr>
          <p:nvPr/>
        </p:nvSpPr>
        <p:spPr bwMode="auto">
          <a:xfrm>
            <a:off x="1763713" y="5516563"/>
            <a:ext cx="44418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28600">
              <a:spcBef>
                <a:spcPct val="20000"/>
              </a:spcBef>
              <a:defRPr sz="3200" b="1">
                <a:solidFill>
                  <a:schemeClr val="tx1"/>
                </a:solidFill>
                <a:latin typeface="Arial" panose="020B0604020202020204" pitchFamily="34" charset="0"/>
                <a:ea typeface="宋体" panose="02010600030101010101" pitchFamily="2" charset="-122"/>
                <a:sym typeface="Wingdings 2" panose="05020102010507070707" pitchFamily="18" charset="2"/>
              </a:defRPr>
            </a:lvl1pPr>
            <a:lvl2pPr marL="742950" indent="-285750">
              <a:spcBef>
                <a:spcPct val="20000"/>
              </a:spcBef>
              <a:buAutoNum type="ea1JpnChsDbPeriod"/>
              <a:defRPr sz="2800">
                <a:solidFill>
                  <a:schemeClr val="tx1"/>
                </a:solidFill>
                <a:latin typeface="Arial" panose="020B0604020202020204" pitchFamily="34" charset="0"/>
                <a:ea typeface="宋体" panose="02010600030101010101" pitchFamily="2" charset="-122"/>
                <a:sym typeface="Wingdings 2" panose="05020102010507070707" pitchFamily="18" charset="2"/>
              </a:defRPr>
            </a:lvl2pPr>
            <a:lvl3pPr marL="1143000" indent="-228600">
              <a:spcBef>
                <a:spcPct val="20000"/>
              </a:spcBef>
              <a:buAutoNum type="alphaLcPeriod"/>
              <a:defRPr sz="2400">
                <a:solidFill>
                  <a:schemeClr val="tx1"/>
                </a:solidFill>
                <a:latin typeface="Arial" panose="020B0604020202020204" pitchFamily="34" charset="0"/>
                <a:ea typeface="宋体" panose="02010600030101010101" pitchFamily="2" charset="-122"/>
                <a:sym typeface="Wingdings 2" panose="05020102010507070707" pitchFamily="18" charset="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Wingdings 2" panose="05020102010507070707" pitchFamily="18" charset="2"/>
              </a:defRPr>
            </a:lvl9pPr>
          </a:lstStyle>
          <a:p>
            <a:pPr defTabSz="914400" fontAlgn="base">
              <a:spcBef>
                <a:spcPct val="0"/>
              </a:spcBef>
              <a:spcAft>
                <a:spcPct val="0"/>
              </a:spcAft>
            </a:pPr>
            <a:r>
              <a:rPr lang="en-US" altLang="zh-CN" sz="2800">
                <a:solidFill>
                  <a:srgbClr val="000000"/>
                </a:solidFill>
                <a:ea typeface="楷体_GB2312" pitchFamily="49" charset="-122"/>
              </a:rPr>
              <a:t>    int Num=0x11223344;</a:t>
            </a:r>
          </a:p>
          <a:p>
            <a:pPr defTabSz="914400" fontAlgn="base">
              <a:spcBef>
                <a:spcPct val="0"/>
              </a:spcBef>
              <a:spcAft>
                <a:spcPct val="0"/>
              </a:spcAft>
            </a:pPr>
            <a:r>
              <a:rPr lang="en-US" altLang="zh-CN" sz="2800">
                <a:solidFill>
                  <a:srgbClr val="000000"/>
                </a:solidFill>
                <a:ea typeface="楷体_GB2312" pitchFamily="49" charset="-122"/>
              </a:rPr>
              <a:t>    int *Ptr=&amp;Num; </a:t>
            </a:r>
          </a:p>
        </p:txBody>
      </p:sp>
    </p:spTree>
    <p:extLst>
      <p:ext uri="{BB962C8B-B14F-4D97-AF65-F5344CB8AC3E}">
        <p14:creationId xmlns:p14="http://schemas.microsoft.com/office/powerpoint/2010/main" val="384315947"/>
      </p:ext>
    </p:extLst>
  </p:cSld>
  <p:clrMapOvr>
    <a:masterClrMapping/>
  </p:clrMapOvr>
  <p:transition>
    <p:random/>
    <p:sndAc>
      <p:stSnd>
        <p:snd r:embed="rId3" name="CAMERA.WAV"/>
      </p:stSnd>
    </p:sndAc>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3396</TotalTime>
  <Words>5121</Words>
  <Application>Microsoft Office PowerPoint</Application>
  <PresentationFormat>宽屏</PresentationFormat>
  <Paragraphs>544</Paragraphs>
  <Slides>42</Slides>
  <Notes>11</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63" baseType="lpstr">
      <vt:lpstr>TimesNewRomanPSMT</vt:lpstr>
      <vt:lpstr>等线</vt:lpstr>
      <vt:lpstr>等线 Light</vt:lpstr>
      <vt:lpstr>仿宋_GB2312</vt:lpstr>
      <vt:lpstr>黑体</vt:lpstr>
      <vt:lpstr>楷体_GB2312</vt:lpstr>
      <vt:lpstr>隶书</vt:lpstr>
      <vt:lpstr>SimSun</vt:lpstr>
      <vt:lpstr>SimSun</vt:lpstr>
      <vt:lpstr>微软雅黑</vt:lpstr>
      <vt:lpstr>幼圆</vt:lpstr>
      <vt:lpstr>Arial</vt:lpstr>
      <vt:lpstr>Calibri</vt:lpstr>
      <vt:lpstr>Courier New</vt:lpstr>
      <vt:lpstr>Symbol</vt:lpstr>
      <vt:lpstr>Times New Roman</vt:lpstr>
      <vt:lpstr>Wingdings</vt:lpstr>
      <vt:lpstr>Wingdings 2</vt:lpstr>
      <vt:lpstr>Wingdings 3</vt:lpstr>
      <vt:lpstr>Office 主题​​</vt:lpstr>
      <vt:lpstr>PhotoImpact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User</cp:lastModifiedBy>
  <cp:revision>332</cp:revision>
  <dcterms:created xsi:type="dcterms:W3CDTF">2016-03-06T12:02:16Z</dcterms:created>
  <dcterms:modified xsi:type="dcterms:W3CDTF">2023-05-24T05:35:06Z</dcterms:modified>
</cp:coreProperties>
</file>