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3"/>
  </p:notesMasterIdLst>
  <p:sldIdLst>
    <p:sldId id="401" r:id="rId3"/>
    <p:sldId id="292" r:id="rId4"/>
    <p:sldId id="293" r:id="rId5"/>
    <p:sldId id="294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400" r:id="rId24"/>
    <p:sldId id="345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77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8" r:id="rId51"/>
    <p:sldId id="379" r:id="rId52"/>
    <p:sldId id="380" r:id="rId53"/>
    <p:sldId id="381" r:id="rId54"/>
    <p:sldId id="382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376" r:id="rId72"/>
  </p:sldIdLst>
  <p:sldSz cx="12192000" cy="6858000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E6E6E6"/>
    <a:srgbClr val="007076"/>
    <a:srgbClr val="00E3EE"/>
    <a:srgbClr val="3A8F94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F023A-243A-423F-A271-2E2A4884FCD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7A0B1-CF24-4492-88FF-DB5D8173AF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8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2E0231-6A33-463B-802E-0CE5FDE75F8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9DCDC8-AE96-4BAA-B500-A81F04803101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11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9DCDC8-AE96-4BAA-B500-A81F04803101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2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C2198A-CF83-43E7-BEBF-3A005F2C8C24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92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87851D-48F4-433C-A648-8A4EA2C7DC96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7BBB15-D282-4FC2-B0F3-F52AF5411606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61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80F0BE-BF81-4CCC-AA28-7E541BF20EF2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72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D04ECD-4027-479C-BCA2-D5A603EECD51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63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AD299E-64D3-4F7D-9DCA-29FB4A31D1F3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70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356635-806D-4FA3-A818-EF9269F8E9F6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E22DA8-2E98-4E89-A91C-5044A3723B38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18929E4-7081-487F-B7B2-43547E5092E5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5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3E5FFB-25A9-4A68-8EEF-A04E52E9DB79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52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25D099-4001-49D6-AC67-7C9D8210BE00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61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41E0C1-A3B9-4AC5-ACD4-FC2766FEF2F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21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F1BD8E-C1FB-4F01-9E30-C539E598422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49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9928B2-B0D2-4E81-9609-2A66553B7C54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8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fld id="{87DE22EC-6C6A-42C9-9763-F05843DAC31F}" type="slidenum">
              <a:rPr lang="en-US" altLang="zh-CN" smtClean="0">
                <a:solidFill>
                  <a:srgbClr val="000000"/>
                </a:solidFill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16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0B0AEE-2315-4206-AC54-4C9FAC61DCCB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0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02B3F4-8AB0-4EEF-8F8C-D97E1F0E80F6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15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05D494-8FA3-446F-9090-9D5CBCED08DB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33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318D83-BD0F-4198-A04A-C0C285090FD9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7FBD7B-8F9C-4E9E-B2A9-AF2C5915292D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47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F511C6-7549-4C3B-A06F-8A653864E98D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2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Num%10+‘0’; </a:t>
            </a:r>
            <a:r>
              <a:rPr lang="zh-CN" altLang="en-US" sz="12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表示将数字编程字符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066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B6AFA4-5280-4C52-B327-B83AA1CC4B38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73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5D0280-D016-4024-B20B-0B2F1B0C03B3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2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E3FE6-F5FE-43E8-AB72-876ACAC8D547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2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71EEB-0AE1-4705-9AC7-B7EA1641569D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9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05125D-3A84-4EA1-9D7E-C4BDE64E9D93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FE73A0-67DC-4FBA-AB69-E0759BA91EAC}" type="slidenum">
              <a:rPr lang="en-US" altLang="zh-CN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5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6849AA-B4DA-4D2A-83AB-BE1F1D0B83F3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1. </a:t>
            </a:r>
            <a:r>
              <a:rPr lang="zh-CN" altLang="en-US">
                <a:latin typeface="Arial" panose="020B0604020202020204" pitchFamily="34" charset="0"/>
              </a:rPr>
              <a:t>条件语句用：</a:t>
            </a:r>
            <a:r>
              <a:rPr lang="en-US" altLang="zh-CN">
                <a:latin typeface="Arial" panose="020B0604020202020204" pitchFamily="34" charset="0"/>
              </a:rPr>
              <a:t>if(c&gt;'Z' || c&gt;'z')  c=c-26;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不对，因为所有小写字母均满足</a:t>
            </a:r>
            <a:r>
              <a:rPr lang="en-US" altLang="zh-CN">
                <a:latin typeface="Arial" panose="020B0604020202020204" pitchFamily="34" charset="0"/>
              </a:rPr>
              <a:t>c&gt;'Z'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2. </a:t>
            </a:r>
            <a:r>
              <a:rPr lang="zh-CN" altLang="en-US">
                <a:latin typeface="Arial" panose="020B0604020202020204" pitchFamily="34" charset="0"/>
              </a:rPr>
              <a:t>对小写字母不用条件：</a:t>
            </a:r>
            <a:r>
              <a:rPr lang="en-US" altLang="zh-CN">
                <a:latin typeface="Arial" panose="020B0604020202020204" pitchFamily="34" charset="0"/>
              </a:rPr>
              <a:t>c&gt;'z' &amp;&amp; c&lt;='z'+4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zh-CN" altLang="en-US">
                <a:latin typeface="Arial" panose="020B0604020202020204" pitchFamily="34" charset="0"/>
              </a:rPr>
              <a:t>因为若</a:t>
            </a:r>
            <a:r>
              <a:rPr lang="en-US" altLang="zh-CN">
                <a:latin typeface="Arial" panose="020B0604020202020204" pitchFamily="34" charset="0"/>
              </a:rPr>
              <a:t>c&gt;'z'+4,</a:t>
            </a:r>
            <a:r>
              <a:rPr lang="zh-CN" altLang="en-US">
                <a:latin typeface="Arial" panose="020B0604020202020204" pitchFamily="34" charset="0"/>
              </a:rPr>
              <a:t>则原字母一定 </a:t>
            </a:r>
            <a:r>
              <a:rPr lang="en-US" altLang="zh-CN">
                <a:latin typeface="Arial" panose="020B0604020202020204" pitchFamily="34" charset="0"/>
              </a:rPr>
              <a:t>&gt;'z',</a:t>
            </a:r>
            <a:r>
              <a:rPr lang="zh-CN" altLang="en-US">
                <a:latin typeface="Arial" panose="020B0604020202020204" pitchFamily="34" charset="0"/>
              </a:rPr>
              <a:t>不满足   第一个 </a:t>
            </a:r>
            <a:r>
              <a:rPr lang="en-US" altLang="zh-CN">
                <a:latin typeface="Arial" panose="020B0604020202020204" pitchFamily="34" charset="0"/>
              </a:rPr>
              <a:t>if</a:t>
            </a:r>
            <a:r>
              <a:rPr lang="zh-CN" altLang="en-US">
                <a:latin typeface="Arial" panose="020B0604020202020204" pitchFamily="34" charset="0"/>
              </a:rPr>
              <a:t>条件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7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C19709-9895-4236-8E6A-935415036C7D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0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1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500"/>
            </a:lvl4pPr>
            <a:lvl5pPr marL="1828727" indent="0" algn="ctr">
              <a:buNone/>
              <a:defRPr sz="1500"/>
            </a:lvl5pPr>
            <a:lvl6pPr marL="2285909" indent="0" algn="ctr">
              <a:buNone/>
              <a:defRPr sz="1500"/>
            </a:lvl6pPr>
            <a:lvl7pPr marL="2743090" indent="0" algn="ctr">
              <a:buNone/>
              <a:defRPr sz="1500"/>
            </a:lvl7pPr>
            <a:lvl8pPr marL="3200272" indent="0" algn="ctr">
              <a:buNone/>
              <a:defRPr sz="1500"/>
            </a:lvl8pPr>
            <a:lvl9pPr marL="3657454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115889"/>
            <a:ext cx="10972800" cy="6010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38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9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91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1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9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07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6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2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Wingdings 2" pitchFamily="18" charset="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73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69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15889"/>
            <a:ext cx="2743200" cy="6010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5889"/>
            <a:ext cx="8026400" cy="6010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8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1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500" b="1"/>
            </a:lvl4pPr>
            <a:lvl5pPr marL="1828727" indent="0">
              <a:buNone/>
              <a:defRPr sz="1500" b="1"/>
            </a:lvl5pPr>
            <a:lvl6pPr marL="2285909" indent="0">
              <a:buNone/>
              <a:defRPr sz="1500" b="1"/>
            </a:lvl6pPr>
            <a:lvl7pPr marL="2743090" indent="0">
              <a:buNone/>
              <a:defRPr sz="1500" b="1"/>
            </a:lvl7pPr>
            <a:lvl8pPr marL="3200272" indent="0">
              <a:buNone/>
              <a:defRPr sz="1500" b="1"/>
            </a:lvl8pPr>
            <a:lvl9pPr marL="3657454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1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500" b="1"/>
            </a:lvl4pPr>
            <a:lvl5pPr marL="1828727" indent="0">
              <a:buNone/>
              <a:defRPr sz="1500" b="1"/>
            </a:lvl5pPr>
            <a:lvl6pPr marL="2285909" indent="0">
              <a:buNone/>
              <a:defRPr sz="1500" b="1"/>
            </a:lvl6pPr>
            <a:lvl7pPr marL="2743090" indent="0">
              <a:buNone/>
              <a:defRPr sz="1500" b="1"/>
            </a:lvl7pPr>
            <a:lvl8pPr marL="3200272" indent="0">
              <a:buNone/>
              <a:defRPr sz="1500" b="1"/>
            </a:lvl8pPr>
            <a:lvl9pPr marL="3657454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100"/>
            </a:lvl4pPr>
            <a:lvl5pPr marL="1828727" indent="0">
              <a:buNone/>
              <a:defRPr sz="2100"/>
            </a:lvl5pPr>
            <a:lvl6pPr marL="2285909" indent="0">
              <a:buNone/>
              <a:defRPr sz="2100"/>
            </a:lvl6pPr>
            <a:lvl7pPr marL="2743090" indent="0">
              <a:buNone/>
              <a:defRPr sz="2100"/>
            </a:lvl7pPr>
            <a:lvl8pPr marL="3200272" indent="0">
              <a:buNone/>
              <a:defRPr sz="2100"/>
            </a:lvl8pPr>
            <a:lvl9pPr marL="3657454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9" rIns="91436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58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Wingdings 2" panose="05020102010507070707" pitchFamily="18" charset="2"/>
              </a:rPr>
              <a:t></a:t>
            </a:r>
            <a:r>
              <a:rPr lang="zh-CN" altLang="en-US">
                <a:sym typeface="Wingdings 2" panose="05020102010507070707" pitchFamily="18" charset="2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Wingdings 2" panose="05020102010507070707" pitchFamily="18" charset="2"/>
              </a:rPr>
              <a:t></a:t>
            </a:r>
            <a:r>
              <a:rPr lang="zh-CN" altLang="en-US">
                <a:sym typeface="Wingdings 2" panose="05020102010507070707" pitchFamily="18" charset="2"/>
              </a:rPr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8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  <a:sym typeface="Wingdings 2" panose="05020102010507070707" pitchFamily="18" charset="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  <a:sym typeface="Wingdings 2" panose="05020102010507070707" pitchFamily="18" charset="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  <a:sym typeface="Wingdings 2" panose="05020102010507070707" pitchFamily="18" charset="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  <a:sym typeface="Wingdings 2" panose="05020102010507070707" pitchFamily="18" charset="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  <a:sym typeface="Wingdings 2" panose="05020102010507070707" pitchFamily="18" charset="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  <a:sym typeface="Wingdings 2" pitchFamily="18" charset="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  <a:sym typeface="Wingdings 2" pitchFamily="18" charset="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  <a:sym typeface="Wingdings 2" pitchFamily="18" charset="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  <a:sym typeface="Wingdings 2" pitchFamily="18" charset="2"/>
        </a:defRPr>
      </a:lvl9pPr>
    </p:titleStyle>
    <p:bodyStyle>
      <a:lvl1pPr marL="812800" indent="-812800" algn="l" rtl="0" eaLnBrk="0" fontAlgn="base" hangingPunct="0">
        <a:spcBef>
          <a:spcPct val="2000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n-ea"/>
          <a:cs typeface="+mn-cs"/>
          <a:sym typeface="Wingdings 2" panose="05020102010507070707" pitchFamily="18" charset="2"/>
        </a:defRPr>
      </a:lvl1pPr>
      <a:lvl2pPr marL="1168400" indent="-711200" algn="l" rtl="0" eaLnBrk="0" fontAlgn="base" hangingPunct="0">
        <a:spcBef>
          <a:spcPct val="20000"/>
        </a:spcBef>
        <a:spcAft>
          <a:spcPct val="0"/>
        </a:spcAft>
        <a:buAutoNum type="ea1JpnChsDbPeriod"/>
        <a:defRPr sz="2800">
          <a:solidFill>
            <a:schemeClr val="tx1"/>
          </a:solidFill>
          <a:latin typeface="+mn-lt"/>
          <a:ea typeface="+mn-ea"/>
        </a:defRPr>
      </a:lvl2pPr>
      <a:lvl3pPr marL="1524000" indent="-609600" algn="l" rtl="0" eaLnBrk="0" fontAlgn="base" hangingPunct="0">
        <a:spcBef>
          <a:spcPct val="20000"/>
        </a:spcBef>
        <a:spcAft>
          <a:spcPct val="0"/>
        </a:spcAft>
        <a:buAutoNum type="alphaLcPeriod"/>
        <a:defRPr sz="2400">
          <a:solidFill>
            <a:schemeClr val="tx1"/>
          </a:solidFill>
          <a:latin typeface="+mn-lt"/>
          <a:ea typeface="+mn-ea"/>
        </a:defRPr>
      </a:lvl3pPr>
      <a:lvl4pPr marL="1879600" indent="-5080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3368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7940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2512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7084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165600" indent="-508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7286" y="4398963"/>
            <a:ext cx="5410200" cy="245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8266" y="1941060"/>
            <a:ext cx="8343900" cy="239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3387436" y="4620225"/>
            <a:ext cx="4965033" cy="1126283"/>
          </a:xfrm>
          <a:prstGeom prst="rect">
            <a:avLst/>
          </a:prstGeom>
        </p:spPr>
        <p:txBody>
          <a:bodyPr vert="horz" lIns="91436" tIns="45719" rIns="91436" bIns="45719" rtlCol="0">
            <a:normAutofit/>
          </a:bodyPr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集成电路学院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0" y="0"/>
          <a:ext cx="2879725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Impact" r:id="rId5" imgW="5130159" imgH="3250794" progId="">
                  <p:embed/>
                </p:oleObj>
              </mc:Choice>
              <mc:Fallback>
                <p:oleObj name="PhotoImpact" r:id="rId5" imgW="5130159" imgH="325079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79725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-20638" y="1052513"/>
            <a:ext cx="8805863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v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说明：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 lvl="3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变长数组：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当全部数组元素赋初值时，可不指定数组长度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273175" y="1955800"/>
            <a:ext cx="6035675" cy="860425"/>
          </a:xfrm>
          <a:prstGeom prst="rect">
            <a:avLst/>
          </a:prstGeom>
          <a:solidFill>
            <a:srgbClr val="00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int a[]={1,2,3,4,5,6};</a:t>
            </a:r>
          </a:p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None/>
            </a:pP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编译系统根据初值个数确定数组维数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295400" y="3978275"/>
            <a:ext cx="6875463" cy="495300"/>
          </a:xfrm>
          <a:prstGeom prst="rect">
            <a:avLst/>
          </a:prstGeom>
          <a:solidFill>
            <a:srgbClr val="00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s</a:t>
            </a:r>
            <a:r>
              <a:rPr kumimoji="1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tatic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int a[5];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static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int a[5]={ 0 , 0, 0, 0, 0 };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Wingdings 2" panose="05020102010507070707" pitchFamily="18" charset="2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-36513" y="3200400"/>
            <a:ext cx="75311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371600" lvl="3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全局数组或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static</a:t>
            </a:r>
            <a:r>
              <a: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数组元素自动初始化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</a:t>
            </a:r>
            <a:r>
              <a: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0值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18264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708025" y="873125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  <a:sym typeface="Wingdings 2" pitchFamily="18" charset="2"/>
              </a:rPr>
              <a:t>使用其它方法赋初值：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971549" y="1670050"/>
            <a:ext cx="873355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⑴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利用输入语句初始化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27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],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=0;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&lt;26;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++)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scanf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"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%c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"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&amp;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]);   //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如何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输入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26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个大写字母？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971550" y="4149725"/>
            <a:ext cx="73914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⑵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利用赋值语句初始化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27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],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for(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='A';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&lt;='Z';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++)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-'A']=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70197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316760" y="4560311"/>
            <a:ext cx="5942013" cy="15716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例    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int a[10];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     printf("%d", a);      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(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必须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for(j=0; j&lt;10; j++)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            printf("%d\t", a[j]);             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()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7700" y="1020763"/>
            <a:ext cx="701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三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.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一维数组的引用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16760" y="1798061"/>
            <a:ext cx="70199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数组元素表示形式：  数组名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下标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</a:rPr>
              <a:t>合法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下标：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～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size-1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。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316760" y="3179186"/>
            <a:ext cx="70199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a.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数组必须先定义，后使用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b.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只能逐个引用数组元素，不能一次引用整个数组</a:t>
            </a:r>
          </a:p>
        </p:txBody>
      </p:sp>
    </p:spTree>
    <p:extLst>
      <p:ext uri="{BB962C8B-B14F-4D97-AF65-F5344CB8AC3E}">
        <p14:creationId xmlns:p14="http://schemas.microsoft.com/office/powerpoint/2010/main" val="41745490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11300" y="1808163"/>
            <a:ext cx="3205163" cy="860425"/>
          </a:xfrm>
          <a:prstGeom prst="rect">
            <a:avLst/>
          </a:prstGeom>
          <a:solidFill>
            <a:srgbClr val="00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例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int data[5];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data[5]=10; </a:t>
            </a:r>
            <a:r>
              <a:rPr kumimoji="1" lang="en-US" altLang="zh-CN" sz="240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40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solidFill>
                  <a:srgbClr val="A5002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47700" y="1125538"/>
            <a:ext cx="684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c. C</a:t>
            </a:r>
            <a:r>
              <a: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语言对数组不作越界检查，使用时要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注意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54050" y="3259138"/>
            <a:ext cx="7121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数组名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代表的是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起始数组</a:t>
            </a:r>
            <a:r>
              <a:rPr kumimoji="1"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元素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在内存中的地址，即数组元素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a[0]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的地址。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常量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187450" y="4930775"/>
            <a:ext cx="619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等价于</a:t>
            </a:r>
            <a:endParaRPr kumimoji="1" lang="zh-CN" altLang="en-US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187450" y="4400550"/>
            <a:ext cx="70629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scanf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("%d",  &amp;a[0]);    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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scanf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("%d",  a);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7395271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052513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四、一维数组应用举例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202170" y="2015043"/>
            <a:ext cx="91471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defTabSz="9144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顺序或逆序访问数组元素</a:t>
            </a:r>
            <a:endParaRPr kumimoji="1" lang="en-US" altLang="zh-CN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4-1】 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语言编程输入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个整数，要求逆序打印其中的自然数，例如，输入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-23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45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-81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72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56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90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，程序输出的结果为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90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56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72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45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。 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32" y="4353876"/>
            <a:ext cx="7526504" cy="119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12099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5450" y="1162050"/>
            <a:ext cx="88011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1928987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05967" y="75132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 2" panose="05020102010507070707" pitchFamily="18" charset="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/>
                <a:ea typeface="隶书"/>
                <a:cs typeface="+mj-cs"/>
                <a:sym typeface="Wingdings 2" panose="05020102010507070707" pitchFamily="18" charset="2"/>
              </a:rPr>
              <a:t>num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/>
                <a:ea typeface="隶书"/>
                <a:cs typeface="+mj-cs"/>
                <a:sym typeface="Wingdings 2" panose="05020102010507070707" pitchFamily="18" charset="2"/>
              </a:rPr>
              <a:t>的内存存储示意图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36" y="1930834"/>
            <a:ext cx="7688262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78" y="4640696"/>
            <a:ext cx="7631113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79498" y="2757921"/>
            <a:ext cx="539750" cy="1809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90686" y="2757921"/>
            <a:ext cx="539750" cy="1809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903461" y="2757921"/>
            <a:ext cx="539750" cy="1809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903461" y="2975409"/>
            <a:ext cx="539750" cy="1809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903461" y="3226234"/>
            <a:ext cx="539750" cy="1809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290686" y="2975409"/>
            <a:ext cx="539750" cy="1809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290686" y="3226234"/>
            <a:ext cx="539750" cy="1809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679498" y="3226234"/>
            <a:ext cx="539750" cy="1809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679498" y="2975409"/>
            <a:ext cx="539750" cy="1809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347468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7" y="308986"/>
            <a:ext cx="7127875" cy="622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95" y="3167929"/>
            <a:ext cx="5495397" cy="13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0207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539750" y="1016000"/>
            <a:ext cx="96433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2. 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寻找最大值、最小值和它们的位置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4-3】 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语言编程输入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个整数存入数组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，找出其中的最大数和它所在的位置。</a:t>
            </a:r>
          </a:p>
        </p:txBody>
      </p:sp>
      <p:pic>
        <p:nvPicPr>
          <p:cNvPr id="5" name="Picture 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04" y="2203450"/>
            <a:ext cx="5184775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14204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6"/>
          <a:stretch/>
        </p:blipFill>
        <p:spPr bwMode="auto">
          <a:xfrm>
            <a:off x="1537854" y="0"/>
            <a:ext cx="9043988" cy="654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8390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03238" y="5842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 2" panose="05020102010507070707" pitchFamily="18" charset="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j-cs"/>
                <a:sym typeface="Wingdings 2" panose="05020102010507070707" pitchFamily="18" charset="2"/>
              </a:rPr>
              <a:t>第四章  数组（</a:t>
            </a:r>
            <a:r>
              <a:rPr kumimoji="1" lang="zh-CN" altLang="en-US" sz="3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j-cs"/>
                <a:sym typeface="Wingdings 2" panose="05020102010507070707" pitchFamily="18" charset="2"/>
              </a:rPr>
              <a:t>成批数据处理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j-cs"/>
                <a:sym typeface="Wingdings 2" panose="05020102010507070707" pitchFamily="18" charset="2"/>
              </a:rPr>
              <a:t>）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763712" y="1952625"/>
            <a:ext cx="8502505" cy="22272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1. </a:t>
            </a:r>
            <a:r>
              <a:rPr kumimoji="1" lang="zh-CN" alt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理解数组类型的概念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2. </a:t>
            </a:r>
            <a:r>
              <a:rPr kumimoji="1" lang="zh-CN" alt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掌握一维数组的使用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3. </a:t>
            </a:r>
            <a:r>
              <a:rPr kumimoji="1" lang="zh-CN" alt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理解多维数组的概念，掌握二维数组的使用</a:t>
            </a:r>
            <a:endParaRPr kumimoji="1" lang="en-US" altLang="zh-CN" sz="2800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4. </a:t>
            </a:r>
            <a:r>
              <a:rPr kumimoji="1" lang="zh-CN" alt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掌握查找、排序、求极值等成批数据处理算法</a:t>
            </a:r>
            <a:endParaRPr kumimoji="1" lang="en-US" altLang="zh-CN" sz="2800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5. </a:t>
            </a:r>
            <a:r>
              <a:rPr kumimoji="1" lang="zh-CN" alt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掌握字符数组的使用及字符串处理算法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971550" y="1844675"/>
            <a:ext cx="8651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5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ingdings 2" pitchFamily="18" charset="2"/>
              </a:rPr>
              <a:t>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71550" y="4581525"/>
            <a:ext cx="8651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5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ingdings 2" pitchFamily="18" charset="2"/>
              </a:rPr>
              <a:t></a:t>
            </a: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7776369" y="1678780"/>
            <a:ext cx="1296987" cy="576263"/>
          </a:xfrm>
          <a:prstGeom prst="cloudCallout">
            <a:avLst>
              <a:gd name="adj1" fmla="val -79866"/>
              <a:gd name="adj2" fmla="val 134847"/>
            </a:avLst>
          </a:prstGeom>
          <a:gradFill rotWithShape="1">
            <a:gsLst>
              <a:gs pos="0">
                <a:srgbClr val="FFFF00"/>
              </a:gs>
              <a:gs pos="100000">
                <a:srgbClr val="F3FCA2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重点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05700" y="4346575"/>
            <a:ext cx="1333500" cy="612775"/>
          </a:xfrm>
          <a:prstGeom prst="cloudCallout">
            <a:avLst>
              <a:gd name="adj1" fmla="val -65833"/>
              <a:gd name="adj2" fmla="val 94042"/>
            </a:avLst>
          </a:prstGeom>
          <a:gradFill rotWithShape="1">
            <a:gsLst>
              <a:gs pos="0">
                <a:srgbClr val="FFFF00"/>
              </a:gs>
              <a:gs pos="100000">
                <a:srgbClr val="F3FCA2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难点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763713" y="4652963"/>
            <a:ext cx="6408737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1. </a:t>
            </a:r>
            <a:r>
              <a:rPr kumimoji="1" lang="zh-CN" alt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理解数组类型和数组名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2. </a:t>
            </a:r>
            <a:r>
              <a:rPr kumimoji="1" lang="zh-CN" alt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掌握常见成批数据处理算法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3. </a:t>
            </a:r>
            <a:r>
              <a:rPr kumimoji="1" lang="zh-CN" altLang="en-US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掌握常见字符串处理算法</a:t>
            </a:r>
          </a:p>
        </p:txBody>
      </p:sp>
    </p:spTree>
    <p:extLst>
      <p:ext uri="{BB962C8B-B14F-4D97-AF65-F5344CB8AC3E}">
        <p14:creationId xmlns:p14="http://schemas.microsoft.com/office/powerpoint/2010/main" val="1771908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9"/>
          <a:stretch/>
        </p:blipFill>
        <p:spPr bwMode="auto">
          <a:xfrm>
            <a:off x="1595293" y="311727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5475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33450" y="1455738"/>
            <a:ext cx="41504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用选择法对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个整数排序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8063" y="2074863"/>
            <a:ext cx="7712075" cy="2759075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623888" indent="-166688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排序过程：</a:t>
            </a:r>
          </a:p>
          <a:p>
            <a:pPr lvl="1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）首先通过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n-1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次比较，从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个数中找出最小的， 将它与第一</a:t>
            </a:r>
          </a:p>
          <a:p>
            <a:pPr lvl="1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个数交换—</a:t>
            </a:r>
            <a:r>
              <a:rPr kumimoji="1" lang="zh-CN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第一趟选择排序，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结果</a:t>
            </a:r>
            <a:r>
              <a:rPr kumimoji="1" lang="zh-CN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最小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的数被安置在第一</a:t>
            </a:r>
            <a:endParaRPr kumimoji="1" lang="zh-CN" altLang="en-US" sz="2000" b="1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个元素位置上</a:t>
            </a:r>
          </a:p>
          <a:p>
            <a:pPr lvl="1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（2）再通过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n-2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次比较，从剩余的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n-1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个数中找出关键字</a:t>
            </a:r>
            <a:r>
              <a:rPr kumimoji="1" lang="zh-CN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次小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的</a:t>
            </a:r>
            <a:endParaRPr kumimoji="1" lang="zh-CN" altLang="en-US" sz="2000" b="1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lvl="1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记录，将它与第二个数交换—</a:t>
            </a:r>
            <a:r>
              <a:rPr kumimoji="1" lang="zh-CN" altLang="zh-CN" sz="2000" b="1">
                <a:solidFill>
                  <a:srgbClr val="FFFF00"/>
                </a:solidFill>
                <a:latin typeface="Times New Roman" panose="02020603050405020304" pitchFamily="18" charset="0"/>
              </a:rPr>
              <a:t>第二趟选择排序</a:t>
            </a:r>
          </a:p>
          <a:p>
            <a:pPr lvl="1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（3）重复上述过程，共经过</a:t>
            </a:r>
            <a:r>
              <a:rPr kumimoji="1" lang="en-US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n-1</a:t>
            </a:r>
            <a:r>
              <a:rPr kumimoji="1" lang="zh-CN" altLang="zh-CN" sz="2000" b="1">
                <a:solidFill>
                  <a:srgbClr val="FFFFFF"/>
                </a:solidFill>
                <a:latin typeface="Times New Roman" panose="02020603050405020304" pitchFamily="18" charset="0"/>
              </a:rPr>
              <a:t>趟排序后，排序结束</a:t>
            </a:r>
            <a:endParaRPr kumimoji="1" lang="zh-CN" altLang="en-US" sz="20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3450" y="5491590"/>
            <a:ext cx="100601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4-4】  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语言编程实现对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个整数按从小到大顺序进行选择法排序，最后输出排序结果。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8313" y="863600"/>
            <a:ext cx="7523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418049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06600" y="1274763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8" name="圆角矩形 3"/>
          <p:cNvSpPr>
            <a:spLocks noChangeArrowheads="1"/>
          </p:cNvSpPr>
          <p:nvPr/>
        </p:nvSpPr>
        <p:spPr bwMode="auto">
          <a:xfrm>
            <a:off x="2055285" y="1201739"/>
            <a:ext cx="8081433" cy="511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459" name="直接箭头连接符 5"/>
          <p:cNvCxnSpPr>
            <a:cxnSpLocks noChangeShapeType="1"/>
          </p:cNvCxnSpPr>
          <p:nvPr/>
        </p:nvCxnSpPr>
        <p:spPr bwMode="auto">
          <a:xfrm rot="5400000" flipH="1" flipV="1">
            <a:off x="2218531" y="1876161"/>
            <a:ext cx="255588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60" name="矩形 7"/>
          <p:cNvSpPr>
            <a:spLocks noChangeArrowheads="1"/>
          </p:cNvSpPr>
          <p:nvPr/>
        </p:nvSpPr>
        <p:spPr bwMode="auto">
          <a:xfrm>
            <a:off x="2152651" y="2005014"/>
            <a:ext cx="8568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   j             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SIZE-1</a:t>
            </a:r>
            <a:endParaRPr lang="zh-CN" altLang="en-US" dirty="0"/>
          </a:p>
        </p:txBody>
      </p:sp>
      <p:cxnSp>
        <p:nvCxnSpPr>
          <p:cNvPr id="18461" name="直接箭头连接符 8"/>
          <p:cNvCxnSpPr>
            <a:cxnSpLocks noChangeShapeType="1"/>
          </p:cNvCxnSpPr>
          <p:nvPr/>
        </p:nvCxnSpPr>
        <p:spPr bwMode="auto">
          <a:xfrm rot="5400000" flipH="1" flipV="1">
            <a:off x="9571831" y="1876161"/>
            <a:ext cx="255588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008717" y="866775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055284" y="2668588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97" name="圆角矩形 12"/>
          <p:cNvSpPr>
            <a:spLocks noChangeArrowheads="1"/>
          </p:cNvSpPr>
          <p:nvPr/>
        </p:nvSpPr>
        <p:spPr bwMode="auto">
          <a:xfrm>
            <a:off x="2931584" y="2595564"/>
            <a:ext cx="7253816" cy="511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498" name="直接箭头连接符 13"/>
          <p:cNvCxnSpPr>
            <a:cxnSpLocks noChangeShapeType="1"/>
          </p:cNvCxnSpPr>
          <p:nvPr/>
        </p:nvCxnSpPr>
        <p:spPr bwMode="auto">
          <a:xfrm rot="5400000" flipH="1" flipV="1">
            <a:off x="3194315" y="3263636"/>
            <a:ext cx="255588" cy="2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99" name="矩形 14"/>
          <p:cNvSpPr>
            <a:spLocks noChangeArrowheads="1"/>
          </p:cNvSpPr>
          <p:nvPr/>
        </p:nvSpPr>
        <p:spPr bwMode="auto">
          <a:xfrm>
            <a:off x="3126317" y="3351214"/>
            <a:ext cx="7594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j         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 SIZE-1</a:t>
            </a:r>
            <a:endParaRPr lang="zh-CN" altLang="en-US" dirty="0"/>
          </a:p>
        </p:txBody>
      </p:sp>
      <p:cxnSp>
        <p:nvCxnSpPr>
          <p:cNvPr id="18500" name="直接箭头连接符 15"/>
          <p:cNvCxnSpPr>
            <a:cxnSpLocks noChangeShapeType="1"/>
          </p:cNvCxnSpPr>
          <p:nvPr/>
        </p:nvCxnSpPr>
        <p:spPr bwMode="auto">
          <a:xfrm rot="5400000" flipH="1" flipV="1">
            <a:off x="9620516" y="3262049"/>
            <a:ext cx="255587" cy="2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057400" y="226060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12" name="矩形 19"/>
          <p:cNvSpPr>
            <a:spLocks noChangeArrowheads="1"/>
          </p:cNvSpPr>
          <p:nvPr/>
        </p:nvSpPr>
        <p:spPr bwMode="auto">
          <a:xfrm>
            <a:off x="3710518" y="1822450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Pos</a:t>
            </a:r>
            <a:endParaRPr lang="zh-CN" altLang="en-US"/>
          </a:p>
        </p:txBody>
      </p:sp>
      <p:cxnSp>
        <p:nvCxnSpPr>
          <p:cNvPr id="18513" name="直接箭头连接符 20"/>
          <p:cNvCxnSpPr>
            <a:cxnSpLocks noChangeShapeType="1"/>
          </p:cNvCxnSpPr>
          <p:nvPr/>
        </p:nvCxnSpPr>
        <p:spPr bwMode="auto">
          <a:xfrm rot="5400000" flipH="1" flipV="1">
            <a:off x="3940705" y="1821393"/>
            <a:ext cx="219075" cy="2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514" name="矩形 24"/>
          <p:cNvSpPr>
            <a:spLocks noChangeArrowheads="1"/>
          </p:cNvSpPr>
          <p:nvPr/>
        </p:nvSpPr>
        <p:spPr bwMode="auto">
          <a:xfrm>
            <a:off x="2055284" y="2559050"/>
            <a:ext cx="778933" cy="547688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15" name="矩形 25"/>
          <p:cNvSpPr>
            <a:spLocks noChangeArrowheads="1"/>
          </p:cNvSpPr>
          <p:nvPr/>
        </p:nvSpPr>
        <p:spPr bwMode="auto">
          <a:xfrm>
            <a:off x="7020985" y="3209925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Pos</a:t>
            </a:r>
            <a:endParaRPr lang="zh-CN" altLang="en-US"/>
          </a:p>
        </p:txBody>
      </p:sp>
      <p:cxnSp>
        <p:nvCxnSpPr>
          <p:cNvPr id="18516" name="直接箭头连接符 26"/>
          <p:cNvCxnSpPr>
            <a:cxnSpLocks noChangeShapeType="1"/>
          </p:cNvCxnSpPr>
          <p:nvPr/>
        </p:nvCxnSpPr>
        <p:spPr bwMode="auto">
          <a:xfrm rot="5400000" flipH="1" flipV="1">
            <a:off x="7251172" y="3208868"/>
            <a:ext cx="219075" cy="2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103967" y="401955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41" name="圆角矩形 28"/>
          <p:cNvSpPr>
            <a:spLocks noChangeArrowheads="1"/>
          </p:cNvSpPr>
          <p:nvPr/>
        </p:nvSpPr>
        <p:spPr bwMode="auto">
          <a:xfrm>
            <a:off x="3710518" y="3946526"/>
            <a:ext cx="6523567" cy="511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542" name="直接箭头连接符 29"/>
          <p:cNvCxnSpPr>
            <a:cxnSpLocks noChangeShapeType="1"/>
          </p:cNvCxnSpPr>
          <p:nvPr/>
        </p:nvCxnSpPr>
        <p:spPr bwMode="auto">
          <a:xfrm rot="5400000" flipH="1" flipV="1">
            <a:off x="4019815" y="4616186"/>
            <a:ext cx="255588" cy="2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543" name="矩形 30"/>
          <p:cNvSpPr>
            <a:spLocks noChangeArrowheads="1"/>
          </p:cNvSpPr>
          <p:nvPr/>
        </p:nvSpPr>
        <p:spPr bwMode="auto">
          <a:xfrm>
            <a:off x="3953933" y="4743450"/>
            <a:ext cx="681566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j                  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SIZE-1</a:t>
            </a:r>
            <a:endParaRPr lang="zh-CN" altLang="en-US" dirty="0"/>
          </a:p>
        </p:txBody>
      </p:sp>
      <p:cxnSp>
        <p:nvCxnSpPr>
          <p:cNvPr id="18544" name="直接箭头连接符 31"/>
          <p:cNvCxnSpPr>
            <a:cxnSpLocks noChangeShapeType="1"/>
          </p:cNvCxnSpPr>
          <p:nvPr/>
        </p:nvCxnSpPr>
        <p:spPr bwMode="auto">
          <a:xfrm rot="5400000" flipH="1" flipV="1">
            <a:off x="9669199" y="4614599"/>
            <a:ext cx="255587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106084" y="3648075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56" name="矩形 33"/>
          <p:cNvSpPr>
            <a:spLocks noChangeArrowheads="1"/>
          </p:cNvSpPr>
          <p:nvPr/>
        </p:nvSpPr>
        <p:spPr bwMode="auto">
          <a:xfrm>
            <a:off x="2103967" y="3910014"/>
            <a:ext cx="1557867" cy="547687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57" name="矩形 34"/>
          <p:cNvSpPr>
            <a:spLocks noChangeArrowheads="1"/>
          </p:cNvSpPr>
          <p:nvPr/>
        </p:nvSpPr>
        <p:spPr bwMode="auto">
          <a:xfrm>
            <a:off x="4586818" y="4592639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Pos</a:t>
            </a:r>
            <a:endParaRPr lang="zh-CN" altLang="en-US"/>
          </a:p>
        </p:txBody>
      </p:sp>
      <p:cxnSp>
        <p:nvCxnSpPr>
          <p:cNvPr id="18558" name="直接箭头连接符 35"/>
          <p:cNvCxnSpPr>
            <a:cxnSpLocks noChangeShapeType="1"/>
          </p:cNvCxnSpPr>
          <p:nvPr/>
        </p:nvCxnSpPr>
        <p:spPr bwMode="auto">
          <a:xfrm rot="5400000" flipH="1" flipV="1">
            <a:off x="4817005" y="4597930"/>
            <a:ext cx="219075" cy="21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006600" y="5724525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83" name="圆角矩形 28"/>
          <p:cNvSpPr>
            <a:spLocks noChangeArrowheads="1"/>
          </p:cNvSpPr>
          <p:nvPr/>
        </p:nvSpPr>
        <p:spPr bwMode="auto">
          <a:xfrm>
            <a:off x="8530167" y="5659439"/>
            <a:ext cx="1606551" cy="5032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8584" name="直接箭头连接符 29"/>
          <p:cNvCxnSpPr>
            <a:cxnSpLocks noChangeShapeType="1"/>
          </p:cNvCxnSpPr>
          <p:nvPr/>
        </p:nvCxnSpPr>
        <p:spPr bwMode="auto">
          <a:xfrm rot="5400000" flipH="1" flipV="1">
            <a:off x="8644731" y="6400536"/>
            <a:ext cx="255588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585" name="矩形 30"/>
          <p:cNvSpPr>
            <a:spLocks noChangeArrowheads="1"/>
          </p:cNvSpPr>
          <p:nvPr/>
        </p:nvSpPr>
        <p:spPr bwMode="auto">
          <a:xfrm>
            <a:off x="8530167" y="6527800"/>
            <a:ext cx="243416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SIZE-1</a:t>
            </a:r>
            <a:endParaRPr lang="zh-CN" altLang="en-US" dirty="0"/>
          </a:p>
        </p:txBody>
      </p:sp>
      <p:cxnSp>
        <p:nvCxnSpPr>
          <p:cNvPr id="18586" name="直接箭头连接符 31"/>
          <p:cNvCxnSpPr>
            <a:cxnSpLocks noChangeShapeType="1"/>
          </p:cNvCxnSpPr>
          <p:nvPr/>
        </p:nvCxnSpPr>
        <p:spPr bwMode="auto">
          <a:xfrm rot="5400000" flipH="1" flipV="1">
            <a:off x="9571832" y="6398949"/>
            <a:ext cx="255587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008717" y="5294313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98" name="矩形 33"/>
          <p:cNvSpPr>
            <a:spLocks noChangeArrowheads="1"/>
          </p:cNvSpPr>
          <p:nvPr/>
        </p:nvSpPr>
        <p:spPr bwMode="auto">
          <a:xfrm>
            <a:off x="2006601" y="5614989"/>
            <a:ext cx="6474884" cy="547687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599" name="矩形 34"/>
          <p:cNvSpPr>
            <a:spLocks noChangeArrowheads="1"/>
          </p:cNvSpPr>
          <p:nvPr/>
        </p:nvSpPr>
        <p:spPr bwMode="auto">
          <a:xfrm>
            <a:off x="8699501" y="6316664"/>
            <a:ext cx="5180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Pos</a:t>
            </a:r>
            <a:endParaRPr lang="zh-CN" altLang="en-US"/>
          </a:p>
        </p:txBody>
      </p:sp>
      <p:cxnSp>
        <p:nvCxnSpPr>
          <p:cNvPr id="18600" name="直接箭头连接符 35"/>
          <p:cNvCxnSpPr>
            <a:cxnSpLocks noChangeShapeType="1"/>
          </p:cNvCxnSpPr>
          <p:nvPr/>
        </p:nvCxnSpPr>
        <p:spPr bwMode="auto">
          <a:xfrm rot="5400000" flipH="1" flipV="1">
            <a:off x="8929688" y="6302905"/>
            <a:ext cx="219075" cy="211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601" name="矩形 38"/>
          <p:cNvSpPr>
            <a:spLocks noChangeArrowheads="1"/>
          </p:cNvSpPr>
          <p:nvPr/>
        </p:nvSpPr>
        <p:spPr bwMode="auto">
          <a:xfrm>
            <a:off x="5317067" y="4999039"/>
            <a:ext cx="146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 ……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18" y="0"/>
            <a:ext cx="65198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202055" y="1889125"/>
            <a:ext cx="3708400" cy="2592387"/>
          </a:xfrm>
          <a:prstGeom prst="irregularSeal1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先选后换！</a:t>
            </a:r>
          </a:p>
        </p:txBody>
      </p:sp>
    </p:spTree>
    <p:extLst>
      <p:ext uri="{BB962C8B-B14F-4D97-AF65-F5344CB8AC3E}">
        <p14:creationId xmlns:p14="http://schemas.microsoft.com/office/powerpoint/2010/main" val="129381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1072429" y="959283"/>
            <a:ext cx="9484735" cy="559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1262063" indent="-804863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冒泡法（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bubble sort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）－－相邻元素比较交换法：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lvl="1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zh-CN" sz="2400" b="1" kern="0" dirty="0">
                <a:solidFill>
                  <a:srgbClr val="000000"/>
                </a:solidFill>
              </a:rPr>
              <a:t>个</a:t>
            </a:r>
            <a:r>
              <a:rPr kumimoji="1" lang="zh-CN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元素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从小到大排序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过程：</a:t>
            </a:r>
          </a:p>
          <a:p>
            <a:pPr marL="1262063" marR="0" lvl="1" indent="-804863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一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趟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扫描：从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=0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开始，依次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A[i+1]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，若为逆序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(A[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]&gt;A[i+1])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则交换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其值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；依次类推，直至第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n-2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个数和第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个数比较为止——第一趟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扫描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使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最大的数被安置在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元素位置上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62063" marR="0" lvl="1" indent="-804863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（2）对前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个数进行第二趟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扫描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，结果</a:t>
            </a:r>
            <a:r>
              <a:rPr kumimoji="1" lang="zh-CN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使次最大的数被安置在第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n-2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个元素位置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62063" marR="0" lvl="1" indent="-804863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（3）重复上述过程，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最多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经过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趟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扫描</a:t>
            </a:r>
            <a:r>
              <a:rPr kumimoji="1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后，排序结束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0236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358322" y="1102159"/>
            <a:ext cx="8001000" cy="3159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9        8        8        8        8        8</a:t>
            </a:r>
          </a:p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8        9        5        5        5        5</a:t>
            </a:r>
          </a:p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5        5        9        4        4        4</a:t>
            </a:r>
          </a:p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4        4        4        9        2        2</a:t>
            </a:r>
          </a:p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2        2        2        2        9        0</a:t>
            </a:r>
          </a:p>
          <a:p>
            <a:pPr marL="0" marR="0" lvl="0" indent="0" defTabSz="91440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0        0        0        0        0        9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</p:txBody>
      </p:sp>
      <p:sp>
        <p:nvSpPr>
          <p:cNvPr id="17" name="AutoShape 5"/>
          <p:cNvSpPr>
            <a:spLocks/>
          </p:cNvSpPr>
          <p:nvPr/>
        </p:nvSpPr>
        <p:spPr bwMode="auto">
          <a:xfrm>
            <a:off x="2144135" y="1426009"/>
            <a:ext cx="215900" cy="577850"/>
          </a:xfrm>
          <a:prstGeom prst="rightBracket">
            <a:avLst>
              <a:gd name="adj" fmla="val 22304"/>
            </a:avLst>
          </a:prstGeom>
          <a:noFill/>
          <a:ln w="38100">
            <a:solidFill>
              <a:srgbClr val="3333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AutoShape 6"/>
          <p:cNvSpPr>
            <a:spLocks/>
          </p:cNvSpPr>
          <p:nvPr/>
        </p:nvSpPr>
        <p:spPr bwMode="auto">
          <a:xfrm>
            <a:off x="2899785" y="1965759"/>
            <a:ext cx="215900" cy="576262"/>
          </a:xfrm>
          <a:prstGeom prst="rightBracket">
            <a:avLst>
              <a:gd name="adj" fmla="val 22243"/>
            </a:avLst>
          </a:prstGeom>
          <a:noFill/>
          <a:ln w="38100">
            <a:solidFill>
              <a:srgbClr val="3333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AutoShape 7"/>
          <p:cNvSpPr>
            <a:spLocks/>
          </p:cNvSpPr>
          <p:nvPr/>
        </p:nvSpPr>
        <p:spPr bwMode="auto">
          <a:xfrm>
            <a:off x="3655435" y="2470584"/>
            <a:ext cx="180975" cy="611187"/>
          </a:xfrm>
          <a:prstGeom prst="rightBracket">
            <a:avLst>
              <a:gd name="adj" fmla="val 28143"/>
            </a:avLst>
          </a:prstGeom>
          <a:noFill/>
          <a:ln w="38100">
            <a:solidFill>
              <a:srgbClr val="3333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AutoShape 8"/>
          <p:cNvSpPr>
            <a:spLocks/>
          </p:cNvSpPr>
          <p:nvPr/>
        </p:nvSpPr>
        <p:spPr bwMode="auto">
          <a:xfrm>
            <a:off x="4412672" y="2973821"/>
            <a:ext cx="179388" cy="612775"/>
          </a:xfrm>
          <a:prstGeom prst="rightBracket">
            <a:avLst>
              <a:gd name="adj" fmla="val 28466"/>
            </a:avLst>
          </a:prstGeom>
          <a:noFill/>
          <a:ln w="38100">
            <a:solidFill>
              <a:srgbClr val="3333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AutoShape 9"/>
          <p:cNvSpPr>
            <a:spLocks/>
          </p:cNvSpPr>
          <p:nvPr/>
        </p:nvSpPr>
        <p:spPr bwMode="auto">
          <a:xfrm>
            <a:off x="5168322" y="3513571"/>
            <a:ext cx="144463" cy="539750"/>
          </a:xfrm>
          <a:prstGeom prst="rightBracket">
            <a:avLst>
              <a:gd name="adj" fmla="val 31135"/>
            </a:avLst>
          </a:prstGeom>
          <a:noFill/>
          <a:ln w="38100">
            <a:solidFill>
              <a:srgbClr val="3333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528685" y="3802496"/>
            <a:ext cx="504825" cy="396875"/>
          </a:xfrm>
          <a:prstGeom prst="rect">
            <a:avLst/>
          </a:prstGeom>
          <a:noFill/>
          <a:ln w="38100">
            <a:solidFill>
              <a:srgbClr val="3333FF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459922" y="4594659"/>
            <a:ext cx="7272338" cy="457200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第一趟扫描，比较了</a:t>
            </a:r>
            <a:r>
              <a:rPr kumimoji="1"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次 ，最大的数</a:t>
            </a: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</a:t>
            </a: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kumimoji="1" lang="en-US" altLang="zh-CN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个元素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716135" y="1102159"/>
            <a:ext cx="1512887" cy="3348037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sym typeface="Wingdings 2" panose="05020102010507070707" pitchFamily="18" charset="2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681210" y="1102159"/>
            <a:ext cx="1549400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剩数 轮数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5        1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4        2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3        3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2        4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1        5  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560026" y="5458258"/>
            <a:ext cx="104421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4-5】  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语言编程实现对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lang="en-US" altLang="en-US" sz="2400" dirty="0" err="1">
                <a:solidFill>
                  <a:srgbClr val="000000"/>
                </a:solidFill>
                <a:ea typeface="楷体_GB2312" pitchFamily="49" charset="-122"/>
              </a:rPr>
              <a:t>浮点数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按从小到大顺序进行冒泡法排序，最后输出排序结果。</a:t>
            </a:r>
          </a:p>
        </p:txBody>
      </p:sp>
    </p:spTree>
    <p:extLst>
      <p:ext uri="{BB962C8B-B14F-4D97-AF65-F5344CB8AC3E}">
        <p14:creationId xmlns:p14="http://schemas.microsoft.com/office/powerpoint/2010/main" val="235568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82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43713" y="2154382"/>
            <a:ext cx="3671887" cy="2339975"/>
          </a:xfrm>
          <a:prstGeom prst="irregularSeal1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 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边比边换！</a:t>
            </a:r>
          </a:p>
        </p:txBody>
      </p:sp>
    </p:spTree>
    <p:extLst>
      <p:ext uri="{BB962C8B-B14F-4D97-AF65-F5344CB8AC3E}">
        <p14:creationId xmlns:p14="http://schemas.microsoft.com/office/powerpoint/2010/main" val="566391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49232" y="5984875"/>
            <a:ext cx="608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二分查找的查找对象是已经排好序的数据。</a:t>
            </a:r>
            <a:r>
              <a:rPr kumimoji="1" lang="zh-CN" altLang="en-US" sz="2400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33332" y="863600"/>
            <a:ext cx="75231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4. </a:t>
            </a:r>
            <a:r>
              <a:rPr kumimoji="1" lang="en-US" altLang="en-US" sz="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二分查找</a:t>
            </a:r>
            <a:r>
              <a:rPr kumimoji="1" lang="en-US" alt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(Binary </a:t>
            </a:r>
            <a:r>
              <a:rPr kumimoji="1" lang="en-US" altLang="en-US" sz="2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Search，又称折半查找</a:t>
            </a:r>
            <a:r>
              <a:rPr kumimoji="1" lang="en-US" altLang="en-US" sz="2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41282" y="1628775"/>
            <a:ext cx="7848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设数组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Num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存放按从大到小顺序排好序的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SIZE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个数，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Begin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代表查找区间的起点（初值为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）、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End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代表终点（初值为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SIZE-1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）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S1:Mid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代表当前查找区间的中间点位置：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	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Mid=( Begin + End )/2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。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S2: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若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x&lt;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Num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[Mid]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，则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必定在区间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[Mid+1…n-1]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中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	需要将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Begin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修正为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Mid+1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。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S3: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若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x&gt;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Num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[Mid]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，则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必定在区间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[0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Mid-1]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中，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	需要将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End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修正为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Mid-1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。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S4: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重复这一过程直至找到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为止。</a:t>
            </a:r>
          </a:p>
          <a:p>
            <a:pPr marL="179388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      如果当前查找区间为空（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End&lt;Begin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），查找失败。</a:t>
            </a:r>
          </a:p>
        </p:txBody>
      </p:sp>
    </p:spTree>
    <p:extLst>
      <p:ext uri="{BB962C8B-B14F-4D97-AF65-F5344CB8AC3E}">
        <p14:creationId xmlns:p14="http://schemas.microsoft.com/office/powerpoint/2010/main" val="11968266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18" y="17462"/>
            <a:ext cx="8027988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74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61969" y="908050"/>
            <a:ext cx="780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阅读程序，按输出格式写出运行该程序后的输出结果。</a:t>
            </a:r>
            <a:endParaRPr lang="zh-CN" altLang="en-US" sz="2400" b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94" y="1341438"/>
            <a:ext cx="42148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592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20725" y="1503363"/>
            <a:ext cx="665956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/* Program: input a,b,c, and sort them.       */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#include &lt;stdio.h&gt;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void main( void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float a, b, c, 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200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printf("Input a,b,c:");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scanf("%f,%f,%f", &amp;a, &amp;b, &amp;c);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if( a&gt;b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t=a, a=b, b=t;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if( a&gt;c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t=a, a=c, c=t;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if( b&gt;c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  t=b, b=c, c=t;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200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  printf("%5.2f,%5.2f,%5.2f\n", a, b, c);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356100" y="4292600"/>
            <a:ext cx="4181475" cy="8223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如何对输入的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10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个整数排序？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int num[10];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5800" y="944563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顺序数据处理</a:t>
            </a:r>
          </a:p>
        </p:txBody>
      </p:sp>
    </p:spTree>
    <p:extLst>
      <p:ext uri="{BB962C8B-B14F-4D97-AF65-F5344CB8AC3E}">
        <p14:creationId xmlns:p14="http://schemas.microsoft.com/office/powerpoint/2010/main" val="32239846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0950" y="600652"/>
            <a:ext cx="75231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5. </a:t>
            </a:r>
            <a:r>
              <a:rPr kumimoji="1" lang="zh-CN" alt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插入、删除、</a:t>
            </a:r>
            <a:endParaRPr kumimoji="1" lang="en-US" altLang="zh-CN" sz="3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逆序、合并等算法</a:t>
            </a: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7" y="418089"/>
            <a:ext cx="7885113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6745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30225" y="1435388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多维数组的定义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371888" y="2226216"/>
            <a:ext cx="693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type 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ArrayName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[size1][size2][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][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sizeN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19138" y="4751100"/>
            <a:ext cx="81581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3538" marR="0" lvl="0" indent="-363538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15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多维数组在内存中</a:t>
            </a:r>
            <a:r>
              <a:rPr kumimoji="1" lang="zh-CN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按行列顺序存放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，最右下标变化最快。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marL="363538" marR="0" lvl="0" indent="-363538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150000"/>
              <a:buFontTx/>
              <a:buChar char="•"/>
              <a:tabLst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marL="363538" marR="0" lvl="0" indent="-363538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150000"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字节数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=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sizeof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(type)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*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size1*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size2 * ……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*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sizeN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Wingdings 2" panose="05020102010507070707" pitchFamily="18" charset="2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071399" y="2851944"/>
            <a:ext cx="4068762" cy="1562100"/>
          </a:xfrm>
          <a:prstGeom prst="rect">
            <a:avLst/>
          </a:prstGeom>
          <a:solidFill>
            <a:srgbClr val="009999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Matrix[3][4];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Image[2][3][4];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    float Score[3,4];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(×)</a:t>
            </a:r>
          </a:p>
        </p:txBody>
      </p:sp>
      <p:sp>
        <p:nvSpPr>
          <p:cNvPr id="12" name="Rectangle 213"/>
          <p:cNvSpPr txBox="1">
            <a:spLocks noChangeArrowheads="1"/>
          </p:cNvSpPr>
          <p:nvPr/>
        </p:nvSpPr>
        <p:spPr bwMode="auto">
          <a:xfrm>
            <a:off x="431800" y="4794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 2" panose="05020102010507070707" pitchFamily="18" charset="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j-cs"/>
                <a:sym typeface="Wingdings 2" panose="05020102010507070707" pitchFamily="18" charset="2"/>
              </a:rPr>
              <a:t>4.3 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/>
                <a:ea typeface="隶书"/>
                <a:cs typeface="+mj-cs"/>
                <a:sym typeface="Wingdings 2" panose="05020102010507070707" pitchFamily="18" charset="2"/>
              </a:rPr>
              <a:t>多维数组的使用</a:t>
            </a:r>
          </a:p>
        </p:txBody>
      </p:sp>
    </p:spTree>
    <p:extLst>
      <p:ext uri="{BB962C8B-B14F-4D97-AF65-F5344CB8AC3E}">
        <p14:creationId xmlns:p14="http://schemas.microsoft.com/office/powerpoint/2010/main" val="3834503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93" y="2262332"/>
            <a:ext cx="4787900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1517506" y="-258618"/>
            <a:ext cx="74168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short score[2][4];</a:t>
            </a: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依次将</a:t>
            </a:r>
            <a:r>
              <a:rPr kumimoji="1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～</a:t>
            </a:r>
            <a:r>
              <a:rPr kumimoji="1" lang="en-US" altLang="zh-CN" sz="2400" dirty="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赋给数组各个元素 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1338118" y="2478232"/>
            <a:ext cx="108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solidFill>
                  <a:srgbClr val="000000"/>
                </a:solidFill>
                <a:ea typeface="楷体_GB2312" pitchFamily="49" charset="-122"/>
              </a:rPr>
              <a:t>score</a:t>
            </a:r>
            <a:r>
              <a:rPr kumimoji="1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[0]</a:t>
            </a:r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1338118" y="3881582"/>
            <a:ext cx="108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>
                <a:solidFill>
                  <a:srgbClr val="000000"/>
                </a:solidFill>
                <a:ea typeface="楷体_GB2312" pitchFamily="49" charset="-122"/>
              </a:rPr>
              <a:t>score</a:t>
            </a:r>
            <a:r>
              <a:rPr kumimoji="1" lang="en-US" altLang="zh-CN" sz="2000" b="0">
                <a:solidFill>
                  <a:srgbClr val="000000"/>
                </a:solidFill>
                <a:latin typeface="Times New Roman" panose="02020603050405020304" pitchFamily="18" charset="0"/>
              </a:rPr>
              <a:t>[1]</a:t>
            </a:r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1603231" y="4438795"/>
            <a:ext cx="1004887" cy="603250"/>
            <a:chOff x="663" y="3012"/>
            <a:chExt cx="633" cy="380"/>
          </a:xfrm>
        </p:grpSpPr>
        <p:sp>
          <p:nvSpPr>
            <p:cNvPr id="50" name="Line 30"/>
            <p:cNvSpPr>
              <a:spLocks noChangeShapeType="1"/>
            </p:cNvSpPr>
            <p:nvPr/>
          </p:nvSpPr>
          <p:spPr bwMode="auto">
            <a:xfrm flipV="1">
              <a:off x="996" y="3012"/>
              <a:ext cx="300" cy="204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1" name="Text Box 31"/>
            <p:cNvSpPr txBox="1">
              <a:spLocks noChangeArrowheads="1"/>
            </p:cNvSpPr>
            <p:nvPr/>
          </p:nvSpPr>
          <p:spPr bwMode="auto">
            <a:xfrm>
              <a:off x="663" y="3142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Wingdings 2" panose="05020102010507070707" pitchFamily="18" charset="2"/>
                </a:rPr>
                <a:t>行名</a:t>
              </a:r>
            </a:p>
          </p:txBody>
        </p:sp>
      </p:grpSp>
      <p:sp>
        <p:nvSpPr>
          <p:cNvPr id="52" name="AutoShape 73"/>
          <p:cNvSpPr>
            <a:spLocks noChangeArrowheads="1"/>
          </p:cNvSpPr>
          <p:nvPr/>
        </p:nvSpPr>
        <p:spPr bwMode="auto">
          <a:xfrm>
            <a:off x="4975081" y="1362220"/>
            <a:ext cx="4535487" cy="992187"/>
          </a:xfrm>
          <a:prstGeom prst="wedgeEllipseCallout">
            <a:avLst>
              <a:gd name="adj1" fmla="val -78630"/>
              <a:gd name="adj2" fmla="val 68079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二维数组</a:t>
            </a:r>
            <a:r>
              <a:rPr kumimoji="1" lang="en-US" altLang="zh-CN" sz="1800">
                <a:solidFill>
                  <a:srgbClr val="000000"/>
                </a:solidFill>
                <a:ea typeface="楷体_GB2312" pitchFamily="49" charset="-122"/>
              </a:rPr>
              <a:t>score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是由</a:t>
            </a:r>
            <a:r>
              <a:rPr kumimoji="1" lang="en-US" altLang="zh-CN" sz="1800">
                <a:solidFill>
                  <a:srgbClr val="000000"/>
                </a:solidFill>
                <a:ea typeface="楷体_GB2312" pitchFamily="49" charset="-122"/>
              </a:rPr>
              <a:t>score [0], score[1] 2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个元素组成</a:t>
            </a:r>
          </a:p>
        </p:txBody>
      </p:sp>
      <p:sp>
        <p:nvSpPr>
          <p:cNvPr id="53" name="AutoShape 72"/>
          <p:cNvSpPr>
            <a:spLocks noChangeArrowheads="1"/>
          </p:cNvSpPr>
          <p:nvPr/>
        </p:nvSpPr>
        <p:spPr bwMode="auto">
          <a:xfrm>
            <a:off x="1122218" y="5573857"/>
            <a:ext cx="4787900" cy="992188"/>
          </a:xfrm>
          <a:prstGeom prst="wedgeEllipseCallout">
            <a:avLst>
              <a:gd name="adj1" fmla="val -24704"/>
              <a:gd name="adj2" fmla="val -170162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每个元素</a:t>
            </a:r>
            <a:r>
              <a:rPr kumimoji="1" lang="en-US" altLang="zh-CN" sz="1800">
                <a:solidFill>
                  <a:srgbClr val="000000"/>
                </a:solidFill>
                <a:ea typeface="楷体_GB2312" pitchFamily="49" charset="-122"/>
              </a:rPr>
              <a:t>score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[i]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由包含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个整型元素的一维数组组成</a:t>
            </a:r>
          </a:p>
        </p:txBody>
      </p:sp>
      <p:pic>
        <p:nvPicPr>
          <p:cNvPr id="54" name="Picture 9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493" y="4133995"/>
            <a:ext cx="5076825" cy="13684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101"/>
          <p:cNvGrpSpPr>
            <a:grpSpLocks/>
          </p:cNvGrpSpPr>
          <p:nvPr/>
        </p:nvGrpSpPr>
        <p:grpSpPr bwMode="auto">
          <a:xfrm>
            <a:off x="6162531" y="4997595"/>
            <a:ext cx="2232025" cy="179387"/>
            <a:chOff x="3288" y="3135"/>
            <a:chExt cx="1293" cy="113"/>
          </a:xfrm>
        </p:grpSpPr>
        <p:sp>
          <p:nvSpPr>
            <p:cNvPr id="56" name="Line 93"/>
            <p:cNvSpPr>
              <a:spLocks noChangeShapeType="1"/>
            </p:cNvSpPr>
            <p:nvPr/>
          </p:nvSpPr>
          <p:spPr bwMode="auto">
            <a:xfrm>
              <a:off x="3288" y="3135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7" name="Line 94"/>
            <p:cNvSpPr>
              <a:spLocks noChangeShapeType="1"/>
            </p:cNvSpPr>
            <p:nvPr/>
          </p:nvSpPr>
          <p:spPr bwMode="auto">
            <a:xfrm>
              <a:off x="3288" y="3248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8" name="Line 95"/>
            <p:cNvSpPr>
              <a:spLocks noChangeShapeType="1"/>
            </p:cNvSpPr>
            <p:nvPr/>
          </p:nvSpPr>
          <p:spPr bwMode="auto">
            <a:xfrm>
              <a:off x="3651" y="3135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9" name="Line 96"/>
            <p:cNvSpPr>
              <a:spLocks noChangeShapeType="1"/>
            </p:cNvSpPr>
            <p:nvPr/>
          </p:nvSpPr>
          <p:spPr bwMode="auto">
            <a:xfrm>
              <a:off x="3651" y="3248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0" name="Line 97"/>
            <p:cNvSpPr>
              <a:spLocks noChangeShapeType="1"/>
            </p:cNvSpPr>
            <p:nvPr/>
          </p:nvSpPr>
          <p:spPr bwMode="auto">
            <a:xfrm>
              <a:off x="3969" y="3135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1" name="Line 98"/>
            <p:cNvSpPr>
              <a:spLocks noChangeShapeType="1"/>
            </p:cNvSpPr>
            <p:nvPr/>
          </p:nvSpPr>
          <p:spPr bwMode="auto">
            <a:xfrm>
              <a:off x="3969" y="3248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2" name="Line 99"/>
            <p:cNvSpPr>
              <a:spLocks noChangeShapeType="1"/>
            </p:cNvSpPr>
            <p:nvPr/>
          </p:nvSpPr>
          <p:spPr bwMode="auto">
            <a:xfrm>
              <a:off x="4309" y="3135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63" name="Line 100"/>
            <p:cNvSpPr>
              <a:spLocks noChangeShapeType="1"/>
            </p:cNvSpPr>
            <p:nvPr/>
          </p:nvSpPr>
          <p:spPr bwMode="auto">
            <a:xfrm>
              <a:off x="4309" y="3248"/>
              <a:ext cx="2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20719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1038514" y="1171143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多维数组的许多性质与一维数组是类似的。 </a:t>
            </a:r>
          </a:p>
        </p:txBody>
      </p:sp>
      <p:sp>
        <p:nvSpPr>
          <p:cNvPr id="8" name="Rectangle 117"/>
          <p:cNvSpPr>
            <a:spLocks noChangeArrowheads="1"/>
          </p:cNvSpPr>
          <p:nvPr/>
        </p:nvSpPr>
        <p:spPr bwMode="auto">
          <a:xfrm>
            <a:off x="1254414" y="2153805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size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必须是大于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的整型常量表达式。</a:t>
            </a:r>
          </a:p>
        </p:txBody>
      </p:sp>
      <p:sp>
        <p:nvSpPr>
          <p:cNvPr id="9" name="Rectangle 118"/>
          <p:cNvSpPr>
            <a:spLocks noChangeArrowheads="1"/>
          </p:cNvSpPr>
          <p:nvPr/>
        </p:nvSpPr>
        <p:spPr bwMode="auto">
          <a:xfrm>
            <a:off x="1254414" y="4181043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不允许对数组的大小作动态定义。</a:t>
            </a:r>
          </a:p>
        </p:txBody>
      </p:sp>
      <p:sp>
        <p:nvSpPr>
          <p:cNvPr id="10" name="Text Box 119"/>
          <p:cNvSpPr txBox="1">
            <a:spLocks noChangeArrowheads="1"/>
          </p:cNvSpPr>
          <p:nvPr/>
        </p:nvSpPr>
        <p:spPr bwMode="auto">
          <a:xfrm>
            <a:off x="2441864" y="2682443"/>
            <a:ext cx="2560638" cy="1004887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0">
                <a:solidFill>
                  <a:srgbClr val="FFFF00"/>
                </a:solidFill>
                <a:latin typeface="Times New Roman" panose="02020603050405020304" pitchFamily="18" charset="0"/>
              </a:rPr>
              <a:t>  int Num[0][3];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0">
                <a:solidFill>
                  <a:srgbClr val="FFFF00"/>
                </a:solidFill>
                <a:latin typeface="Times New Roman" panose="02020603050405020304" pitchFamily="18" charset="0"/>
              </a:rPr>
              <a:t>  float Score[10.3];</a:t>
            </a:r>
          </a:p>
        </p:txBody>
      </p:sp>
      <p:sp>
        <p:nvSpPr>
          <p:cNvPr id="11" name="Text Box 121"/>
          <p:cNvSpPr txBox="1">
            <a:spLocks noChangeArrowheads="1"/>
          </p:cNvSpPr>
          <p:nvPr/>
        </p:nvSpPr>
        <p:spPr bwMode="auto">
          <a:xfrm>
            <a:off x="2478376" y="4855730"/>
            <a:ext cx="2593975" cy="931863"/>
          </a:xfrm>
          <a:prstGeom prst="rect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0">
                <a:solidFill>
                  <a:srgbClr val="FFFF00"/>
                </a:solidFill>
                <a:latin typeface="Times New Roman" panose="02020603050405020304" pitchFamily="18" charset="0"/>
              </a:rPr>
              <a:t>int  i=3 , j=4 ; </a:t>
            </a:r>
          </a:p>
          <a:p>
            <a:pPr defTabSz="91440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0">
                <a:solidFill>
                  <a:srgbClr val="FFFF00"/>
                </a:solidFill>
                <a:latin typeface="Times New Roman" panose="02020603050405020304" pitchFamily="18" charset="0"/>
              </a:rPr>
              <a:t>int  Num[i][j] ;</a:t>
            </a:r>
          </a:p>
        </p:txBody>
      </p:sp>
      <p:grpSp>
        <p:nvGrpSpPr>
          <p:cNvPr id="12" name="Group 127"/>
          <p:cNvGrpSpPr>
            <a:grpSpLocks/>
          </p:cNvGrpSpPr>
          <p:nvPr/>
        </p:nvGrpSpPr>
        <p:grpSpPr bwMode="auto">
          <a:xfrm>
            <a:off x="5178714" y="5478030"/>
            <a:ext cx="288925" cy="296863"/>
            <a:chOff x="3139" y="3226"/>
            <a:chExt cx="1056" cy="288"/>
          </a:xfrm>
        </p:grpSpPr>
        <p:sp>
          <p:nvSpPr>
            <p:cNvPr id="13" name="Line 122"/>
            <p:cNvSpPr>
              <a:spLocks noChangeShapeType="1"/>
            </p:cNvSpPr>
            <p:nvPr/>
          </p:nvSpPr>
          <p:spPr bwMode="auto">
            <a:xfrm flipH="1">
              <a:off x="3139" y="3226"/>
              <a:ext cx="1008" cy="288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123"/>
            <p:cNvSpPr>
              <a:spLocks noChangeShapeType="1"/>
            </p:cNvSpPr>
            <p:nvPr/>
          </p:nvSpPr>
          <p:spPr bwMode="auto">
            <a:xfrm>
              <a:off x="3139" y="3226"/>
              <a:ext cx="1056" cy="288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070764" y="3366655"/>
            <a:ext cx="252413" cy="287338"/>
            <a:chOff x="4104" y="1187"/>
            <a:chExt cx="1056" cy="288"/>
          </a:xfrm>
        </p:grpSpPr>
        <p:sp>
          <p:nvSpPr>
            <p:cNvPr id="16" name="Line 124"/>
            <p:cNvSpPr>
              <a:spLocks noChangeShapeType="1"/>
            </p:cNvSpPr>
            <p:nvPr/>
          </p:nvSpPr>
          <p:spPr bwMode="auto">
            <a:xfrm flipH="1">
              <a:off x="4104" y="1187"/>
              <a:ext cx="1008" cy="288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125"/>
            <p:cNvSpPr>
              <a:spLocks noChangeShapeType="1"/>
            </p:cNvSpPr>
            <p:nvPr/>
          </p:nvSpPr>
          <p:spPr bwMode="auto">
            <a:xfrm>
              <a:off x="4104" y="1187"/>
              <a:ext cx="1056" cy="288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889378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873125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二、二维数组的初始化</a:t>
            </a:r>
            <a:endParaRPr lang="zh-CN" alt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4925" y="1557338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分行初始化：</a:t>
            </a:r>
          </a:p>
        </p:txBody>
      </p:sp>
      <p:sp>
        <p:nvSpPr>
          <p:cNvPr id="5" name="AutoShape 31"/>
          <p:cNvSpPr>
            <a:spLocks noChangeArrowheads="1"/>
          </p:cNvSpPr>
          <p:nvPr/>
        </p:nvSpPr>
        <p:spPr bwMode="auto">
          <a:xfrm>
            <a:off x="3995738" y="1628775"/>
            <a:ext cx="2163762" cy="598488"/>
          </a:xfrm>
          <a:prstGeom prst="cloudCallout">
            <a:avLst>
              <a:gd name="adj1" fmla="val -45523"/>
              <a:gd name="adj2" fmla="val 85977"/>
            </a:avLst>
          </a:prstGeom>
          <a:solidFill>
            <a:srgbClr val="000000"/>
          </a:solidFill>
          <a:ln w="38100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全部初始化</a:t>
            </a:r>
          </a:p>
        </p:txBody>
      </p:sp>
      <p:sp>
        <p:nvSpPr>
          <p:cNvPr id="6" name="Rectangle 144"/>
          <p:cNvSpPr>
            <a:spLocks noChangeArrowheads="1"/>
          </p:cNvSpPr>
          <p:nvPr/>
        </p:nvSpPr>
        <p:spPr bwMode="auto">
          <a:xfrm>
            <a:off x="1258888" y="2349500"/>
            <a:ext cx="3003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int a[2][3]={{1,2,3},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                    {4,5,6}};</a:t>
            </a:r>
          </a:p>
        </p:txBody>
      </p:sp>
      <p:pic>
        <p:nvPicPr>
          <p:cNvPr id="7" name="Picture 1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536950"/>
            <a:ext cx="29051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536950"/>
            <a:ext cx="2419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824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873125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二、二维数组的初始化</a:t>
            </a:r>
            <a:endParaRPr lang="zh-CN" alt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925" y="1557338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分行初始化：</a:t>
            </a: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1223963" y="2205038"/>
            <a:ext cx="322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int a[2][3]={{1,2},{4}};</a:t>
            </a:r>
          </a:p>
        </p:txBody>
      </p:sp>
      <p:sp>
        <p:nvSpPr>
          <p:cNvPr id="9" name="AutoShape 94"/>
          <p:cNvSpPr>
            <a:spLocks noChangeArrowheads="1"/>
          </p:cNvSpPr>
          <p:nvPr/>
        </p:nvSpPr>
        <p:spPr bwMode="auto">
          <a:xfrm>
            <a:off x="4572000" y="1216025"/>
            <a:ext cx="2163762" cy="598487"/>
          </a:xfrm>
          <a:prstGeom prst="cloudCallout">
            <a:avLst>
              <a:gd name="adj1" fmla="val -42662"/>
              <a:gd name="adj2" fmla="val 156102"/>
            </a:avLst>
          </a:prstGeom>
          <a:solidFill>
            <a:srgbClr val="000000"/>
          </a:solidFill>
          <a:ln w="38100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部分初始化</a:t>
            </a:r>
          </a:p>
        </p:txBody>
      </p:sp>
      <p:pic>
        <p:nvPicPr>
          <p:cNvPr id="10" name="Picture 9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3105150"/>
            <a:ext cx="29051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3105150"/>
            <a:ext cx="24098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077151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0" y="873125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二、二维数组的初始化</a:t>
            </a:r>
            <a:endParaRPr lang="zh-CN" alt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25" y="1557338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分行初始化：</a:t>
            </a: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1187450" y="2241550"/>
            <a:ext cx="305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int a[][3]={{1},{4,5}};</a:t>
            </a:r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4416425" y="1370736"/>
            <a:ext cx="3024188" cy="598488"/>
          </a:xfrm>
          <a:prstGeom prst="cloudCallout">
            <a:avLst>
              <a:gd name="adj1" fmla="val -45644"/>
              <a:gd name="adj2" fmla="val 140185"/>
            </a:avLst>
          </a:prstGeom>
          <a:solidFill>
            <a:srgbClr val="000000"/>
          </a:solidFill>
          <a:ln w="38100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第一维长度省略</a:t>
            </a:r>
          </a:p>
        </p:txBody>
      </p:sp>
      <p:pic>
        <p:nvPicPr>
          <p:cNvPr id="8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76588"/>
            <a:ext cx="28860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61" y="3194340"/>
            <a:ext cx="23336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522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57200" y="981075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二、二维数组的初始化</a:t>
            </a:r>
            <a:endParaRPr lang="zh-CN" alt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358775" y="1703388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分行初始化：</a:t>
            </a:r>
          </a:p>
        </p:txBody>
      </p: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358775" y="2205038"/>
            <a:ext cx="8763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按元素排列顺序初始化    </a:t>
            </a:r>
          </a:p>
        </p:txBody>
      </p:sp>
      <p:sp>
        <p:nvSpPr>
          <p:cNvPr id="25" name="AutoShape 115"/>
          <p:cNvSpPr>
            <a:spLocks noChangeArrowheads="1"/>
          </p:cNvSpPr>
          <p:nvPr/>
        </p:nvSpPr>
        <p:spPr bwMode="auto">
          <a:xfrm>
            <a:off x="5581650" y="2263776"/>
            <a:ext cx="2163763" cy="598487"/>
          </a:xfrm>
          <a:prstGeom prst="cloudCallout">
            <a:avLst>
              <a:gd name="adj1" fmla="val -45523"/>
              <a:gd name="adj2" fmla="val 85977"/>
            </a:avLst>
          </a:prstGeom>
          <a:solidFill>
            <a:srgbClr val="000000"/>
          </a:solidFill>
          <a:ln w="38100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全部初始化</a:t>
            </a:r>
          </a:p>
        </p:txBody>
      </p:sp>
      <p:sp>
        <p:nvSpPr>
          <p:cNvPr id="26" name="Rectangle 116"/>
          <p:cNvSpPr>
            <a:spLocks noChangeArrowheads="1"/>
          </p:cNvSpPr>
          <p:nvPr/>
        </p:nvSpPr>
        <p:spPr bwMode="auto">
          <a:xfrm>
            <a:off x="1547813" y="2924175"/>
            <a:ext cx="3513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int a[2][3]={1,2,3,4,5,6};</a:t>
            </a:r>
          </a:p>
        </p:txBody>
      </p:sp>
      <p:pic>
        <p:nvPicPr>
          <p:cNvPr id="27" name="Picture 1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630613"/>
            <a:ext cx="29051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56" y="3630613"/>
            <a:ext cx="2419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2973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981075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二、二维数组的初始化</a:t>
            </a:r>
            <a:endParaRPr lang="zh-CN" alt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775" y="1703388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分行初始化：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8775" y="2205038"/>
            <a:ext cx="8763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按元素排列顺序初始化    </a:t>
            </a: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auto">
          <a:xfrm>
            <a:off x="5168900" y="1773238"/>
            <a:ext cx="2163763" cy="598487"/>
          </a:xfrm>
          <a:prstGeom prst="cloudCallout">
            <a:avLst>
              <a:gd name="adj1" fmla="val -37602"/>
              <a:gd name="adj2" fmla="val 114551"/>
            </a:avLst>
          </a:prstGeom>
          <a:solidFill>
            <a:srgbClr val="000000"/>
          </a:solidFill>
          <a:ln w="38100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部分初始化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1223963" y="2927350"/>
            <a:ext cx="2751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int a[2][3]={1,2,4};</a:t>
            </a:r>
          </a:p>
        </p:txBody>
      </p:sp>
      <p:pic>
        <p:nvPicPr>
          <p:cNvPr id="10" name="Picture 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3752850"/>
            <a:ext cx="2895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3752850"/>
            <a:ext cx="2295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269880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7"/>
          <p:cNvSpPr>
            <a:spLocks noChangeArrowheads="1"/>
          </p:cNvSpPr>
          <p:nvPr/>
        </p:nvSpPr>
        <p:spPr bwMode="auto">
          <a:xfrm>
            <a:off x="457200" y="981075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二、二维数组的初始化</a:t>
            </a:r>
            <a:endParaRPr lang="zh-CN" alt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138"/>
          <p:cNvSpPr>
            <a:spLocks noChangeArrowheads="1"/>
          </p:cNvSpPr>
          <p:nvPr/>
        </p:nvSpPr>
        <p:spPr bwMode="auto">
          <a:xfrm>
            <a:off x="358775" y="1703388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分行初始化：</a:t>
            </a:r>
          </a:p>
        </p:txBody>
      </p:sp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358775" y="2205038"/>
            <a:ext cx="8763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按元素排列顺序初始化    </a:t>
            </a:r>
          </a:p>
        </p:txBody>
      </p:sp>
      <p:sp>
        <p:nvSpPr>
          <p:cNvPr id="6" name="AutoShape 183"/>
          <p:cNvSpPr>
            <a:spLocks noChangeArrowheads="1"/>
          </p:cNvSpPr>
          <p:nvPr/>
        </p:nvSpPr>
        <p:spPr bwMode="auto">
          <a:xfrm>
            <a:off x="4640263" y="1612900"/>
            <a:ext cx="4106862" cy="598488"/>
          </a:xfrm>
          <a:prstGeom prst="cloudCallout">
            <a:avLst>
              <a:gd name="adj1" fmla="val -37602"/>
              <a:gd name="adj2" fmla="val 114551"/>
            </a:avLst>
          </a:prstGeom>
          <a:solidFill>
            <a:srgbClr val="000000"/>
          </a:solidFill>
          <a:ln w="38100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第一维</a:t>
            </a: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长度省略初始化</a:t>
            </a:r>
          </a:p>
        </p:txBody>
      </p:sp>
      <p:pic>
        <p:nvPicPr>
          <p:cNvPr id="7" name="Picture 1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76700"/>
            <a:ext cx="29146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85"/>
          <p:cNvSpPr>
            <a:spLocks noChangeArrowheads="1"/>
          </p:cNvSpPr>
          <p:nvPr/>
        </p:nvSpPr>
        <p:spPr bwMode="auto">
          <a:xfrm>
            <a:off x="1223963" y="2927350"/>
            <a:ext cx="3563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int a[][3]={1,2,3,4,5};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9" name="Picture 18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080164"/>
            <a:ext cx="23241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16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809999" y="4652963"/>
            <a:ext cx="1403109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1168400" indent="-71120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2pPr>
            <a:lvl3pPr marL="1524000" indent="-609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3pPr>
            <a:lvl4pPr marL="1879600" indent="-508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4pPr>
            <a:lvl5pPr marL="2336800" indent="-508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5pPr>
            <a:lvl6pPr marL="27940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6pPr>
            <a:lvl7pPr marL="32512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7pPr>
            <a:lvl8pPr marL="37084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8pPr>
            <a:lvl9pPr marL="41656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944563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 2" panose="05020102010507070707" pitchFamily="18" charset="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9pPr>
          </a:lstStyle>
          <a:p>
            <a:pPr defTabSz="914400"/>
            <a:r>
              <a:rPr lang="en-US" altLang="zh-CN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★</a:t>
            </a:r>
            <a:r>
              <a:rPr lang="zh-CN" alt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数组概念的引入：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92163" y="1557338"/>
            <a:ext cx="7812087" cy="461962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数组是一组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在内存连续存储的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类型相同的数据集合。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84213" y="2312988"/>
            <a:ext cx="82438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说明：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引用数组元素：数组名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下标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。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一一对应！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下标从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开始，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&lt;SIZE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数组名代表起始数组</a:t>
            </a:r>
            <a:r>
              <a:rPr kumimoji="1"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元素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的地址。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地址</a:t>
            </a:r>
            <a:r>
              <a:rPr lang="zh-CN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常量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789690" y="3986502"/>
            <a:ext cx="3600450" cy="457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[7]="\1\2\3\4\5\6";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544" y="4652963"/>
            <a:ext cx="3314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08" y="4547179"/>
            <a:ext cx="32004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544" y="5876926"/>
            <a:ext cx="32575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211644" y="5922963"/>
            <a:ext cx="1658938" cy="4572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"\\\048\48"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51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52054" y="857395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三、二维数组的引用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37804" y="1603520"/>
            <a:ext cx="210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表示形式：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834717" y="2262332"/>
            <a:ext cx="4827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数组名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[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行下标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][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列下标</a:t>
            </a:r>
            <a:r>
              <a:rPr kumimoji="1"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]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31504" y="2956070"/>
            <a:ext cx="699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行下标和列下标均从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开始至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sizei-1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06042" y="3757757"/>
            <a:ext cx="8137525" cy="931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例如：若有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int a[2*5][3*4], i=15;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       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则使用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a[3*3][0], a[1][i-5]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都是合法的。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79053" y="5224607"/>
            <a:ext cx="8164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说明：数组名代表的是</a:t>
            </a:r>
            <a:r>
              <a:rPr lang="zh-CN" altLang="en-US" sz="2400" dirty="0">
                <a:solidFill>
                  <a:srgbClr val="000000"/>
                </a:solidFill>
              </a:rPr>
              <a:t>数组起始</a:t>
            </a:r>
            <a:r>
              <a:rPr kumimoji="1" lang="zh-CN" altLang="en-US" sz="2400" dirty="0">
                <a:solidFill>
                  <a:srgbClr val="000000"/>
                </a:solidFill>
              </a:rPr>
              <a:t>元素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在内存中的地址。</a:t>
            </a:r>
          </a:p>
        </p:txBody>
      </p:sp>
    </p:spTree>
    <p:extLst>
      <p:ext uri="{BB962C8B-B14F-4D97-AF65-F5344CB8AC3E}">
        <p14:creationId xmlns:p14="http://schemas.microsoft.com/office/powerpoint/2010/main" val="225775252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211110" y="1654999"/>
            <a:ext cx="3421063" cy="1223962"/>
            <a:chOff x="3220" y="1253"/>
            <a:chExt cx="2155" cy="771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3220" y="1253"/>
              <a:ext cx="2155" cy="771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endParaRP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272" y="1378"/>
              <a:ext cx="923" cy="442"/>
              <a:chOff x="1198" y="1872"/>
              <a:chExt cx="882" cy="391"/>
            </a:xfrm>
          </p:grpSpPr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1198" y="1928"/>
                <a:ext cx="27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a=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1531" y="1872"/>
                <a:ext cx="493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1  2  3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4  5  6</a:t>
                </a:r>
              </a:p>
            </p:txBody>
          </p:sp>
          <p:sp>
            <p:nvSpPr>
              <p:cNvPr id="14" name="AutoShape 11"/>
              <p:cNvSpPr>
                <a:spLocks/>
              </p:cNvSpPr>
              <p:nvPr/>
            </p:nvSpPr>
            <p:spPr bwMode="auto">
              <a:xfrm>
                <a:off x="1509" y="1944"/>
                <a:ext cx="47" cy="311"/>
              </a:xfrm>
              <a:prstGeom prst="leftBracket">
                <a:avLst>
                  <a:gd name="adj" fmla="val 55142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sym typeface="Wingdings 2" panose="05020102010507070707" pitchFamily="18" charset="2"/>
                </a:endParaRPr>
              </a:p>
            </p:txBody>
          </p:sp>
          <p:sp>
            <p:nvSpPr>
              <p:cNvPr id="15" name="AutoShape 12"/>
              <p:cNvSpPr>
                <a:spLocks/>
              </p:cNvSpPr>
              <p:nvPr/>
            </p:nvSpPr>
            <p:spPr bwMode="auto">
              <a:xfrm>
                <a:off x="2022" y="1944"/>
                <a:ext cx="58" cy="300"/>
              </a:xfrm>
              <a:prstGeom prst="rightBracket">
                <a:avLst>
                  <a:gd name="adj" fmla="val 43103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sym typeface="Wingdings 2" panose="05020102010507070707" pitchFamily="18" charset="2"/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309" y="1299"/>
              <a:ext cx="819" cy="634"/>
              <a:chOff x="2350" y="1812"/>
              <a:chExt cx="783" cy="561"/>
            </a:xfrm>
          </p:grpSpPr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2350" y="1957"/>
                <a:ext cx="28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b=</a:t>
                </a:r>
              </a:p>
            </p:txBody>
          </p:sp>
          <p:sp>
            <p:nvSpPr>
              <p:cNvPr id="9" name="Text Box 15"/>
              <p:cNvSpPr txBox="1">
                <a:spLocks noChangeArrowheads="1"/>
              </p:cNvSpPr>
              <p:nvPr/>
            </p:nvSpPr>
            <p:spPr bwMode="auto">
              <a:xfrm>
                <a:off x="2706" y="1812"/>
                <a:ext cx="378" cy="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1   4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2   5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3   6</a:t>
                </a:r>
              </a:p>
            </p:txBody>
          </p:sp>
          <p:sp>
            <p:nvSpPr>
              <p:cNvPr id="10" name="AutoShape 16"/>
              <p:cNvSpPr>
                <a:spLocks/>
              </p:cNvSpPr>
              <p:nvPr/>
            </p:nvSpPr>
            <p:spPr bwMode="auto">
              <a:xfrm>
                <a:off x="2662" y="1884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sym typeface="Wingdings 2" panose="05020102010507070707" pitchFamily="18" charset="2"/>
                </a:endParaRPr>
              </a:p>
            </p:txBody>
          </p:sp>
          <p:sp>
            <p:nvSpPr>
              <p:cNvPr id="11" name="AutoShape 17"/>
              <p:cNvSpPr>
                <a:spLocks/>
              </p:cNvSpPr>
              <p:nvPr/>
            </p:nvSpPr>
            <p:spPr bwMode="auto">
              <a:xfrm>
                <a:off x="3063" y="1873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sym typeface="Wingdings 2" panose="05020102010507070707" pitchFamily="18" charset="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110" y="960518"/>
            <a:ext cx="4781550" cy="4543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1830" y="3838575"/>
            <a:ext cx="4619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4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11750" y="1560513"/>
            <a:ext cx="3421063" cy="1223962"/>
            <a:chOff x="3220" y="1253"/>
            <a:chExt cx="2155" cy="771"/>
          </a:xfrm>
        </p:grpSpPr>
        <p:sp>
          <p:nvSpPr>
            <p:cNvPr id="5" name="Rectangle 18"/>
            <p:cNvSpPr>
              <a:spLocks noChangeArrowheads="1"/>
            </p:cNvSpPr>
            <p:nvPr/>
          </p:nvSpPr>
          <p:spPr bwMode="auto">
            <a:xfrm>
              <a:off x="3220" y="1253"/>
              <a:ext cx="2155" cy="771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endParaRP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273" y="1379"/>
              <a:ext cx="915" cy="640"/>
              <a:chOff x="1198" y="1872"/>
              <a:chExt cx="874" cy="566"/>
            </a:xfrm>
          </p:grpSpPr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1198" y="1928"/>
                <a:ext cx="27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a=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1531" y="1872"/>
                <a:ext cx="497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1  2  3</a:t>
                </a:r>
              </a:p>
              <a:p>
                <a:pPr marR="0" lvl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4  5  6</a:t>
                </a:r>
              </a:p>
              <a:p>
                <a:pPr marR="0" lvl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en-US" altLang="zh-CN" sz="2000" kern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7  8  9</a:t>
                </a: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Wingdings 2" panose="05020102010507070707" pitchFamily="18" charset="2"/>
                </a:endParaRPr>
              </a:p>
            </p:txBody>
          </p:sp>
          <p:sp>
            <p:nvSpPr>
              <p:cNvPr id="14" name="AutoShape 11"/>
              <p:cNvSpPr>
                <a:spLocks/>
              </p:cNvSpPr>
              <p:nvPr/>
            </p:nvSpPr>
            <p:spPr bwMode="auto">
              <a:xfrm>
                <a:off x="1497" y="1944"/>
                <a:ext cx="59" cy="419"/>
              </a:xfrm>
              <a:prstGeom prst="leftBracket">
                <a:avLst>
                  <a:gd name="adj" fmla="val 55142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sym typeface="Wingdings 2" panose="05020102010507070707" pitchFamily="18" charset="2"/>
                </a:endParaRPr>
              </a:p>
            </p:txBody>
          </p:sp>
          <p:sp>
            <p:nvSpPr>
              <p:cNvPr id="15" name="AutoShape 12"/>
              <p:cNvSpPr>
                <a:spLocks/>
              </p:cNvSpPr>
              <p:nvPr/>
            </p:nvSpPr>
            <p:spPr bwMode="auto">
              <a:xfrm>
                <a:off x="2022" y="1944"/>
                <a:ext cx="50" cy="419"/>
              </a:xfrm>
              <a:prstGeom prst="rightBracket">
                <a:avLst>
                  <a:gd name="adj" fmla="val 43103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sym typeface="Wingdings 2" panose="05020102010507070707" pitchFamily="18" charset="2"/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4308" y="1300"/>
              <a:ext cx="961" cy="641"/>
              <a:chOff x="2350" y="1812"/>
              <a:chExt cx="919" cy="567"/>
            </a:xfrm>
          </p:grpSpPr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2350" y="1957"/>
                <a:ext cx="28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b=</a:t>
                </a:r>
              </a:p>
            </p:txBody>
          </p:sp>
          <p:sp>
            <p:nvSpPr>
              <p:cNvPr id="9" name="Text Box 15"/>
              <p:cNvSpPr txBox="1">
                <a:spLocks noChangeArrowheads="1"/>
              </p:cNvSpPr>
              <p:nvPr/>
            </p:nvSpPr>
            <p:spPr bwMode="auto">
              <a:xfrm>
                <a:off x="2706" y="1812"/>
                <a:ext cx="536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1   4  7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2   5  8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Wingdings 2" panose="05020102010507070707" pitchFamily="18" charset="2"/>
                  </a:rPr>
                  <a:t>3   6  9</a:t>
                </a:r>
              </a:p>
            </p:txBody>
          </p:sp>
          <p:sp>
            <p:nvSpPr>
              <p:cNvPr id="10" name="AutoShape 16"/>
              <p:cNvSpPr>
                <a:spLocks/>
              </p:cNvSpPr>
              <p:nvPr/>
            </p:nvSpPr>
            <p:spPr bwMode="auto">
              <a:xfrm>
                <a:off x="2662" y="1884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sym typeface="Wingdings 2" panose="05020102010507070707" pitchFamily="18" charset="2"/>
                </a:endParaRPr>
              </a:p>
            </p:txBody>
          </p:sp>
          <p:sp>
            <p:nvSpPr>
              <p:cNvPr id="11" name="AutoShape 17"/>
              <p:cNvSpPr>
                <a:spLocks/>
              </p:cNvSpPr>
              <p:nvPr/>
            </p:nvSpPr>
            <p:spPr bwMode="auto">
              <a:xfrm>
                <a:off x="3199" y="1879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 2" panose="05020102010507070707" pitchFamily="18" charset="2"/>
                  </a:defRPr>
                </a:lvl1pPr>
                <a:lvl2pPr marL="742950" indent="-285750">
                  <a:spcBef>
                    <a:spcPct val="20000"/>
                  </a:spcBef>
                  <a:buAutoNum type="ea1JpnChsDbPeriod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AutoNum type="alphaLcPeriod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sym typeface="Wingdings 2" panose="05020102010507070707" pitchFamily="18" charset="2"/>
                </a:endParaRPr>
              </a:p>
            </p:txBody>
          </p:sp>
        </p:grpSp>
      </p:grp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1093448" y="1510005"/>
            <a:ext cx="3265935" cy="3049169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#include 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stdio.h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&gt;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void main(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void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{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a[3][3]={{1,2,3},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                   {4,5,6},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                     {7,8,9}};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, j, t;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   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941888" y="2927838"/>
            <a:ext cx="4202112" cy="3418501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for(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=0; 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&lt;=2; 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++)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for(j=0; j&lt;=</a:t>
            </a:r>
            <a:r>
              <a:rPr kumimoji="1" lang="en-US" altLang="zh-CN" sz="2400" kern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j++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	  t=a[j][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];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a[j][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]=a[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][j];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a[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][j]=t;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}      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797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03649" y="1200151"/>
            <a:ext cx="10076728" cy="46166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4-10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编程求指定二维数组中最小元素的值及其位置（行列号）。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24225" y="2138651"/>
            <a:ext cx="4483100" cy="4211637"/>
            <a:chOff x="1952625" y="2097088"/>
            <a:chExt cx="4483100" cy="421163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16125" y="2097088"/>
              <a:ext cx="4419600" cy="415131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979613" y="2528888"/>
              <a:ext cx="441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89213" y="3163888"/>
              <a:ext cx="3810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22613" y="3697288"/>
              <a:ext cx="3276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122613" y="4230688"/>
              <a:ext cx="3276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589213" y="3163888"/>
              <a:ext cx="0" cy="2786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22613" y="3681413"/>
              <a:ext cx="0" cy="1941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797425" y="4221163"/>
              <a:ext cx="1588" cy="1008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592388" y="5622925"/>
              <a:ext cx="380682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348038" y="2097088"/>
              <a:ext cx="1468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min=a[0][0]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051050" y="2781300"/>
              <a:ext cx="5254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i&lt;3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122613" y="3697288"/>
              <a:ext cx="16764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4799013" y="3697288"/>
              <a:ext cx="16002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189413" y="3697288"/>
              <a:ext cx="13811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a[i][j]&lt;min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198813" y="3849688"/>
              <a:ext cx="4397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真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5942013" y="3849688"/>
              <a:ext cx="4397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假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276600" y="4184650"/>
              <a:ext cx="1368425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min=a[i][j]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row=i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colum=j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843213" y="5911850"/>
              <a:ext cx="3168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输出</a:t>
              </a:r>
              <a:r>
                <a: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min</a:t>
              </a:r>
              <a:r>
                <a: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和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row,colum</a:t>
              </a: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1952625" y="2852738"/>
              <a:ext cx="441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3348038" y="2492375"/>
              <a:ext cx="5254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i=0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2592388" y="3357563"/>
              <a:ext cx="539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j&lt;3</a:t>
              </a: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2592388" y="3429000"/>
              <a:ext cx="37798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3889375" y="3068638"/>
              <a:ext cx="539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j=0</a:t>
              </a: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979613" y="5949950"/>
              <a:ext cx="441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4032250" y="5589588"/>
              <a:ext cx="542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i++</a:t>
              </a: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3132138" y="5229225"/>
              <a:ext cx="327501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4464050" y="5229225"/>
              <a:ext cx="5572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 2" panose="05020102010507070707" pitchFamily="18" charset="2"/>
                </a:defRPr>
              </a:lvl1pPr>
              <a:lvl2pPr marL="742950" indent="-285750">
                <a:spcBef>
                  <a:spcPct val="20000"/>
                </a:spcBef>
                <a:buAutoNum type="ea1JpnChsDbPeriod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AutoNum type="alphaLcPeriod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j++</a:t>
              </a: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3132138" y="4545013"/>
              <a:ext cx="1655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3132138" y="4868863"/>
              <a:ext cx="1655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79807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/>
          <a:stretch>
            <a:fillRect/>
          </a:stretch>
        </p:blipFill>
        <p:spPr bwMode="auto">
          <a:xfrm>
            <a:off x="1454727" y="31750"/>
            <a:ext cx="8388350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48728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28575"/>
            <a:ext cx="9144000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064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43345" y="1025525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一、字符串</a:t>
            </a:r>
            <a:endParaRPr lang="zh-CN" alt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545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 2" panose="05020102010507070707" pitchFamily="18" charset="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9pPr>
          </a:lstStyle>
          <a:p>
            <a:pPr defTabSz="914400"/>
            <a:r>
              <a:rPr lang="en-US" altLang="zh-CN" sz="32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4.4  </a:t>
            </a:r>
            <a:r>
              <a:rPr lang="zh-CN" altLang="en-US" sz="32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字符数组和字符串处理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89433" y="1700212"/>
            <a:ext cx="831691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2390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a.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用一对双引号括起来的若干字符序列。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b.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字符串长度：字符串中字符的个数。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c.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字符串的结束标志：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NULL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,ASCII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值为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d. </a:t>
            </a:r>
            <a:r>
              <a:rPr kumimoji="0" lang="pt-BR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""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表示空字符串，长度为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，占一个字节，即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357745" y="3833812"/>
            <a:ext cx="7485063" cy="2406650"/>
          </a:xfrm>
          <a:prstGeom prst="rect">
            <a:avLst/>
          </a:prstGeom>
          <a:solidFill>
            <a:srgbClr val="00FF99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例  “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Hello,world!”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共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12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个字符，在内存占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13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个字节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字符串长度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58" y="4625975"/>
            <a:ext cx="5040312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35"/>
          <p:cNvSpPr>
            <a:spLocks noChangeArrowheads="1"/>
          </p:cNvSpPr>
          <p:nvPr/>
        </p:nvSpPr>
        <p:spPr bwMode="auto">
          <a:xfrm>
            <a:off x="314758" y="5864225"/>
            <a:ext cx="2733675" cy="993775"/>
          </a:xfrm>
          <a:prstGeom prst="wedgeEllipseCallout">
            <a:avLst>
              <a:gd name="adj1" fmla="val 72648"/>
              <a:gd name="adj2" fmla="val -75398"/>
            </a:avLst>
          </a:prstGeom>
          <a:solidFill>
            <a:srgbClr val="FFCC00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内存存放字符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ASCII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码</a:t>
            </a:r>
          </a:p>
        </p:txBody>
      </p:sp>
    </p:spTree>
    <p:extLst>
      <p:ext uri="{BB962C8B-B14F-4D97-AF65-F5344CB8AC3E}">
        <p14:creationId xmlns:p14="http://schemas.microsoft.com/office/powerpoint/2010/main" val="3726498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22375" y="981075"/>
            <a:ext cx="850351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2390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字符串常量：</a:t>
            </a:r>
          </a:p>
          <a:p>
            <a:pPr marL="723900" marR="0" lvl="1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a.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用一对双引号括起来的若干字符序列。</a:t>
            </a:r>
          </a:p>
          <a:p>
            <a:pPr marL="723900" marR="0" lvl="1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b.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字符串长度：字符串中字符的个数。</a:t>
            </a:r>
          </a:p>
          <a:p>
            <a:pPr marL="723900" marR="0" lvl="1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c.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字符串的结束标志：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NULL 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kumimoji="0" lang="pt-BR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\0</a:t>
            </a:r>
            <a:r>
              <a:rPr kumimoji="0" lang="pt-BR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,ASCII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值为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 marL="723900" marR="0" lvl="1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d. </a:t>
            </a:r>
            <a:r>
              <a:rPr kumimoji="0" lang="pt-BR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""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表示空字符串，长度为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，占一个字节，即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60474" y="3273425"/>
            <a:ext cx="701582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无字符串变量，用字符数组处理字符串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字符串的输入输出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a. 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逐个字符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I/O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： </a:t>
            </a:r>
            <a:r>
              <a:rPr kumimoji="0" lang="pt-BR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printf("%c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"</a:t>
            </a:r>
            <a:r>
              <a:rPr kumimoji="0" lang="pt-BR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, 'h');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b. 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整个字符串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I/O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：  </a:t>
            </a:r>
            <a:r>
              <a:rPr kumimoji="0" lang="pt-BR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printf("%s\n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"</a:t>
            </a:r>
            <a:r>
              <a:rPr kumimoji="0" lang="pt-BR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, 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" </a:t>
            </a:r>
            <a:r>
              <a:rPr kumimoji="0" lang="pt-BR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hello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"</a:t>
            </a:r>
            <a:r>
              <a:rPr kumimoji="0" lang="pt-BR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);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1294971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611188" y="1052513"/>
            <a:ext cx="797083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二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.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字符数组的定义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语法：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char name[[size1]][[size2]……][={……}]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说明：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1.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字符数组的每一个元素都是字符变量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          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2.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处理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n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个字符，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size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必须≥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n+1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           3.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字节数：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size1*size2*……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2326991" y="5929168"/>
            <a:ext cx="5795963" cy="549275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char c[10]; 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</a:t>
            </a:r>
            <a:r>
              <a:rPr kumimoji="1" lang="en-US" altLang="zh-CN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int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 c[10];      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（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×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）</a:t>
            </a: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2262188" y="4041773"/>
            <a:ext cx="8359775" cy="1609725"/>
            <a:chOff x="2540" y="3203"/>
            <a:chExt cx="2952" cy="402"/>
          </a:xfrm>
        </p:grpSpPr>
        <p:pic>
          <p:nvPicPr>
            <p:cNvPr id="13" name="Picture 3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" y="3203"/>
              <a:ext cx="113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" y="3203"/>
              <a:ext cx="18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1584325" y="3557587"/>
            <a:ext cx="903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char Subject[][15] ={"C programming","Java","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Authorware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"};</a:t>
            </a:r>
          </a:p>
        </p:txBody>
      </p:sp>
    </p:spTree>
    <p:extLst>
      <p:ext uri="{BB962C8B-B14F-4D97-AF65-F5344CB8AC3E}">
        <p14:creationId xmlns:p14="http://schemas.microsoft.com/office/powerpoint/2010/main" val="20294117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ChangeArrowheads="1"/>
          </p:cNvSpPr>
          <p:nvPr/>
        </p:nvSpPr>
        <p:spPr bwMode="auto">
          <a:xfrm>
            <a:off x="2208214" y="1016000"/>
            <a:ext cx="5761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</a:rPr>
              <a:t>三</a:t>
            </a:r>
            <a:r>
              <a:rPr kumimoji="1" lang="en-US" altLang="zh-CN" sz="2800">
                <a:solidFill>
                  <a:srgbClr val="000000"/>
                </a:solidFill>
              </a:rPr>
              <a:t>.  </a:t>
            </a:r>
            <a:r>
              <a:rPr kumimoji="1" lang="zh-CN" altLang="en-US" sz="2800">
                <a:solidFill>
                  <a:srgbClr val="000000"/>
                </a:solidFill>
              </a:rPr>
              <a:t>字符数组的初始化</a:t>
            </a:r>
            <a:r>
              <a:rPr kumimoji="1" lang="en-US" altLang="zh-CN" sz="2800">
                <a:solidFill>
                  <a:srgbClr val="000000"/>
                </a:solidFill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</a:rPr>
              <a:t>1. </a:t>
            </a:r>
            <a:r>
              <a:rPr kumimoji="1" lang="zh-CN" altLang="en-US" sz="2800">
                <a:solidFill>
                  <a:srgbClr val="000000"/>
                </a:solidFill>
              </a:rPr>
              <a:t>逐个数值赋给字符数组的元素</a:t>
            </a:r>
          </a:p>
        </p:txBody>
      </p:sp>
      <p:sp>
        <p:nvSpPr>
          <p:cNvPr id="91139" name="Rectangle 6"/>
          <p:cNvSpPr>
            <a:spLocks noChangeArrowheads="1"/>
          </p:cNvSpPr>
          <p:nvPr/>
        </p:nvSpPr>
        <p:spPr bwMode="auto">
          <a:xfrm>
            <a:off x="2208213" y="27813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</a:rPr>
              <a:t>逐个字符赋给字符数组的元素</a:t>
            </a: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2208213" y="400526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3. </a:t>
            </a:r>
            <a:r>
              <a:rPr kumimoji="1" lang="zh-CN" altLang="en-US" sz="2400">
                <a:solidFill>
                  <a:srgbClr val="000000"/>
                </a:solidFill>
              </a:rPr>
              <a:t>用字符串常量直接初始化数组</a:t>
            </a:r>
          </a:p>
        </p:txBody>
      </p:sp>
      <p:sp>
        <p:nvSpPr>
          <p:cNvPr id="91141" name="Rectangle 8"/>
          <p:cNvSpPr>
            <a:spLocks noChangeArrowheads="1"/>
          </p:cNvSpPr>
          <p:nvPr/>
        </p:nvSpPr>
        <p:spPr bwMode="auto">
          <a:xfrm>
            <a:off x="2208214" y="5553076"/>
            <a:ext cx="6048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4. </a:t>
            </a:r>
            <a:r>
              <a:rPr kumimoji="1" lang="zh-CN" altLang="en-US" sz="2400">
                <a:solidFill>
                  <a:srgbClr val="000000"/>
                </a:solidFill>
              </a:rPr>
              <a:t>可省略</a:t>
            </a:r>
            <a:r>
              <a:rPr kumimoji="1" lang="en-US" altLang="zh-CN" sz="2400">
                <a:solidFill>
                  <a:srgbClr val="000000"/>
                </a:solidFill>
              </a:rPr>
              <a:t>size1,</a:t>
            </a:r>
            <a:r>
              <a:rPr kumimoji="1" lang="zh-CN" altLang="en-US" sz="2400">
                <a:solidFill>
                  <a:srgbClr val="000000"/>
                </a:solidFill>
              </a:rPr>
              <a:t>由系统编译时根据初值个数自动确定数组长度</a:t>
            </a:r>
          </a:p>
        </p:txBody>
      </p:sp>
      <p:sp>
        <p:nvSpPr>
          <p:cNvPr id="91142" name="Text Box 9"/>
          <p:cNvSpPr txBox="1">
            <a:spLocks noChangeArrowheads="1"/>
          </p:cNvSpPr>
          <p:nvPr/>
        </p:nvSpPr>
        <p:spPr bwMode="auto">
          <a:xfrm>
            <a:off x="2749550" y="2024064"/>
            <a:ext cx="7416800" cy="5492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char str[10]={112,114,111,103,114,97,109,0};</a:t>
            </a:r>
          </a:p>
        </p:txBody>
      </p:sp>
      <p:sp>
        <p:nvSpPr>
          <p:cNvPr id="91143" name="Text Box 10"/>
          <p:cNvSpPr txBox="1">
            <a:spLocks noChangeArrowheads="1"/>
          </p:cNvSpPr>
          <p:nvPr/>
        </p:nvSpPr>
        <p:spPr bwMode="auto">
          <a:xfrm>
            <a:off x="2749550" y="3284539"/>
            <a:ext cx="7270750" cy="5492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char str[10]={'p','r','o','g','r','a','m','\0'};</a:t>
            </a:r>
          </a:p>
        </p:txBody>
      </p:sp>
      <p:sp>
        <p:nvSpPr>
          <p:cNvPr id="91144" name="Text Box 11"/>
          <p:cNvSpPr txBox="1">
            <a:spLocks noChangeArrowheads="1"/>
          </p:cNvSpPr>
          <p:nvPr/>
        </p:nvSpPr>
        <p:spPr bwMode="auto">
          <a:xfrm>
            <a:off x="2713038" y="4473576"/>
            <a:ext cx="4787900" cy="1006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char str[10]={"program"};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char str[10]="program";</a:t>
            </a:r>
          </a:p>
        </p:txBody>
      </p:sp>
    </p:spTree>
    <p:extLst>
      <p:ext uri="{BB962C8B-B14F-4D97-AF65-F5344CB8AC3E}">
        <p14:creationId xmlns:p14="http://schemas.microsoft.com/office/powerpoint/2010/main" val="37682724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63638" y="3609975"/>
            <a:ext cx="1435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solidFill>
                  <a:srgbClr val="000000"/>
                </a:solidFill>
                <a:ea typeface="楷体_GB2312" pitchFamily="49" charset="-122"/>
              </a:rPr>
              <a:t>Maze[x][y]=</a:t>
            </a:r>
          </a:p>
        </p:txBody>
      </p:sp>
      <p:sp>
        <p:nvSpPr>
          <p:cNvPr id="11" name="AutoShape 6"/>
          <p:cNvSpPr>
            <a:spLocks/>
          </p:cNvSpPr>
          <p:nvPr/>
        </p:nvSpPr>
        <p:spPr bwMode="auto">
          <a:xfrm>
            <a:off x="2749550" y="3105150"/>
            <a:ext cx="142875" cy="1439863"/>
          </a:xfrm>
          <a:prstGeom prst="leftBrace">
            <a:avLst>
              <a:gd name="adj1" fmla="val 83982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sym typeface="Wingdings 2" panose="05020102010507070707" pitchFamily="18" charset="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928938" y="3033713"/>
            <a:ext cx="9874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zh-CN" altLang="en-US" sz="1800">
                <a:solidFill>
                  <a:srgbClr val="000000"/>
                </a:solidFill>
                <a:ea typeface="楷体_GB2312" pitchFamily="49" charset="-122"/>
              </a:rPr>
              <a:t>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zh-CN" altLang="en-US" sz="1800">
                <a:solidFill>
                  <a:srgbClr val="000000"/>
                </a:solidFill>
                <a:ea typeface="楷体_GB2312" pitchFamily="49" charset="-122"/>
              </a:rPr>
              <a:t>通道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r>
              <a:rPr lang="en-US" altLang="zh-CN" sz="1800">
                <a:solidFill>
                  <a:srgbClr val="000000"/>
                </a:solidFill>
                <a:ea typeface="楷体_GB2312" pitchFamily="49" charset="-122"/>
              </a:rPr>
              <a:t>……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AutoNum type="arabicPlain"/>
            </a:pPr>
            <a:endParaRPr lang="en-US" altLang="zh-CN" sz="180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15" y="1464035"/>
            <a:ext cx="4681538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163638" y="1671927"/>
            <a:ext cx="5832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altLang="zh-CN" sz="1800" dirty="0">
                <a:solidFill>
                  <a:srgbClr val="000000"/>
                </a:solidFill>
                <a:ea typeface="楷体_GB2312" pitchFamily="49" charset="-122"/>
              </a:rPr>
              <a:t>#define Row 13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it-IT" altLang="zh-CN" sz="1800" dirty="0">
                <a:solidFill>
                  <a:srgbClr val="000000"/>
                </a:solidFill>
                <a:ea typeface="楷体_GB2312" pitchFamily="49" charset="-122"/>
              </a:rPr>
              <a:t>#define Column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ea typeface="楷体_GB2312" pitchFamily="49" charset="-122"/>
              </a:rPr>
              <a:t>unsigned short	Maze[ Row ][ Column ] ;</a:t>
            </a:r>
            <a:endParaRPr lang="it-IT" altLang="zh-CN" sz="18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49357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ChangeArrowheads="1"/>
          </p:cNvSpPr>
          <p:nvPr/>
        </p:nvSpPr>
        <p:spPr bwMode="auto">
          <a:xfrm>
            <a:off x="1919288" y="728663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四、字符数组的输入输出</a:t>
            </a: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1955800" y="1268413"/>
            <a:ext cx="8153400" cy="15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逐个字符输入输出</a:t>
            </a:r>
            <a:endParaRPr kumimoji="1" lang="zh-CN" altLang="en-US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用格式符“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%c”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输入或输出一个字符。</a:t>
            </a:r>
            <a:r>
              <a:rPr kumimoji="1" lang="zh-CN" altLang="en-US" sz="30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30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kumimoji="1" lang="zh-CN" altLang="en-US" sz="30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</a:p>
          <a:p>
            <a:pPr defTabSz="9144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8" name="Text Box 5"/>
          <p:cNvSpPr txBox="1">
            <a:spLocks noChangeArrowheads="1"/>
          </p:cNvSpPr>
          <p:nvPr/>
        </p:nvSpPr>
        <p:spPr bwMode="auto">
          <a:xfrm>
            <a:off x="2782888" y="2425701"/>
            <a:ext cx="3276600" cy="4007251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main(void )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char a[5]; 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=0;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while(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&lt;=4)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scanf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("%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c",&amp;a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++]); 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for(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=0;i&lt;5;i++)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("%c", a[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]);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3189" name="Rectangle 6"/>
          <p:cNvSpPr>
            <a:spLocks noChangeArrowheads="1"/>
          </p:cNvSpPr>
          <p:nvPr/>
        </p:nvSpPr>
        <p:spPr bwMode="auto">
          <a:xfrm>
            <a:off x="6311901" y="2457450"/>
            <a:ext cx="1908175" cy="215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输入数据：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abc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输出数据：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abc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58846531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ChangeArrowheads="1"/>
          </p:cNvSpPr>
          <p:nvPr/>
        </p:nvSpPr>
        <p:spPr bwMode="auto">
          <a:xfrm>
            <a:off x="5591176" y="2024063"/>
            <a:ext cx="1908175" cy="2736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输入数据：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abc cdg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输出数据：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abc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Text Box 23"/>
          <p:cNvSpPr txBox="1">
            <a:spLocks noChangeArrowheads="1"/>
          </p:cNvSpPr>
          <p:nvPr/>
        </p:nvSpPr>
        <p:spPr bwMode="auto">
          <a:xfrm>
            <a:off x="1992314" y="1052514"/>
            <a:ext cx="5741987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将整个字符串一次输入或输出。</a:t>
            </a:r>
          </a:p>
          <a:p>
            <a:pPr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用格式符“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%s”</a:t>
            </a:r>
            <a:r>
              <a:rPr kumimoji="1"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输入输出字符串。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6" name="Rectangle 24"/>
          <p:cNvSpPr>
            <a:spLocks noChangeArrowheads="1"/>
          </p:cNvSpPr>
          <p:nvPr/>
        </p:nvSpPr>
        <p:spPr bwMode="auto">
          <a:xfrm>
            <a:off x="2566989" y="2060576"/>
            <a:ext cx="2916237" cy="3205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void main(void )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char a[5]; int i=0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scanf(</a:t>
            </a:r>
            <a:r>
              <a:rPr kumimoji="1" lang="en-US" altLang="zh-CN" sz="1800" b="0">
                <a:solidFill>
                  <a:srgbClr val="000000"/>
                </a:solidFill>
                <a:ea typeface="楷体_GB2312" pitchFamily="49" charset="-122"/>
              </a:rPr>
              <a:t>"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%s</a:t>
            </a:r>
            <a:r>
              <a:rPr kumimoji="1" lang="en-US" altLang="zh-CN" sz="1800" b="0">
                <a:solidFill>
                  <a:srgbClr val="000000"/>
                </a:solidFill>
                <a:ea typeface="楷体_GB2312" pitchFamily="49" charset="-122"/>
              </a:rPr>
              <a:t>"</a:t>
            </a:r>
            <a:r>
              <a:rPr kumimoji="1" lang="en-US" altLang="zh-CN" sz="1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,a);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      printf(</a:t>
            </a:r>
            <a:r>
              <a:rPr kumimoji="1" lang="en-US" altLang="zh-CN" sz="1800" b="0">
                <a:solidFill>
                  <a:srgbClr val="000000"/>
                </a:solidFill>
                <a:ea typeface="楷体_GB2312" pitchFamily="49" charset="-122"/>
              </a:rPr>
              <a:t>"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%s</a:t>
            </a:r>
            <a:r>
              <a:rPr kumimoji="1" lang="en-US" altLang="zh-CN" sz="1800" b="0">
                <a:solidFill>
                  <a:srgbClr val="000000"/>
                </a:solidFill>
                <a:ea typeface="楷体_GB2312" pitchFamily="49" charset="-122"/>
              </a:rPr>
              <a:t>"</a:t>
            </a:r>
            <a:r>
              <a:rPr kumimoji="1" lang="en-US" altLang="zh-CN" sz="18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,a);  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5237" name="AutoShape 42"/>
          <p:cNvSpPr>
            <a:spLocks noChangeArrowheads="1"/>
          </p:cNvSpPr>
          <p:nvPr/>
        </p:nvSpPr>
        <p:spPr bwMode="auto">
          <a:xfrm>
            <a:off x="7273926" y="3506227"/>
            <a:ext cx="3394075" cy="2858625"/>
          </a:xfrm>
          <a:prstGeom prst="irregularSeal1">
            <a:avLst/>
          </a:prstGeom>
          <a:solidFill>
            <a:schemeClr val="tx1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scanf</a:t>
            </a:r>
            <a:r>
              <a:rPr kumimoji="1" lang="zh-CN" altLang="zh-CN" sz="20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中%</a:t>
            </a:r>
            <a:r>
              <a:rPr kumimoji="1" lang="en-US" altLang="zh-CN" sz="20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kumimoji="1" lang="zh-CN" altLang="zh-CN" sz="20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输入时,遇空格</a:t>
            </a:r>
            <a:r>
              <a:rPr kumimoji="1" lang="zh-CN" altLang="en-US" sz="20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kumimoji="1" lang="en-US" altLang="zh-CN" sz="20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TAB</a:t>
            </a:r>
            <a:r>
              <a:rPr kumimoji="1" lang="zh-CN" altLang="zh-CN" sz="200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或回车结束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8776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828801" y="908050"/>
            <a:ext cx="88391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用“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%s”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格式符输入字符串时，因为数组名代表数组起始元素的地址，字符数组名前不要再加地址符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&amp;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2892425" y="1914526"/>
            <a:ext cx="6400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如：  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char str[10];     scanf(“%s”,&amp;str); </a:t>
            </a:r>
            <a:r>
              <a:rPr lang="en-US" altLang="zh-CN" sz="2400">
                <a:solidFill>
                  <a:srgbClr val="FF0000"/>
                </a:solidFill>
              </a:rPr>
              <a:t>(×)</a:t>
            </a:r>
          </a:p>
        </p:txBody>
      </p:sp>
      <p:sp>
        <p:nvSpPr>
          <p:cNvPr id="97284" name="Text Box 7"/>
          <p:cNvSpPr txBox="1">
            <a:spLocks noChangeArrowheads="1"/>
          </p:cNvSpPr>
          <p:nvPr/>
        </p:nvSpPr>
        <p:spPr bwMode="auto">
          <a:xfrm>
            <a:off x="1828800" y="2554288"/>
            <a:ext cx="883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用“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%s”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格式符输入字符串时，</a:t>
            </a:r>
            <a:r>
              <a:rPr kumimoji="1" lang="zh-CN" altLang="en-US" sz="2800" u="sng">
                <a:solidFill>
                  <a:srgbClr val="000000"/>
                </a:solidFill>
                <a:latin typeface="Times New Roman" panose="02020603050405020304" pitchFamily="18" charset="0"/>
              </a:rPr>
              <a:t>输入的字符串应≤字符数组的长度－</a:t>
            </a:r>
            <a:r>
              <a:rPr kumimoji="1" lang="en-US" altLang="zh-CN" sz="2800" u="sng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。系统自动在后面加 个‘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\0’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结束符。</a:t>
            </a:r>
          </a:p>
        </p:txBody>
      </p:sp>
      <p:sp>
        <p:nvSpPr>
          <p:cNvPr id="97285" name="Text Box 10"/>
          <p:cNvSpPr txBox="1">
            <a:spLocks noChangeArrowheads="1"/>
          </p:cNvSpPr>
          <p:nvPr/>
        </p:nvSpPr>
        <p:spPr bwMode="auto">
          <a:xfrm>
            <a:off x="2279650" y="3509964"/>
            <a:ext cx="2744788" cy="3051175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0">
                <a:solidFill>
                  <a:srgbClr val="FFFFFF"/>
                </a:solidFill>
                <a:ea typeface="楷体_GB2312" pitchFamily="49" charset="-122"/>
              </a:rPr>
              <a:t>#include &lt;stdio.h&gt;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void main( void )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{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       char a[5]; 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       scanf(</a:t>
            </a:r>
            <a:r>
              <a:rPr kumimoji="1" lang="en-US" altLang="zh-CN" sz="1800" b="0">
                <a:solidFill>
                  <a:srgbClr val="FFFFFF"/>
                </a:solidFill>
                <a:ea typeface="楷体_GB2312" pitchFamily="49" charset="-122"/>
              </a:rPr>
              <a:t>"</a:t>
            </a:r>
            <a:r>
              <a:rPr kumimoji="1" lang="en-US" altLang="zh-CN" sz="180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%s</a:t>
            </a:r>
            <a:r>
              <a:rPr kumimoji="1" lang="en-US" altLang="zh-CN" sz="1800" b="0">
                <a:solidFill>
                  <a:srgbClr val="FFFFFF"/>
                </a:solidFill>
                <a:ea typeface="楷体_GB2312" pitchFamily="49" charset="-122"/>
              </a:rPr>
              <a:t>"</a:t>
            </a:r>
            <a:r>
              <a:rPr kumimoji="1" lang="en-US" altLang="zh-CN" sz="180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,a);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       printf(</a:t>
            </a:r>
            <a:r>
              <a:rPr kumimoji="1" lang="en-US" altLang="zh-CN" sz="1800" b="0">
                <a:solidFill>
                  <a:srgbClr val="FFFFFF"/>
                </a:solidFill>
                <a:ea typeface="楷体_GB2312" pitchFamily="49" charset="-122"/>
              </a:rPr>
              <a:t>"</a:t>
            </a:r>
            <a:r>
              <a:rPr kumimoji="1" lang="en-US" altLang="zh-CN" sz="180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%s</a:t>
            </a:r>
            <a:r>
              <a:rPr kumimoji="1" lang="en-US" altLang="zh-CN" sz="1800" b="0">
                <a:solidFill>
                  <a:srgbClr val="FFFFFF"/>
                </a:solidFill>
                <a:ea typeface="楷体_GB2312" pitchFamily="49" charset="-122"/>
              </a:rPr>
              <a:t>"</a:t>
            </a:r>
            <a:r>
              <a:rPr kumimoji="1" lang="en-US" altLang="zh-CN" sz="180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,a);  </a:t>
            </a: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97286" name="Rectangle 24"/>
          <p:cNvSpPr>
            <a:spLocks noChangeArrowheads="1"/>
          </p:cNvSpPr>
          <p:nvPr/>
        </p:nvSpPr>
        <p:spPr bwMode="auto">
          <a:xfrm>
            <a:off x="5951538" y="3824288"/>
            <a:ext cx="1981200" cy="2089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输入：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hello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hello#-=*</a:t>
            </a:r>
          </a:p>
        </p:txBody>
      </p:sp>
    </p:spTree>
    <p:extLst>
      <p:ext uri="{BB962C8B-B14F-4D97-AF65-F5344CB8AC3E}">
        <p14:creationId xmlns:p14="http://schemas.microsoft.com/office/powerpoint/2010/main" val="387530689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8"/>
          <p:cNvSpPr txBox="1">
            <a:spLocks noChangeArrowheads="1"/>
          </p:cNvSpPr>
          <p:nvPr/>
        </p:nvSpPr>
        <p:spPr bwMode="auto">
          <a:xfrm>
            <a:off x="2532064" y="1016000"/>
            <a:ext cx="4797425" cy="1955800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void main( void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    char a[]={'h','e','l','\0','l','o','\0'};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    printf("%s",a);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9331" name="Text Box 29"/>
          <p:cNvSpPr txBox="1">
            <a:spLocks noChangeArrowheads="1"/>
          </p:cNvSpPr>
          <p:nvPr/>
        </p:nvSpPr>
        <p:spPr bwMode="auto">
          <a:xfrm>
            <a:off x="2568575" y="3348039"/>
            <a:ext cx="1505540" cy="461665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rPr>
              <a:t>输出：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</a:rPr>
              <a:t>hel</a:t>
            </a:r>
          </a:p>
        </p:txBody>
      </p:sp>
      <p:sp>
        <p:nvSpPr>
          <p:cNvPr id="99332" name="AutoShape 39"/>
          <p:cNvSpPr>
            <a:spLocks noChangeArrowheads="1"/>
          </p:cNvSpPr>
          <p:nvPr/>
        </p:nvSpPr>
        <p:spPr bwMode="auto">
          <a:xfrm>
            <a:off x="4154488" y="3049265"/>
            <a:ext cx="5110162" cy="3377261"/>
          </a:xfrm>
          <a:prstGeom prst="irregularSeal1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数组中有多个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‘</a:t>
            </a:r>
            <a:r>
              <a:rPr kumimoji="1" lang="en-US" altLang="zh-CN" sz="240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\0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kumimoji="1" lang="zh-CN" altLang="en-US" sz="240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</a:t>
            </a:r>
            <a:r>
              <a:rPr kumimoji="1" lang="en-US" altLang="zh-CN" sz="240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遇第一个结束</a:t>
            </a:r>
            <a:endParaRPr kumimoji="1" lang="zh-CN" altLang="en-US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8043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/>
          <p:cNvSpPr txBox="1">
            <a:spLocks noChangeArrowheads="1"/>
          </p:cNvSpPr>
          <p:nvPr/>
        </p:nvSpPr>
        <p:spPr bwMode="auto">
          <a:xfrm>
            <a:off x="2027238" y="163988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㈠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、字符串输入输出函数</a:t>
            </a:r>
          </a:p>
        </p:txBody>
      </p:sp>
      <p:sp>
        <p:nvSpPr>
          <p:cNvPr id="103427" name="Text Box 6"/>
          <p:cNvSpPr txBox="1">
            <a:spLocks noChangeArrowheads="1"/>
          </p:cNvSpPr>
          <p:nvPr/>
        </p:nvSpPr>
        <p:spPr bwMode="auto">
          <a:xfrm>
            <a:off x="2514601" y="2170114"/>
            <a:ext cx="7866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9900"/>
                </a:solidFill>
                <a:latin typeface="Times New Roman" panose="02020603050405020304" pitchFamily="18" charset="0"/>
              </a:rPr>
              <a:t>语法：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char *gets(char *string)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9900"/>
                </a:solidFill>
                <a:latin typeface="Times New Roman" panose="02020603050405020304" pitchFamily="18" charset="0"/>
              </a:rPr>
              <a:t>功能：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从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stdin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输入一个字符串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直到回车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string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中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BE0E3"/>
              </a:buClr>
            </a:pPr>
            <a:r>
              <a:rPr kumimoji="1" lang="zh-CN" altLang="en-US" sz="2400">
                <a:solidFill>
                  <a:srgbClr val="FF9900"/>
                </a:solidFill>
                <a:latin typeface="Times New Roman" panose="02020603050405020304" pitchFamily="18" charset="0"/>
              </a:rPr>
              <a:t>说明：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输入串可包含空格，长度应小于字符数组维数</a:t>
            </a:r>
          </a:p>
        </p:txBody>
      </p:sp>
      <p:sp>
        <p:nvSpPr>
          <p:cNvPr id="103428" name="Rectangle 10"/>
          <p:cNvSpPr>
            <a:spLocks noGrp="1" noChangeArrowheads="1"/>
          </p:cNvSpPr>
          <p:nvPr>
            <p:ph type="title"/>
          </p:nvPr>
        </p:nvSpPr>
        <p:spPr>
          <a:xfrm>
            <a:off x="1981200" y="595313"/>
            <a:ext cx="8229600" cy="1143000"/>
          </a:xfrm>
          <a:noFill/>
        </p:spPr>
        <p:txBody>
          <a:bodyPr/>
          <a:lstStyle/>
          <a:p>
            <a:r>
              <a:rPr lang="zh-CN" altLang="en-US" sz="2800"/>
              <a:t>五、字符串处理</a:t>
            </a:r>
          </a:p>
        </p:txBody>
      </p:sp>
      <p:sp>
        <p:nvSpPr>
          <p:cNvPr id="103429" name="Text Box 14"/>
          <p:cNvSpPr txBox="1">
            <a:spLocks noChangeArrowheads="1"/>
          </p:cNvSpPr>
          <p:nvPr/>
        </p:nvSpPr>
        <p:spPr bwMode="auto">
          <a:xfrm>
            <a:off x="2532063" y="3500438"/>
            <a:ext cx="7620000" cy="16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9900"/>
                </a:solidFill>
                <a:latin typeface="Times New Roman" panose="02020603050405020304" pitchFamily="18" charset="0"/>
              </a:rPr>
              <a:t>语法：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int puts(char *string)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9900"/>
                </a:solidFill>
                <a:latin typeface="Times New Roman" panose="02020603050405020304" pitchFamily="18" charset="0"/>
              </a:rPr>
              <a:t>功能：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输出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string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stdout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BE0E3"/>
              </a:buClr>
            </a:pPr>
            <a:r>
              <a:rPr kumimoji="1" lang="zh-CN" altLang="en-US" sz="2400">
                <a:solidFill>
                  <a:srgbClr val="FF9900"/>
                </a:solidFill>
                <a:latin typeface="Times New Roman" panose="02020603050405020304" pitchFamily="18" charset="0"/>
              </a:rPr>
              <a:t>说明：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字符串结束标志将转换成‘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\n’, 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即输出完字符串</a:t>
            </a:r>
          </a:p>
          <a:p>
            <a:pPr defTabSz="9144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后换行。</a:t>
            </a:r>
          </a:p>
        </p:txBody>
      </p:sp>
      <p:sp>
        <p:nvSpPr>
          <p:cNvPr id="103430" name="Text Box 15"/>
          <p:cNvSpPr txBox="1">
            <a:spLocks noChangeArrowheads="1"/>
          </p:cNvSpPr>
          <p:nvPr/>
        </p:nvSpPr>
        <p:spPr bwMode="auto">
          <a:xfrm>
            <a:off x="2362200" y="5481638"/>
            <a:ext cx="7981950" cy="101441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注意：使用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puts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gets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函数前，要用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#include </a:t>
            </a:r>
            <a:r>
              <a:rPr kumimoji="1"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kumimoji="1"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  但其它字符串处理函数包含在头文件：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string.h</a:t>
            </a:r>
          </a:p>
        </p:txBody>
      </p:sp>
    </p:spTree>
    <p:extLst>
      <p:ext uri="{BB962C8B-B14F-4D97-AF65-F5344CB8AC3E}">
        <p14:creationId xmlns:p14="http://schemas.microsoft.com/office/powerpoint/2010/main" val="81324355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7"/>
          <p:cNvSpPr txBox="1">
            <a:spLocks noChangeArrowheads="1"/>
          </p:cNvSpPr>
          <p:nvPr/>
        </p:nvSpPr>
        <p:spPr bwMode="auto">
          <a:xfrm>
            <a:off x="2214563" y="768351"/>
            <a:ext cx="6399212" cy="5864225"/>
          </a:xfrm>
          <a:prstGeom prst="rect">
            <a:avLst/>
          </a:prstGeom>
          <a:solidFill>
            <a:srgbClr val="00FF99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例   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#include &lt;stdio.h&gt;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      void main( void 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    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char string []={"China\nBeijing"};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puts(string);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printf("Input a string:");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gets(string);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puts(string);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      }</a:t>
            </a:r>
          </a:p>
          <a:p>
            <a:pPr defTabSz="9144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  <a:r>
              <a:rPr kumimoji="1" lang="en-US" altLang="zh-CN" sz="3000" b="0">
                <a:solidFill>
                  <a:srgbClr val="FF3300"/>
                </a:solidFill>
                <a:latin typeface="Times New Roman" panose="02020603050405020304" pitchFamily="18" charset="0"/>
              </a:rPr>
              <a:t>China</a:t>
            </a:r>
          </a:p>
          <a:p>
            <a:pPr defTabSz="9144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000" b="0">
                <a:solidFill>
                  <a:srgbClr val="FF3300"/>
                </a:solidFill>
                <a:latin typeface="Times New Roman" panose="02020603050405020304" pitchFamily="18" charset="0"/>
              </a:rPr>
              <a:t>            Beijing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输入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:  How  are  you?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输出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  <a:r>
              <a:rPr kumimoji="1" lang="en-US" altLang="zh-CN" sz="3000" b="0">
                <a:solidFill>
                  <a:srgbClr val="FF3300"/>
                </a:solidFill>
                <a:latin typeface="Times New Roman" panose="02020603050405020304" pitchFamily="18" charset="0"/>
              </a:rPr>
              <a:t>How  are  you ?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5998117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3"/>
          <p:cNvSpPr txBox="1">
            <a:spLocks noChangeArrowheads="1"/>
          </p:cNvSpPr>
          <p:nvPr/>
        </p:nvSpPr>
        <p:spPr bwMode="auto">
          <a:xfrm>
            <a:off x="1981200" y="1016001"/>
            <a:ext cx="609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</a:rPr>
              <a:t>㈡</a:t>
            </a:r>
            <a:r>
              <a:rPr kumimoji="1" lang="zh-CN" altLang="en-US" sz="2400">
                <a:solidFill>
                  <a:srgbClr val="000000"/>
                </a:solidFill>
              </a:rPr>
              <a:t>、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求字符串长度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strlen()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函数</a:t>
            </a:r>
          </a:p>
        </p:txBody>
      </p:sp>
      <p:sp>
        <p:nvSpPr>
          <p:cNvPr id="107523" name="Text Box 7"/>
          <p:cNvSpPr txBox="1">
            <a:spLocks noChangeArrowheads="1"/>
          </p:cNvSpPr>
          <p:nvPr/>
        </p:nvSpPr>
        <p:spPr bwMode="auto">
          <a:xfrm>
            <a:off x="2133600" y="1530351"/>
            <a:ext cx="807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语法：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unsigned int strlen(char *str)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功能：计算字符串长度（不包括‘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\0’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字符）。 </a:t>
            </a:r>
          </a:p>
        </p:txBody>
      </p:sp>
      <p:sp>
        <p:nvSpPr>
          <p:cNvPr id="107524" name="Text Box 8"/>
          <p:cNvSpPr txBox="1">
            <a:spLocks noChangeArrowheads="1"/>
          </p:cNvSpPr>
          <p:nvPr/>
        </p:nvSpPr>
        <p:spPr bwMode="auto">
          <a:xfrm>
            <a:off x="2316163" y="2862263"/>
            <a:ext cx="708660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000" b="0">
                <a:solidFill>
                  <a:srgbClr val="000000"/>
                </a:solidFill>
                <a:latin typeface="Times New Roman" panose="02020603050405020304" pitchFamily="18" charset="0"/>
              </a:rPr>
              <a:t>例如：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char str[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80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]={"</a:t>
            </a:r>
            <a:r>
              <a:rPr kumimoji="1" lang="en-US" altLang="zh-CN" sz="3000" b="0">
                <a:solidFill>
                  <a:srgbClr val="FF3300"/>
                </a:solidFill>
                <a:latin typeface="Times New Roman" panose="02020603050405020304" pitchFamily="18" charset="0"/>
              </a:rPr>
              <a:t>ab\n\\012/\\\"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"}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defTabSz="9144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printf("%d",strlen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(str)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30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endParaRPr kumimoji="1" lang="en-US" altLang="zh-CN" sz="3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5" name="Text Box 9"/>
          <p:cNvSpPr txBox="1">
            <a:spLocks noChangeArrowheads="1"/>
          </p:cNvSpPr>
          <p:nvPr/>
        </p:nvSpPr>
        <p:spPr bwMode="auto">
          <a:xfrm>
            <a:off x="2316163" y="3865563"/>
            <a:ext cx="7016750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  <a:r>
              <a:rPr kumimoji="1" lang="en-US" altLang="zh-CN" sz="3000" b="0">
                <a:solidFill>
                  <a:srgbClr val="FF33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7526" name="Text Box 10"/>
          <p:cNvSpPr txBox="1">
            <a:spLocks noChangeArrowheads="1"/>
          </p:cNvSpPr>
          <p:nvPr/>
        </p:nvSpPr>
        <p:spPr bwMode="auto">
          <a:xfrm>
            <a:off x="2316164" y="4533900"/>
            <a:ext cx="6516687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char str[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80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]={"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ab\n</a:t>
            </a:r>
            <a:r>
              <a:rPr kumimoji="1" lang="en-US" altLang="zh-CN" sz="3000" b="0">
                <a:solidFill>
                  <a:srgbClr val="FF3300"/>
                </a:solidFill>
                <a:latin typeface="Times New Roman" panose="02020603050405020304" pitchFamily="18" charset="0"/>
              </a:rPr>
              <a:t>\0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y\012/\\\"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"}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defTabSz="9144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printf("%d",strlen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(str)</a:t>
            </a:r>
            <a:r>
              <a:rPr kumimoji="1" lang="en-US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30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endParaRPr kumimoji="1" lang="en-US" altLang="zh-CN" sz="30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7" name="Text Box 11"/>
          <p:cNvSpPr txBox="1">
            <a:spLocks noChangeArrowheads="1"/>
          </p:cNvSpPr>
          <p:nvPr/>
        </p:nvSpPr>
        <p:spPr bwMode="auto">
          <a:xfrm>
            <a:off x="2316163" y="5575300"/>
            <a:ext cx="1979612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zh-CN" sz="3000" b="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  <a:r>
              <a:rPr kumimoji="1" lang="en-US" altLang="zh-CN" sz="3000" b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312233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0"/>
            <a:ext cx="8229600" cy="1143000"/>
          </a:xfrm>
          <a:noFill/>
        </p:spPr>
        <p:txBody>
          <a:bodyPr/>
          <a:lstStyle/>
          <a:p>
            <a:r>
              <a:rPr kumimoji="1" lang="zh-CN" altLang="en-US" sz="3600"/>
              <a:t>不用</a:t>
            </a:r>
            <a:r>
              <a:rPr kumimoji="1" lang="en-US" altLang="zh-CN" sz="3600"/>
              <a:t>strlen()</a:t>
            </a:r>
            <a:r>
              <a:rPr kumimoji="1" lang="zh-CN" altLang="en-US" sz="3600"/>
              <a:t>函数编程求字符串长度。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void main(void)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zh-CN" sz="2800" b="0"/>
              <a:t>       </a:t>
            </a:r>
            <a:r>
              <a:rPr kumimoji="1" lang="zh-CN" altLang="zh-CN" sz="2800" b="0"/>
              <a:t>char str[</a:t>
            </a:r>
            <a:r>
              <a:rPr kumimoji="1" lang="en-US" altLang="zh-CN" sz="2800" b="0"/>
              <a:t>80</a:t>
            </a:r>
            <a:r>
              <a:rPr kumimoji="1" lang="zh-CN" altLang="zh-CN" sz="2800" b="0"/>
              <a:t>]={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en-US" altLang="zh-CN" sz="2800" b="0"/>
              <a:t>ab\n</a:t>
            </a:r>
            <a:r>
              <a:rPr kumimoji="1" lang="en-US" altLang="zh-CN" sz="2800" b="0">
                <a:solidFill>
                  <a:srgbClr val="FF3300"/>
                </a:solidFill>
              </a:rPr>
              <a:t>\0</a:t>
            </a:r>
            <a:r>
              <a:rPr kumimoji="1" lang="en-US" altLang="zh-CN" sz="2800" b="0"/>
              <a:t>y\012/\\\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” “</a:t>
            </a:r>
            <a:r>
              <a:rPr kumimoji="1" lang="en-US" altLang="zh-CN" sz="2800"/>
              <a:t> </a:t>
            </a:r>
            <a:r>
              <a:rPr kumimoji="1" lang="zh-CN" altLang="zh-CN" sz="2800" b="0"/>
              <a:t>}</a:t>
            </a:r>
            <a:r>
              <a:rPr kumimoji="1" lang="en-US" altLang="zh-CN" sz="2800" b="0"/>
              <a:t> </a:t>
            </a:r>
            <a:r>
              <a:rPr kumimoji="1" lang="zh-CN" altLang="zh-CN" sz="2800" b="0"/>
              <a:t>;</a:t>
            </a:r>
            <a:endParaRPr kumimoji="1" lang="en-US" altLang="zh-CN" sz="2800" b="0"/>
          </a:p>
          <a:p>
            <a:pPr>
              <a:lnSpc>
                <a:spcPct val="90000"/>
              </a:lnSpc>
            </a:pPr>
            <a:r>
              <a:rPr kumimoji="1" lang="en-US" altLang="zh-CN" sz="2800" b="0"/>
              <a:t>       int i=0;</a:t>
            </a:r>
          </a:p>
          <a:p>
            <a:pPr>
              <a:lnSpc>
                <a:spcPct val="90000"/>
              </a:lnSpc>
            </a:pPr>
            <a:r>
              <a:rPr kumimoji="1" lang="en-US" altLang="zh-CN" sz="2800" b="0"/>
              <a:t>       while(str[i]!=0)</a:t>
            </a:r>
          </a:p>
          <a:p>
            <a:pPr>
              <a:lnSpc>
                <a:spcPct val="90000"/>
              </a:lnSpc>
            </a:pPr>
            <a:r>
              <a:rPr kumimoji="1" lang="en-US" altLang="zh-CN" sz="2800" b="0"/>
              <a:t>               ++i;</a:t>
            </a:r>
          </a:p>
          <a:p>
            <a:pPr>
              <a:lnSpc>
                <a:spcPct val="90000"/>
              </a:lnSpc>
            </a:pPr>
            <a:r>
              <a:rPr kumimoji="1" lang="en-US" altLang="zh-CN" sz="2800" b="0"/>
              <a:t>       printf("strlen</a:t>
            </a:r>
            <a:r>
              <a:rPr kumimoji="1" lang="zh-CN" altLang="zh-CN" sz="2800" b="0"/>
              <a:t>(</a:t>
            </a:r>
            <a:r>
              <a:rPr kumimoji="1" lang="en-US" altLang="zh-CN" sz="2800" b="0"/>
              <a:t>%</a:t>
            </a:r>
            <a:r>
              <a:rPr kumimoji="1" lang="zh-CN" altLang="zh-CN" sz="2800" b="0"/>
              <a:t>s)</a:t>
            </a:r>
            <a:r>
              <a:rPr kumimoji="1" lang="en-US" altLang="zh-CN" sz="2800" b="0"/>
              <a:t> =%d\n", str, i ) </a:t>
            </a:r>
            <a:r>
              <a:rPr kumimoji="1" lang="zh-CN" altLang="zh-CN" sz="2800" b="0"/>
              <a:t>;</a:t>
            </a:r>
            <a:endParaRPr lang="en-US" altLang="zh-CN" sz="2800"/>
          </a:p>
          <a:p>
            <a:pPr>
              <a:lnSpc>
                <a:spcPct val="90000"/>
              </a:lnSpc>
            </a:pPr>
            <a:r>
              <a:rPr lang="en-US" altLang="zh-CN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351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171700" y="1016001"/>
            <a:ext cx="6096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㈢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、字符串比较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strcmp()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函数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5" name="Text Box 7"/>
          <p:cNvSpPr txBox="1">
            <a:spLocks noChangeArrowheads="1"/>
          </p:cNvSpPr>
          <p:nvPr/>
        </p:nvSpPr>
        <p:spPr bwMode="auto">
          <a:xfrm>
            <a:off x="2254250" y="1762125"/>
            <a:ext cx="8077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语法：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int strcmp(char *str1, char *str2);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功能：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对两串从左向右逐个字符比较（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ASCII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码），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 直到遇到不同字符或‘\0’为止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返值：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0596" name="AutoShape 10"/>
          <p:cNvSpPr>
            <a:spLocks/>
          </p:cNvSpPr>
          <p:nvPr/>
        </p:nvSpPr>
        <p:spPr bwMode="auto">
          <a:xfrm>
            <a:off x="3575050" y="335597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10597" name="Rectangle 11"/>
          <p:cNvSpPr>
            <a:spLocks noChangeArrowheads="1"/>
          </p:cNvSpPr>
          <p:nvPr/>
        </p:nvSpPr>
        <p:spPr bwMode="auto">
          <a:xfrm>
            <a:off x="3397250" y="2816225"/>
            <a:ext cx="3022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     &gt;0;   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串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1&gt;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串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     =0;   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串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1=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串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     &lt;0;   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串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1&lt;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串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0598" name="Rectangle 14"/>
          <p:cNvSpPr>
            <a:spLocks noChangeArrowheads="1"/>
          </p:cNvSpPr>
          <p:nvPr/>
        </p:nvSpPr>
        <p:spPr bwMode="auto">
          <a:xfrm>
            <a:off x="2424113" y="4652964"/>
            <a:ext cx="6606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说明：</a:t>
            </a:r>
            <a:r>
              <a:rPr kumimoji="1" lang="zh-CN" altLang="zh-CN" sz="2400">
                <a:solidFill>
                  <a:srgbClr val="000000"/>
                </a:solidFill>
              </a:rPr>
              <a:t>字符串比较不能用“==”,必须用</a:t>
            </a:r>
            <a:r>
              <a:rPr kumimoji="1" lang="en-US" altLang="zh-CN" sz="2400">
                <a:solidFill>
                  <a:srgbClr val="000000"/>
                </a:solidFill>
              </a:rPr>
              <a:t>strcmp</a:t>
            </a:r>
          </a:p>
        </p:txBody>
      </p:sp>
      <p:sp>
        <p:nvSpPr>
          <p:cNvPr id="110599" name="Text Box 15"/>
          <p:cNvSpPr txBox="1">
            <a:spLocks noChangeArrowheads="1"/>
          </p:cNvSpPr>
          <p:nvPr/>
        </p:nvSpPr>
        <p:spPr bwMode="auto">
          <a:xfrm>
            <a:off x="3503613" y="5192713"/>
            <a:ext cx="3816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strcmp("China", "Chinese");</a:t>
            </a:r>
          </a:p>
        </p:txBody>
      </p:sp>
    </p:spTree>
    <p:extLst>
      <p:ext uri="{BB962C8B-B14F-4D97-AF65-F5344CB8AC3E}">
        <p14:creationId xmlns:p14="http://schemas.microsoft.com/office/powerpoint/2010/main" val="186859503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122"/>
          <p:cNvSpPr txBox="1">
            <a:spLocks noChangeArrowheads="1"/>
          </p:cNvSpPr>
          <p:nvPr/>
        </p:nvSpPr>
        <p:spPr bwMode="auto">
          <a:xfrm>
            <a:off x="1739900" y="1303339"/>
            <a:ext cx="9469438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4-11】 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不用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strcmp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函数编程实现对输入两个字符串的比较。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// Program: EG0411.C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// Description: </a:t>
            </a:r>
            <a:r>
              <a:rPr kumimoji="1" lang="zh-CN" altLang="en-US" sz="1600" dirty="0">
                <a:solidFill>
                  <a:srgbClr val="000000"/>
                </a:solidFill>
                <a:ea typeface="楷体_GB2312" pitchFamily="49" charset="-122"/>
              </a:rPr>
              <a:t>不用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strcmp</a:t>
            </a:r>
            <a:r>
              <a:rPr kumimoji="1" lang="zh-CN" altLang="en-US" sz="1600" dirty="0">
                <a:solidFill>
                  <a:srgbClr val="000000"/>
                </a:solidFill>
                <a:ea typeface="楷体_GB2312" pitchFamily="49" charset="-122"/>
              </a:rPr>
              <a:t>函数，实现对输入两个字符串的比较。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#include &lt;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void main( void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char string1[20], string2[20];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("</a:t>
            </a:r>
            <a:r>
              <a:rPr kumimoji="1" lang="zh-CN" altLang="en-US" sz="1600" dirty="0">
                <a:solidFill>
                  <a:srgbClr val="000000"/>
                </a:solidFill>
                <a:ea typeface="楷体_GB2312" pitchFamily="49" charset="-122"/>
              </a:rPr>
              <a:t>输入两个字符串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:\n");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gets(string1);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gets(string2);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for (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= 0; string1[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] == string2[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]; 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++)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      if (string1[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] == '\0')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                 break;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if( string1[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] - string2[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] &gt;0 )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     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("%s&gt;%s\n", string1, string2);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else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    if( string1[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] - string2[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] ==0 )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           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("%s==%s\n", string1, string2);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    else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             </a:t>
            </a:r>
            <a:r>
              <a:rPr kumimoji="1"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("%s&lt;%s\n", string1, string2);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67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2073564" y="918730"/>
            <a:ext cx="82296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 2" panose="05020102010507070707" pitchFamily="18" charset="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隶书"/>
                <a:ea typeface="隶书"/>
                <a:cs typeface="+mj-cs"/>
                <a:sym typeface="Wingdings 2" panose="05020102010507070707" pitchFamily="18" charset="2"/>
              </a:rPr>
              <a:t>unsigned char Image[3][128][128];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/>
              <a:ea typeface="隶书"/>
              <a:cs typeface="+mj-cs"/>
              <a:sym typeface="Wingdings 2" panose="05020102010507070707" pitchFamily="18" charset="2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89" y="1304493"/>
            <a:ext cx="5348288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408192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6"/>
          <p:cNvSpPr txBox="1">
            <a:spLocks noChangeArrowheads="1"/>
          </p:cNvSpPr>
          <p:nvPr/>
        </p:nvSpPr>
        <p:spPr bwMode="auto">
          <a:xfrm>
            <a:off x="2208214" y="1016001"/>
            <a:ext cx="7920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㈣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、字符串复制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strcpy()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函数 ≠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strncpy</a:t>
            </a:r>
          </a:p>
        </p:txBody>
      </p:sp>
      <p:sp>
        <p:nvSpPr>
          <p:cNvPr id="114691" name="Text Box 7"/>
          <p:cNvSpPr txBox="1">
            <a:spLocks noChangeArrowheads="1"/>
          </p:cNvSpPr>
          <p:nvPr/>
        </p:nvSpPr>
        <p:spPr bwMode="auto">
          <a:xfrm>
            <a:off x="2290763" y="1592263"/>
            <a:ext cx="80772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语法：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char * strcpy(char *str1, char *str2);</a:t>
            </a:r>
          </a:p>
          <a:p>
            <a:pPr defTabSz="914400" fontAlgn="base"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功能：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将字符串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2复制到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1中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返值：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返回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的首地址</a:t>
            </a:r>
          </a:p>
          <a:p>
            <a:pPr defTabSz="914400" fontAlgn="base"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说明：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size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必须足够大</a:t>
            </a:r>
          </a:p>
          <a:p>
            <a:pPr defTabSz="914400" fontAlgn="base"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b.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拷贝时</a:t>
            </a:r>
            <a:r>
              <a:rPr kumimoji="1" lang="zh-CN" altLang="en-US" sz="200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\0</a:t>
            </a:r>
            <a:r>
              <a:rPr kumimoji="1" lang="en-US" altLang="zh-CN" sz="200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一同拷贝</a:t>
            </a:r>
          </a:p>
          <a:p>
            <a:pPr defTabSz="914400" fontAlgn="base"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c.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不能使用赋值语句为一个字符数组赋值</a:t>
            </a:r>
          </a:p>
        </p:txBody>
      </p:sp>
      <p:sp>
        <p:nvSpPr>
          <p:cNvPr id="114692" name="Text Box 8"/>
          <p:cNvSpPr txBox="1">
            <a:spLocks noChangeArrowheads="1"/>
          </p:cNvSpPr>
          <p:nvPr/>
        </p:nvSpPr>
        <p:spPr bwMode="auto">
          <a:xfrm>
            <a:off x="2243139" y="4149725"/>
            <a:ext cx="5184775" cy="21236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例如：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char str1[20], str2[10] ;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strcpy(str1, "hello world");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strcpy(str2,str1);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str1="hello" ;                   </a:t>
            </a:r>
          </a:p>
        </p:txBody>
      </p:sp>
      <p:sp>
        <p:nvSpPr>
          <p:cNvPr id="114693" name="Rectangle 7"/>
          <p:cNvSpPr>
            <a:spLocks noChangeArrowheads="1"/>
          </p:cNvSpPr>
          <p:nvPr/>
        </p:nvSpPr>
        <p:spPr bwMode="auto">
          <a:xfrm>
            <a:off x="6132514" y="5553076"/>
            <a:ext cx="776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(×)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4697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0"/>
            <a:ext cx="8229600" cy="1143000"/>
          </a:xfrm>
          <a:noFill/>
        </p:spPr>
        <p:txBody>
          <a:bodyPr/>
          <a:lstStyle/>
          <a:p>
            <a:r>
              <a:rPr kumimoji="1" lang="zh-CN" altLang="en-US" sz="3600"/>
              <a:t>不用</a:t>
            </a:r>
            <a:r>
              <a:rPr kumimoji="1" lang="en-US" altLang="zh-CN" sz="3600"/>
              <a:t>strcpy()</a:t>
            </a:r>
            <a:r>
              <a:rPr kumimoji="1" lang="zh-CN" altLang="en-US" sz="3600"/>
              <a:t>函数编程求复制字符串。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6093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#include &lt;stdio.h&gt;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void main(void)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{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/>
              <a:t>       </a:t>
            </a:r>
            <a:r>
              <a:rPr kumimoji="1" lang="en-US" altLang="zh-CN" sz="2400"/>
              <a:t>char str1[20], str2[20]="hello world";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/>
              <a:t>       int i=0;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/>
              <a:t>       while(str2[i] !=0)                while(str1[i]=str2[i])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/>
              <a:t>       {                                                   i++;  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/>
              <a:t>            str1[i]=str2[i];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/>
              <a:t>            i++;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/>
              <a:t>       }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/>
              <a:t>       str1[i]=0;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/>
              <a:t>       printf(</a:t>
            </a:r>
            <a:r>
              <a:rPr kumimoji="1" lang="en-US" altLang="zh-CN" sz="2400"/>
              <a:t>"</a:t>
            </a:r>
            <a:r>
              <a:rPr kumimoji="1" lang="en-US" altLang="zh-CN" sz="2400" b="0"/>
              <a:t>str1=%</a:t>
            </a:r>
            <a:r>
              <a:rPr kumimoji="1" lang="zh-CN" altLang="zh-CN" sz="2400" b="0"/>
              <a:t>s</a:t>
            </a:r>
            <a:r>
              <a:rPr kumimoji="1" lang="en-US" altLang="zh-CN" sz="2400"/>
              <a:t>"</a:t>
            </a:r>
            <a:r>
              <a:rPr kumimoji="1" lang="en-US" altLang="zh-CN" sz="2400" b="0"/>
              <a:t>,str1) </a:t>
            </a:r>
            <a:r>
              <a:rPr kumimoji="1" lang="zh-CN" altLang="zh-CN" sz="2400" b="0"/>
              <a:t>;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285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0"/>
          <p:cNvSpPr txBox="1">
            <a:spLocks noChangeArrowheads="1"/>
          </p:cNvSpPr>
          <p:nvPr/>
        </p:nvSpPr>
        <p:spPr bwMode="auto">
          <a:xfrm>
            <a:off x="2208214" y="1052514"/>
            <a:ext cx="7920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㈤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、字符串连接</a:t>
            </a:r>
            <a:r>
              <a:rPr kumimoji="1" lang="en-US" altLang="zh-CN" sz="3000">
                <a:solidFill>
                  <a:srgbClr val="000000"/>
                </a:solidFill>
                <a:latin typeface="Times New Roman" panose="02020603050405020304" pitchFamily="18" charset="0"/>
              </a:rPr>
              <a:t>strcat()</a:t>
            </a:r>
            <a:r>
              <a:rPr kumimoji="1" lang="zh-CN" altLang="en-US" sz="3000">
                <a:solidFill>
                  <a:srgbClr val="000000"/>
                </a:solidFill>
                <a:latin typeface="Times New Roman" panose="02020603050405020304" pitchFamily="18" charset="0"/>
              </a:rPr>
              <a:t>函数 </a:t>
            </a:r>
          </a:p>
        </p:txBody>
      </p:sp>
      <p:sp>
        <p:nvSpPr>
          <p:cNvPr id="117763" name="Text Box 11"/>
          <p:cNvSpPr txBox="1">
            <a:spLocks noChangeArrowheads="1"/>
          </p:cNvSpPr>
          <p:nvPr/>
        </p:nvSpPr>
        <p:spPr bwMode="auto">
          <a:xfrm>
            <a:off x="2290763" y="1628775"/>
            <a:ext cx="8077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语法：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char * strcat(char *str1, char *str2);</a:t>
            </a:r>
          </a:p>
          <a:p>
            <a:pPr defTabSz="914400" fontAlgn="base"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功能：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将字符串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连接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后</a:t>
            </a:r>
          </a:p>
          <a:p>
            <a:pPr defTabSz="914400" fontAlgn="base">
              <a:spcAft>
                <a:spcPct val="0"/>
              </a:spcAft>
            </a:pP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返值：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返回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的首地址</a:t>
            </a:r>
          </a:p>
          <a:p>
            <a:pPr defTabSz="914400" fontAlgn="base"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说明：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kumimoji="1" lang="zh-CN" altLang="en-US" sz="2400">
                <a:solidFill>
                  <a:srgbClr val="000000"/>
                </a:solidFill>
              </a:rPr>
              <a:t>定义</a:t>
            </a:r>
            <a:r>
              <a:rPr kumimoji="1" lang="en-US" altLang="zh-CN" sz="2400">
                <a:solidFill>
                  <a:srgbClr val="000000"/>
                </a:solidFill>
              </a:rPr>
              <a:t>str1</a:t>
            </a:r>
            <a:r>
              <a:rPr kumimoji="1" lang="zh-CN" altLang="en-US" sz="2400">
                <a:solidFill>
                  <a:srgbClr val="000000"/>
                </a:solidFill>
              </a:rPr>
              <a:t>时，</a:t>
            </a:r>
            <a:r>
              <a:rPr kumimoji="1" lang="en-US" altLang="zh-CN" sz="2400">
                <a:solidFill>
                  <a:srgbClr val="000000"/>
                </a:solidFill>
              </a:rPr>
              <a:t>size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≥strlen(str1)+</a:t>
            </a:r>
            <a:r>
              <a:rPr kumimoji="1" lang="en-US" altLang="zh-CN" sz="2400">
                <a:solidFill>
                  <a:srgbClr val="000000"/>
                </a:solidFill>
              </a:rPr>
              <a:t>strlen(str2)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 fontAlgn="base"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b.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连接时只在新串最后保留一个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'\0</a:t>
            </a:r>
            <a:r>
              <a:rPr kumimoji="1"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146511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5"/>
          <p:cNvSpPr txBox="1">
            <a:spLocks noChangeArrowheads="1"/>
          </p:cNvSpPr>
          <p:nvPr/>
        </p:nvSpPr>
        <p:spPr bwMode="auto">
          <a:xfrm>
            <a:off x="2203451" y="1196976"/>
            <a:ext cx="3833813" cy="3973513"/>
          </a:xfrm>
          <a:prstGeom prst="rect">
            <a:avLst/>
          </a:prstGeom>
          <a:solidFill>
            <a:schemeClr val="tx1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#include &lt;string.h&gt;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#include &lt;stdio.h&gt;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void main( void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    char str[25];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strcpy(str, "Visual");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    strcat(str, "c++");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    printf(str);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19811" name="Picture 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981076"/>
            <a:ext cx="21717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2" name="Picture 1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981075"/>
            <a:ext cx="21526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71748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131" y="725632"/>
            <a:ext cx="8229600" cy="1143000"/>
          </a:xfrm>
          <a:noFill/>
        </p:spPr>
        <p:txBody>
          <a:bodyPr/>
          <a:lstStyle/>
          <a:p>
            <a:r>
              <a:rPr kumimoji="1" lang="zh-CN" altLang="en-US" sz="3600" dirty="0"/>
              <a:t>不用</a:t>
            </a:r>
            <a:r>
              <a:rPr kumimoji="1" lang="en-US" altLang="zh-CN" sz="3600" dirty="0" err="1"/>
              <a:t>strcat</a:t>
            </a:r>
            <a:r>
              <a:rPr kumimoji="1" lang="en-US" altLang="zh-CN" sz="3600" dirty="0"/>
              <a:t>()</a:t>
            </a:r>
            <a:r>
              <a:rPr kumimoji="1" lang="zh-CN" altLang="en-US" sz="3600" dirty="0"/>
              <a:t>函数编程求连接字符串。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868632"/>
            <a:ext cx="7869382" cy="4525963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void main(void)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     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 dirty="0"/>
              <a:t>       </a:t>
            </a:r>
            <a:r>
              <a:rPr kumimoji="1" lang="en-US" altLang="zh-CN" sz="2400" dirty="0"/>
              <a:t>char str1[20]="hello", str2[10]="world";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 dirty="0"/>
              <a:t>       </a:t>
            </a:r>
            <a:r>
              <a:rPr kumimoji="1" lang="en-US" altLang="zh-CN" sz="2400" b="0" dirty="0" err="1"/>
              <a:t>int</a:t>
            </a:r>
            <a:r>
              <a:rPr kumimoji="1" lang="en-US" altLang="zh-CN" sz="2400" b="0" dirty="0"/>
              <a:t>   </a:t>
            </a:r>
            <a:r>
              <a:rPr kumimoji="1" lang="en-US" altLang="zh-CN" sz="2400" b="0" dirty="0" err="1"/>
              <a:t>i</a:t>
            </a:r>
            <a:r>
              <a:rPr kumimoji="1" lang="en-US" altLang="zh-CN" sz="2400" b="0" dirty="0"/>
              <a:t>=0, j=0;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 dirty="0"/>
              <a:t>       while  (str1[</a:t>
            </a:r>
            <a:r>
              <a:rPr kumimoji="1" lang="en-US" altLang="zh-CN" sz="2400" b="0" dirty="0" err="1"/>
              <a:t>i</a:t>
            </a:r>
            <a:r>
              <a:rPr kumimoji="1" lang="en-US" altLang="zh-CN" sz="2400" b="0" dirty="0"/>
              <a:t>]!=</a:t>
            </a:r>
            <a:r>
              <a:rPr kumimoji="1" lang="en-US" altLang="zh-CN" sz="2400" dirty="0">
                <a:ea typeface="楷体_GB2312" pitchFamily="49" charset="-122"/>
              </a:rPr>
              <a:t>'</a:t>
            </a:r>
            <a:r>
              <a:rPr kumimoji="1" lang="en-US" altLang="zh-CN" sz="2400" b="0" dirty="0"/>
              <a:t>\0</a:t>
            </a:r>
            <a:r>
              <a:rPr kumimoji="1" lang="en-US" altLang="zh-CN" sz="2400" dirty="0">
                <a:ea typeface="楷体_GB2312" pitchFamily="49" charset="-122"/>
              </a:rPr>
              <a:t>'</a:t>
            </a:r>
            <a:r>
              <a:rPr kumimoji="1" lang="en-US" altLang="zh-CN" sz="2400" b="0" dirty="0"/>
              <a:t>)  //str1[</a:t>
            </a:r>
            <a:r>
              <a:rPr kumimoji="1" lang="en-US" altLang="zh-CN" sz="2400" b="0" dirty="0" err="1"/>
              <a:t>i</a:t>
            </a:r>
            <a:r>
              <a:rPr kumimoji="1" lang="en-US" altLang="zh-CN" sz="2400" b="0" dirty="0"/>
              <a:t>]!=0       str1[</a:t>
            </a:r>
            <a:r>
              <a:rPr kumimoji="1" lang="en-US" altLang="zh-CN" sz="2400" b="0" dirty="0" err="1"/>
              <a:t>i</a:t>
            </a:r>
            <a:r>
              <a:rPr kumimoji="1" lang="en-US" altLang="zh-CN" sz="2400" b="0" dirty="0"/>
              <a:t>]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 dirty="0"/>
              <a:t>               </a:t>
            </a:r>
            <a:r>
              <a:rPr kumimoji="1" lang="en-US" altLang="zh-CN" sz="2400" b="0" dirty="0" err="1"/>
              <a:t>i</a:t>
            </a:r>
            <a:r>
              <a:rPr kumimoji="1" lang="en-US" altLang="zh-CN" sz="2400" b="0" dirty="0"/>
              <a:t>++;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 dirty="0"/>
              <a:t>       while(str1[</a:t>
            </a:r>
            <a:r>
              <a:rPr kumimoji="1" lang="en-US" altLang="zh-CN" sz="2400" b="0" dirty="0" err="1"/>
              <a:t>i+j</a:t>
            </a:r>
            <a:r>
              <a:rPr kumimoji="1" lang="en-US" altLang="zh-CN" sz="2400" b="0" dirty="0"/>
              <a:t>]=str2[j])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 dirty="0"/>
              <a:t>               </a:t>
            </a:r>
            <a:r>
              <a:rPr kumimoji="1" lang="en-US" altLang="zh-CN" sz="2400" b="0" dirty="0" err="1"/>
              <a:t>j++</a:t>
            </a:r>
            <a:r>
              <a:rPr kumimoji="1" lang="en-US" altLang="zh-CN" sz="2400" b="0" dirty="0"/>
              <a:t>;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0" dirty="0"/>
              <a:t>       </a:t>
            </a:r>
            <a:r>
              <a:rPr kumimoji="1" lang="en-US" altLang="zh-CN" sz="2400" b="0" dirty="0" err="1"/>
              <a:t>printf</a:t>
            </a:r>
            <a:r>
              <a:rPr kumimoji="1" lang="en-US" altLang="zh-CN" sz="2400" b="0" dirty="0"/>
              <a:t>(</a:t>
            </a:r>
            <a:r>
              <a:rPr kumimoji="1" lang="en-US" altLang="zh-CN" sz="2400" dirty="0"/>
              <a:t>"</a:t>
            </a:r>
            <a:r>
              <a:rPr kumimoji="1" lang="en-US" altLang="zh-CN" sz="2400" b="0" dirty="0"/>
              <a:t>str1=%</a:t>
            </a:r>
            <a:r>
              <a:rPr kumimoji="1" lang="zh-CN" altLang="zh-CN" sz="2400" b="0" dirty="0"/>
              <a:t>s</a:t>
            </a:r>
            <a:r>
              <a:rPr kumimoji="1" lang="en-US" altLang="zh-CN" sz="2400" dirty="0"/>
              <a:t>"</a:t>
            </a:r>
            <a:r>
              <a:rPr kumimoji="1" lang="en-US" altLang="zh-CN" sz="2400" b="0" dirty="0"/>
              <a:t>,str1) </a:t>
            </a:r>
            <a:r>
              <a:rPr kumimoji="1" lang="zh-CN" altLang="zh-CN" sz="2400" b="0" dirty="0"/>
              <a:t>;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9054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10"/>
          <p:cNvSpPr txBox="1">
            <a:spLocks noChangeArrowheads="1"/>
          </p:cNvSpPr>
          <p:nvPr/>
        </p:nvSpPr>
        <p:spPr bwMode="auto">
          <a:xfrm>
            <a:off x="1981200" y="944564"/>
            <a:ext cx="4222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3888" indent="-623888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⑹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、将字符串中大写字母换成小写字母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strlwr()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函数 </a:t>
            </a:r>
          </a:p>
        </p:txBody>
      </p:sp>
      <p:sp>
        <p:nvSpPr>
          <p:cNvPr id="122883" name="Text Box 12"/>
          <p:cNvSpPr txBox="1">
            <a:spLocks noChangeArrowheads="1"/>
          </p:cNvSpPr>
          <p:nvPr/>
        </p:nvSpPr>
        <p:spPr bwMode="auto">
          <a:xfrm>
            <a:off x="1992313" y="1773239"/>
            <a:ext cx="40687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语法</a:t>
            </a:r>
            <a:r>
              <a:rPr kumimoji="1"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char *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strlwr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(char *str )</a:t>
            </a:r>
          </a:p>
        </p:txBody>
      </p:sp>
      <p:sp>
        <p:nvSpPr>
          <p:cNvPr id="122884" name="Text Box 15"/>
          <p:cNvSpPr txBox="1">
            <a:spLocks noChangeArrowheads="1"/>
          </p:cNvSpPr>
          <p:nvPr/>
        </p:nvSpPr>
        <p:spPr bwMode="auto">
          <a:xfrm>
            <a:off x="1981201" y="3114676"/>
            <a:ext cx="43672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3888" indent="-623888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⑺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、将字符串中小写字母换成大写字母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strupr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函数</a:t>
            </a:r>
          </a:p>
        </p:txBody>
      </p:sp>
      <p:sp>
        <p:nvSpPr>
          <p:cNvPr id="122885" name="Text Box 17"/>
          <p:cNvSpPr txBox="1">
            <a:spLocks noChangeArrowheads="1"/>
          </p:cNvSpPr>
          <p:nvPr/>
        </p:nvSpPr>
        <p:spPr bwMode="auto">
          <a:xfrm>
            <a:off x="1992314" y="4113213"/>
            <a:ext cx="41052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语法</a:t>
            </a:r>
            <a:r>
              <a:rPr kumimoji="1" lang="zh-CN" altLang="en-US" sz="2400" b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char *strupr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>
                <a:solidFill>
                  <a:srgbClr val="000000"/>
                </a:solidFill>
              </a:rPr>
              <a:t>char *str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6" name="Text Box 19"/>
          <p:cNvSpPr txBox="1">
            <a:spLocks noChangeArrowheads="1"/>
          </p:cNvSpPr>
          <p:nvPr/>
        </p:nvSpPr>
        <p:spPr bwMode="auto">
          <a:xfrm>
            <a:off x="6383338" y="1035051"/>
            <a:ext cx="4127500" cy="3508375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FFFFFF"/>
                </a:solidFill>
                <a:latin typeface="Times New Roman" panose="02020603050405020304" pitchFamily="18" charset="0"/>
              </a:rPr>
              <a:t>#include &lt;stdio.h&gt;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FFFFFF"/>
                </a:solidFill>
                <a:latin typeface="Times New Roman" panose="02020603050405020304" pitchFamily="18" charset="0"/>
              </a:rPr>
              <a:t>#include &lt;string.h&gt;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FFFFFF"/>
                </a:solidFill>
                <a:latin typeface="Times New Roman" panose="02020603050405020304" pitchFamily="18" charset="0"/>
              </a:rPr>
              <a:t>void main()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FFFFFF"/>
                </a:solidFill>
                <a:latin typeface="Times New Roman" panose="02020603050405020304" pitchFamily="18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FFFFFF"/>
                </a:solidFill>
                <a:latin typeface="Times New Roman" panose="02020603050405020304" pitchFamily="18" charset="0"/>
              </a:rPr>
              <a:t>    char str[25];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FFFFFF"/>
                </a:solidFill>
                <a:latin typeface="Times New Roman" panose="02020603050405020304" pitchFamily="18" charset="0"/>
              </a:rPr>
              <a:t>    strcpy(str, "VisualC++");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FFFFFF"/>
                </a:solidFill>
                <a:latin typeface="Times New Roman" panose="02020603050405020304" pitchFamily="18" charset="0"/>
              </a:rPr>
              <a:t>    printf(strupr(str));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FFFFFF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887" name="Rectangle 20"/>
          <p:cNvSpPr>
            <a:spLocks noChangeArrowheads="1"/>
          </p:cNvSpPr>
          <p:nvPr/>
        </p:nvSpPr>
        <p:spPr bwMode="auto">
          <a:xfrm>
            <a:off x="6419850" y="5157788"/>
            <a:ext cx="2268538" cy="971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</a:rPr>
              <a:t>VISUALC++</a:t>
            </a:r>
          </a:p>
        </p:txBody>
      </p:sp>
    </p:spTree>
    <p:extLst>
      <p:ext uri="{BB962C8B-B14F-4D97-AF65-F5344CB8AC3E}">
        <p14:creationId xmlns:p14="http://schemas.microsoft.com/office/powerpoint/2010/main" val="90206470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0"/>
            <a:ext cx="8229600" cy="1143000"/>
          </a:xfrm>
          <a:noFill/>
        </p:spPr>
        <p:txBody>
          <a:bodyPr/>
          <a:lstStyle/>
          <a:p>
            <a:r>
              <a:rPr kumimoji="1" lang="zh-CN" altLang="en-US" sz="2800"/>
              <a:t>不用</a:t>
            </a:r>
            <a:r>
              <a:rPr kumimoji="1" lang="en-US" altLang="zh-CN" sz="2800"/>
              <a:t>strupr()</a:t>
            </a:r>
            <a:r>
              <a:rPr kumimoji="1" lang="zh-CN" altLang="en-US" sz="2800"/>
              <a:t>函数编程将字符串中小写字母换成大写字母。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84313"/>
            <a:ext cx="8229600" cy="4932362"/>
          </a:xfrm>
          <a:noFill/>
        </p:spPr>
        <p:txBody>
          <a:bodyPr/>
          <a:lstStyle/>
          <a:p>
            <a:r>
              <a:rPr lang="en-US" altLang="zh-CN" sz="2000"/>
              <a:t>#include &lt;stdio.h&gt;</a:t>
            </a:r>
          </a:p>
          <a:p>
            <a:r>
              <a:rPr lang="en-US" altLang="zh-CN" sz="2000"/>
              <a:t>void main(void)</a:t>
            </a:r>
          </a:p>
          <a:p>
            <a:r>
              <a:rPr lang="en-US" altLang="zh-CN" sz="2000"/>
              <a:t>{</a:t>
            </a:r>
          </a:p>
          <a:p>
            <a:r>
              <a:rPr kumimoji="1" lang="en-US" altLang="zh-CN" sz="2000" b="0"/>
              <a:t>       </a:t>
            </a:r>
            <a:r>
              <a:rPr kumimoji="1" lang="en-US" altLang="zh-CN" sz="2000"/>
              <a:t>char str[10], i=0;</a:t>
            </a:r>
          </a:p>
          <a:p>
            <a:r>
              <a:rPr kumimoji="1" lang="en-US" altLang="zh-CN" sz="2000"/>
              <a:t>       gets(str);</a:t>
            </a:r>
          </a:p>
          <a:p>
            <a:r>
              <a:rPr kumimoji="1" lang="en-US" altLang="zh-CN" sz="2000"/>
              <a:t>       while(str[i]!=0)</a:t>
            </a:r>
          </a:p>
          <a:p>
            <a:r>
              <a:rPr kumimoji="1" lang="en-US" altLang="zh-CN" sz="2000"/>
              <a:t>       {</a:t>
            </a:r>
          </a:p>
          <a:p>
            <a:r>
              <a:rPr kumimoji="1" lang="en-US" altLang="zh-CN" sz="2000"/>
              <a:t>           if(str[i]&gt;=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kumimoji="1" lang="en-US" altLang="zh-CN" sz="2000"/>
              <a:t>a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’ </a:t>
            </a:r>
            <a:r>
              <a:rPr kumimoji="1" lang="en-US" altLang="zh-CN" sz="2000"/>
              <a:t>&amp;&amp; str[i]&lt;=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kumimoji="1" lang="en-US" altLang="zh-CN" sz="2000"/>
              <a:t>z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en-US" altLang="zh-CN" sz="2000"/>
              <a:t>)</a:t>
            </a:r>
          </a:p>
          <a:p>
            <a:r>
              <a:rPr kumimoji="1" lang="en-US" altLang="zh-CN" sz="2000"/>
              <a:t>               str[i]=str[i]-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en-US" altLang="zh-CN" sz="2000"/>
              <a:t>a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en-US" altLang="zh-CN" sz="2000"/>
              <a:t>+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en-US" altLang="zh-CN" sz="2000"/>
              <a:t>A</a:t>
            </a:r>
            <a:r>
              <a:rPr kumimoji="1" lang="en-US" altLang="zh-CN" sz="200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  <a:r>
              <a:rPr kumimoji="1" lang="en-US" altLang="zh-CN" sz="2000"/>
              <a:t>;</a:t>
            </a:r>
          </a:p>
          <a:p>
            <a:r>
              <a:rPr kumimoji="1" lang="en-US" altLang="zh-CN" sz="2000"/>
              <a:t>           i++;</a:t>
            </a:r>
          </a:p>
          <a:p>
            <a:r>
              <a:rPr kumimoji="1" lang="en-US" altLang="zh-CN" sz="2000"/>
              <a:t>       } </a:t>
            </a:r>
            <a:r>
              <a:rPr kumimoji="1" lang="zh-CN" altLang="zh-CN" sz="2000"/>
              <a:t>           </a:t>
            </a:r>
            <a:endParaRPr kumimoji="1" lang="zh-CN" altLang="zh-CN" sz="2000" b="0"/>
          </a:p>
          <a:p>
            <a:r>
              <a:rPr kumimoji="1" lang="zh-CN" altLang="zh-CN" sz="2000" b="0"/>
              <a:t>       </a:t>
            </a:r>
            <a:r>
              <a:rPr kumimoji="1" lang="en-US" altLang="zh-CN" sz="2000" b="0"/>
              <a:t>printf(</a:t>
            </a:r>
            <a:r>
              <a:rPr kumimoji="1" lang="en-US" altLang="zh-CN" sz="2000"/>
              <a:t>"</a:t>
            </a:r>
            <a:r>
              <a:rPr kumimoji="1" lang="en-US" altLang="zh-CN" sz="2000" b="0"/>
              <a:t>str=%</a:t>
            </a:r>
            <a:r>
              <a:rPr kumimoji="1" lang="zh-CN" altLang="zh-CN" sz="2000" b="0"/>
              <a:t>s</a:t>
            </a:r>
            <a:r>
              <a:rPr kumimoji="1" lang="en-US" altLang="zh-CN" sz="2000"/>
              <a:t>"</a:t>
            </a:r>
            <a:r>
              <a:rPr kumimoji="1" lang="en-US" altLang="zh-CN" sz="2000" b="0"/>
              <a:t>, str) </a:t>
            </a:r>
            <a:r>
              <a:rPr kumimoji="1" lang="zh-CN" altLang="zh-CN" sz="2000" b="0"/>
              <a:t>;</a:t>
            </a:r>
            <a:endParaRPr lang="en-US" altLang="zh-CN" sz="2000"/>
          </a:p>
          <a:p>
            <a:r>
              <a:rPr lang="en-US" altLang="zh-CN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0302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9"/>
          <p:cNvSpPr>
            <a:spLocks noChangeArrowheads="1"/>
          </p:cNvSpPr>
          <p:nvPr/>
        </p:nvSpPr>
        <p:spPr bwMode="auto">
          <a:xfrm>
            <a:off x="1774826" y="930276"/>
            <a:ext cx="8183563" cy="577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【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ea typeface="楷体_GB2312" pitchFamily="49" charset="-122"/>
              </a:rPr>
              <a:t>4-12】  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不用</a:t>
            </a:r>
            <a:r>
              <a:rPr lang="en-US" altLang="zh-CN" sz="2000" dirty="0" err="1">
                <a:solidFill>
                  <a:srgbClr val="000000"/>
                </a:solidFill>
                <a:ea typeface="楷体_GB2312" pitchFamily="49" charset="-122"/>
              </a:rPr>
              <a:t>itoa</a:t>
            </a:r>
            <a:r>
              <a:rPr lang="zh-CN" altLang="en-US" sz="2000" dirty="0">
                <a:solidFill>
                  <a:srgbClr val="000000"/>
                </a:solidFill>
                <a:ea typeface="楷体_GB2312" pitchFamily="49" charset="-122"/>
              </a:rPr>
              <a:t>函数，编程实现将一个输入的整数转换为字符串。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Program: EG0412.C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Description: </a:t>
            </a: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不用库函数，将一个输入的整数转换为字符串。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 void 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[20],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Sign;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输入一个整数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 &amp;Num);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if((Sign=Num)&lt;0)//</a:t>
            </a: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记录负号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Num=-Num;	//num</a:t>
            </a: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取绝对值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++]=Num%10+'0';//</a:t>
            </a: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取下一位数字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}while ((Num/=10)&gt;0);//</a:t>
            </a: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删除该数字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if(Sign&lt;0)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++]='-';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(j = i-1,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j;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++, j--) //</a:t>
            </a: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数字逆序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string is %s\n", </a:t>
            </a:r>
            <a:r>
              <a:rPr lang="en-US" altLang="zh-CN" sz="16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5955" name="Picture 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4" y="2924176"/>
            <a:ext cx="3671887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 bwMode="auto">
          <a:xfrm>
            <a:off x="8345714" y="1465942"/>
            <a:ext cx="3077029" cy="914401"/>
          </a:xfrm>
          <a:prstGeom prst="wedgeRoundRectCallout">
            <a:avLst>
              <a:gd name="adj1" fmla="val -81173"/>
              <a:gd name="adj2" fmla="val 103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Arial" charset="0"/>
                <a:ea typeface="楷体_GB2312" pitchFamily="49" charset="-122"/>
              </a:rPr>
              <a:t>类似于</a:t>
            </a:r>
            <a:r>
              <a:rPr lang="en-US" altLang="zh-CN" b="1" dirty="0" err="1">
                <a:latin typeface="Arial" charset="0"/>
                <a:ea typeface="楷体_GB2312" pitchFamily="49" charset="-122"/>
              </a:rPr>
              <a:t>printf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(“%d”, num)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的作用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554572"/>
      </p:ext>
    </p:extLst>
  </p:cSld>
  <p:clrMapOvr>
    <a:masterClrMapping/>
  </p:clrMapOvr>
  <p:transition>
    <p:random/>
    <p:sndAc>
      <p:stSnd>
        <p:snd r:embed="rId3" name="CAMERA.WAV"/>
      </p:stSnd>
    </p:sndAc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4"/>
          <p:cNvSpPr txBox="1">
            <a:spLocks noChangeArrowheads="1"/>
          </p:cNvSpPr>
          <p:nvPr/>
        </p:nvSpPr>
        <p:spPr bwMode="auto">
          <a:xfrm>
            <a:off x="1955800" y="1052514"/>
            <a:ext cx="8496300" cy="543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4-13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编程实现将一个输入的口令字符串加密。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Program: EG0413.C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Description: </a:t>
            </a:r>
            <a:r>
              <a:rPr kumimoji="1"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将一个输入的小写口令字符串字母逆序加密</a:t>
            </a:r>
            <a:r>
              <a:rPr kumimoji="1"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 void )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Str1[20], Str2[20];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zh-CN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输入一个口令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("%s", Str1);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(Str1[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Str2[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‘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z'-Str1[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‘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a'-1;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Str2[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]='\0';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changed string is %s\n", Str2 );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8003" name="Group 94"/>
          <p:cNvGrpSpPr>
            <a:grpSpLocks/>
          </p:cNvGrpSpPr>
          <p:nvPr/>
        </p:nvGrpSpPr>
        <p:grpSpPr bwMode="auto">
          <a:xfrm>
            <a:off x="6275388" y="2565401"/>
            <a:ext cx="4392612" cy="2098675"/>
            <a:chOff x="0" y="1722"/>
            <a:chExt cx="1818" cy="876"/>
          </a:xfrm>
        </p:grpSpPr>
        <p:pic>
          <p:nvPicPr>
            <p:cNvPr id="128006" name="Picture 9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22"/>
              <a:ext cx="181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007" name="Picture 9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181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8004" name="Rectangle 92"/>
          <p:cNvSpPr>
            <a:spLocks noChangeArrowheads="1"/>
          </p:cNvSpPr>
          <p:nvPr/>
        </p:nvSpPr>
        <p:spPr bwMode="auto">
          <a:xfrm>
            <a:off x="1524001" y="25490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28005" name="Rectangle 93"/>
          <p:cNvSpPr>
            <a:spLocks noChangeArrowheads="1"/>
          </p:cNvSpPr>
          <p:nvPr/>
        </p:nvSpPr>
        <p:spPr bwMode="auto">
          <a:xfrm>
            <a:off x="1524001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6842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811338" y="728664"/>
            <a:ext cx="8496300" cy="621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【例4-14】  已知10名同学的姓名和考试成绩，编程实现按姓名的字典顺序将其递增排序。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Program: EG0414C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Description: 编程将10名同学的姓名和考试成绩按姓名递增排序。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main( void )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char Names[10][10]={"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zhang","wang","li","zhao","qian","sun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"wan", "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zao","wu","zheng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"},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NameTmp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Scores[10]={95,74,83,90,66,89,70,92,73,86},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ScoreTmp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&lt;10;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 j=0; j&lt;10-i-1; j++)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(Names[j], Names[j+1])&gt;0)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NameTmp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Names[j]);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(Names[j], Names[j+1]);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(Names[j+1],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NameTmp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ScoreTmp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=Scores[j];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Scores[j]=Scores[j+1];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Scores[j+1]=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ScoreTmp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 sorted data is :\n");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&lt;10;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("%s\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t%d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\n", Names[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Scores[</a:t>
            </a:r>
            <a:r>
              <a:rPr kumimoji="1"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457451"/>
            <a:ext cx="3276600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25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650" y="944563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  <a:sym typeface="Wingdings 2" panose="05020102010507070707" pitchFamily="18" charset="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anose="05020102010507070707" pitchFamily="18" charset="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Wingdings 2" pitchFamily="18" charset="2"/>
              </a:defRPr>
            </a:lvl9pPr>
          </a:lstStyle>
          <a:p>
            <a:pPr defTabSz="914400"/>
            <a: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4.2</a:t>
            </a:r>
            <a: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一维数组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162300" y="5135563"/>
            <a:ext cx="11430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32263" y="4876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9"/>
          <p:cNvSpPr>
            <a:spLocks noChangeArrowheads="1"/>
          </p:cNvSpPr>
          <p:nvPr/>
        </p:nvSpPr>
        <p:spPr bwMode="auto">
          <a:xfrm>
            <a:off x="863600" y="1443038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一、一维数组的定义</a:t>
            </a:r>
          </a:p>
        </p:txBody>
      </p:sp>
      <p:sp>
        <p:nvSpPr>
          <p:cNvPr id="8" name="Text Box 72"/>
          <p:cNvSpPr txBox="1">
            <a:spLocks noChangeArrowheads="1"/>
          </p:cNvSpPr>
          <p:nvPr/>
        </p:nvSpPr>
        <p:spPr bwMode="auto">
          <a:xfrm>
            <a:off x="684213" y="21844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语法：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type   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ArrayName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[size]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9" name="Text Box 76"/>
          <p:cNvSpPr txBox="1">
            <a:spLocks noChangeArrowheads="1"/>
          </p:cNvSpPr>
          <p:nvPr/>
        </p:nvSpPr>
        <p:spPr bwMode="auto">
          <a:xfrm>
            <a:off x="792163" y="2795588"/>
            <a:ext cx="8351837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定义一个含</a:t>
            </a: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size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type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类型元素的数组。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 num[10];  //</a:t>
            </a:r>
            <a:r>
              <a:rPr kumimoji="1" lang="zh-CN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定义含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kumimoji="1" lang="zh-CN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10个整型元素的数组</a:t>
            </a: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2. size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必须是大于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的整型常量表达式。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语言不允许对数组的大小作动态定义。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编译时分配连续内存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字节数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=size* sizeof(type)</a:t>
            </a:r>
          </a:p>
        </p:txBody>
      </p:sp>
      <p:sp>
        <p:nvSpPr>
          <p:cNvPr id="10" name="Text Box 79"/>
          <p:cNvSpPr txBox="1">
            <a:spLocks noChangeArrowheads="1"/>
          </p:cNvSpPr>
          <p:nvPr/>
        </p:nvSpPr>
        <p:spPr bwMode="auto">
          <a:xfrm>
            <a:off x="5040313" y="5624513"/>
            <a:ext cx="1752600" cy="82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int n;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int a[n];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(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1403350" y="5300663"/>
            <a:ext cx="3429000" cy="1187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char name[0];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(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)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float  weight[10.3];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(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)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float array[-100];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(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12" name="AutoShape 88"/>
          <p:cNvSpPr>
            <a:spLocks noChangeArrowheads="1"/>
          </p:cNvSpPr>
          <p:nvPr/>
        </p:nvSpPr>
        <p:spPr bwMode="auto">
          <a:xfrm>
            <a:off x="4400550" y="1490663"/>
            <a:ext cx="1863725" cy="527050"/>
          </a:xfrm>
          <a:prstGeom prst="wedgeRoundRectCallout">
            <a:avLst>
              <a:gd name="adj1" fmla="val -54903"/>
              <a:gd name="adj2" fmla="val 111681"/>
              <a:gd name="adj3" fmla="val 16667"/>
            </a:avLst>
          </a:prstGeom>
          <a:solidFill>
            <a:srgbClr val="FFFFFF"/>
          </a:solidFill>
          <a:ln w="38100">
            <a:solidFill>
              <a:srgbClr val="01B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0">
                <a:solidFill>
                  <a:srgbClr val="001932"/>
                </a:solidFill>
                <a:latin typeface="Times New Roman" panose="02020603050405020304" pitchFamily="18" charset="0"/>
              </a:rPr>
              <a:t>合法标识符</a:t>
            </a:r>
            <a:endParaRPr kumimoji="1"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25465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74074" y="1461647"/>
            <a:ext cx="10979726" cy="5184775"/>
          </a:xfrm>
        </p:spPr>
        <p:txBody>
          <a:bodyPr>
            <a:noAutofit/>
          </a:bodyPr>
          <a:lstStyle/>
          <a:p>
            <a:pPr marL="400050" lvl="1" indent="0">
              <a:lnSpc>
                <a:spcPct val="100000"/>
              </a:lnSpc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数组是程序设计中最常用的构造数据类型。 按照基本数据类型， 数组可分为数值数组（整型数组，实型数组），字符型数组以及后面将要介绍的指针数组，结构数组等。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数组在使用之前要说明。数组类型说明由类型说明符、数组名、数组长度（数组元素个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数）三部分组成。数组元素又称为下标变量。数组的类型是指下标变量取值的类型。数组的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维数可以是一维的、二维的或更多维。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对数组的赋值可以用数组初始化赋值，循环输入赋值和赋值语句依次赋值三种方法实现。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对数值数组不能用赋值语句整体赋值、输入或输出，而必须用循环控制结构依次处理每一个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数组元素。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对字符串的赋值、比较、连接等处理是一种常见的数组应用。要注意基本数据类型数组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和字符型数组初始化方法的区别。要熟练掌握字符串处理函数的处理原理和调用。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学习数组这一章要注意以下几个问题：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SymbolMT"/>
              </a:rPr>
              <a:t>•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在 </a:t>
            </a: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C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语言中数组元素的下标是从 </a:t>
            </a: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开始。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SymbolMT"/>
              </a:rPr>
              <a:t>• </a:t>
            </a:r>
            <a:r>
              <a:rPr lang="en-US" altLang="zh-CN" sz="2000" dirty="0">
                <a:solidFill>
                  <a:srgbClr val="000000"/>
                </a:solidFill>
                <a:latin typeface="TimesNewRomanPSMT"/>
              </a:rPr>
              <a:t>C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语言不进行数组元素下标的越界检查，程序员必须在编写程序时自行保证没有越界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访问数组元素。</a:t>
            </a:r>
            <a:b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2000" dirty="0">
                <a:solidFill>
                  <a:srgbClr val="000000"/>
                </a:solidFill>
                <a:latin typeface="SymbolMT"/>
              </a:rPr>
              <a:t>•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数组名是一个地址常量。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400050" lvl="1" indent="0">
              <a:lnSpc>
                <a:spcPct val="100000"/>
              </a:lnSpc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SymbolMT"/>
              </a:rPr>
              <a:t>•</a:t>
            </a:r>
            <a:r>
              <a:rPr lang="zh-CN" altLang="en-US" sz="2000" dirty="0"/>
              <a:t>定义字符数组时必须考虑到字符串结束符，它要占一个字节。 </a:t>
            </a:r>
            <a:br>
              <a:rPr lang="zh-CN" altLang="en-US" sz="2000" dirty="0"/>
            </a:br>
            <a:br>
              <a:rPr lang="zh-CN" altLang="en-US" sz="2000" dirty="0"/>
            </a:b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88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457200" y="836613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二、一维数组的初始化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4464050" y="981075"/>
            <a:ext cx="28146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b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2051050" y="2241550"/>
            <a:ext cx="5005388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short num[8]={ 0,1,2,3,4,0,0,0 }; 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1932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sym typeface="Wingdings 2" panose="05020102010507070707" pitchFamily="18" charset="2"/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935038" y="285273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存储形式：</a:t>
            </a:r>
          </a:p>
        </p:txBody>
      </p:sp>
      <p:sp>
        <p:nvSpPr>
          <p:cNvPr id="21" name="AutoShape 38"/>
          <p:cNvSpPr>
            <a:spLocks noChangeArrowheads="1"/>
          </p:cNvSpPr>
          <p:nvPr/>
        </p:nvSpPr>
        <p:spPr bwMode="auto">
          <a:xfrm>
            <a:off x="6635895" y="922338"/>
            <a:ext cx="2268537" cy="539750"/>
          </a:xfrm>
          <a:prstGeom prst="wedgeRoundRectCallout">
            <a:avLst>
              <a:gd name="adj1" fmla="val -47481"/>
              <a:gd name="adj2" fmla="val 85588"/>
              <a:gd name="adj3" fmla="val 16667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Wingdings 2" panose="05020102010507070707" pitchFamily="18" charset="2"/>
              </a:rPr>
              <a:t>定义时赋初值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863600" y="1628775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语法：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type   ArrayName[size]={value-list}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</a:p>
        </p:txBody>
      </p:sp>
      <p:pic>
        <p:nvPicPr>
          <p:cNvPr id="23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395663"/>
            <a:ext cx="70278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37"/>
          <p:cNvSpPr>
            <a:spLocks noChangeArrowheads="1"/>
          </p:cNvSpPr>
          <p:nvPr/>
        </p:nvSpPr>
        <p:spPr bwMode="auto">
          <a:xfrm>
            <a:off x="7199313" y="3141663"/>
            <a:ext cx="1908175" cy="504825"/>
          </a:xfrm>
          <a:prstGeom prst="wedgeRoundRectCallout">
            <a:avLst>
              <a:gd name="adj1" fmla="val -71213"/>
              <a:gd name="adj2" fmla="val 129875"/>
              <a:gd name="adj3" fmla="val 16667"/>
            </a:avLst>
          </a:prstGeom>
          <a:solidFill>
            <a:srgbClr val="66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Wingdings 2" panose="05020102010507070707" pitchFamily="18" charset="2"/>
              </a:rPr>
              <a:t>存储单元</a:t>
            </a:r>
          </a:p>
        </p:txBody>
      </p:sp>
      <p:sp>
        <p:nvSpPr>
          <p:cNvPr id="25" name="矩形 24"/>
          <p:cNvSpPr/>
          <p:nvPr/>
        </p:nvSpPr>
        <p:spPr>
          <a:xfrm>
            <a:off x="-1476375" y="-44450"/>
            <a:ext cx="65341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0" lvl="3" indent="-342900" defTabSz="914400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数组不初始化，其元素值为随机数</a:t>
            </a:r>
          </a:p>
        </p:txBody>
      </p:sp>
    </p:spTree>
    <p:extLst>
      <p:ext uri="{BB962C8B-B14F-4D97-AF65-F5344CB8AC3E}">
        <p14:creationId xmlns:p14="http://schemas.microsoft.com/office/powerpoint/2010/main" val="31599266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836613"/>
            <a:ext cx="670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二、一维数组的初始化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464050" y="981075"/>
            <a:ext cx="28146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000" b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51050" y="2241550"/>
            <a:ext cx="5005388" cy="804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sym typeface="Wingdings 2" panose="05020102010507070707" pitchFamily="18" charset="2"/>
              </a:rPr>
              <a:t>short num[10]={ 0,1,2,3,4,5,6,7,8,9 };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Wingdings 2" panose="05020102010507070707" pitchFamily="18" charset="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193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193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a[3]={6,2,3,5,1};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)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074694" y="981075"/>
            <a:ext cx="2268537" cy="539750"/>
          </a:xfrm>
          <a:prstGeom prst="wedgeRoundRectCallout">
            <a:avLst>
              <a:gd name="adj1" fmla="val -47481"/>
              <a:gd name="adj2" fmla="val 85588"/>
              <a:gd name="adj3" fmla="val 16667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Wingdings 2" panose="05020102010507070707" pitchFamily="18" charset="2"/>
              </a:rPr>
              <a:t>定义时赋初值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63600" y="1628775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语法：  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type   ArrayName[size]={value-list}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-20638" y="3284538"/>
            <a:ext cx="8229601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v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说明：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71600" lvl="3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可以</a:t>
            </a:r>
            <a:r>
              <a: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只初始化部分数组元素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余者自动</a:t>
            </a:r>
            <a:r>
              <a: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赋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727200" y="4513263"/>
            <a:ext cx="6227763" cy="495300"/>
          </a:xfrm>
          <a:prstGeom prst="rect">
            <a:avLst/>
          </a:prstGeom>
          <a:solidFill>
            <a:srgbClr val="00FFFF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defRPr>
            </a:lvl1pPr>
            <a:lvl2pPr marL="742950" indent="-285750">
              <a:spcBef>
                <a:spcPct val="20000"/>
              </a:spcBef>
              <a:buAutoNum type="ea1JpnChsDbPeriod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AutoNum type="alphaL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int a[5]={ 2 , 4 };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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int a[5]={ 2 , 4, 0, 0, 0 };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 </a:t>
            </a:r>
            <a:endParaRPr kumimoji="1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Wingdings 2" panose="05020102010507070707" pitchFamily="18" charset="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062038" y="5300663"/>
            <a:ext cx="61563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  <a:sym typeface="Wingdings 2" pitchFamily="18" charset="2"/>
              </a:rPr>
              <a:t>推荐： </a:t>
            </a:r>
            <a:r>
              <a:rPr kumimoji="1" lang="en-US" altLang="zh-CN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int</a:t>
            </a:r>
            <a:r>
              <a:rPr kumimoji="1"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a[256]={0}; </a:t>
            </a:r>
          </a:p>
        </p:txBody>
      </p:sp>
    </p:spTree>
    <p:extLst>
      <p:ext uri="{BB962C8B-B14F-4D97-AF65-F5344CB8AC3E}">
        <p14:creationId xmlns:p14="http://schemas.microsoft.com/office/powerpoint/2010/main" val="384315947"/>
      </p:ext>
    </p:extLst>
  </p:cSld>
  <p:clrMapOvr>
    <a:masterClrMapping/>
  </p:clrMapOvr>
  <p:transition>
    <p:random/>
    <p:sndAc>
      <p:stSnd>
        <p:snd r:embed="rId2" name="CAMERA.WAV"/>
      </p:stSnd>
    </p:sndAc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1章">
  <a:themeElements>
    <a:clrScheme name="第1章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第1章">
      <a:majorFont>
        <a:latin typeface="隶书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第1章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章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章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章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章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章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章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2781</TotalTime>
  <Words>5703</Words>
  <Application>Microsoft Office PowerPoint</Application>
  <PresentationFormat>宽屏</PresentationFormat>
  <Paragraphs>738</Paragraphs>
  <Slides>70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93" baseType="lpstr">
      <vt:lpstr>Malgun Gothic</vt:lpstr>
      <vt:lpstr>SymbolMT</vt:lpstr>
      <vt:lpstr>TimesNewRomanPSMT</vt:lpstr>
      <vt:lpstr>等线</vt:lpstr>
      <vt:lpstr>等线 Light</vt:lpstr>
      <vt:lpstr>黑体</vt:lpstr>
      <vt:lpstr>华文隶书</vt:lpstr>
      <vt:lpstr>楷体_GB2312</vt:lpstr>
      <vt:lpstr>隶书</vt:lpstr>
      <vt:lpstr>SimSun</vt:lpstr>
      <vt:lpstr>SimSun</vt:lpstr>
      <vt:lpstr>微软雅黑</vt:lpstr>
      <vt:lpstr>幼圆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Office 主题​​</vt:lpstr>
      <vt:lpstr>第1章</vt:lpstr>
      <vt:lpstr>PhotoImpact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五、字符串处理</vt:lpstr>
      <vt:lpstr>PowerPoint 演示文稿</vt:lpstr>
      <vt:lpstr>PowerPoint 演示文稿</vt:lpstr>
      <vt:lpstr>不用strlen()函数编程求字符串长度。</vt:lpstr>
      <vt:lpstr>PowerPoint 演示文稿</vt:lpstr>
      <vt:lpstr>PowerPoint 演示文稿</vt:lpstr>
      <vt:lpstr>PowerPoint 演示文稿</vt:lpstr>
      <vt:lpstr>不用strcpy()函数编程求复制字符串。</vt:lpstr>
      <vt:lpstr>PowerPoint 演示文稿</vt:lpstr>
      <vt:lpstr>PowerPoint 演示文稿</vt:lpstr>
      <vt:lpstr>不用strcat()函数编程求连接字符串。</vt:lpstr>
      <vt:lpstr>PowerPoint 演示文稿</vt:lpstr>
      <vt:lpstr>不用strupr()函数编程将字符串中小写字母换成大写字母。</vt:lpstr>
      <vt:lpstr>PowerPoint 演示文稿</vt:lpstr>
      <vt:lpstr>PowerPoint 演示文稿</vt:lpstr>
      <vt:lpstr>PowerPoint 演示文稿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User</cp:lastModifiedBy>
  <cp:revision>289</cp:revision>
  <dcterms:created xsi:type="dcterms:W3CDTF">2016-03-06T12:02:16Z</dcterms:created>
  <dcterms:modified xsi:type="dcterms:W3CDTF">2023-04-17T06:07:46Z</dcterms:modified>
</cp:coreProperties>
</file>