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72" r:id="rId8"/>
    <p:sldId id="273" r:id="rId9"/>
    <p:sldId id="274" r:id="rId10"/>
    <p:sldId id="275" r:id="rId11"/>
    <p:sldId id="276" r:id="rId12"/>
    <p:sldId id="277" r:id="rId13"/>
    <p:sldId id="25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D7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2343C-8C06-4CAF-9C0E-C37B48AC58F8}" type="doc">
      <dgm:prSet loTypeId="urn:microsoft.com/office/officeart/2005/8/layout/vProcess5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61CD2AA-DE0A-44E2-9CAA-4BFD341EC2E8}">
      <dgm:prSet phldrT="[Text]"/>
      <dgm:spPr>
        <a:solidFill>
          <a:srgbClr val="DD7E15"/>
        </a:solidFill>
      </dgm:spPr>
      <dgm:t>
        <a:bodyPr/>
        <a:lstStyle/>
        <a:p>
          <a:r>
            <a:rPr lang="en-IN" dirty="0"/>
            <a:t>DATA EXTRACTION</a:t>
          </a:r>
          <a:endParaRPr lang="LID4096" dirty="0"/>
        </a:p>
      </dgm:t>
    </dgm:pt>
    <dgm:pt modelId="{608EEB8E-5344-430C-8C0F-B109E5184A8B}" type="parTrans" cxnId="{31E02F1F-F959-422D-8AFE-E40825C8DA2F}">
      <dgm:prSet/>
      <dgm:spPr/>
      <dgm:t>
        <a:bodyPr/>
        <a:lstStyle/>
        <a:p>
          <a:endParaRPr lang="LID4096"/>
        </a:p>
      </dgm:t>
    </dgm:pt>
    <dgm:pt modelId="{0E5BBD9F-F825-41F4-A48A-6E23BF983572}" type="sibTrans" cxnId="{31E02F1F-F959-422D-8AFE-E40825C8DA2F}">
      <dgm:prSet/>
      <dgm:spPr/>
      <dgm:t>
        <a:bodyPr/>
        <a:lstStyle/>
        <a:p>
          <a:endParaRPr lang="LID4096"/>
        </a:p>
      </dgm:t>
    </dgm:pt>
    <dgm:pt modelId="{732B0DBC-3D19-4338-A278-07BCE8C7F1F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TRANSFORMATION</a:t>
          </a:r>
          <a:endParaRPr lang="LID4096" dirty="0"/>
        </a:p>
      </dgm:t>
    </dgm:pt>
    <dgm:pt modelId="{77C18389-6D56-42EF-9ED8-AA277BABD2ED}" type="parTrans" cxnId="{98EE2E2E-8CAF-4D12-B2DB-C6F1EC2D62BC}">
      <dgm:prSet/>
      <dgm:spPr/>
      <dgm:t>
        <a:bodyPr/>
        <a:lstStyle/>
        <a:p>
          <a:endParaRPr lang="LID4096"/>
        </a:p>
      </dgm:t>
    </dgm:pt>
    <dgm:pt modelId="{41FE4A3B-C2B1-44C0-A5C5-E074471A587E}" type="sibTrans" cxnId="{98EE2E2E-8CAF-4D12-B2DB-C6F1EC2D62BC}">
      <dgm:prSet/>
      <dgm:spPr/>
      <dgm:t>
        <a:bodyPr/>
        <a:lstStyle/>
        <a:p>
          <a:endParaRPr lang="LID4096"/>
        </a:p>
      </dgm:t>
    </dgm:pt>
    <dgm:pt modelId="{9D8BA5C4-356D-49F1-BF92-DE054D5540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LOAD</a:t>
          </a:r>
          <a:endParaRPr lang="LID4096" dirty="0"/>
        </a:p>
      </dgm:t>
    </dgm:pt>
    <dgm:pt modelId="{95518DBC-4B66-40F1-AD98-9B060DA97D9C}" type="parTrans" cxnId="{BB8FD8DA-47CF-4880-A387-42B3986A9F66}">
      <dgm:prSet/>
      <dgm:spPr/>
      <dgm:t>
        <a:bodyPr/>
        <a:lstStyle/>
        <a:p>
          <a:endParaRPr lang="LID4096"/>
        </a:p>
      </dgm:t>
    </dgm:pt>
    <dgm:pt modelId="{D8417A0E-37DB-492C-A9F4-52D63C0E64D5}" type="sibTrans" cxnId="{BB8FD8DA-47CF-4880-A387-42B3986A9F66}">
      <dgm:prSet/>
      <dgm:spPr/>
      <dgm:t>
        <a:bodyPr/>
        <a:lstStyle/>
        <a:p>
          <a:endParaRPr lang="LID4096"/>
        </a:p>
      </dgm:t>
    </dgm:pt>
    <dgm:pt modelId="{F4ECE662-4C94-4A3F-BA9F-F9112B4AA501}" type="pres">
      <dgm:prSet presAssocID="{F2A2343C-8C06-4CAF-9C0E-C37B48AC58F8}" presName="outerComposite" presStyleCnt="0">
        <dgm:presLayoutVars>
          <dgm:chMax val="5"/>
          <dgm:dir/>
          <dgm:resizeHandles val="exact"/>
        </dgm:presLayoutVars>
      </dgm:prSet>
      <dgm:spPr/>
    </dgm:pt>
    <dgm:pt modelId="{AEDE0835-9B18-43D1-A254-B954EF8C8CFD}" type="pres">
      <dgm:prSet presAssocID="{F2A2343C-8C06-4CAF-9C0E-C37B48AC58F8}" presName="dummyMaxCanvas" presStyleCnt="0">
        <dgm:presLayoutVars/>
      </dgm:prSet>
      <dgm:spPr/>
    </dgm:pt>
    <dgm:pt modelId="{5EC2D363-D47A-4BD1-A8CF-30FE46FD33D7}" type="pres">
      <dgm:prSet presAssocID="{F2A2343C-8C06-4CAF-9C0E-C37B48AC58F8}" presName="ThreeNodes_1" presStyleLbl="node1" presStyleIdx="0" presStyleCnt="3" custScaleX="91908" custLinFactNeighborX="8438" custLinFactNeighborY="67">
        <dgm:presLayoutVars>
          <dgm:bulletEnabled val="1"/>
        </dgm:presLayoutVars>
      </dgm:prSet>
      <dgm:spPr/>
    </dgm:pt>
    <dgm:pt modelId="{799334C3-281D-464B-BF2E-73E0839B5F85}" type="pres">
      <dgm:prSet presAssocID="{F2A2343C-8C06-4CAF-9C0E-C37B48AC58F8}" presName="ThreeNodes_2" presStyleLbl="node1" presStyleIdx="1" presStyleCnt="3" custScaleX="85067" custLinFactNeighborX="14965" custLinFactNeighborY="-529">
        <dgm:presLayoutVars>
          <dgm:bulletEnabled val="1"/>
        </dgm:presLayoutVars>
      </dgm:prSet>
      <dgm:spPr/>
    </dgm:pt>
    <dgm:pt modelId="{977A2915-159E-4602-BC6E-AAEE3F24AB0B}" type="pres">
      <dgm:prSet presAssocID="{F2A2343C-8C06-4CAF-9C0E-C37B48AC58F8}" presName="ThreeNodes_3" presStyleLbl="node1" presStyleIdx="2" presStyleCnt="3" custScaleX="79132" custLinFactNeighborX="19603" custLinFactNeighborY="-3729">
        <dgm:presLayoutVars>
          <dgm:bulletEnabled val="1"/>
        </dgm:presLayoutVars>
      </dgm:prSet>
      <dgm:spPr/>
    </dgm:pt>
    <dgm:pt modelId="{DA0FC335-138F-4BF3-9D1B-E9BF0ADE7CCC}" type="pres">
      <dgm:prSet presAssocID="{F2A2343C-8C06-4CAF-9C0E-C37B48AC58F8}" presName="ThreeConn_1-2" presStyleLbl="fgAccFollowNode1" presStyleIdx="0" presStyleCnt="2">
        <dgm:presLayoutVars>
          <dgm:bulletEnabled val="1"/>
        </dgm:presLayoutVars>
      </dgm:prSet>
      <dgm:spPr/>
    </dgm:pt>
    <dgm:pt modelId="{735E1482-17BC-49C5-8F00-D14A9F3DDC63}" type="pres">
      <dgm:prSet presAssocID="{F2A2343C-8C06-4CAF-9C0E-C37B48AC58F8}" presName="ThreeConn_2-3" presStyleLbl="fgAccFollowNode1" presStyleIdx="1" presStyleCnt="2">
        <dgm:presLayoutVars>
          <dgm:bulletEnabled val="1"/>
        </dgm:presLayoutVars>
      </dgm:prSet>
      <dgm:spPr/>
    </dgm:pt>
    <dgm:pt modelId="{552D5521-B902-4B08-AAEB-4DA1AAB3E571}" type="pres">
      <dgm:prSet presAssocID="{F2A2343C-8C06-4CAF-9C0E-C37B48AC58F8}" presName="ThreeNodes_1_text" presStyleLbl="node1" presStyleIdx="2" presStyleCnt="3">
        <dgm:presLayoutVars>
          <dgm:bulletEnabled val="1"/>
        </dgm:presLayoutVars>
      </dgm:prSet>
      <dgm:spPr/>
    </dgm:pt>
    <dgm:pt modelId="{AF23BB54-5A31-401E-AEDE-619D9F6BD01C}" type="pres">
      <dgm:prSet presAssocID="{F2A2343C-8C06-4CAF-9C0E-C37B48AC58F8}" presName="ThreeNodes_2_text" presStyleLbl="node1" presStyleIdx="2" presStyleCnt="3">
        <dgm:presLayoutVars>
          <dgm:bulletEnabled val="1"/>
        </dgm:presLayoutVars>
      </dgm:prSet>
      <dgm:spPr/>
    </dgm:pt>
    <dgm:pt modelId="{C40F5545-D6F3-497C-A2CF-24053D7ED373}" type="pres">
      <dgm:prSet presAssocID="{F2A2343C-8C06-4CAF-9C0E-C37B48AC58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9941A11-1E54-43E2-AD63-BAE60C16646B}" type="presOf" srcId="{561CD2AA-DE0A-44E2-9CAA-4BFD341EC2E8}" destId="{5EC2D363-D47A-4BD1-A8CF-30FE46FD33D7}" srcOrd="0" destOrd="0" presId="urn:microsoft.com/office/officeart/2005/8/layout/vProcess5"/>
    <dgm:cxn modelId="{31E02F1F-F959-422D-8AFE-E40825C8DA2F}" srcId="{F2A2343C-8C06-4CAF-9C0E-C37B48AC58F8}" destId="{561CD2AA-DE0A-44E2-9CAA-4BFD341EC2E8}" srcOrd="0" destOrd="0" parTransId="{608EEB8E-5344-430C-8C0F-B109E5184A8B}" sibTransId="{0E5BBD9F-F825-41F4-A48A-6E23BF983572}"/>
    <dgm:cxn modelId="{71CF562C-2B76-4860-BF9B-CF78FABBBBF3}" type="presOf" srcId="{41FE4A3B-C2B1-44C0-A5C5-E074471A587E}" destId="{735E1482-17BC-49C5-8F00-D14A9F3DDC63}" srcOrd="0" destOrd="0" presId="urn:microsoft.com/office/officeart/2005/8/layout/vProcess5"/>
    <dgm:cxn modelId="{98EE2E2E-8CAF-4D12-B2DB-C6F1EC2D62BC}" srcId="{F2A2343C-8C06-4CAF-9C0E-C37B48AC58F8}" destId="{732B0DBC-3D19-4338-A278-07BCE8C7F1FB}" srcOrd="1" destOrd="0" parTransId="{77C18389-6D56-42EF-9ED8-AA277BABD2ED}" sibTransId="{41FE4A3B-C2B1-44C0-A5C5-E074471A587E}"/>
    <dgm:cxn modelId="{88661D4D-1AF7-4B42-A8AE-CCC9099EC50A}" type="presOf" srcId="{561CD2AA-DE0A-44E2-9CAA-4BFD341EC2E8}" destId="{552D5521-B902-4B08-AAEB-4DA1AAB3E571}" srcOrd="1" destOrd="0" presId="urn:microsoft.com/office/officeart/2005/8/layout/vProcess5"/>
    <dgm:cxn modelId="{9BC72E56-8DB3-4DC3-BC50-34312EA79F26}" type="presOf" srcId="{732B0DBC-3D19-4338-A278-07BCE8C7F1FB}" destId="{AF23BB54-5A31-401E-AEDE-619D9F6BD01C}" srcOrd="1" destOrd="0" presId="urn:microsoft.com/office/officeart/2005/8/layout/vProcess5"/>
    <dgm:cxn modelId="{075CEDA7-BE32-425F-85E7-03AD604FCAD1}" type="presOf" srcId="{732B0DBC-3D19-4338-A278-07BCE8C7F1FB}" destId="{799334C3-281D-464B-BF2E-73E0839B5F85}" srcOrd="0" destOrd="0" presId="urn:microsoft.com/office/officeart/2005/8/layout/vProcess5"/>
    <dgm:cxn modelId="{A0B0B9B7-81C0-434D-A808-5F0A49203C13}" type="presOf" srcId="{0E5BBD9F-F825-41F4-A48A-6E23BF983572}" destId="{DA0FC335-138F-4BF3-9D1B-E9BF0ADE7CCC}" srcOrd="0" destOrd="0" presId="urn:microsoft.com/office/officeart/2005/8/layout/vProcess5"/>
    <dgm:cxn modelId="{8085A5C3-E6BB-4179-959A-E4B16C9F4C45}" type="presOf" srcId="{9D8BA5C4-356D-49F1-BF92-DE054D5540DF}" destId="{C40F5545-D6F3-497C-A2CF-24053D7ED373}" srcOrd="1" destOrd="0" presId="urn:microsoft.com/office/officeart/2005/8/layout/vProcess5"/>
    <dgm:cxn modelId="{9F1907CD-D074-473E-B8BC-9B6CA31DDFB0}" type="presOf" srcId="{F2A2343C-8C06-4CAF-9C0E-C37B48AC58F8}" destId="{F4ECE662-4C94-4A3F-BA9F-F9112B4AA501}" srcOrd="0" destOrd="0" presId="urn:microsoft.com/office/officeart/2005/8/layout/vProcess5"/>
    <dgm:cxn modelId="{BB8FD8DA-47CF-4880-A387-42B3986A9F66}" srcId="{F2A2343C-8C06-4CAF-9C0E-C37B48AC58F8}" destId="{9D8BA5C4-356D-49F1-BF92-DE054D5540DF}" srcOrd="2" destOrd="0" parTransId="{95518DBC-4B66-40F1-AD98-9B060DA97D9C}" sibTransId="{D8417A0E-37DB-492C-A9F4-52D63C0E64D5}"/>
    <dgm:cxn modelId="{A4EB30DB-AE24-48AC-9784-E75E313845B0}" type="presOf" srcId="{9D8BA5C4-356D-49F1-BF92-DE054D5540DF}" destId="{977A2915-159E-4602-BC6E-AAEE3F24AB0B}" srcOrd="0" destOrd="0" presId="urn:microsoft.com/office/officeart/2005/8/layout/vProcess5"/>
    <dgm:cxn modelId="{0C7F55A4-8258-41B5-A74F-35E511443FFF}" type="presParOf" srcId="{F4ECE662-4C94-4A3F-BA9F-F9112B4AA501}" destId="{AEDE0835-9B18-43D1-A254-B954EF8C8CFD}" srcOrd="0" destOrd="0" presId="urn:microsoft.com/office/officeart/2005/8/layout/vProcess5"/>
    <dgm:cxn modelId="{5AE941B9-BD07-4408-9C09-FCF5451BECF0}" type="presParOf" srcId="{F4ECE662-4C94-4A3F-BA9F-F9112B4AA501}" destId="{5EC2D363-D47A-4BD1-A8CF-30FE46FD33D7}" srcOrd="1" destOrd="0" presId="urn:microsoft.com/office/officeart/2005/8/layout/vProcess5"/>
    <dgm:cxn modelId="{0A38C21F-B798-4F34-AEB2-39AAE630FA1D}" type="presParOf" srcId="{F4ECE662-4C94-4A3F-BA9F-F9112B4AA501}" destId="{799334C3-281D-464B-BF2E-73E0839B5F85}" srcOrd="2" destOrd="0" presId="urn:microsoft.com/office/officeart/2005/8/layout/vProcess5"/>
    <dgm:cxn modelId="{8345A2D2-6403-48C9-B489-D6DAE50B8964}" type="presParOf" srcId="{F4ECE662-4C94-4A3F-BA9F-F9112B4AA501}" destId="{977A2915-159E-4602-BC6E-AAEE3F24AB0B}" srcOrd="3" destOrd="0" presId="urn:microsoft.com/office/officeart/2005/8/layout/vProcess5"/>
    <dgm:cxn modelId="{C92879E0-F41A-4D9D-B354-A593FF376196}" type="presParOf" srcId="{F4ECE662-4C94-4A3F-BA9F-F9112B4AA501}" destId="{DA0FC335-138F-4BF3-9D1B-E9BF0ADE7CCC}" srcOrd="4" destOrd="0" presId="urn:microsoft.com/office/officeart/2005/8/layout/vProcess5"/>
    <dgm:cxn modelId="{4FF2D5C1-FD19-4B94-9735-A890DA36C033}" type="presParOf" srcId="{F4ECE662-4C94-4A3F-BA9F-F9112B4AA501}" destId="{735E1482-17BC-49C5-8F00-D14A9F3DDC63}" srcOrd="5" destOrd="0" presId="urn:microsoft.com/office/officeart/2005/8/layout/vProcess5"/>
    <dgm:cxn modelId="{F317D1F3-31E0-4A5C-A32B-87586A48AB10}" type="presParOf" srcId="{F4ECE662-4C94-4A3F-BA9F-F9112B4AA501}" destId="{552D5521-B902-4B08-AAEB-4DA1AAB3E571}" srcOrd="6" destOrd="0" presId="urn:microsoft.com/office/officeart/2005/8/layout/vProcess5"/>
    <dgm:cxn modelId="{62163B3A-7C09-436A-802A-FBFE8EAB0211}" type="presParOf" srcId="{F4ECE662-4C94-4A3F-BA9F-F9112B4AA501}" destId="{AF23BB54-5A31-401E-AEDE-619D9F6BD01C}" srcOrd="7" destOrd="0" presId="urn:microsoft.com/office/officeart/2005/8/layout/vProcess5"/>
    <dgm:cxn modelId="{1465690D-C3C9-472C-B153-BC43EE60652A}" type="presParOf" srcId="{F4ECE662-4C94-4A3F-BA9F-F9112B4AA501}" destId="{C40F5545-D6F3-497C-A2CF-24053D7ED3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D363-D47A-4BD1-A8CF-30FE46FD33D7}">
      <dsp:nvSpPr>
        <dsp:cNvPr id="0" name=""/>
        <dsp:cNvSpPr/>
      </dsp:nvSpPr>
      <dsp:spPr>
        <a:xfrm>
          <a:off x="549840" y="874"/>
          <a:ext cx="4047959" cy="1305401"/>
        </a:xfrm>
        <a:prstGeom prst="roundRect">
          <a:avLst>
            <a:gd name="adj" fmla="val 10000"/>
          </a:avLst>
        </a:prstGeom>
        <a:solidFill>
          <a:srgbClr val="DD7E15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EXTRACTION</a:t>
          </a:r>
          <a:endParaRPr lang="LID4096" sz="2400" kern="1200" dirty="0"/>
        </a:p>
      </dsp:txBody>
      <dsp:txXfrm>
        <a:off x="588074" y="39108"/>
        <a:ext cx="2747127" cy="1228933"/>
      </dsp:txXfrm>
    </dsp:sp>
    <dsp:sp modelId="{799334C3-281D-464B-BF2E-73E0839B5F85}">
      <dsp:nvSpPr>
        <dsp:cNvPr id="0" name=""/>
        <dsp:cNvSpPr/>
      </dsp:nvSpPr>
      <dsp:spPr>
        <a:xfrm>
          <a:off x="1376584" y="1516062"/>
          <a:ext cx="3746656" cy="13054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TRANSFORMATION</a:t>
          </a:r>
          <a:endParaRPr lang="LID4096" sz="2400" kern="1200" dirty="0"/>
        </a:p>
      </dsp:txBody>
      <dsp:txXfrm>
        <a:off x="1414818" y="1554296"/>
        <a:ext cx="2617798" cy="1228933"/>
      </dsp:txXfrm>
    </dsp:sp>
    <dsp:sp modelId="{977A2915-159E-4602-BC6E-AAEE3F24AB0B}">
      <dsp:nvSpPr>
        <dsp:cNvPr id="0" name=""/>
        <dsp:cNvSpPr/>
      </dsp:nvSpPr>
      <dsp:spPr>
        <a:xfrm>
          <a:off x="1696341" y="2997258"/>
          <a:ext cx="3485258" cy="130540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LOAD</a:t>
          </a:r>
          <a:endParaRPr lang="LID4096" sz="2400" kern="1200" dirty="0"/>
        </a:p>
      </dsp:txBody>
      <dsp:txXfrm>
        <a:off x="1734575" y="3035492"/>
        <a:ext cx="2429823" cy="1228933"/>
      </dsp:txXfrm>
    </dsp:sp>
    <dsp:sp modelId="{DA0FC335-138F-4BF3-9D1B-E9BF0ADE7CCC}">
      <dsp:nvSpPr>
        <dsp:cNvPr id="0" name=""/>
        <dsp:cNvSpPr/>
      </dsp:nvSpPr>
      <dsp:spPr>
        <a:xfrm>
          <a:off x="35558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3746764" y="989929"/>
        <a:ext cx="466680" cy="638504"/>
      </dsp:txXfrm>
    </dsp:sp>
    <dsp:sp modelId="{735E1482-17BC-49C5-8F00-D14A9F3DDC63}">
      <dsp:nvSpPr>
        <dsp:cNvPr id="0" name=""/>
        <dsp:cNvSpPr/>
      </dsp:nvSpPr>
      <dsp:spPr>
        <a:xfrm>
          <a:off x="39444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413538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1C03-0582-4851-878D-AE4C88B68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F8F41-3F6B-4C30-AE01-0530A6EE7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8E0E-2781-4759-BE4C-22E4A8C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B270-AA0E-427A-9997-232751C1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D029-B0F8-4E8F-A7C6-BAE1A1DF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B3EF-78A5-4F84-864D-D0FD3CE4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A082-AD9B-4344-91C8-CAF101AE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717D-03B9-4E73-8507-0D9945E1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1D11-E707-4DAC-BB29-D5CEFD1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4838-54D1-4E92-B942-7D3833E1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2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21C2A-E675-4C0D-B64D-FF4DDBF8D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8AC7-1472-4C0E-BD45-BEDFBB09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0C54-2563-4566-A2E5-C608151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931E-C401-47E5-9B85-D5F997A5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2EF1-E27D-4375-9230-626F45CE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56B8-1370-49D2-9724-C8338DE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4106-0AD0-4194-BC4B-83FDA759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F350-8C22-45EB-9341-5344C51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6B60-9C6D-472C-9088-C5C68029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CB63-5027-4218-A4A8-729A06B4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0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B13-33D4-49B5-96A2-879A8E47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8E5A-BDB6-447D-9D35-24D976A2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6C79-7348-4DA8-97FA-57B6941E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AB09-55E0-4292-9210-8FFF2F1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8B8E-3019-4F01-A64F-9B6819C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3E2E-001F-4530-9CB9-A0EE2726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D172-A996-4B24-8B06-1DCA0E17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A2AD0-2698-44B3-B1AB-A4967377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FA8E-A3E5-4831-95A9-4B215A33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8FF79-DAAB-4AB4-82E6-99A40AB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57831-D511-46AD-9CB1-5EAF8DE9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3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487-9D5C-40F3-A345-59F91200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73AD-79C2-4B49-B763-086104C8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3F4F4-D1BC-4F9B-86E1-23AB9AD2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6651-FF6A-44EE-9CE4-DE99592B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F44A2-ED8E-465A-820B-025E5145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13C9F-9312-43A7-BF09-831A236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BA29E-25B6-4E66-9C68-C5477ADD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37161-F2CB-419D-A97D-663376E7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C5C1-6032-4FD9-973D-8CADEEA8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7B722-666C-4B83-8567-BD464D7B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8BDBA-FF05-4B5A-8840-532DA659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4E417-BC59-44EF-B3DB-0E730BB1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CEB2-888F-430D-8301-50A189E3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F10B1-6618-41CA-BF27-14137B2E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95AE-37A3-41A7-BF60-6803A11A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C635-14A0-4B4E-9A15-3114E490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30BB-0AA1-49D8-BD1D-167604D9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5008C-BD9C-4A6E-AADB-3B20832C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9AEC-8D35-40B9-9EB0-4B4A51C2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5F8E1-864A-4608-9FA6-3DD53EA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97F4-1F72-4114-B17C-78ACE506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0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0FEA-983E-4303-A25C-5D67DFAC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5769-484E-4754-9DEF-29D2392F6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133FF-238C-483A-B29E-82D1A1788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AAE6-F95A-4073-9B9A-4431B63D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1CFC1-9322-4578-B5D9-0969724D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1605-58A3-44FD-9E6B-4D8A6690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79DFB-5FE2-4D13-876C-E50DDF40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D7ADC-7ED7-42E3-9582-3709EA1D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1CF7-3525-4D28-94DD-6C4F0321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F338-E27E-4290-91D2-0B2E00E22E37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994E-A882-4D5E-8A3C-CC51FE876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84EC-6170-4733-B82A-F0B80C09A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F90C-F501-474C-8B0B-8958343A1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F7A4-94F4-4EDB-9FEA-225CA424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129"/>
            <a:ext cx="9144000" cy="2651834"/>
          </a:xfrm>
        </p:spPr>
        <p:txBody>
          <a:bodyPr>
            <a:norm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IPL Dataset Analysis(2008-2019)</a:t>
            </a:r>
            <a:br>
              <a:rPr lang="en-IN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IN" sz="24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Introduction to data science- INT217</a:t>
            </a:r>
            <a:endParaRPr lang="en-IN" sz="4000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1D325-D4EE-49BF-A970-D66009162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Presentation by:</a:t>
            </a:r>
          </a:p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Divyanisha</a:t>
            </a:r>
          </a:p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11810030</a:t>
            </a:r>
          </a:p>
          <a:p>
            <a:pPr algn="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Section : KM078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B58B5-08F5-48FB-9B26-8D2B73FD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461" y="-87281"/>
            <a:ext cx="3322609" cy="1599557"/>
          </a:xfrm>
          <a:prstGeom prst="rect">
            <a:avLst/>
          </a:prstGeo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F0A72531-A084-4D91-9277-6EB92979F901}"/>
              </a:ext>
            </a:extLst>
          </p:cNvPr>
          <p:cNvSpPr/>
          <p:nvPr/>
        </p:nvSpPr>
        <p:spPr>
          <a:xfrm>
            <a:off x="0" y="0"/>
            <a:ext cx="2504049" cy="3602038"/>
          </a:xfrm>
          <a:prstGeom prst="halfFrame">
            <a:avLst/>
          </a:prstGeom>
          <a:solidFill>
            <a:srgbClr val="DD7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1A265-8D99-4614-91A2-8CAF9EAF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3" y="2297857"/>
            <a:ext cx="2504048" cy="34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67530A-73F1-4647-B7F8-B1F0D900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2539" y="965808"/>
            <a:ext cx="5969888" cy="4576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F0E28D-EB97-43CB-A12B-4AE473177A8F}"/>
              </a:ext>
            </a:extLst>
          </p:cNvPr>
          <p:cNvSpPr/>
          <p:nvPr/>
        </p:nvSpPr>
        <p:spPr>
          <a:xfrm>
            <a:off x="6471139" y="1262635"/>
            <a:ext cx="4065563" cy="1949318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whether winning a toss increases the chances of victory.</a:t>
            </a:r>
            <a:endParaRPr lang="en-IN" sz="4000" dirty="0"/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AE1DDB-78EA-4A5D-9235-3680C98F4157}"/>
              </a:ext>
            </a:extLst>
          </p:cNvPr>
          <p:cNvSpPr/>
          <p:nvPr/>
        </p:nvSpPr>
        <p:spPr>
          <a:xfrm>
            <a:off x="6471139" y="3602038"/>
            <a:ext cx="4065563" cy="1729617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probability is 52%. So winning toss gives slight edge of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wiining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CCE90-FCDA-479D-BD06-3207AD3D7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170" y="724477"/>
            <a:ext cx="5600106" cy="42836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2AC4FA-1CF6-4F35-B3C1-4945255D399E}"/>
              </a:ext>
            </a:extLst>
          </p:cNvPr>
          <p:cNvSpPr/>
          <p:nvPr/>
        </p:nvSpPr>
        <p:spPr>
          <a:xfrm>
            <a:off x="6471139" y="1262635"/>
            <a:ext cx="4065563" cy="1949318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1000"/>
              </a:spcAft>
              <a:tabLst>
                <a:tab pos="771525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spcAft>
                <a:spcPts val="1000"/>
              </a:spcAft>
              <a:tabLst>
                <a:tab pos="77152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country to which batsman with highest score belongs.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3D94D-A7BA-4455-AE04-758DADC9EF3A}"/>
              </a:ext>
            </a:extLst>
          </p:cNvPr>
          <p:cNvSpPr/>
          <p:nvPr/>
        </p:nvSpPr>
        <p:spPr>
          <a:xfrm>
            <a:off x="6518053" y="3646048"/>
            <a:ext cx="4065563" cy="1729617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top 3 ranking holds INDIA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8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A51C49-8234-4330-AA06-F09B5765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0002" y="681037"/>
            <a:ext cx="5346563" cy="5016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295121-4085-4863-9EE5-2FE10E0E17C6}"/>
              </a:ext>
            </a:extLst>
          </p:cNvPr>
          <p:cNvSpPr/>
          <p:nvPr/>
        </p:nvSpPr>
        <p:spPr>
          <a:xfrm>
            <a:off x="6471139" y="1262635"/>
            <a:ext cx="4065563" cy="1949318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1000"/>
              </a:spcAft>
              <a:tabLst>
                <a:tab pos="77152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Country wise analysis of left-hand and right-hand batsman.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C9490D-72B9-49D7-AAB1-A1145E167C6A}"/>
              </a:ext>
            </a:extLst>
          </p:cNvPr>
          <p:cNvSpPr/>
          <p:nvPr/>
        </p:nvSpPr>
        <p:spPr>
          <a:xfrm>
            <a:off x="6471139" y="3429000"/>
            <a:ext cx="4065563" cy="2166365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Every country has more number of right-hand batsman than number of left-hand batsman.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BF758-30F6-42E9-881B-BB9BEFF86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1" r="12474" b="687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24CBC-74D9-48A7-BCF1-B8935F50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66" y="0"/>
            <a:ext cx="1220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0B368-D41C-4658-954C-D543F6E5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779" y="-117608"/>
            <a:ext cx="3322608" cy="1597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6A1C0-03DC-44F2-8BEF-E1F2E6FE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664" y="681037"/>
            <a:ext cx="9553136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Introduction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7CD3-C353-4494-B9EA-1808AD5D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0664" y="2160719"/>
            <a:ext cx="9553136" cy="39916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The main idea of project is to analyse the various trends in IPL matches.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This has been done with the help of data visualization in excel via using various in-build functions.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spc="-5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The dataset on which I worked, consists of data about IPL matches played from the year 2008 to 2019.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499325F1-8092-42E6-80F8-B47100EA6330}"/>
              </a:ext>
            </a:extLst>
          </p:cNvPr>
          <p:cNvSpPr/>
          <p:nvPr/>
        </p:nvSpPr>
        <p:spPr>
          <a:xfrm>
            <a:off x="0" y="0"/>
            <a:ext cx="2504049" cy="3602038"/>
          </a:xfrm>
          <a:prstGeom prst="halfFra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50C170DC-D7BA-47C4-84C7-3DFE16549AA2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DD7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5EC-DE95-4D50-B11D-C2DDE81E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66" y="365125"/>
            <a:ext cx="907483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Functions used: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2EB71-4B8E-49DB-85E9-8497643E4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61" y="1962415"/>
            <a:ext cx="4073219" cy="3604618"/>
          </a:xfr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DD7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0C684BB-FFF1-4782-A819-50F4CCE78664}"/>
              </a:ext>
            </a:extLst>
          </p:cNvPr>
          <p:cNvSpPr/>
          <p:nvPr/>
        </p:nvSpPr>
        <p:spPr>
          <a:xfrm>
            <a:off x="2504048" y="1811374"/>
            <a:ext cx="3151163" cy="515901"/>
          </a:xfrm>
          <a:prstGeom prst="flowChartProces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3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latin typeface="Comic Sans MS" panose="030F0702030302020204" pitchFamily="66" charset="0"/>
              </a:rPr>
              <a:t>Pivot table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88FFCA9-8DC7-41C1-A003-BEEBC89C7D2C}"/>
              </a:ext>
            </a:extLst>
          </p:cNvPr>
          <p:cNvSpPr/>
          <p:nvPr/>
        </p:nvSpPr>
        <p:spPr>
          <a:xfrm>
            <a:off x="2504047" y="2571221"/>
            <a:ext cx="3151163" cy="535579"/>
          </a:xfrm>
          <a:prstGeom prst="flowChartProces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3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Data models</a:t>
            </a:r>
          </a:p>
          <a:p>
            <a:pPr algn="ctr"/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3AA5B37-1D90-4437-9503-3256A21D6E7A}"/>
              </a:ext>
            </a:extLst>
          </p:cNvPr>
          <p:cNvSpPr/>
          <p:nvPr/>
        </p:nvSpPr>
        <p:spPr>
          <a:xfrm>
            <a:off x="2504046" y="3332427"/>
            <a:ext cx="3151163" cy="515901"/>
          </a:xfrm>
          <a:prstGeom prst="flowChartProces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3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Charts</a:t>
            </a:r>
          </a:p>
          <a:p>
            <a:pPr algn="ctr"/>
            <a:endParaRPr lang="e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2446E1E-2990-4E8D-BAFF-6F94A0220768}"/>
              </a:ext>
            </a:extLst>
          </p:cNvPr>
          <p:cNvSpPr/>
          <p:nvPr/>
        </p:nvSpPr>
        <p:spPr>
          <a:xfrm>
            <a:off x="2504045" y="4073955"/>
            <a:ext cx="3151163" cy="515901"/>
          </a:xfrm>
          <a:prstGeom prst="flowChartProcess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3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Slicer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3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5EC-DE95-4D50-B11D-C2DDE81E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48" y="365125"/>
            <a:ext cx="8849752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ETL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3A4E-235F-447F-BF54-D1A6CDEF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1" y="180101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Extraction of raw data from source.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Performing various steps to give data a desired structures.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Loading the data to     </a:t>
            </a:r>
            <a:r>
              <a:rPr lang="en-IN" dirty="0" err="1">
                <a:solidFill>
                  <a:schemeClr val="bg1"/>
                </a:solidFill>
              </a:rPr>
              <a:t>datawarehouse</a:t>
            </a:r>
            <a:r>
              <a:rPr lang="en-IN" dirty="0">
                <a:solidFill>
                  <a:schemeClr val="bg1"/>
                </a:solidFill>
              </a:rPr>
              <a:t> (here csv format)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DD7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956D82-D1E7-44F7-9A8D-9585734851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127433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D509792-5752-4776-BFAD-622AC0A15CCD}"/>
              </a:ext>
            </a:extLst>
          </p:cNvPr>
          <p:cNvSpPr/>
          <p:nvPr/>
        </p:nvSpPr>
        <p:spPr>
          <a:xfrm>
            <a:off x="5435991" y="2055813"/>
            <a:ext cx="1167618" cy="267286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649D97-621F-4D06-AAEF-D7EE996ACA90}"/>
              </a:ext>
            </a:extLst>
          </p:cNvPr>
          <p:cNvSpPr/>
          <p:nvPr/>
        </p:nvSpPr>
        <p:spPr>
          <a:xfrm>
            <a:off x="5672211" y="3516313"/>
            <a:ext cx="1167618" cy="267286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927D36-847F-4113-8C9D-DE5003567268}"/>
              </a:ext>
            </a:extLst>
          </p:cNvPr>
          <p:cNvSpPr/>
          <p:nvPr/>
        </p:nvSpPr>
        <p:spPr>
          <a:xfrm>
            <a:off x="5672211" y="5341938"/>
            <a:ext cx="1083799" cy="267286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9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50159-1178-4DD6-80BC-88926168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28" y="500062"/>
            <a:ext cx="10059572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Following analysis has been performed-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202324-2954-4D74-BE1B-6478200E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46799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show number of matches won by every team season wise.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799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top 10 batsman.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799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the player with most man of the match award.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799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the venue that hosted maximum number of IPL matches.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7995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whether winning a toss increases the chances of victory.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  <a:tabLst>
                <a:tab pos="771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country to which batsman with highest score belongs.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  <a:tabLst>
                <a:tab pos="771525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Country wise analysis of left-hand and right-hand batsman.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467995" indent="0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DD7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29B90-AD66-4AD1-9961-306F8559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5" r="22733"/>
          <a:stretch/>
        </p:blipFill>
        <p:spPr>
          <a:xfrm>
            <a:off x="8609428" y="2156900"/>
            <a:ext cx="157558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0FC72A-57D7-4F22-B481-D5D48E1B21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6" y="337624"/>
            <a:ext cx="5096698" cy="572489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FD3306-D3E3-4254-8ED1-3B7503746FAD}"/>
              </a:ext>
            </a:extLst>
          </p:cNvPr>
          <p:cNvSpPr/>
          <p:nvPr/>
        </p:nvSpPr>
        <p:spPr>
          <a:xfrm>
            <a:off x="6288259" y="1388294"/>
            <a:ext cx="4065563" cy="2166424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To show number of matches won by every team season wise.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58CB85-C9E1-495D-BD97-4BAD7A2619EB}"/>
              </a:ext>
            </a:extLst>
          </p:cNvPr>
          <p:cNvSpPr/>
          <p:nvPr/>
        </p:nvSpPr>
        <p:spPr>
          <a:xfrm>
            <a:off x="6288258" y="3896751"/>
            <a:ext cx="4065563" cy="2165765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Conlusion</a:t>
            </a:r>
            <a:r>
              <a:rPr lang="en-IN" sz="2400" dirty="0"/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Mumbai Indians  has secured most number of wins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62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67479-BD46-4932-AFF3-496A6EA60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8949" y="611407"/>
            <a:ext cx="5190625" cy="54665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839606-6D58-4F38-AE1A-9CF30DA67BAB}"/>
              </a:ext>
            </a:extLst>
          </p:cNvPr>
          <p:cNvSpPr/>
          <p:nvPr/>
        </p:nvSpPr>
        <p:spPr>
          <a:xfrm>
            <a:off x="6288259" y="1388294"/>
            <a:ext cx="4065563" cy="1597290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top 10 batsman.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D953E8-53EC-473B-BA23-BAF00ED25EE0}"/>
              </a:ext>
            </a:extLst>
          </p:cNvPr>
          <p:cNvSpPr/>
          <p:nvPr/>
        </p:nvSpPr>
        <p:spPr>
          <a:xfrm>
            <a:off x="6288259" y="3602038"/>
            <a:ext cx="4065563" cy="1729617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Conclusion: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Virat Kohli has secured the top position with highest runs followed by Suresh Raina.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823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3C33C3-2B65-4DBC-A8DD-EEE493E7C072}"/>
              </a:ext>
            </a:extLst>
          </p:cNvPr>
          <p:cNvSpPr/>
          <p:nvPr/>
        </p:nvSpPr>
        <p:spPr>
          <a:xfrm>
            <a:off x="6471139" y="1262635"/>
            <a:ext cx="4065563" cy="1949318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the player with most man of the match award.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928E8-2A00-4C05-AFE6-C75AAA06CD12}"/>
              </a:ext>
            </a:extLst>
          </p:cNvPr>
          <p:cNvSpPr/>
          <p:nvPr/>
        </p:nvSpPr>
        <p:spPr>
          <a:xfrm>
            <a:off x="6471139" y="3602038"/>
            <a:ext cx="4065563" cy="1729617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I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 Gayle is the player who won the most player of the match awards and hence is the most valuable player.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33B7E4-2C7B-4C6E-A5D3-1E692EE9B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1" y="681037"/>
            <a:ext cx="5384346" cy="51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DB92C44-391A-476E-AF4D-3F56E94DACC3}"/>
              </a:ext>
            </a:extLst>
          </p:cNvPr>
          <p:cNvSpPr/>
          <p:nvPr/>
        </p:nvSpPr>
        <p:spPr>
          <a:xfrm>
            <a:off x="-1" y="0"/>
            <a:ext cx="2504049" cy="3602038"/>
          </a:xfrm>
          <a:prstGeom prst="halfFram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4E390-87A7-4B91-BE4D-6587FE8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53" y="-117608"/>
            <a:ext cx="3322608" cy="1597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F4A09-F767-41BE-9F11-0AA285F1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94" y="5121899"/>
            <a:ext cx="1018430" cy="12626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7130A-E1FA-4531-96E4-A988ACF2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880" y="533701"/>
            <a:ext cx="5667395" cy="52059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7DFBEA-BA5D-48E7-8A35-26B51177C2A4}"/>
              </a:ext>
            </a:extLst>
          </p:cNvPr>
          <p:cNvSpPr/>
          <p:nvPr/>
        </p:nvSpPr>
        <p:spPr>
          <a:xfrm>
            <a:off x="6471139" y="1262635"/>
            <a:ext cx="4065563" cy="1949318"/>
          </a:xfrm>
          <a:prstGeom prst="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find the venue that hosted maximum number of IPL matches</a:t>
            </a:r>
            <a:endParaRPr lang="en-IN" sz="2800" dirty="0"/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5EACD-93DC-49DE-821C-D56BB8E917D4}"/>
              </a:ext>
            </a:extLst>
          </p:cNvPr>
          <p:cNvSpPr/>
          <p:nvPr/>
        </p:nvSpPr>
        <p:spPr>
          <a:xfrm>
            <a:off x="6471139" y="3602038"/>
            <a:ext cx="4065563" cy="1729617"/>
          </a:xfrm>
          <a:prstGeom prst="roundRect">
            <a:avLst/>
          </a:prstGeom>
          <a:gradFill>
            <a:gsLst>
              <a:gs pos="0">
                <a:srgbClr val="FF0066"/>
              </a:gs>
              <a:gs pos="60000">
                <a:schemeClr val="tx1"/>
              </a:gs>
            </a:gsLst>
            <a:lin ang="2700000" scaled="0"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4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Eden Gardens has hosted the maximum number of IPL matches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1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371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Condensed</vt:lpstr>
      <vt:lpstr>Bahnschrift SemiBold Condensed</vt:lpstr>
      <vt:lpstr>Calibri</vt:lpstr>
      <vt:lpstr>Calibri Light</vt:lpstr>
      <vt:lpstr>Comic Sans MS</vt:lpstr>
      <vt:lpstr>Times New Roman</vt:lpstr>
      <vt:lpstr>Office Theme</vt:lpstr>
      <vt:lpstr>IPL Dataset Analysis(2008-2019) Introduction to data science- INT217</vt:lpstr>
      <vt:lpstr>Introduction of project</vt:lpstr>
      <vt:lpstr>Functions used:</vt:lpstr>
      <vt:lpstr>ETL Process</vt:lpstr>
      <vt:lpstr>Following analysis has been performed-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Divyanisha</dc:creator>
  <cp:lastModifiedBy>Divyanisha</cp:lastModifiedBy>
  <cp:revision>16</cp:revision>
  <dcterms:created xsi:type="dcterms:W3CDTF">2020-12-21T11:20:53Z</dcterms:created>
  <dcterms:modified xsi:type="dcterms:W3CDTF">2020-12-21T18:47:02Z</dcterms:modified>
</cp:coreProperties>
</file>