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7" r:id="rId3"/>
    <p:sldId id="262" r:id="rId4"/>
    <p:sldId id="263" r:id="rId5"/>
    <p:sldId id="292" r:id="rId6"/>
    <p:sldId id="293" r:id="rId7"/>
    <p:sldId id="266" r:id="rId8"/>
    <p:sldId id="302" r:id="rId9"/>
    <p:sldId id="268" r:id="rId10"/>
    <p:sldId id="269" r:id="rId11"/>
    <p:sldId id="270" r:id="rId12"/>
    <p:sldId id="306" r:id="rId13"/>
    <p:sldId id="272" r:id="rId14"/>
    <p:sldId id="273" r:id="rId15"/>
    <p:sldId id="274" r:id="rId16"/>
    <p:sldId id="275" r:id="rId17"/>
    <p:sldId id="295" r:id="rId18"/>
    <p:sldId id="303" r:id="rId19"/>
    <p:sldId id="278" r:id="rId20"/>
    <p:sldId id="279" r:id="rId21"/>
    <p:sldId id="304" r:id="rId22"/>
    <p:sldId id="281" r:id="rId23"/>
    <p:sldId id="282" r:id="rId24"/>
    <p:sldId id="296" r:id="rId25"/>
    <p:sldId id="297" r:id="rId26"/>
    <p:sldId id="299" r:id="rId27"/>
    <p:sldId id="300" r:id="rId28"/>
    <p:sldId id="301" r:id="rId29"/>
    <p:sldId id="288" r:id="rId30"/>
    <p:sldId id="291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E6EB9E"/>
    <a:srgbClr val="E3E5E7"/>
    <a:srgbClr val="636567"/>
    <a:srgbClr val="C5C6C9"/>
    <a:srgbClr val="454649"/>
    <a:srgbClr val="8B8D92"/>
    <a:srgbClr val="D08699"/>
    <a:srgbClr val="89D4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-1044" y="-84"/>
      </p:cViewPr>
      <p:guideLst>
        <p:guide orient="horz" pos="427"/>
        <p:guide pos="27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Grid="0" showGuides="1">
      <p:cViewPr varScale="1">
        <p:scale>
          <a:sx n="89" d="100"/>
          <a:sy n="89" d="100"/>
        </p:scale>
        <p:origin x="-2608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100" i="1"/>
            </a:lvl1pPr>
          </a:lstStyle>
          <a:p>
            <a:pPr>
              <a:defRPr/>
            </a:pPr>
            <a:fld id="{8553313E-1F1C-D04E-9299-048379964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1" name="Picture 5" descr="JavaOne-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974" y="9124474"/>
            <a:ext cx="1141307" cy="29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F2CCB1B-A173-CA4C-8538-C2EF29644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47" name="Picture 7" descr="JavaOne-bl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974" y="9124474"/>
            <a:ext cx="1141307" cy="29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4046" y="3903663"/>
            <a:ext cx="4383087" cy="147002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4046" y="5105400"/>
            <a:ext cx="4383087" cy="1752600"/>
          </a:xfrm>
        </p:spPr>
        <p:txBody>
          <a:bodyPr/>
          <a:lstStyle>
            <a:lvl1pPr marL="0" indent="0">
              <a:buFont typeface="Wingdings" charset="2"/>
              <a:buNone/>
              <a:defRPr sz="2200">
                <a:solidFill>
                  <a:srgbClr val="8B8D9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831975"/>
            <a:ext cx="4164013" cy="4551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988" y="1831975"/>
            <a:ext cx="4164012" cy="4551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96DA0-0C56-DD46-80FB-87CF29228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685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46" y="18464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46" y="24861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6371" y="18464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371" y="24861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63C27-3ED6-844A-A176-988429DA0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D6903-A681-394D-AEFC-E8182E3F6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45446-3C18-F44F-AE94-28F908EA9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86996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917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5373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D109D-3E18-C348-A767-68DD4D969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883" y="685800"/>
            <a:ext cx="8480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883" y="1831975"/>
            <a:ext cx="8480425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5532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i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E1B992-0A69-AE4B-B187-FE53CB0768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2000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Lucida Grande"/>
        <a:buChar char="&gt;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339725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55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08063" indent="-322263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55000"/>
        <a:buFont typeface="Wingdings" charset="2"/>
        <a:buChar char="l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60488" indent="-350838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4pPr>
      <a:lvl5pPr marL="1712913" indent="-350838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5pPr>
      <a:lvl6pPr marL="2170113" indent="-350838" algn="l" rtl="0" fontAlgn="base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6pPr>
      <a:lvl7pPr marL="2627313" indent="-350838" algn="l" rtl="0" fontAlgn="base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7pPr>
      <a:lvl8pPr marL="3084513" indent="-350838" algn="l" rtl="0" fontAlgn="base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8pPr>
      <a:lvl9pPr marL="3541713" indent="-350838" algn="l" rtl="0" fontAlgn="base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.csail.mit.edu/jsr30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65418" y="3602180"/>
            <a:ext cx="5121716" cy="1729943"/>
          </a:xfrm>
        </p:spPr>
        <p:txBody>
          <a:bodyPr/>
          <a:lstStyle/>
          <a:p>
            <a:r>
              <a:rPr lang="en-US" sz="3600" b="1" dirty="0" smtClean="0"/>
              <a:t>Preventing bugs</a:t>
            </a:r>
            <a:br>
              <a:rPr lang="en-US" sz="3600" b="1" dirty="0" smtClean="0"/>
            </a:br>
            <a:r>
              <a:rPr lang="en-US" sz="3600" b="1" dirty="0" smtClean="0"/>
              <a:t>with pluggable type checking</a:t>
            </a:r>
            <a:endParaRPr lang="en-US" sz="3600" b="1" dirty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97441" y="5184780"/>
            <a:ext cx="4383087" cy="153997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D. Ernst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Joint work with </a:t>
            </a:r>
            <a:r>
              <a:rPr lang="en-US" sz="1800" dirty="0" err="1" smtClean="0">
                <a:solidFill>
                  <a:schemeClr val="tx1"/>
                </a:solidFill>
              </a:rPr>
              <a:t>Mahmood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Ali</a:t>
            </a:r>
          </a:p>
          <a:p>
            <a:r>
              <a:rPr lang="en-US" sz="1800" dirty="0" smtClean="0">
                <a:hlinkClick r:id="rId2"/>
              </a:rPr>
              <a:t>http://pag.csail.mit.edu/jsr308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268513" y="1030514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r>
              <a:rPr lang="en-US" smtClean="0"/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checkers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dirty="0" smtClean="0"/>
              <a:t>: null dereference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@Immutable</a:t>
            </a:r>
            <a:r>
              <a:rPr lang="en-US" dirty="0" smtClean="0"/>
              <a:t>: incorrect mutation and side-effects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incorrect equality tests</a:t>
            </a:r>
          </a:p>
          <a:p>
            <a:pPr>
              <a:defRPr/>
            </a:pPr>
            <a:r>
              <a:rPr lang="en-US" dirty="0" smtClean="0"/>
              <a:t>Many other simple checkers</a:t>
            </a:r>
          </a:p>
          <a:p>
            <a:pPr lvl="1">
              <a:defRPr/>
            </a:pPr>
            <a:r>
              <a:rPr lang="en-US" dirty="0" smtClean="0"/>
              <a:t>Security: encryption, tainting, access control</a:t>
            </a:r>
          </a:p>
          <a:p>
            <a:pPr lvl="1">
              <a:defRPr/>
            </a:pPr>
            <a:r>
              <a:rPr lang="en-US" dirty="0" smtClean="0"/>
              <a:t>Encoding: SQL, URL, ASCII/Unicode</a:t>
            </a:r>
          </a:p>
          <a:p>
            <a:pPr>
              <a:defRPr/>
            </a:pPr>
            <a:r>
              <a:rPr lang="en-US" dirty="0" smtClean="0"/>
              <a:t>Even more are under construction</a:t>
            </a:r>
          </a:p>
          <a:p>
            <a:pPr lvl="1">
              <a:defRPr/>
            </a:pPr>
            <a:r>
              <a:rPr lang="en-US" dirty="0" smtClean="0"/>
              <a:t>You can write your own!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8904117" cy="4551363"/>
          </a:xfrm>
        </p:spPr>
        <p:txBody>
          <a:bodyPr/>
          <a:lstStyle/>
          <a:p>
            <a:r>
              <a:rPr lang="en-US" dirty="0" smtClean="0"/>
              <a:t>Designed as compiler plug-ins (i.e., annotation processors)</a:t>
            </a:r>
          </a:p>
          <a:p>
            <a:r>
              <a:rPr lang="en-US" dirty="0" smtClean="0"/>
              <a:t>Use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–processor </a:t>
            </a:r>
            <a:r>
              <a:rPr lang="en-US" sz="2200" b="1" u="sng" dirty="0" err="1" smtClean="0"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MyFile.java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2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Nullness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to &gt; 200,000 LOC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600200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81000" y="5177294"/>
            <a:ext cx="8382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</a:t>
            </a:r>
            <a:r>
              <a:rPr lang="en-US" sz="2000" smtClean="0">
                <a:latin typeface="Calibri" pitchFamily="34" charset="0"/>
              </a:rPr>
              <a:t>our checker)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assertion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Full type systems:  inheritance, overriding, etc. </a:t>
            </a:r>
          </a:p>
          <a:p>
            <a:r>
              <a:rPr lang="en-US" smtClean="0"/>
              <a:t>Generics (type polymorphism)</a:t>
            </a:r>
          </a:p>
          <a:p>
            <a:pPr lvl="1"/>
            <a:r>
              <a:rPr lang="en-US" smtClean="0"/>
              <a:t>Also qualifier polymorphism</a:t>
            </a:r>
          </a:p>
          <a:p>
            <a:r>
              <a:rPr lang="en-US" smtClean="0"/>
              <a:t>Flow-sensitive type qualifier inference</a:t>
            </a:r>
          </a:p>
          <a:p>
            <a:r>
              <a:rPr lang="en-US" smtClean="0"/>
              <a:t>Qualifier defaults</a:t>
            </a:r>
          </a:p>
          <a:p>
            <a:r>
              <a:rPr lang="en-US" smtClean="0"/>
              <a:t>Warning suppression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9143603" cy="4551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Ant, Maven, Eclipse,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</a:t>
            </a:r>
            <a:r>
              <a:rPr lang="en-US" smtClean="0"/>
              <a:t>lines</a:t>
            </a:r>
            <a:r>
              <a:rPr lang="en-US" i="1" smtClean="0"/>
              <a:t>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2" y="1831975"/>
            <a:ext cx="8729947" cy="455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Typically, only 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‘t’=‘t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‘t’=‘t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 rules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Other 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introduction rules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1295400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 rules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62600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8788003" cy="45513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introduction rules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Other type rules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15000" y="13716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265988" y="2819400"/>
            <a:ext cx="1420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Warn if expr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may be null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7086600" y="2057400"/>
            <a:ext cx="11430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r>
              <a:rPr lang="en-US" smtClean="0"/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8239" y="5082891"/>
            <a:ext cx="3877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java.lang.NullPointerException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/>
          <a:lstStyle/>
          <a:p>
            <a:pPr eaLnBrk="1" hangingPunct="1"/>
            <a:r>
              <a:rPr lang="en-US" dirty="0" smtClean="0"/>
              <a:t>Java 7 syntax for type annotations</a:t>
            </a:r>
          </a:p>
          <a:p>
            <a:pPr lvl="1" eaLnBrk="1" hangingPunct="1"/>
            <a:r>
              <a:rPr lang="en-US" dirty="0" smtClean="0"/>
              <a:t>Write in comments during transition to Java 7</a:t>
            </a:r>
          </a:p>
          <a:p>
            <a:pPr eaLnBrk="1" hangingPunct="1"/>
            <a:r>
              <a:rPr lang="en-US" dirty="0" smtClean="0"/>
              <a:t>Checker Framework 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/>
            <a:r>
              <a:rPr lang="en-US" dirty="0" smtClean="0"/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pPr eaLnBrk="1" hangingPunct="1"/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http://pag.csail.mit.edu/jsr308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</a:p>
          <a:p>
            <a:pPr lvl="1" eaLnBrk="1" hangingPunct="1">
              <a:lnSpc>
                <a:spcPct val="150000"/>
              </a:lnSpc>
            </a:pP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Java 7</a:t>
            </a:r>
            <a:r>
              <a:rPr lang="en-US" dirty="0" smtClean="0"/>
              <a:t> annotation syntax</a:t>
            </a:r>
          </a:p>
          <a:p>
            <a:pPr lvl="1" eaLnBrk="1" hangingPunct="1"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8563031" cy="455136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9J1">
  <a:themeElements>
    <a:clrScheme name="Custom 3">
      <a:dk1>
        <a:srgbClr val="000000"/>
      </a:dk1>
      <a:lt1>
        <a:srgbClr val="FFFFFF"/>
      </a:lt1>
      <a:dk2>
        <a:srgbClr val="20547B"/>
      </a:dk2>
      <a:lt2>
        <a:srgbClr val="C7CBCE"/>
      </a:lt2>
      <a:accent1>
        <a:srgbClr val="517D9C"/>
      </a:accent1>
      <a:accent2>
        <a:srgbClr val="CCD63C"/>
      </a:accent2>
      <a:accent3>
        <a:srgbClr val="FFFFFF"/>
      </a:accent3>
      <a:accent4>
        <a:srgbClr val="102A3D"/>
      </a:accent4>
      <a:accent5>
        <a:srgbClr val="517D9C"/>
      </a:accent5>
      <a:accent6>
        <a:srgbClr val="8B8D92"/>
      </a:accent6>
      <a:hlink>
        <a:srgbClr val="20547B"/>
      </a:hlink>
      <a:folHlink>
        <a:srgbClr val="A00D33"/>
      </a:folHlink>
    </a:clrScheme>
    <a:fontScheme name="09J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9J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9J1 13">
        <a:dk1>
          <a:srgbClr val="000000"/>
        </a:dk1>
        <a:lt1>
          <a:srgbClr val="FFFFFF"/>
        </a:lt1>
        <a:dk2>
          <a:srgbClr val="13566D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14">
        <a:dk1>
          <a:srgbClr val="000000"/>
        </a:dk1>
        <a:lt1>
          <a:srgbClr val="FFFFFF"/>
        </a:lt1>
        <a:dk2>
          <a:srgbClr val="13566D"/>
        </a:dk2>
        <a:lt2>
          <a:srgbClr val="C7CBCE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15">
        <a:dk1>
          <a:srgbClr val="000000"/>
        </a:dk1>
        <a:lt1>
          <a:srgbClr val="FFFFFF"/>
        </a:lt1>
        <a:dk2>
          <a:srgbClr val="117CB0"/>
        </a:dk2>
        <a:lt2>
          <a:srgbClr val="C7CBCE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J1 16">
        <a:dk1>
          <a:srgbClr val="000000"/>
        </a:dk1>
        <a:lt1>
          <a:srgbClr val="FFFFFF"/>
        </a:lt1>
        <a:dk2>
          <a:srgbClr val="117CB0"/>
        </a:dk2>
        <a:lt2>
          <a:srgbClr val="C7CBCE"/>
        </a:lt2>
        <a:accent1>
          <a:srgbClr val="13A8CA"/>
        </a:accent1>
        <a:accent2>
          <a:srgbClr val="CCD63C"/>
        </a:accent2>
        <a:accent3>
          <a:srgbClr val="FFFFFF"/>
        </a:accent3>
        <a:accent4>
          <a:srgbClr val="000000"/>
        </a:accent4>
        <a:accent5>
          <a:srgbClr val="AAD1E1"/>
        </a:accent5>
        <a:accent6>
          <a:srgbClr val="B9C235"/>
        </a:accent6>
        <a:hlink>
          <a:srgbClr val="13569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1033</Words>
  <Application>Microsoft Office PowerPoint</Application>
  <PresentationFormat>On-screen Show (4:3)</PresentationFormat>
  <Paragraphs>272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09J1</vt:lpstr>
      <vt:lpstr>Preventing bugs with pluggable type checking</vt:lpstr>
      <vt:lpstr>Motivation </vt:lpstr>
      <vt:lpstr>Motivation </vt:lpstr>
      <vt:lpstr>Java’s type checking is too weak</vt:lpstr>
      <vt:lpstr>Some errors are silent</vt:lpstr>
      <vt:lpstr>Solution:  Pluggable type systems</vt:lpstr>
      <vt:lpstr>Outline</vt:lpstr>
      <vt:lpstr>Type qualifiers</vt:lpstr>
      <vt:lpstr>Benefits of type qualifiers</vt:lpstr>
      <vt:lpstr>Outline</vt:lpstr>
      <vt:lpstr>Sample checkers</vt:lpstr>
      <vt:lpstr>Using checkers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Pluggable type-checking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09J1 template, PPT2008/Macintosh</dc:title>
  <dc:subject>2009 JavaOne Conference, San Francisco</dc:subject>
  <dc:creator>Christie Kim</dc:creator>
  <cp:keywords/>
  <dc:description>Onsite breakout presentation support by Reaction Graphics LLC, www.reactiongraphics.com</dc:description>
  <cp:lastModifiedBy> Michael Ernst</cp:lastModifiedBy>
  <cp:revision>31</cp:revision>
  <dcterms:created xsi:type="dcterms:W3CDTF">2009-02-25T00:02:26Z</dcterms:created>
  <dcterms:modified xsi:type="dcterms:W3CDTF">2009-06-29T04:41:28Z</dcterms:modified>
  <cp:category/>
</cp:coreProperties>
</file>