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268" r:id="rId2"/>
    <p:sldId id="270" r:id="rId3"/>
    <p:sldId id="272" r:id="rId4"/>
    <p:sldId id="273" r:id="rId5"/>
    <p:sldId id="300" r:id="rId6"/>
    <p:sldId id="274" r:id="rId7"/>
    <p:sldId id="275" r:id="rId8"/>
    <p:sldId id="276" r:id="rId9"/>
    <p:sldId id="277" r:id="rId10"/>
    <p:sldId id="278" r:id="rId11"/>
    <p:sldId id="302" r:id="rId12"/>
    <p:sldId id="301" r:id="rId13"/>
    <p:sldId id="306" r:id="rId14"/>
    <p:sldId id="282" r:id="rId15"/>
    <p:sldId id="303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307" r:id="rId25"/>
    <p:sldId id="292" r:id="rId26"/>
    <p:sldId id="293" r:id="rId27"/>
    <p:sldId id="294" r:id="rId28"/>
    <p:sldId id="295" r:id="rId29"/>
    <p:sldId id="299" r:id="rId30"/>
    <p:sldId id="313" r:id="rId31"/>
    <p:sldId id="309" r:id="rId32"/>
    <p:sldId id="312" r:id="rId33"/>
    <p:sldId id="297" r:id="rId34"/>
    <p:sldId id="298" r:id="rId35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E29"/>
    <a:srgbClr val="F89938"/>
    <a:srgbClr val="FA4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 snapToGrid="0" snapToObjects="1"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42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31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Verification:  User even has to provide specifications for libraries.  Inference</a:t>
            </a:r>
            <a:r>
              <a:rPr lang="en-US" baseline="0" dirty="0" smtClean="0"/>
              <a:t> is still possible.</a:t>
            </a:r>
            <a:endParaRPr lang="en-US" dirty="0" smtClean="0"/>
          </a:p>
          <a:p>
            <a:r>
              <a:rPr lang="en-US" dirty="0" smtClean="0"/>
              <a:t>Bug-finding:  Specifications</a:t>
            </a:r>
            <a:r>
              <a:rPr lang="en-US" baseline="0" dirty="0" smtClean="0"/>
              <a:t> may be inaccurate</a:t>
            </a:r>
            <a:endParaRPr lang="en-US" dirty="0" smtClean="0"/>
          </a:p>
          <a:p>
            <a:r>
              <a:rPr lang="en-US" dirty="0" smtClean="0"/>
              <a:t>Neither one leads to more user confusion; verification might even lead to less</a:t>
            </a:r>
          </a:p>
          <a:p>
            <a:r>
              <a:rPr lang="en-US" dirty="0" smtClean="0"/>
              <a:t>My research agenda enables</a:t>
            </a:r>
            <a:r>
              <a:rPr lang="en-US" baseline="0" dirty="0" smtClean="0"/>
              <a:t> verification; </a:t>
            </a:r>
            <a:r>
              <a:rPr lang="en-US" baseline="0" dirty="0" err="1" smtClean="0"/>
              <a:t>Coverity’s</a:t>
            </a:r>
            <a:r>
              <a:rPr lang="en-US" baseline="0" dirty="0" smtClean="0"/>
              <a:t> profitable business model focuses on bug-finding.  The two are converging.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orthogonal to the previous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  <p:extLst>
      <p:ext uri="{BB962C8B-B14F-4D97-AF65-F5344CB8AC3E}">
        <p14:creationId xmlns:p14="http://schemas.microsoft.com/office/powerpoint/2010/main" val="103945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29-8-2014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29-8-2014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29-8-2014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g.csail.mit.edu/jsr30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ypes.cs.washington.edu/jsr30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85800" y="22764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0000FF"/>
                </a:solidFill>
              </a:rPr>
              <a:t>Detecting and preventing bugs</a:t>
            </a:r>
            <a:br>
              <a:rPr lang="en-US" sz="4400" b="1" dirty="0" smtClean="0">
                <a:solidFill>
                  <a:srgbClr val="0000FF"/>
                </a:solidFill>
              </a:rPr>
            </a:br>
            <a:r>
              <a:rPr lang="en-US" sz="4400" b="1" dirty="0" smtClean="0">
                <a:solidFill>
                  <a:srgbClr val="0000FF"/>
                </a:solidFill>
              </a:rPr>
              <a:t>with pluggable type-checking</a:t>
            </a:r>
            <a:endParaRPr kumimoji="0" lang="nl-NL" sz="4400" b="1" i="0" u="none" strike="noStrike" kern="1200" cap="all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50800" dist="38100" dir="2700000">
                  <a:schemeClr val="bg1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1371600" y="3867148"/>
            <a:ext cx="6400800" cy="235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800" dirty="0" smtClean="0"/>
              <a:t>University of Washington</a:t>
            </a:r>
            <a:endParaRPr lang="en-US" sz="2400" dirty="0" smtClean="0"/>
          </a:p>
          <a:p>
            <a:pPr algn="ctr"/>
            <a:r>
              <a:rPr lang="en-US" sz="2400" dirty="0" smtClean="0"/>
              <a:t>Joint work with Werner </a:t>
            </a:r>
            <a:r>
              <a:rPr lang="en-US" sz="2400" dirty="0" err="1" smtClean="0"/>
              <a:t>Dietl</a:t>
            </a:r>
            <a:r>
              <a:rPr lang="en-US" sz="2400" dirty="0" smtClean="0"/>
              <a:t>, and many others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http://checkerframework.org/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68513" y="447675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1585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bugs can you detect &amp; prevent?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341420"/>
            <a:ext cx="8686800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Null dereferences 	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NonNull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Mutation and side-effects 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@Immutable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Concurrency:  locking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@Encrypted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tainting		</a:t>
            </a:r>
            <a:r>
              <a:rPr lang="en-US" sz="2200" dirty="0" smtClean="0"/>
              <a:t>	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OsTrusted</a:t>
            </a:r>
            <a:r>
              <a:rPr lang="en-US" sz="2200" b="1" dirty="0" smtClean="0">
                <a:latin typeface="+mj-lt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Untaint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			@Linear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200" dirty="0" smtClean="0"/>
              <a:t>Equality tests 	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			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regular expression syntax,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signature representation,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FullyQualified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/>
              <a:t>format string syntax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@Format</a:t>
            </a:r>
            <a:endParaRPr lang="en-US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n-US" sz="2200" dirty="0" err="1"/>
              <a:t>E</a:t>
            </a:r>
            <a:r>
              <a:rPr lang="en-US" sz="2200" dirty="0" err="1" smtClean="0"/>
              <a:t>numeractions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					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Fenum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lang="en-US" sz="2200" dirty="0" err="1" smtClean="0"/>
              <a:t>Typestate</a:t>
            </a:r>
            <a:r>
              <a:rPr lang="en-US" sz="2200" dirty="0" smtClean="0"/>
              <a:t> (e.g., open/closed files)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@State</a:t>
            </a:r>
            <a:endParaRPr lang="en-US" sz="2200" dirty="0" smtClean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Users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write their own checkers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97208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097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97997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Familiar workflow and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Nullness</a:t>
            </a:r>
            <a:r>
              <a:rPr lang="en-US" dirty="0" smtClean="0"/>
              <a:t>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</a:p>
          <a:p>
            <a:r>
              <a:rPr lang="en-US" dirty="0" smtClean="0"/>
              <a:t>Verify the correctness of optimizations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3,000,000 LOC checked (as of 2011)</a:t>
            </a:r>
          </a:p>
          <a:p>
            <a:r>
              <a:rPr lang="en-US" dirty="0" smtClean="0"/>
              <a:t>Each checker found errors in each code base it ran on</a:t>
            </a:r>
          </a:p>
          <a:p>
            <a:pPr lvl="1"/>
            <a:r>
              <a:rPr lang="en-US" dirty="0" smtClean="0"/>
              <a:t>Verified by a human and fixed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case study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9861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Compiler messages:  8 wrong keys in Checker Framework</a:t>
            </a:r>
          </a:p>
          <a:p>
            <a:r>
              <a:rPr lang="en-US" sz="3400" dirty="0" smtClean="0"/>
              <a:t>Fake enumerations:  minor problems in Swing, </a:t>
            </a:r>
            <a:r>
              <a:rPr lang="en-US" sz="3400" dirty="0" err="1" smtClean="0"/>
              <a:t>JabRef</a:t>
            </a:r>
            <a:endParaRPr lang="en-US" sz="3400" dirty="0" smtClean="0"/>
          </a:p>
          <a:p>
            <a:r>
              <a:rPr lang="en-US" sz="3400" dirty="0" smtClean="0"/>
              <a:t>Signature strings:  28 errors in </a:t>
            </a:r>
            <a:r>
              <a:rPr lang="en-US" sz="3400" dirty="0" err="1" smtClean="0"/>
              <a:t>OpenJDK</a:t>
            </a:r>
            <a:r>
              <a:rPr lang="en-US" sz="3400" dirty="0" smtClean="0"/>
              <a:t>, ASM, AFU</a:t>
            </a:r>
          </a:p>
          <a:p>
            <a:r>
              <a:rPr lang="en-US" sz="3400" dirty="0" smtClean="0"/>
              <a:t>Interning:  &gt;200 minor problems in </a:t>
            </a:r>
            <a:r>
              <a:rPr lang="en-US" sz="3400" dirty="0" err="1" smtClean="0"/>
              <a:t>Xerces</a:t>
            </a:r>
            <a:r>
              <a:rPr lang="en-US" sz="3400" dirty="0" smtClean="0"/>
              <a:t>, </a:t>
            </a:r>
            <a:r>
              <a:rPr lang="en-US" sz="3400" dirty="0" err="1" smtClean="0"/>
              <a:t>Lucene</a:t>
            </a:r>
            <a:endParaRPr lang="en-US" sz="3400" dirty="0" smtClean="0"/>
          </a:p>
          <a:p>
            <a:r>
              <a:rPr lang="en-US" sz="3400" dirty="0" err="1" smtClean="0"/>
              <a:t>Nullness</a:t>
            </a:r>
            <a:r>
              <a:rPr lang="en-US" sz="3400" dirty="0" smtClean="0"/>
              <a:t>:  &gt;200 errors in Google Collections, Daikon, </a:t>
            </a:r>
            <a:r>
              <a:rPr lang="en-US" sz="3400" dirty="0" err="1" smtClean="0"/>
              <a:t>javac</a:t>
            </a:r>
            <a:endParaRPr lang="en-US" sz="3400" dirty="0" smtClean="0"/>
          </a:p>
          <a:p>
            <a:r>
              <a:rPr lang="en-US" sz="3400" dirty="0" smtClean="0"/>
              <a:t>Regular expressions:  56 errors in Apache, etc.; 200 </a:t>
            </a:r>
            <a:r>
              <a:rPr lang="en-US" sz="3400" dirty="0" err="1" smtClean="0"/>
              <a:t>annos</a:t>
            </a:r>
            <a:endParaRPr lang="en-US" sz="3400" dirty="0" smtClean="0"/>
          </a:p>
          <a:p>
            <a:r>
              <a:rPr lang="en-US" sz="3400" dirty="0" smtClean="0"/>
              <a:t>Format strings: 104 errors, only 107 annotations required</a:t>
            </a:r>
          </a:p>
          <a:p>
            <a:r>
              <a:rPr lang="en-US" sz="3400" dirty="0" smtClean="0"/>
              <a:t>… many more</a:t>
            </a:r>
          </a:p>
          <a:p>
            <a:endParaRPr lang="en-US" sz="3400" dirty="0"/>
          </a:p>
          <a:p>
            <a:r>
              <a:rPr lang="en-US" sz="3400" dirty="0" smtClean="0"/>
              <a:t>First-year CS majors used the Checker Framework</a:t>
            </a:r>
          </a:p>
          <a:p>
            <a:pPr lvl="1"/>
            <a:r>
              <a:rPr lang="en-US" dirty="0" smtClean="0"/>
              <a:t>Stated they preferred using it to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98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Comparison:  other </a:t>
            </a:r>
            <a:r>
              <a:rPr lang="en-US" dirty="0" err="1"/>
              <a:t>n</a:t>
            </a:r>
            <a:r>
              <a:rPr lang="en-US" dirty="0" err="1" smtClean="0"/>
              <a:t>ullness</a:t>
            </a:r>
            <a:r>
              <a:rPr lang="en-US" dirty="0" smtClean="0"/>
              <a:t>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Distributed with </a:t>
            </a:r>
            <a:r>
              <a:rPr lang="en-US" sz="2000" dirty="0" err="1" smtClean="0">
                <a:latin typeface="Calibri" pitchFamily="34" charset="0"/>
              </a:rPr>
              <a:t>Daikon</a:t>
            </a:r>
            <a:r>
              <a:rPr lang="en-US" sz="2000" dirty="0" smtClean="0">
                <a:latin typeface="Calibri" pitchFamily="34" charset="0"/>
              </a:rPr>
              <a:t> (&gt;100KLOC verified by our checker)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Also, errors in Google Collections (&gt;20,000 tests, </a:t>
            </a:r>
            <a:r>
              <a:rPr lang="en-US" sz="2400" dirty="0" err="1" smtClean="0">
                <a:latin typeface="Calibri" pitchFamily="34" charset="0"/>
              </a:rPr>
              <a:t>FindBugs</a:t>
            </a:r>
            <a:r>
              <a:rPr lang="en-US" sz="2400" dirty="0" smtClean="0">
                <a:latin typeface="Calibri" pitchFamily="34" charset="0"/>
              </a:rPr>
              <a:t>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featureful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type systems:  inheritance, overriding, etc. </a:t>
            </a:r>
          </a:p>
          <a:p>
            <a:r>
              <a:rPr lang="en-US" dirty="0" smtClean="0"/>
              <a:t>Generics (type polymorphism)</a:t>
            </a:r>
          </a:p>
          <a:p>
            <a:pPr lvl="1"/>
            <a:r>
              <a:rPr lang="en-US" dirty="0" smtClean="0"/>
              <a:t>Also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Infers types for </a:t>
            </a:r>
            <a:r>
              <a:rPr lang="en-US" smtClean="0"/>
              <a:t>local variables</a:t>
            </a:r>
          </a:p>
          <a:p>
            <a:pPr lvl="1"/>
            <a:r>
              <a:rPr lang="en-US" smtClean="0"/>
              <a:t>reusable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171"/>
            <a:ext cx="8229600" cy="49656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Few false positives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lines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/>
              <a:t>: 124 annotations in </a:t>
            </a:r>
            <a:r>
              <a:rPr lang="en-US" dirty="0" smtClean="0"/>
              <a:t>220 KLOC </a:t>
            </a:r>
            <a:r>
              <a:rPr lang="en-US" sz="2500" dirty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@Format</a:t>
            </a:r>
            <a:r>
              <a:rPr lang="en-US" dirty="0" smtClean="0"/>
              <a:t>: 107 </a:t>
            </a:r>
            <a:r>
              <a:rPr lang="en-US" dirty="0"/>
              <a:t>annotations in </a:t>
            </a:r>
            <a:r>
              <a:rPr lang="en-US" dirty="0" smtClean="0"/>
              <a:t>2.8 MLOC </a:t>
            </a:r>
            <a:r>
              <a:rPr lang="en-US" sz="2500" dirty="0"/>
              <a:t>revealed </a:t>
            </a:r>
            <a:r>
              <a:rPr lang="en-US" sz="2500" dirty="0" smtClean="0"/>
              <a:t>104 </a:t>
            </a:r>
            <a:r>
              <a:rPr lang="en-US" sz="2500" dirty="0"/>
              <a:t>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tools:  </a:t>
            </a:r>
            <a:r>
              <a:rPr lang="en-US" dirty="0" err="1" smtClean="0"/>
              <a:t>nullness</a:t>
            </a:r>
            <a:r>
              <a:rPr lang="en-US" dirty="0" smtClean="0"/>
              <a:t>, mutability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Adds annotations throughout your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More forthcoming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‘1’=‘1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‘1’=‘1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 checker 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Detect SQL injection vulnerability</a:t>
            </a:r>
          </a:p>
          <a:p>
            <a:r>
              <a:rPr lang="en-US" dirty="0" smtClean="0"/>
              <a:t>Guarantee absence of such vulnerabilities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20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“hello ” + getName()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Boolean.TRUE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41632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synchronized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expr)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“hello”;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().add(“One”);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Verification vs. bug finding</a:t>
            </a:r>
          </a:p>
          <a:p>
            <a:pPr>
              <a:buClr>
                <a:schemeClr val="tx1"/>
              </a:buClr>
            </a:pPr>
            <a:r>
              <a:rPr lang="en-US" dirty="0"/>
              <a:t>Conclusion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470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766"/>
            <a:ext cx="4019909" cy="480922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 prove that no bug exists</a:t>
            </a:r>
          </a:p>
          <a:p>
            <a:r>
              <a:rPr lang="en-US" b="1" dirty="0" smtClean="0"/>
              <a:t>Specifications</a:t>
            </a:r>
            <a:r>
              <a:rPr lang="en-US" dirty="0"/>
              <a:t>:  </a:t>
            </a:r>
            <a:r>
              <a:rPr lang="en-US" dirty="0" smtClean="0"/>
              <a:t>user provides</a:t>
            </a:r>
            <a:endParaRPr lang="en-US" dirty="0"/>
          </a:p>
          <a:p>
            <a:r>
              <a:rPr lang="en-US" b="1" dirty="0" smtClean="0"/>
              <a:t>False negatives</a:t>
            </a:r>
            <a:r>
              <a:rPr lang="en-US" dirty="0" smtClean="0"/>
              <a:t>:  none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False positives</a:t>
            </a:r>
            <a:r>
              <a:rPr lang="en-US" dirty="0" smtClean="0"/>
              <a:t>:  user suppresses warnings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Downside</a:t>
            </a:r>
            <a:r>
              <a:rPr lang="en-US" dirty="0" smtClean="0"/>
              <a:t>:  user burden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82886" y="326394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Bug-finding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901" y="326394"/>
            <a:ext cx="2872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Verification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80628" y="1263765"/>
            <a:ext cx="4166557" cy="480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Goal</a:t>
            </a:r>
            <a:r>
              <a:rPr lang="en-US" dirty="0" smtClean="0"/>
              <a:t>:  find </a:t>
            </a:r>
            <a:r>
              <a:rPr lang="en-US" dirty="0"/>
              <a:t>some </a:t>
            </a:r>
            <a:r>
              <a:rPr lang="en-US" dirty="0" smtClean="0"/>
              <a:t>bugs at low cost </a:t>
            </a:r>
            <a:endParaRPr lang="en-US" b="1" dirty="0" smtClean="0"/>
          </a:p>
          <a:p>
            <a:r>
              <a:rPr lang="en-US" b="1" dirty="0" smtClean="0"/>
              <a:t>Specifications</a:t>
            </a:r>
            <a:r>
              <a:rPr lang="en-US" dirty="0" smtClean="0"/>
              <a:t>:  infer likely specs</a:t>
            </a:r>
          </a:p>
          <a:p>
            <a:r>
              <a:rPr lang="en-US" b="1" dirty="0" smtClean="0"/>
              <a:t>False negatives:  </a:t>
            </a:r>
            <a:r>
              <a:rPr lang="en-US" dirty="0" smtClean="0"/>
              <a:t>acceptable</a:t>
            </a:r>
          </a:p>
          <a:p>
            <a:r>
              <a:rPr lang="en-US" b="1" dirty="0" smtClean="0"/>
              <a:t>False positives</a:t>
            </a:r>
            <a:r>
              <a:rPr lang="en-US" dirty="0" smtClean="0"/>
              <a:t>: heuristics </a:t>
            </a:r>
            <a:r>
              <a:rPr lang="en-US" dirty="0"/>
              <a:t>focus on most important bugs</a:t>
            </a:r>
          </a:p>
          <a:p>
            <a:r>
              <a:rPr lang="en-US" b="1" dirty="0" smtClean="0"/>
              <a:t>Downside</a:t>
            </a:r>
            <a:r>
              <a:rPr lang="en-US" dirty="0" smtClean="0"/>
              <a:t>:  missed bugs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21" y="6012610"/>
            <a:ext cx="8206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Neither is “</a:t>
            </a:r>
            <a:r>
              <a:rPr lang="en-US" sz="2400" dirty="0" smtClean="0"/>
              <a:t>better”; each is appropriate in certain circumstances.</a:t>
            </a:r>
            <a:br>
              <a:rPr lang="en-US" sz="2400" dirty="0" smtClean="0"/>
            </a:br>
            <a:r>
              <a:rPr lang="en-US" sz="2400" dirty="0" smtClean="0"/>
              <a:t>The approaches are converging.</a:t>
            </a:r>
          </a:p>
        </p:txBody>
      </p:sp>
    </p:spTree>
    <p:extLst>
      <p:ext uri="{BB962C8B-B14F-4D97-AF65-F5344CB8AC3E}">
        <p14:creationId xmlns:p14="http://schemas.microsoft.com/office/powerpoint/2010/main" val="1293114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2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Visibility of specifications and warning suppressions</a:t>
            </a:r>
          </a:p>
          <a:p>
            <a:pPr lvl="1"/>
            <a:r>
              <a:rPr lang="en-US" dirty="0" smtClean="0"/>
              <a:t>In the source code</a:t>
            </a:r>
          </a:p>
          <a:p>
            <a:pPr lvl="2"/>
            <a:r>
              <a:rPr lang="en-US" dirty="0" smtClean="0"/>
              <a:t>documentation aids </a:t>
            </a:r>
            <a:r>
              <a:rPr lang="en-US" dirty="0" err="1" smtClean="0"/>
              <a:t>programer</a:t>
            </a:r>
            <a:r>
              <a:rPr lang="en-US" dirty="0" smtClean="0"/>
              <a:t> understanding</a:t>
            </a:r>
          </a:p>
          <a:p>
            <a:pPr lvl="1"/>
            <a:r>
              <a:rPr lang="en-US" dirty="0" smtClean="0"/>
              <a:t>In the tool</a:t>
            </a:r>
          </a:p>
          <a:p>
            <a:pPr lvl="2"/>
            <a:r>
              <a:rPr lang="en-US" dirty="0" smtClean="0"/>
              <a:t>reduces code clutter</a:t>
            </a:r>
            <a:endParaRPr lang="en-US" dirty="0"/>
          </a:p>
          <a:p>
            <a:r>
              <a:rPr lang="en-US" dirty="0" smtClean="0"/>
              <a:t>Analysis comprehensibility</a:t>
            </a:r>
          </a:p>
          <a:p>
            <a:pPr lvl="1"/>
            <a:r>
              <a:rPr lang="en-US" dirty="0" smtClean="0"/>
              <a:t>A transparent tool gives understandable outcomes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upfront effort; more false positives</a:t>
            </a:r>
          </a:p>
          <a:p>
            <a:pPr lvl="1"/>
            <a:r>
              <a:rPr lang="en-US" dirty="0" smtClean="0"/>
              <a:t>An opaque tool can use more powerful analyses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effort to understand warnings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7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</a:t>
            </a:r>
            <a:r>
              <a:rPr lang="en-US" dirty="0" smtClean="0"/>
              <a:t>finding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8 syntax for type annotations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4"/>
              </a:rPr>
              <a:t>checkerframework.org/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</a:t>
            </a:r>
            <a:r>
              <a:rPr lang="en-US" sz="2400" smtClean="0"/>
              <a:t>Checker Framework”)</a:t>
            </a:r>
            <a:endParaRPr lang="en-US" sz="2400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1411061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“Java epoch”);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“Linux epoch”);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 Your code has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Who discovers the problems?</a:t>
            </a:r>
          </a:p>
          <a:p>
            <a:pPr lvl="1"/>
            <a:r>
              <a:rPr lang="en-US" dirty="0" smtClean="0"/>
              <a:t>If you are very lucky,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discovers (some of) them</a:t>
            </a:r>
          </a:p>
          <a:p>
            <a:pPr lvl="1"/>
            <a:r>
              <a:rPr lang="en-US" dirty="0" smtClean="0"/>
              <a:t>If you are unlucky, your </a:t>
            </a:r>
            <a:r>
              <a:rPr lang="en-US" dirty="0" smtClean="0">
                <a:solidFill>
                  <a:srgbClr val="FF0000"/>
                </a:solidFill>
              </a:rPr>
              <a:t>customer</a:t>
            </a:r>
            <a:r>
              <a:rPr lang="en-US" dirty="0" smtClean="0"/>
              <a:t> discovers them</a:t>
            </a:r>
          </a:p>
          <a:p>
            <a:pPr lvl="1"/>
            <a:r>
              <a:rPr lang="en-US" dirty="0" smtClean="0"/>
              <a:t>If you are very unlucky, </a:t>
            </a:r>
            <a:r>
              <a:rPr lang="en-US" dirty="0" smtClean="0">
                <a:solidFill>
                  <a:srgbClr val="FF0000"/>
                </a:solidFill>
              </a:rPr>
              <a:t>hackers</a:t>
            </a:r>
            <a:r>
              <a:rPr lang="en-US" dirty="0" smtClean="0"/>
              <a:t> discover them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are smart, the </a:t>
            </a:r>
            <a:r>
              <a:rPr lang="en-US" dirty="0" smtClean="0">
                <a:solidFill>
                  <a:srgbClr val="FF0000"/>
                </a:solidFill>
              </a:rPr>
              <a:t>compiler</a:t>
            </a:r>
            <a:r>
              <a:rPr lang="en-US" dirty="0" smtClean="0"/>
              <a:t> discovers them</a:t>
            </a:r>
          </a:p>
          <a:p>
            <a:endParaRPr lang="en-US" dirty="0" smtClean="0"/>
          </a:p>
          <a:p>
            <a:r>
              <a:rPr lang="en-US" dirty="0" smtClean="0"/>
              <a:t>It’s better to be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rgbClr val="FF0000"/>
                </a:solidFill>
              </a:rPr>
              <a:t>lucky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449" y="1926336"/>
            <a:ext cx="1581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In Java 8</a:t>
            </a:r>
            <a:r>
              <a:rPr lang="en-US" dirty="0" smtClean="0"/>
              <a:t>:  annotations on types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b="1" dirty="0" smtClean="0"/>
              <a:t> (</a:t>
            </a:r>
            <a:r>
              <a:rPr lang="en-US" b="1" i="1" dirty="0" smtClean="0"/>
              <a:t>not</a:t>
            </a:r>
            <a:r>
              <a:rPr lang="en-US" b="1" dirty="0" smtClean="0"/>
              <a:t> in Java 8)</a:t>
            </a:r>
            <a:r>
              <a:rPr lang="en-US" dirty="0" smtClean="0"/>
              <a:t>:  compile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1911"/>
            <a:ext cx="8345714" cy="468443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endParaRPr lang="en-US" sz="700" b="1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pPr>
              <a:buClr>
                <a:schemeClr val="tx1"/>
              </a:buClr>
            </a:pPr>
            <a:endParaRPr lang="en-US" sz="700" dirty="0" smtClean="0"/>
          </a:p>
          <a:p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assertions and run-time checks</a:t>
            </a:r>
          </a:p>
          <a:p>
            <a:endParaRPr lang="en-US" dirty="0" smtClean="0"/>
          </a:p>
          <a:p>
            <a:r>
              <a:rPr lang="en-US" dirty="0" smtClean="0"/>
              <a:t>Possible negatives:</a:t>
            </a:r>
          </a:p>
          <a:p>
            <a:pPr lvl="1"/>
            <a:r>
              <a:rPr lang="en-US" dirty="0" smtClean="0"/>
              <a:t>Must write the types (or use type inference)</a:t>
            </a:r>
          </a:p>
          <a:p>
            <a:pPr lvl="1"/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1469</Words>
  <Application>Microsoft Office PowerPoint</Application>
  <PresentationFormat>On-screen Show (4:3)</PresentationFormat>
  <Paragraphs>371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</vt:lpstr>
      <vt:lpstr>Courier New</vt:lpstr>
      <vt:lpstr>Helvetica Neue</vt:lpstr>
      <vt:lpstr>Symbol</vt:lpstr>
      <vt:lpstr>Office-thema</vt:lpstr>
      <vt:lpstr>PowerPoint Presentation</vt:lpstr>
      <vt:lpstr>Motivation</vt:lpstr>
      <vt:lpstr>Java’s type checking is too weak</vt:lpstr>
      <vt:lpstr>Some errors are silent</vt:lpstr>
      <vt:lpstr>Problem:  Your code has bugs</vt:lpstr>
      <vt:lpstr>Solution:  Pluggable type systems</vt:lpstr>
      <vt:lpstr>Outline</vt:lpstr>
      <vt:lpstr>Type qualifiers</vt:lpstr>
      <vt:lpstr>Benefits of type qualifiers</vt:lpstr>
      <vt:lpstr>Outline</vt:lpstr>
      <vt:lpstr>What bugs can you detect &amp; prevent? </vt:lpstr>
      <vt:lpstr>Using a checker</vt:lpstr>
      <vt:lpstr>Nullness and mutation demo</vt:lpstr>
      <vt:lpstr>Checkers are effective</vt:lpstr>
      <vt:lpstr>Selected case study results</vt:lpstr>
      <vt:lpstr>Comparison:  other nullness tools</vt:lpstr>
      <vt:lpstr>Checkers are featureful</vt:lpstr>
      <vt:lpstr>Checkers are usable</vt:lpstr>
      <vt:lpstr>What a checker guarantees</vt:lpstr>
      <vt:lpstr>Annotating libraries</vt:lpstr>
      <vt:lpstr>Outline</vt:lpstr>
      <vt:lpstr>SQL injection attack</vt:lpstr>
      <vt:lpstr>Taint checker</vt:lpstr>
      <vt:lpstr>Taint checker demo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PowerPoint Presentation</vt:lpstr>
      <vt:lpstr>Other design considerations</vt:lpstr>
      <vt:lpstr>Outline</vt:lpstr>
      <vt:lpstr>Pluggable type-checking</vt:lpstr>
    </vt:vector>
  </TitlesOfParts>
  <Company>The Java Community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Michael Ernst</cp:lastModifiedBy>
  <cp:revision>147</cp:revision>
  <dcterms:created xsi:type="dcterms:W3CDTF">2009-10-09T08:48:41Z</dcterms:created>
  <dcterms:modified xsi:type="dcterms:W3CDTF">2014-08-29T10:47:05Z</dcterms:modified>
</cp:coreProperties>
</file>