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268" r:id="rId2"/>
    <p:sldId id="332" r:id="rId3"/>
    <p:sldId id="270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301" r:id="rId12"/>
    <p:sldId id="348" r:id="rId13"/>
    <p:sldId id="349" r:id="rId14"/>
    <p:sldId id="350" r:id="rId15"/>
    <p:sldId id="306" r:id="rId16"/>
    <p:sldId id="282" r:id="rId17"/>
    <p:sldId id="283" r:id="rId18"/>
    <p:sldId id="284" r:id="rId19"/>
    <p:sldId id="285" r:id="rId20"/>
    <p:sldId id="286" r:id="rId21"/>
    <p:sldId id="347" r:id="rId22"/>
    <p:sldId id="287" r:id="rId23"/>
    <p:sldId id="302" r:id="rId24"/>
    <p:sldId id="288" r:id="rId25"/>
    <p:sldId id="316" r:id="rId26"/>
    <p:sldId id="317" r:id="rId27"/>
    <p:sldId id="318" r:id="rId28"/>
    <p:sldId id="319" r:id="rId29"/>
    <p:sldId id="321" r:id="rId30"/>
    <p:sldId id="334" r:id="rId31"/>
    <p:sldId id="320" r:id="rId32"/>
    <p:sldId id="289" r:id="rId33"/>
    <p:sldId id="290" r:id="rId34"/>
    <p:sldId id="307" r:id="rId35"/>
    <p:sldId id="292" r:id="rId36"/>
    <p:sldId id="293" r:id="rId37"/>
    <p:sldId id="294" r:id="rId38"/>
    <p:sldId id="295" r:id="rId39"/>
    <p:sldId id="299" r:id="rId40"/>
    <p:sldId id="313" r:id="rId41"/>
    <p:sldId id="309" r:id="rId42"/>
    <p:sldId id="312" r:id="rId43"/>
    <p:sldId id="343" r:id="rId44"/>
    <p:sldId id="341" r:id="rId45"/>
    <p:sldId id="342" r:id="rId46"/>
    <p:sldId id="333" r:id="rId47"/>
    <p:sldId id="297" r:id="rId48"/>
    <p:sldId id="298" r:id="rId49"/>
  </p:sldIdLst>
  <p:sldSz cx="9144000" cy="6858000" type="screen4x3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Valerie Hillewaere" initials="V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7CE29"/>
    <a:srgbClr val="F89938"/>
    <a:srgbClr val="FA4A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37" autoAdjust="0"/>
  </p:normalViewPr>
  <p:slideViewPr>
    <p:cSldViewPr snapToGrid="0" snapToObjects="1">
      <p:cViewPr varScale="1">
        <p:scale>
          <a:sx n="86" d="100"/>
          <a:sy n="86" d="100"/>
        </p:scale>
        <p:origin x="1354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8421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-75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B0A62-8E67-4C9C-BD0A-1B623B6FF41A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9087D8-3AD0-4D7C-955B-12306B598C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096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352BF5-329B-4DBF-99DF-ACF46ECAA31D}" type="datetimeFigureOut">
              <a:rPr lang="en-US" smtClean="0"/>
              <a:pPr/>
              <a:t>1/17/2016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2508A-4740-4BC3-A527-DDCBEA2949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3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Programmers wish to prevent these.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B57C45C-133B-4E2A-A721-CDA02D616735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1113172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2100042-36DD-469E-AC64-803984170B3E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9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29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199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067AB92D-6DCC-49C4-B2C0-07DB7853CFF4}" type="slidenum">
              <a:t>30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605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 method call, overriding, etc.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Verification:  User even has to provide specifications for libraries.  Inference</a:t>
            </a:r>
            <a:r>
              <a:rPr lang="en-US" baseline="0" dirty="0" smtClean="0"/>
              <a:t> is still possible.</a:t>
            </a:r>
            <a:endParaRPr lang="en-US" dirty="0" smtClean="0"/>
          </a:p>
          <a:p>
            <a:r>
              <a:rPr lang="en-US" dirty="0" smtClean="0"/>
              <a:t>Bug-finding:  Specifications</a:t>
            </a:r>
            <a:r>
              <a:rPr lang="en-US" baseline="0" dirty="0" smtClean="0"/>
              <a:t> may be inaccurate</a:t>
            </a:r>
            <a:endParaRPr lang="en-US" dirty="0" smtClean="0"/>
          </a:p>
          <a:p>
            <a:r>
              <a:rPr lang="en-US" dirty="0" smtClean="0"/>
              <a:t>Neither one leads to more user confusion; verification might even lead to less</a:t>
            </a:r>
          </a:p>
          <a:p>
            <a:r>
              <a:rPr lang="en-US" dirty="0" smtClean="0"/>
              <a:t>My research agenda enables</a:t>
            </a:r>
            <a:r>
              <a:rPr lang="en-US" baseline="0" dirty="0" smtClean="0"/>
              <a:t> verification; </a:t>
            </a:r>
            <a:r>
              <a:rPr lang="en-US" baseline="0" dirty="0" err="1" smtClean="0"/>
              <a:t>Coverity’s</a:t>
            </a:r>
            <a:r>
              <a:rPr lang="en-US" baseline="0" dirty="0" smtClean="0"/>
              <a:t> profitable business model focuses on bug-finding.  The two are converging.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8961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orthogonal to the previous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352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7E38A6A-72B5-44B2-95C0-E8ACCB7F3CBF}" type="slidenum">
              <a:t>46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422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0DEBBA6-B61F-4BFE-B195-C46BEA3B52F7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48</a:t>
            </a:fld>
            <a:endParaRPr lang="en-US" smtClean="0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smtClean="0"/>
              <a:t>Catch me anytime for a demo.</a:t>
            </a:r>
          </a:p>
        </p:txBody>
      </p:sp>
    </p:spTree>
    <p:extLst>
      <p:ext uri="{BB962C8B-B14F-4D97-AF65-F5344CB8AC3E}">
        <p14:creationId xmlns:p14="http://schemas.microsoft.com/office/powerpoint/2010/main" val="1039455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Also:</a:t>
            </a:r>
            <a:r>
              <a:rPr lang="en-US" baseline="0" dirty="0" smtClean="0"/>
              <a:t> 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UnsupportedOperationException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, </a:t>
            </a:r>
            <a:r>
              <a:rPr lang="en-US" dirty="0" err="1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SQLException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F2CCB1B-A173-CA4C-8538-C2EF2964410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580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95" name="Shape 1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8883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21" name="Shape 22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1553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51" name="Shape 25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99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02508A-4740-4BC3-A527-DDCBEA2949C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52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11B193-81B9-424A-B180-B7E9C6747253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726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1E1092AB-C792-45E0-83E1-27B0B15D9BE2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1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9471B15-84D1-406C-AC6C-4892D48337F9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43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8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793724"/>
            <a:ext cx="7772400" cy="1470025"/>
          </a:xfrm>
        </p:spPr>
        <p:txBody>
          <a:bodyPr/>
          <a:lstStyle>
            <a:lvl1pPr>
              <a:defRPr u="none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371600" y="2263749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titelstijl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914849"/>
            <a:ext cx="7772400" cy="1362075"/>
          </a:xfrm>
        </p:spPr>
        <p:txBody>
          <a:bodyPr anchor="ctr"/>
          <a:lstStyle>
            <a:lvl1pPr algn="ctr">
              <a:defRPr sz="4000" b="1" cap="all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</a:lstStyle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0360" y="4856164"/>
            <a:ext cx="7772400" cy="893930"/>
          </a:xfrm>
        </p:spPr>
        <p:txBody>
          <a:bodyPr anchor="b"/>
          <a:lstStyle>
            <a:lvl1pPr marL="0" indent="0" algn="ctr">
              <a:buNone/>
              <a:defRPr sz="2000">
                <a:solidFill>
                  <a:srgbClr val="FA4A21"/>
                </a:solidFill>
                <a:effectLst>
                  <a:outerShdw blurRad="50800" dist="38100" dir="2700000">
                    <a:schemeClr val="bg1"/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err="1" smtClean="0"/>
              <a:t>Klik</a:t>
            </a:r>
            <a:r>
              <a:rPr lang="en-US" dirty="0" smtClean="0"/>
              <a:t> </a:t>
            </a:r>
            <a:r>
              <a:rPr lang="en-US" dirty="0" err="1" smtClean="0"/>
              <a:t>om</a:t>
            </a:r>
            <a:r>
              <a:rPr lang="en-US" dirty="0" smtClean="0"/>
              <a:t> de </a:t>
            </a:r>
            <a:r>
              <a:rPr lang="en-US" dirty="0" err="1" smtClean="0"/>
              <a:t>tekststijl</a:t>
            </a:r>
            <a:r>
              <a:rPr lang="en-US" dirty="0" smtClean="0"/>
              <a:t> van het model </a:t>
            </a:r>
            <a:r>
              <a:rPr lang="en-US" dirty="0" err="1" smtClean="0"/>
              <a:t>te</a:t>
            </a:r>
            <a:r>
              <a:rPr lang="en-US" dirty="0" smtClean="0"/>
              <a:t> </a:t>
            </a:r>
            <a:r>
              <a:rPr lang="en-US" dirty="0" err="1" smtClean="0"/>
              <a:t>bewerken</a:t>
            </a:r>
            <a:endParaRPr lang="en-US" dirty="0" smtClean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1BC78-26EE-F449-AB4E-4B63390B0AE5}" type="datetimeFigureOut">
              <a:rPr lang="nl-NL" smtClean="0"/>
              <a:pPr/>
              <a:t>17-1-2016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084B9-3F68-5742-A954-E288251FCFB9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00FF"/>
                </a:solidFill>
              </a:defRPr>
            </a:lvl1pPr>
          </a:lstStyle>
          <a:p>
            <a:r>
              <a:rPr lang="en-CA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dirty="0" smtClean="0"/>
              <a:t>Click to edit Master text styles</a:t>
            </a:r>
          </a:p>
          <a:p>
            <a:pPr lvl="1"/>
            <a:r>
              <a:rPr lang="en-CA" dirty="0" smtClean="0"/>
              <a:t>Second level</a:t>
            </a:r>
          </a:p>
          <a:p>
            <a:pPr lvl="2"/>
            <a:r>
              <a:rPr lang="en-CA" dirty="0" smtClean="0"/>
              <a:t>Third level</a:t>
            </a:r>
          </a:p>
          <a:p>
            <a:pPr lvl="3"/>
            <a:r>
              <a:rPr lang="en-CA" dirty="0" smtClean="0"/>
              <a:t>Fourth level</a:t>
            </a:r>
          </a:p>
          <a:p>
            <a:pPr lvl="4"/>
            <a:r>
              <a:rPr lang="en-CA" dirty="0" smtClean="0"/>
              <a:t>Fifth level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307697-3216-BF49-AE76-CEF5DB81BAC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1C72C52A-E047-4CCC-BD81-42C21AFEBF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1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3" name="Shape 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06900" y="6287352"/>
            <a:ext cx="1613298" cy="6468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647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err="1" smtClean="0"/>
              <a:t>Titelstijl</a:t>
            </a:r>
            <a:r>
              <a:rPr lang="en-US" dirty="0" smtClean="0"/>
              <a:t> van model </a:t>
            </a:r>
            <a:r>
              <a:rPr lang="en-US" dirty="0" err="1" smtClean="0"/>
              <a:t>bewerken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Klik om de tekststijl van het model te bewerken</a:t>
            </a:r>
          </a:p>
          <a:p>
            <a:pPr lvl="1"/>
            <a:r>
              <a:rPr lang="en-US" smtClean="0"/>
              <a:t>Tweede niveau</a:t>
            </a:r>
          </a:p>
          <a:p>
            <a:pPr lvl="2"/>
            <a:r>
              <a:rPr lang="en-US" smtClean="0"/>
              <a:t>Derde niveau</a:t>
            </a:r>
          </a:p>
          <a:p>
            <a:pPr lvl="3"/>
            <a:r>
              <a:rPr lang="en-US" smtClean="0"/>
              <a:t>Vierde niveau</a:t>
            </a:r>
          </a:p>
          <a:p>
            <a:pPr lvl="4"/>
            <a:r>
              <a:rPr lang="en-US" smtClean="0"/>
              <a:t>Vijfde niveau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E1BC78-26EE-F449-AB4E-4B63390B0AE5}" type="datetimeFigureOut">
              <a:rPr lang="nl-NL" smtClean="0"/>
              <a:pPr/>
              <a:t>17-1-2016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‹#›</a:t>
            </a:fld>
            <a:endParaRPr lang="nl-NL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5" r:id="rId2"/>
    <p:sldLayoutId id="2147483666" r:id="rId3"/>
    <p:sldLayoutId id="2147483667" r:id="rId4"/>
    <p:sldLayoutId id="2147483668" r:id="rId5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types.cs.washington.edu/checker-framework/tutorial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://checkerframework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 txBox="1">
            <a:spLocks/>
          </p:cNvSpPr>
          <p:nvPr/>
        </p:nvSpPr>
        <p:spPr>
          <a:xfrm>
            <a:off x="60386" y="2095329"/>
            <a:ext cx="9023230" cy="175206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Preventing errors before they </a:t>
            </a:r>
            <a:r>
              <a:rPr lang="en-US" sz="4000" b="1" dirty="0" smtClean="0">
                <a:solidFill>
                  <a:srgbClr val="0000FF"/>
                </a:solidFill>
              </a:rPr>
              <a:t>happen</a:t>
            </a:r>
            <a: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  <a:t>:</a:t>
            </a:r>
            <a:br>
              <a:rPr lang="nl-NL" sz="4000" b="1" cap="all" dirty="0" smtClean="0">
                <a:solidFill>
                  <a:srgbClr val="0000FF"/>
                </a:solidFill>
                <a:effectLst>
                  <a:outerShdw blurRad="50800" dist="38100" dir="2700000">
                    <a:schemeClr val="bg1"/>
                  </a:outerShdw>
                </a:effectLst>
              </a:rPr>
            </a:br>
            <a:r>
              <a:rPr lang="en-US" sz="4000" b="1" dirty="0" smtClean="0">
                <a:solidFill>
                  <a:srgbClr val="0000FF"/>
                </a:solidFill>
              </a:rPr>
              <a:t>Lightweight verification</a:t>
            </a:r>
          </a:p>
          <a:p>
            <a:pPr lvl="0" algn="ctr">
              <a:spcBef>
                <a:spcPct val="0"/>
              </a:spcBef>
            </a:pPr>
            <a:r>
              <a:rPr lang="en-US" sz="4000" b="1" dirty="0">
                <a:solidFill>
                  <a:srgbClr val="0000FF"/>
                </a:solidFill>
              </a:rPr>
              <a:t>via pluggable </a:t>
            </a:r>
            <a:r>
              <a:rPr lang="en-US" sz="4000" b="1" dirty="0" smtClean="0">
                <a:solidFill>
                  <a:srgbClr val="0000FF"/>
                </a:solidFill>
              </a:rPr>
              <a:t>type-checking</a:t>
            </a:r>
          </a:p>
        </p:txBody>
      </p:sp>
      <p:sp>
        <p:nvSpPr>
          <p:cNvPr id="5" name="Subtitel 2"/>
          <p:cNvSpPr txBox="1">
            <a:spLocks/>
          </p:cNvSpPr>
          <p:nvPr/>
        </p:nvSpPr>
        <p:spPr>
          <a:xfrm>
            <a:off x="60385" y="3867148"/>
            <a:ext cx="9023230" cy="278381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dirty="0" smtClean="0"/>
              <a:t>Michael D. Ernst</a:t>
            </a:r>
          </a:p>
          <a:p>
            <a:pPr algn="ctr"/>
            <a:r>
              <a:rPr lang="en-US" sz="2400" dirty="0" smtClean="0"/>
              <a:t>University of Washington (Seattle, WA, USA)</a:t>
            </a:r>
          </a:p>
          <a:p>
            <a:pPr algn="ctr"/>
            <a:r>
              <a:rPr lang="en-US" sz="2400" dirty="0" smtClean="0"/>
              <a:t>University of Buenos Aires</a:t>
            </a:r>
            <a:endParaRPr lang="en-US" sz="2000" dirty="0" smtClean="0"/>
          </a:p>
          <a:p>
            <a:pPr algn="ctr"/>
            <a:r>
              <a:rPr lang="en-US" sz="2400" dirty="0" smtClean="0"/>
              <a:t>Joint work with Werner </a:t>
            </a:r>
            <a:r>
              <a:rPr lang="en-US" sz="2400" dirty="0" err="1" smtClean="0"/>
              <a:t>Dietl</a:t>
            </a:r>
            <a:r>
              <a:rPr lang="en-US" sz="2400" dirty="0" smtClean="0"/>
              <a:t> and many others</a:t>
            </a:r>
          </a:p>
          <a:p>
            <a:pPr algn="ctr"/>
            <a:endParaRPr lang="en-US" sz="2400" dirty="0" smtClean="0"/>
          </a:p>
          <a:p>
            <a:pPr algn="ctr"/>
            <a:r>
              <a:rPr lang="en-US" sz="3200" dirty="0" smtClean="0"/>
              <a:t>http://CheckerFramework.org/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268513" y="171636"/>
            <a:ext cx="3708401" cy="1480457"/>
          </a:xfrm>
          <a:prstGeom prst="foldedCorner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print(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Readonly</a:t>
            </a:r>
            <a:r>
              <a:rPr lang="en-US" sz="2000" dirty="0">
                <a:solidFill>
                  <a:schemeClr val="tx1"/>
                </a:solidFill>
              </a:rPr>
              <a:t> Object x) 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List&lt;</a:t>
            </a:r>
            <a:r>
              <a:rPr lang="en-US" sz="2000" b="1" u="sng" dirty="0">
                <a:solidFill>
                  <a:srgbClr val="006600"/>
                </a:solidFill>
              </a:rPr>
              <a:t>@</a:t>
            </a:r>
            <a:r>
              <a:rPr lang="en-US" sz="2000" b="1" u="sng" dirty="0" err="1">
                <a:solidFill>
                  <a:srgbClr val="006600"/>
                </a:solidFill>
              </a:rPr>
              <a:t>NonNull</a:t>
            </a:r>
            <a:r>
              <a:rPr lang="en-US" sz="2000" dirty="0">
                <a:solidFill>
                  <a:schemeClr val="tx1"/>
                </a:solidFill>
              </a:rPr>
              <a:t> String&gt; </a:t>
            </a:r>
            <a:r>
              <a:rPr lang="en-US" sz="2000" dirty="0" err="1">
                <a:solidFill>
                  <a:schemeClr val="tx1"/>
                </a:solidFill>
              </a:rPr>
              <a:t>lst</a:t>
            </a:r>
            <a:r>
              <a:rPr lang="en-US" sz="2000" dirty="0">
                <a:solidFill>
                  <a:schemeClr val="tx1"/>
                </a:solidFill>
              </a:rPr>
              <a:t>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   …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dirty="0">
                <a:solidFill>
                  <a:schemeClr val="tx1"/>
                </a:solidFill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10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a checker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99714" cy="478608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Run in IDE or on command line</a:t>
            </a:r>
          </a:p>
          <a:p>
            <a:r>
              <a:rPr lang="en-US" dirty="0" smtClean="0"/>
              <a:t>Works as a compiler plug-in (annotation processor)</a:t>
            </a:r>
          </a:p>
          <a:p>
            <a:r>
              <a:rPr lang="en-US" dirty="0" smtClean="0"/>
              <a:t>Familiar workflow and error messages</a:t>
            </a:r>
          </a:p>
          <a:p>
            <a:endParaRPr lang="en-US" dirty="0" smtClean="0"/>
          </a:p>
          <a:p>
            <a:pPr>
              <a:buNone/>
            </a:pP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% </a:t>
            </a:r>
            <a:r>
              <a:rPr lang="en-US" sz="26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–processor </a:t>
            </a:r>
            <a:r>
              <a:rPr lang="en-US" sz="26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US" sz="26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600" b="1" dirty="0" smtClean="0">
                <a:latin typeface="Courier New" pitchFamily="49" charset="0"/>
                <a:cs typeface="Courier New" pitchFamily="49" charset="0"/>
              </a:rPr>
              <a:t>MyFile.java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MyFile.java:9: incompatible types.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nonNullVar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= 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nullableValue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;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                ^</a:t>
            </a:r>
            <a:b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found   : @</a:t>
            </a:r>
            <a:r>
              <a:rPr lang="en-US" sz="2800" b="1" dirty="0" err="1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Nullable</a:t>
            </a: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 String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  <a:t/>
            </a:r>
            <a:br>
              <a:rPr lang="en-US" sz="2800" b="1" dirty="0" smtClean="0">
                <a:latin typeface="Courier New" pitchFamily="49" charset="0"/>
                <a:cs typeface="Courier New" pitchFamily="49" charset="0"/>
                <a:sym typeface="Courier" charset="0"/>
              </a:rPr>
            </a:br>
            <a:r>
              <a:rPr lang="en-US" sz="2800" b="1" dirty="0" smtClean="0">
                <a:latin typeface="Courier New" pitchFamily="49" charset="0"/>
                <a:ea typeface="Courier" charset="0"/>
                <a:cs typeface="Courier" charset="0"/>
                <a:sym typeface="Courier" charset="0"/>
              </a:rPr>
              <a:t>required: @NonNull String</a:t>
            </a:r>
            <a:endParaRPr lang="en-US" sz="28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2800" dirty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11</a:t>
            </a:fld>
            <a:endParaRPr lang="nl-NL" dirty="0"/>
          </a:p>
        </p:txBody>
      </p:sp>
      <p:pic>
        <p:nvPicPr>
          <p:cNvPr id="2050" name="Picture 2" descr="C:\cygwin\home\mernst\sync\screen-shot-check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4589" y="3219958"/>
            <a:ext cx="6219590" cy="3501517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6" name="Rectangle 5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4453217" y="3244334"/>
            <a:ext cx="237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 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Optional </a:t>
            </a:r>
            <a:r>
              <a:rPr lang="en"/>
              <a:t>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1" name="Shape 181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82" name="Shape 182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183" name="Shape 183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184" name="Shape 184"/>
          <p:cNvCxnSpPr>
            <a:stCxn id="181" idx="3"/>
            <a:endCxn id="182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5" name="Shape 185"/>
          <p:cNvCxnSpPr>
            <a:stCxn id="182" idx="3"/>
            <a:endCxn id="183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86" name="Shape 186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187" name="Shape 187"/>
          <p:cNvCxnSpPr>
            <a:stCxn id="182" idx="2"/>
            <a:endCxn id="186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88" name="Shape 188"/>
          <p:cNvCxnSpPr>
            <a:stCxn id="186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89" name="Shape 18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190" name="Shape 19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191" name="Shape 191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cxnSp>
        <p:nvCxnSpPr>
          <p:cNvPr id="192" name="Shape 192"/>
          <p:cNvCxnSpPr>
            <a:endCxn id="181" idx="2"/>
          </p:cNvCxnSpPr>
          <p:nvPr/>
        </p:nvCxnSpPr>
        <p:spPr>
          <a:xfrm rot="10800000">
            <a:off x="1217849" y="2464375"/>
            <a:ext cx="0" cy="14640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853072128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8" name="Shape 198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199" name="Shape 199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00" name="Shape 200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01" name="Shape 201"/>
          <p:cNvCxnSpPr>
            <a:stCxn id="198" idx="3"/>
            <a:endCxn id="199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2" name="Shape 202"/>
          <p:cNvCxnSpPr>
            <a:stCxn id="199" idx="3"/>
            <a:endCxn id="200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3" name="Shape 203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04" name="Shape 204"/>
          <p:cNvCxnSpPr>
            <a:stCxn id="199" idx="2"/>
            <a:endCxn id="203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5" name="Shape 205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06" name="Shape 206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07" name="Shape 207"/>
          <p:cNvCxnSpPr>
            <a:endCxn id="205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8" name="Shape 208"/>
          <p:cNvCxnSpPr>
            <a:stCxn id="205" idx="2"/>
            <a:endCxn id="206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09" name="Shape 209"/>
          <p:cNvCxnSpPr>
            <a:stCxn id="206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10" name="Shape 210"/>
          <p:cNvCxnSpPr>
            <a:endCxn id="198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1" name="Shape 211"/>
          <p:cNvCxnSpPr>
            <a:stCxn id="203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12" name="Shape 212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3" name="Shape 213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14" name="Shape 214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15" name="Shape 215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16" name="Shape 216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7" name="Shape 217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18" name="Shape 21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</p:spTree>
    <p:extLst>
      <p:ext uri="{BB962C8B-B14F-4D97-AF65-F5344CB8AC3E}">
        <p14:creationId xmlns:p14="http://schemas.microsoft.com/office/powerpoint/2010/main" val="241547791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Optional Type Checking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4" name="Shape 224"/>
          <p:cNvSpPr/>
          <p:nvPr/>
        </p:nvSpPr>
        <p:spPr>
          <a:xfrm>
            <a:off x="457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Source</a:t>
            </a:r>
          </a:p>
        </p:txBody>
      </p:sp>
      <p:sp>
        <p:nvSpPr>
          <p:cNvPr id="225" name="Shape 225"/>
          <p:cNvSpPr/>
          <p:nvPr/>
        </p:nvSpPr>
        <p:spPr>
          <a:xfrm>
            <a:off x="2743200" y="1988575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Compiler</a:t>
            </a:r>
          </a:p>
        </p:txBody>
      </p:sp>
      <p:sp>
        <p:nvSpPr>
          <p:cNvPr id="226" name="Shape 226"/>
          <p:cNvSpPr/>
          <p:nvPr/>
        </p:nvSpPr>
        <p:spPr>
          <a:xfrm>
            <a:off x="6667625" y="1988575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Executable</a:t>
            </a:r>
          </a:p>
        </p:txBody>
      </p:sp>
      <p:cxnSp>
        <p:nvCxnSpPr>
          <p:cNvPr id="227" name="Shape 227"/>
          <p:cNvCxnSpPr>
            <a:stCxn id="224" idx="3"/>
            <a:endCxn id="225" idx="1"/>
          </p:cNvCxnSpPr>
          <p:nvPr/>
        </p:nvCxnSpPr>
        <p:spPr>
          <a:xfrm>
            <a:off x="1978499" y="2226475"/>
            <a:ext cx="7647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28" name="Shape 228"/>
          <p:cNvCxnSpPr>
            <a:stCxn id="225" idx="3"/>
            <a:endCxn id="226" idx="1"/>
          </p:cNvCxnSpPr>
          <p:nvPr/>
        </p:nvCxnSpPr>
        <p:spPr>
          <a:xfrm>
            <a:off x="4264499" y="2226475"/>
            <a:ext cx="24029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29" name="Shape 229"/>
          <p:cNvSpPr/>
          <p:nvPr/>
        </p:nvSpPr>
        <p:spPr>
          <a:xfrm>
            <a:off x="2743200" y="3682550"/>
            <a:ext cx="1521299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Errors</a:t>
            </a:r>
          </a:p>
        </p:txBody>
      </p:sp>
      <p:cxnSp>
        <p:nvCxnSpPr>
          <p:cNvPr id="230" name="Shape 230"/>
          <p:cNvCxnSpPr>
            <a:stCxn id="225" idx="2"/>
            <a:endCxn id="229" idx="0"/>
          </p:cNvCxnSpPr>
          <p:nvPr/>
        </p:nvCxnSpPr>
        <p:spPr>
          <a:xfrm>
            <a:off x="3503849" y="2464375"/>
            <a:ext cx="0" cy="1218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31" name="Shape 231"/>
          <p:cNvSpPr/>
          <p:nvPr/>
        </p:nvSpPr>
        <p:spPr>
          <a:xfrm>
            <a:off x="5005350" y="34772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sp>
        <p:nvSpPr>
          <p:cNvPr id="232" name="Shape 232"/>
          <p:cNvSpPr/>
          <p:nvPr/>
        </p:nvSpPr>
        <p:spPr>
          <a:xfrm>
            <a:off x="5145900" y="5625200"/>
            <a:ext cx="1914900" cy="4758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Warnings</a:t>
            </a:r>
          </a:p>
        </p:txBody>
      </p:sp>
      <p:cxnSp>
        <p:nvCxnSpPr>
          <p:cNvPr id="233" name="Shape 233"/>
          <p:cNvCxnSpPr>
            <a:endCxn id="231" idx="0"/>
          </p:cNvCxnSpPr>
          <p:nvPr/>
        </p:nvCxnSpPr>
        <p:spPr>
          <a:xfrm>
            <a:off x="6103349" y="2242699"/>
            <a:ext cx="0" cy="1234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4" name="Shape 234"/>
          <p:cNvCxnSpPr>
            <a:stCxn id="231" idx="2"/>
            <a:endCxn id="232" idx="0"/>
          </p:cNvCxnSpPr>
          <p:nvPr/>
        </p:nvCxnSpPr>
        <p:spPr>
          <a:xfrm>
            <a:off x="6103349" y="4363700"/>
            <a:ext cx="0" cy="12615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5" name="Shape 235"/>
          <p:cNvCxnSpPr>
            <a:stCxn id="232" idx="1"/>
          </p:cNvCxnSpPr>
          <p:nvPr/>
        </p:nvCxnSpPr>
        <p:spPr>
          <a:xfrm rot="10800000">
            <a:off x="1215300" y="5863100"/>
            <a:ext cx="3930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236" name="Shape 236"/>
          <p:cNvCxnSpPr>
            <a:endCxn id="224" idx="2"/>
          </p:cNvCxnSpPr>
          <p:nvPr/>
        </p:nvCxnSpPr>
        <p:spPr>
          <a:xfrm rot="10800000" flipH="1">
            <a:off x="1215149" y="2464375"/>
            <a:ext cx="2700" cy="339930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37" name="Shape 237"/>
          <p:cNvCxnSpPr>
            <a:stCxn id="229" idx="1"/>
          </p:cNvCxnSpPr>
          <p:nvPr/>
        </p:nvCxnSpPr>
        <p:spPr>
          <a:xfrm rot="10800000">
            <a:off x="1206600" y="3920450"/>
            <a:ext cx="1536600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238" name="Shape 238"/>
          <p:cNvSpPr txBox="1"/>
          <p:nvPr/>
        </p:nvSpPr>
        <p:spPr>
          <a:xfrm>
            <a:off x="7506150" y="3212625"/>
            <a:ext cx="14447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Guaranteed behavior</a:t>
            </a:r>
          </a:p>
        </p:txBody>
      </p:sp>
      <p:sp>
        <p:nvSpPr>
          <p:cNvPr id="239" name="Shape 239"/>
          <p:cNvSpPr txBox="1"/>
          <p:nvPr/>
        </p:nvSpPr>
        <p:spPr>
          <a:xfrm>
            <a:off x="1326275" y="35435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0" name="Shape 240"/>
          <p:cNvSpPr txBox="1"/>
          <p:nvPr/>
        </p:nvSpPr>
        <p:spPr>
          <a:xfrm>
            <a:off x="1326275" y="3892425"/>
            <a:ext cx="1044599" cy="679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Change types</a:t>
            </a:r>
          </a:p>
        </p:txBody>
      </p:sp>
      <p:sp>
        <p:nvSpPr>
          <p:cNvPr id="241" name="Shape 241"/>
          <p:cNvSpPr txBox="1"/>
          <p:nvPr/>
        </p:nvSpPr>
        <p:spPr>
          <a:xfrm>
            <a:off x="3006350" y="54722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Fix bugs</a:t>
            </a:r>
          </a:p>
        </p:txBody>
      </p:sp>
      <p:sp>
        <p:nvSpPr>
          <p:cNvPr id="242" name="Shape 242"/>
          <p:cNvSpPr txBox="1"/>
          <p:nvPr/>
        </p:nvSpPr>
        <p:spPr>
          <a:xfrm>
            <a:off x="3006350" y="5863100"/>
            <a:ext cx="1455599" cy="78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Add/change annotations</a:t>
            </a:r>
          </a:p>
        </p:txBody>
      </p:sp>
      <p:cxnSp>
        <p:nvCxnSpPr>
          <p:cNvPr id="243" name="Shape 243"/>
          <p:cNvCxnSpPr/>
          <p:nvPr/>
        </p:nvCxnSpPr>
        <p:spPr>
          <a:xfrm>
            <a:off x="7206425" y="39686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4" name="Shape 244"/>
          <p:cNvSpPr txBox="1"/>
          <p:nvPr/>
        </p:nvSpPr>
        <p:spPr>
          <a:xfrm>
            <a:off x="4461950" y="1835600"/>
            <a:ext cx="1308599" cy="39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No errors</a:t>
            </a:r>
          </a:p>
        </p:txBody>
      </p:sp>
      <p:sp>
        <p:nvSpPr>
          <p:cNvPr id="245" name="Shape 245"/>
          <p:cNvSpPr/>
          <p:nvPr/>
        </p:nvSpPr>
        <p:spPr>
          <a:xfrm>
            <a:off x="5157750" y="36296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6" name="Shape 246"/>
          <p:cNvCxnSpPr/>
          <p:nvPr/>
        </p:nvCxnSpPr>
        <p:spPr>
          <a:xfrm>
            <a:off x="7358825" y="41210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7" name="Shape 247"/>
          <p:cNvSpPr/>
          <p:nvPr/>
        </p:nvSpPr>
        <p:spPr>
          <a:xfrm>
            <a:off x="5310150" y="3782000"/>
            <a:ext cx="2195999" cy="886500"/>
          </a:xfrm>
          <a:prstGeom prst="rect">
            <a:avLst/>
          </a:prstGeom>
          <a:solidFill>
            <a:srgbClr val="FFFF00"/>
          </a:solidFill>
          <a:ln w="19050" cap="flat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" sz="2400"/>
              <a:t>Optional</a:t>
            </a:r>
            <a:br>
              <a:rPr lang="en" sz="2400"/>
            </a:br>
            <a:r>
              <a:rPr lang="en" sz="2400"/>
              <a:t>Type Checker</a:t>
            </a:r>
          </a:p>
        </p:txBody>
      </p:sp>
      <p:cxnSp>
        <p:nvCxnSpPr>
          <p:cNvPr id="248" name="Shape 248"/>
          <p:cNvCxnSpPr/>
          <p:nvPr/>
        </p:nvCxnSpPr>
        <p:spPr>
          <a:xfrm>
            <a:off x="7511225" y="4273425"/>
            <a:ext cx="1444799" cy="0"/>
          </a:xfrm>
          <a:prstGeom prst="straightConnector1">
            <a:avLst/>
          </a:prstGeom>
          <a:noFill/>
          <a:ln w="28575" cap="flat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509027839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Nullness</a:t>
            </a:r>
            <a:r>
              <a:rPr lang="en-US" dirty="0" smtClean="0"/>
              <a:t> and mutation demo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Detect errors</a:t>
            </a:r>
          </a:p>
          <a:p>
            <a:r>
              <a:rPr lang="en-US" dirty="0" smtClean="0"/>
              <a:t>Guarantee the absence of errors</a:t>
            </a:r>
          </a:p>
          <a:p>
            <a:r>
              <a:rPr lang="en-US" dirty="0" smtClean="0"/>
              <a:t>Verify the correctness of optimizations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15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03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Checkers are effective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Practical</a:t>
            </a:r>
            <a:r>
              <a:rPr lang="en-US" sz="3500" dirty="0" smtClean="0"/>
              <a:t>:  in daily use at Google, on Wall Street, etc.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sz="3500" b="1" dirty="0" smtClean="0">
                <a:solidFill>
                  <a:srgbClr val="FF0000"/>
                </a:solidFill>
              </a:rPr>
              <a:t>Scalable</a:t>
            </a:r>
            <a:r>
              <a:rPr lang="en-US" sz="3500" dirty="0" smtClean="0"/>
              <a:t>:  &gt; 6 MLOC checked at UW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None/>
            </a:pPr>
            <a:r>
              <a:rPr lang="en-US" dirty="0"/>
              <a:t>Selected case study </a:t>
            </a:r>
            <a:r>
              <a:rPr lang="en-US" dirty="0" smtClean="0"/>
              <a:t>results:</a:t>
            </a:r>
            <a:endParaRPr lang="en-US" dirty="0"/>
          </a:p>
          <a:p>
            <a:r>
              <a:rPr lang="en-US" dirty="0"/>
              <a:t>Signature strings:  28 errors in </a:t>
            </a:r>
            <a:r>
              <a:rPr lang="en-US" dirty="0" err="1"/>
              <a:t>OpenJDK</a:t>
            </a:r>
            <a:r>
              <a:rPr lang="en-US" dirty="0"/>
              <a:t>, ASM, AFU</a:t>
            </a:r>
          </a:p>
          <a:p>
            <a:r>
              <a:rPr lang="en-US" dirty="0" err="1"/>
              <a:t>Nullness</a:t>
            </a:r>
            <a:r>
              <a:rPr lang="en-US" dirty="0"/>
              <a:t>:  &gt;200 errors in Google Collections, </a:t>
            </a:r>
            <a:r>
              <a:rPr lang="en-US" dirty="0" err="1" smtClean="0"/>
              <a:t>javac</a:t>
            </a:r>
            <a:r>
              <a:rPr lang="en-US" dirty="0" smtClean="0"/>
              <a:t>, Daikon</a:t>
            </a:r>
            <a:endParaRPr lang="en-US" dirty="0"/>
          </a:p>
          <a:p>
            <a:r>
              <a:rPr lang="en-US" dirty="0"/>
              <a:t>Interning:  &gt;200 </a:t>
            </a:r>
            <a:r>
              <a:rPr lang="en-US" dirty="0" smtClean="0"/>
              <a:t>problems </a:t>
            </a:r>
            <a:r>
              <a:rPr lang="en-US" dirty="0"/>
              <a:t>in </a:t>
            </a:r>
            <a:r>
              <a:rPr lang="en-US" dirty="0" err="1"/>
              <a:t>Xerces</a:t>
            </a:r>
            <a:r>
              <a:rPr lang="en-US" dirty="0"/>
              <a:t>, </a:t>
            </a:r>
            <a:r>
              <a:rPr lang="en-US" dirty="0" err="1"/>
              <a:t>Lucene</a:t>
            </a:r>
            <a:endParaRPr lang="en-US" dirty="0"/>
          </a:p>
          <a:p>
            <a:r>
              <a:rPr lang="en-US" dirty="0"/>
              <a:t>Format strings: 104 errors, only 107 annotations required</a:t>
            </a:r>
          </a:p>
          <a:p>
            <a:r>
              <a:rPr lang="en-US" dirty="0" smtClean="0"/>
              <a:t>Regular </a:t>
            </a:r>
            <a:r>
              <a:rPr lang="en-US" dirty="0"/>
              <a:t>expressions:  56 errors in Apache, etc.; 200 </a:t>
            </a:r>
            <a:r>
              <a:rPr lang="en-US" dirty="0" err="1"/>
              <a:t>annos</a:t>
            </a:r>
            <a:endParaRPr lang="en-US" dirty="0"/>
          </a:p>
          <a:p>
            <a:r>
              <a:rPr lang="en-US" dirty="0" smtClean="0"/>
              <a:t>Fake </a:t>
            </a:r>
            <a:r>
              <a:rPr lang="en-US" dirty="0"/>
              <a:t>enumerations:  </a:t>
            </a:r>
            <a:r>
              <a:rPr lang="en-US" dirty="0" smtClean="0"/>
              <a:t>problems </a:t>
            </a:r>
            <a:r>
              <a:rPr lang="en-US" dirty="0"/>
              <a:t>in Swing, </a:t>
            </a:r>
            <a:r>
              <a:rPr lang="en-US" dirty="0" err="1"/>
              <a:t>JabRef</a:t>
            </a:r>
            <a:endParaRPr lang="en-US" dirty="0"/>
          </a:p>
          <a:p>
            <a:r>
              <a:rPr lang="en-US" dirty="0"/>
              <a:t>Compiler messages:  8 wrong keys in Checker Framework</a:t>
            </a:r>
          </a:p>
          <a:p>
            <a:pPr marL="0" indent="0">
              <a:buNone/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16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Comparison:  other </a:t>
            </a:r>
            <a:r>
              <a:rPr lang="en-US" dirty="0" err="1"/>
              <a:t>n</a:t>
            </a:r>
            <a:r>
              <a:rPr lang="en-US" dirty="0" err="1" smtClean="0"/>
              <a:t>ullness</a:t>
            </a:r>
            <a:r>
              <a:rPr lang="en-US" dirty="0" smtClean="0"/>
              <a:t> tools</a:t>
            </a:r>
          </a:p>
        </p:txBody>
      </p:sp>
      <p:graphicFrame>
        <p:nvGraphicFramePr>
          <p:cNvPr id="4" name="Group 70"/>
          <p:cNvGraphicFramePr>
            <a:graphicFrameLocks/>
          </p:cNvGraphicFramePr>
          <p:nvPr/>
        </p:nvGraphicFramePr>
        <p:xfrm>
          <a:off x="152400" y="1484088"/>
          <a:ext cx="8839200" cy="3535680"/>
        </p:xfrm>
        <a:graphic>
          <a:graphicData uri="http://schemas.openxmlformats.org/drawingml/2006/table">
            <a:tbl>
              <a:tblPr/>
              <a:tblGrid>
                <a:gridCol w="1981200"/>
                <a:gridCol w="1524000"/>
                <a:gridCol w="1524000"/>
                <a:gridCol w="1676400"/>
                <a:gridCol w="2133600"/>
              </a:tblGrid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Null pointer errors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False warnings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Annotations written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Found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Missed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Checker Framework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35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FindBugs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Jlint</a:t>
                      </a:r>
                      <a:endParaRPr kumimoji="0" lang="en-US" sz="2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3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PMD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5404" name="Rectangle 3"/>
          <p:cNvSpPr txBox="1">
            <a:spLocks noChangeArrowheads="1"/>
          </p:cNvSpPr>
          <p:nvPr/>
        </p:nvSpPr>
        <p:spPr bwMode="auto">
          <a:xfrm>
            <a:off x="362857" y="5061182"/>
            <a:ext cx="8781143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Checking </a:t>
            </a:r>
            <a:r>
              <a:rPr lang="en-US" sz="2400" dirty="0" smtClean="0">
                <a:latin typeface="Calibri" pitchFamily="34" charset="0"/>
              </a:rPr>
              <a:t>the Lookup program for file system searching (4KLOC)</a:t>
            </a:r>
          </a:p>
          <a:p>
            <a:pPr marL="342900" indent="-342900">
              <a:spcBef>
                <a:spcPct val="20000"/>
              </a:spcBef>
              <a:buFont typeface="Arial" charset="0"/>
              <a:buChar char="•"/>
            </a:pPr>
            <a:r>
              <a:rPr lang="en-US" sz="2400" dirty="0" smtClean="0">
                <a:latin typeface="Calibri" pitchFamily="34" charset="0"/>
              </a:rPr>
              <a:t>False </a:t>
            </a:r>
            <a:r>
              <a:rPr lang="en-US" sz="2400" dirty="0">
                <a:latin typeface="Calibri" pitchFamily="34" charset="0"/>
              </a:rPr>
              <a:t>warnings are suppressed via an annotation or </a:t>
            </a:r>
            <a:r>
              <a:rPr lang="en-US" sz="2400" dirty="0" smtClean="0">
                <a:latin typeface="Calibri" pitchFamily="34" charset="0"/>
              </a:rPr>
              <a:t>assertion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Checkers are </a:t>
            </a:r>
            <a:r>
              <a:rPr lang="en-US" dirty="0" err="1" smtClean="0"/>
              <a:t>featureful</a:t>
            </a:r>
            <a:endParaRPr lang="en-US" dirty="0" smtClean="0"/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Full type systems:  inheritance, overriding, generics (type polymorphism), etc. </a:t>
            </a:r>
          </a:p>
          <a:p>
            <a:r>
              <a:rPr lang="en-US" dirty="0" smtClean="0"/>
              <a:t>Type qualifier polymorphism</a:t>
            </a:r>
          </a:p>
          <a:p>
            <a:r>
              <a:rPr lang="en-US" dirty="0" smtClean="0"/>
              <a:t>Flow-sensitive type qualifier inference</a:t>
            </a:r>
          </a:p>
          <a:p>
            <a:pPr lvl="1"/>
            <a:r>
              <a:rPr lang="en-US" dirty="0" smtClean="0"/>
              <a:t>no need to write annotations within method bodies</a:t>
            </a:r>
          </a:p>
          <a:p>
            <a:r>
              <a:rPr lang="en-US" dirty="0" smtClean="0"/>
              <a:t>Qualifier defaults</a:t>
            </a:r>
          </a:p>
          <a:p>
            <a:r>
              <a:rPr lang="en-US" dirty="0"/>
              <a:t>Pre-/</a:t>
            </a:r>
            <a:r>
              <a:rPr lang="en-US" dirty="0" smtClean="0"/>
              <a:t>post-conditions, side effect annotations</a:t>
            </a:r>
            <a:endParaRPr lang="en-US" dirty="0"/>
          </a:p>
          <a:p>
            <a:r>
              <a:rPr lang="en-US" dirty="0" smtClean="0"/>
              <a:t>Warning suppression</a:t>
            </a:r>
          </a:p>
          <a:p>
            <a:endParaRPr lang="en-US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18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Checkers are usable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3171"/>
            <a:ext cx="8229600" cy="514830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dirty="0" smtClean="0"/>
              <a:t>Integrated with toolchain</a:t>
            </a:r>
          </a:p>
          <a:p>
            <a:pPr lvl="1">
              <a:lnSpc>
                <a:spcPct val="110000"/>
              </a:lnSpc>
            </a:pPr>
            <a:r>
              <a:rPr lang="en-US" dirty="0" err="1" smtClean="0"/>
              <a:t>javac</a:t>
            </a:r>
            <a:r>
              <a:rPr lang="en-US" dirty="0" smtClean="0"/>
              <a:t>, Eclipse, Ant, Maven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Annotations are </a:t>
            </a:r>
            <a:r>
              <a:rPr lang="en-US" dirty="0" smtClean="0">
                <a:solidFill>
                  <a:srgbClr val="FF0000"/>
                </a:solidFill>
              </a:rPr>
              <a:t>not too verbose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@NonNull</a:t>
            </a:r>
            <a:r>
              <a:rPr lang="en-US" dirty="0" smtClean="0"/>
              <a:t>:  1 per 75 lines</a:t>
            </a:r>
          </a:p>
          <a:p>
            <a:pPr lvl="2">
              <a:lnSpc>
                <a:spcPct val="110000"/>
              </a:lnSpc>
            </a:pPr>
            <a:r>
              <a:rPr lang="en-US" dirty="0" smtClean="0"/>
              <a:t>with program-wide defaults, 1 per 2000 lines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@Interned</a:t>
            </a:r>
            <a:r>
              <a:rPr lang="en-US" dirty="0"/>
              <a:t>: 124 annotations in </a:t>
            </a:r>
            <a:r>
              <a:rPr lang="en-US" dirty="0" smtClean="0"/>
              <a:t>220 KLOC </a:t>
            </a:r>
            <a:r>
              <a:rPr lang="en-US" sz="2500" dirty="0"/>
              <a:t>revealed 11 bugs</a:t>
            </a:r>
          </a:p>
          <a:p>
            <a:pPr lvl="1">
              <a:lnSpc>
                <a:spcPct val="110000"/>
              </a:lnSpc>
            </a:pP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@Format</a:t>
            </a:r>
            <a:r>
              <a:rPr lang="en-US" dirty="0" smtClean="0"/>
              <a:t>: 107 </a:t>
            </a:r>
            <a:r>
              <a:rPr lang="en-US" dirty="0"/>
              <a:t>annotations in </a:t>
            </a:r>
            <a:r>
              <a:rPr lang="en-US" dirty="0" smtClean="0"/>
              <a:t>2.8 MLOC </a:t>
            </a:r>
            <a:r>
              <a:rPr lang="en-US" sz="2500" dirty="0"/>
              <a:t>revealed </a:t>
            </a:r>
            <a:r>
              <a:rPr lang="en-US" sz="2500" dirty="0" smtClean="0"/>
              <a:t>104 </a:t>
            </a:r>
            <a:r>
              <a:rPr lang="en-US" sz="2500" dirty="0"/>
              <a:t>bugs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Possible to annotate part of program</a:t>
            </a:r>
          </a:p>
          <a:p>
            <a:pPr lvl="1">
              <a:lnSpc>
                <a:spcPct val="110000"/>
              </a:lnSpc>
            </a:pPr>
            <a:r>
              <a:rPr lang="en-US" dirty="0" smtClean="0"/>
              <a:t>Fewer annotations in new code</a:t>
            </a:r>
          </a:p>
          <a:p>
            <a:pPr>
              <a:lnSpc>
                <a:spcPct val="110000"/>
              </a:lnSpc>
            </a:pPr>
            <a:r>
              <a:rPr lang="en-US" dirty="0" smtClean="0"/>
              <a:t>Inference tools</a:t>
            </a:r>
            <a:r>
              <a:rPr lang="en-US" dirty="0"/>
              <a:t> </a:t>
            </a:r>
            <a:r>
              <a:rPr lang="en-US" dirty="0" smtClean="0"/>
              <a:t>add annotations to your program</a:t>
            </a:r>
          </a:p>
          <a:p>
            <a:pPr>
              <a:buClr>
                <a:schemeClr val="tx1"/>
              </a:buClr>
            </a:pPr>
            <a:r>
              <a:rPr lang="en-US" dirty="0"/>
              <a:t>Few false positives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F</a:t>
            </a:r>
            <a:r>
              <a:rPr lang="en-US" sz="3400" dirty="0" smtClean="0"/>
              <a:t>irst-year </a:t>
            </a:r>
            <a:r>
              <a:rPr lang="en-US" sz="3400" dirty="0"/>
              <a:t>CS </a:t>
            </a:r>
            <a:r>
              <a:rPr lang="en-US" sz="3400" dirty="0" smtClean="0"/>
              <a:t>majors</a:t>
            </a:r>
            <a:r>
              <a:rPr lang="en-US" dirty="0" smtClean="0"/>
              <a:t> </a:t>
            </a:r>
            <a:r>
              <a:rPr lang="en-US" dirty="0"/>
              <a:t>preferred using c</a:t>
            </a:r>
            <a:r>
              <a:rPr lang="en-US" dirty="0" smtClean="0"/>
              <a:t>heckers to </a:t>
            </a:r>
            <a:r>
              <a:rPr lang="en-US" dirty="0"/>
              <a:t>not</a:t>
            </a:r>
          </a:p>
          <a:p>
            <a:pPr lvl="1">
              <a:lnSpc>
                <a:spcPct val="110000"/>
              </a:lnSpc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Part 1 (11:00 – 12:30)</a:t>
            </a:r>
            <a:endParaRPr lang="en-US" dirty="0"/>
          </a:p>
          <a:p>
            <a:pPr lvl="1"/>
            <a:r>
              <a:rPr lang="en-US" dirty="0" smtClean="0"/>
              <a:t>pluggable </a:t>
            </a:r>
            <a:r>
              <a:rPr lang="en-US" dirty="0"/>
              <a:t>type-checking:  </a:t>
            </a:r>
            <a:r>
              <a:rPr lang="en-US" dirty="0" smtClean="0"/>
              <a:t>what and why</a:t>
            </a:r>
            <a:endParaRPr lang="en-US" dirty="0"/>
          </a:p>
          <a:p>
            <a:pPr lvl="1"/>
            <a:r>
              <a:rPr lang="en-US" dirty="0" smtClean="0"/>
              <a:t>demo of the Checker Framework</a:t>
            </a:r>
            <a:endParaRPr lang="en-US" dirty="0"/>
          </a:p>
          <a:p>
            <a:pPr lvl="1"/>
            <a:r>
              <a:rPr lang="en-US" dirty="0" smtClean="0"/>
              <a:t>relevance </a:t>
            </a:r>
            <a:r>
              <a:rPr lang="en-US" dirty="0"/>
              <a:t>to your programming problems</a:t>
            </a:r>
          </a:p>
          <a:p>
            <a:r>
              <a:rPr lang="en-US" dirty="0"/>
              <a:t>Part </a:t>
            </a:r>
            <a:r>
              <a:rPr lang="en-US" dirty="0" smtClean="0"/>
              <a:t>2 (14:00 – 15:30)</a:t>
            </a:r>
            <a:endParaRPr lang="en-US" dirty="0"/>
          </a:p>
          <a:p>
            <a:pPr lvl="1"/>
            <a:r>
              <a:rPr lang="en-US" dirty="0" smtClean="0"/>
              <a:t>how </a:t>
            </a:r>
            <a:r>
              <a:rPr lang="en-US" dirty="0"/>
              <a:t>to </a:t>
            </a:r>
            <a:r>
              <a:rPr lang="en-US" dirty="0" smtClean="0"/>
              <a:t>create your </a:t>
            </a:r>
            <a:r>
              <a:rPr lang="en-US" dirty="0"/>
              <a:t>own type system</a:t>
            </a:r>
          </a:p>
          <a:p>
            <a:pPr lvl="1"/>
            <a:r>
              <a:rPr lang="en-US" dirty="0" smtClean="0"/>
              <a:t>hands-on </a:t>
            </a:r>
            <a:r>
              <a:rPr lang="en-US" dirty="0"/>
              <a:t>practice in using pluggable types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2350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 checker guarantees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1975"/>
            <a:ext cx="8512629" cy="45513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program satisfies the type property.  There are: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bugs </a:t>
            </a:r>
            <a:r>
              <a:rPr lang="en-US" dirty="0" smtClean="0"/>
              <a:t>(of particular varieties)</a:t>
            </a:r>
          </a:p>
          <a:p>
            <a:pPr lvl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no wrong annotations </a:t>
            </a:r>
          </a:p>
          <a:p>
            <a:r>
              <a:rPr lang="en-US" dirty="0" smtClean="0"/>
              <a:t>Caveat 1:  only for </a:t>
            </a:r>
            <a:r>
              <a:rPr lang="en-US" u="sng" dirty="0" smtClean="0"/>
              <a:t>code that is checked</a:t>
            </a:r>
          </a:p>
          <a:p>
            <a:pPr lvl="1"/>
            <a:r>
              <a:rPr lang="en-US" dirty="0" smtClean="0"/>
              <a:t>Native methods</a:t>
            </a:r>
          </a:p>
          <a:p>
            <a:pPr lvl="1"/>
            <a:r>
              <a:rPr lang="en-US" dirty="0" smtClean="0"/>
              <a:t>Reflection</a:t>
            </a:r>
          </a:p>
          <a:p>
            <a:pPr lvl="1"/>
            <a:r>
              <a:rPr lang="en-US" dirty="0" smtClean="0"/>
              <a:t>Code compiled without the pluggable type checker</a:t>
            </a:r>
          </a:p>
          <a:p>
            <a:pPr lvl="1"/>
            <a:r>
              <a:rPr lang="en-US" dirty="0" smtClean="0"/>
              <a:t>Suppressed warnings</a:t>
            </a:r>
          </a:p>
          <a:p>
            <a:pPr lvl="2"/>
            <a:r>
              <a:rPr lang="en-US" dirty="0" smtClean="0"/>
              <a:t>Indicates what code a human should analyze</a:t>
            </a:r>
          </a:p>
          <a:p>
            <a:pPr lvl="1"/>
            <a:r>
              <a:rPr lang="en-US" dirty="0" smtClean="0"/>
              <a:t>Checking </a:t>
            </a:r>
            <a:r>
              <a:rPr lang="en-US" u="sng" dirty="0" smtClean="0"/>
              <a:t>part of a program</a:t>
            </a:r>
            <a:r>
              <a:rPr lang="en-US" dirty="0" smtClean="0"/>
              <a:t> is still useful</a:t>
            </a:r>
          </a:p>
          <a:p>
            <a:r>
              <a:rPr lang="en-US" dirty="0" smtClean="0"/>
              <a:t>Caveat 2:  The checker itself might contain an error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Shape 26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" y="103512"/>
            <a:ext cx="9144001" cy="64094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79488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Annotating libraries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Each checker comes with JDK annotations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For signatures, not bodies</a:t>
            </a:r>
          </a:p>
          <a:p>
            <a:pPr lvl="1">
              <a:lnSpc>
                <a:spcPct val="100000"/>
              </a:lnSpc>
            </a:pPr>
            <a:r>
              <a:rPr lang="en-US" dirty="0" smtClean="0"/>
              <a:t>Finds errors in clients, but not in the library itself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Inference tools for annotating new libraries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22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/>
          <p:cNvSpPr>
            <a:spLocks noGrp="1"/>
          </p:cNvSpPr>
          <p:nvPr>
            <p:ph type="title"/>
          </p:nvPr>
        </p:nvSpPr>
        <p:spPr>
          <a:xfrm>
            <a:off x="0" y="15858"/>
            <a:ext cx="9143999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GB" dirty="0" smtClean="0"/>
              <a:t>What bugs can you detect &amp; prevent? </a:t>
            </a:r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199" y="1341420"/>
            <a:ext cx="8686800" cy="5054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Null dereferences 	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NonNull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Mutation and side-effects 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@Immutable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Concurrency:  locking						</a:t>
            </a:r>
            <a:r>
              <a:rPr kumimoji="0" lang="en-US" sz="2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@</a:t>
            </a:r>
            <a:r>
              <a:rPr kumimoji="0" lang="en-US" sz="22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GuardedBy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Security:  encryption,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@Encrypted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tainting		</a:t>
            </a:r>
            <a:r>
              <a:rPr lang="en-US" sz="2200" dirty="0" smtClean="0"/>
              <a:t>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OsTrusted</a:t>
            </a:r>
            <a:r>
              <a:rPr lang="en-US" sz="2200" b="1" dirty="0" smtClean="0">
                <a:latin typeface="+mj-lt"/>
                <a:cs typeface="Courier New" pitchFamily="49" charset="0"/>
              </a:rPr>
              <a:t>, </a:t>
            </a:r>
            <a:r>
              <a:rPr lang="en-US" sz="16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1600" b="1" dirty="0" err="1" smtClean="0">
                <a:latin typeface="Courier New" pitchFamily="49" charset="0"/>
                <a:cs typeface="Courier New" pitchFamily="49" charset="0"/>
              </a:rPr>
              <a:t>Untaint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…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Aliasing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 									@Linear</a:t>
            </a:r>
            <a:endParaRPr kumimoji="0" lang="en-US" sz="2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  <a:p>
            <a:pPr lvl="0">
              <a:spcBef>
                <a:spcPct val="20000"/>
              </a:spcBef>
              <a:defRPr/>
            </a:pPr>
            <a:r>
              <a:rPr lang="en-US" sz="2200" dirty="0" smtClean="0"/>
              <a:t>Equality tests 	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@Interned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Strings:  localization,						</a:t>
            </a:r>
            <a:r>
              <a:rPr lang="en-US" sz="2200" b="1" dirty="0" smtClean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@Localized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/>
            </a:r>
            <a:b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</a:b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regular expression syntax,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@Regex</a:t>
            </a: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200" dirty="0" smtClean="0"/>
              <a:t>signature representation,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FullyQualified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2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200" dirty="0" smtClean="0"/>
              <a:t>format string syntax							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@Format</a:t>
            </a:r>
            <a:endParaRPr lang="en-US" sz="2200" dirty="0" smtClean="0"/>
          </a:p>
          <a:p>
            <a:pPr lvl="0">
              <a:spcBef>
                <a:spcPct val="20000"/>
              </a:spcBef>
              <a:defRPr/>
            </a:pPr>
            <a:r>
              <a:rPr lang="en-US" sz="2200" dirty="0" err="1"/>
              <a:t>E</a:t>
            </a:r>
            <a:r>
              <a:rPr lang="en-US" sz="2200" dirty="0" err="1" smtClean="0"/>
              <a:t>numeractions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					@</a:t>
            </a:r>
            <a:r>
              <a:rPr lang="en-US" sz="2200" b="1" dirty="0" err="1" smtClean="0">
                <a:latin typeface="Courier New" pitchFamily="49" charset="0"/>
                <a:cs typeface="Courier New" pitchFamily="49" charset="0"/>
              </a:rPr>
              <a:t>Fenum</a:t>
            </a:r>
            <a:endParaRPr lang="en-US" sz="2200" dirty="0" smtClean="0"/>
          </a:p>
          <a:p>
            <a:pPr>
              <a:spcBef>
                <a:spcPct val="20000"/>
              </a:spcBef>
              <a:defRPr/>
            </a:pPr>
            <a:r>
              <a:rPr lang="en-US" sz="2200" dirty="0" err="1" smtClean="0"/>
              <a:t>Typestate</a:t>
            </a:r>
            <a:r>
              <a:rPr lang="en-US" sz="2200" dirty="0" smtClean="0"/>
              <a:t> (e.g., open/closed files)</a:t>
            </a:r>
            <a:r>
              <a:rPr lang="en-US" sz="2200" b="1" dirty="0" smtClean="0">
                <a:latin typeface="Courier New" pitchFamily="49" charset="0"/>
                <a:cs typeface="Courier New" pitchFamily="49" charset="0"/>
              </a:rPr>
              <a:t>			@State</a:t>
            </a:r>
            <a:endParaRPr lang="en-US" sz="2200" dirty="0" smtClean="0"/>
          </a:p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200" dirty="0" smtClean="0"/>
              <a:t>Users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can 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write their own checkers</a:t>
            </a: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!</a:t>
            </a:r>
            <a:endParaRPr kumimoji="0" 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486392" y="972088"/>
            <a:ext cx="2620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annotation you write:</a:t>
            </a:r>
            <a:endParaRPr lang="en-US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09757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23</a:t>
            </a:fld>
            <a:endParaRPr lang="nl-NL" dirty="0"/>
          </a:p>
        </p:txBody>
      </p:sp>
      <p:sp>
        <p:nvSpPr>
          <p:cNvPr id="9" name="TextBox 8"/>
          <p:cNvSpPr txBox="1"/>
          <p:nvPr/>
        </p:nvSpPr>
        <p:spPr>
          <a:xfrm>
            <a:off x="457200" y="979977"/>
            <a:ext cx="2924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The property you care about: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335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24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8F5E943-EB6A-4C0A-8C38-50ADC0881859}" type="slidenum">
              <a:t>25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Example: </a:t>
            </a:r>
            <a:r>
              <a:rPr lang="en-US" dirty="0" smtClean="0"/>
              <a:t> Regular </a:t>
            </a:r>
            <a:r>
              <a:rPr lang="en-US" dirty="0"/>
              <a:t>expressions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962874" cy="5177142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the first matching group.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For example: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  java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RegexExample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([0-9]*):([0-9]*)  23:59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prints “Group 1 = 23”</a:t>
            </a:r>
          </a:p>
          <a:p>
            <a:pPr marL="0" lvl="0" indent="0">
              <a:buNone/>
            </a:pP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regex 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[0];</a:t>
            </a:r>
          </a:p>
          <a:p>
            <a:pPr mar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String content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[1];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Pattern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Pattern.compile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(regex);</a:t>
            </a: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Matcher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mat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pat.matcher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(content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mat.matches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())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Group 1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en-US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mat.group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(1));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>
              <a:buNone/>
            </a:pP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lv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Rounded Rectangular Callout 5"/>
          <p:cNvSpPr/>
          <p:nvPr/>
        </p:nvSpPr>
        <p:spPr>
          <a:xfrm>
            <a:off x="5092461" y="3631724"/>
            <a:ext cx="2766203" cy="493866"/>
          </a:xfrm>
          <a:prstGeom prst="wedgeRoundRectCallout">
            <a:avLst>
              <a:gd name="adj1" fmla="val -29277"/>
              <a:gd name="adj2" fmla="val 99288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PatternSyntaxException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>
          <a:xfrm>
            <a:off x="5164348" y="6108827"/>
            <a:ext cx="3263660" cy="507633"/>
          </a:xfrm>
          <a:prstGeom prst="wedgeRoundRectCallout">
            <a:avLst>
              <a:gd name="adj1" fmla="val -25387"/>
              <a:gd name="adj2" fmla="val -74081"/>
              <a:gd name="adj3" fmla="val 16667"/>
            </a:avLst>
          </a:prstGeom>
          <a:solidFill>
            <a:srgbClr val="FFFF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solidFill>
                  <a:schemeClr val="tx1"/>
                </a:solidFill>
              </a:rPr>
              <a:t>IndexOutOfBoundsException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412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090071AF-6A25-493E-8625-3CD1A7227509}" type="slidenum">
              <a:t>26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Regular expression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1" y="1605033"/>
            <a:ext cx="8228763" cy="4721292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runtime errors to prevent?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PatternSyntaxException</a:t>
            </a:r>
            <a:r>
              <a:rPr lang="en-US" dirty="0" smtClean="0">
                <a:solidFill>
                  <a:srgbClr val="0000FF"/>
                </a:solidFill>
              </a:rPr>
              <a:t> and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	</a:t>
            </a:r>
            <a:r>
              <a:rPr lang="en-US" dirty="0" err="1" smtClean="0">
                <a:solidFill>
                  <a:srgbClr val="0000FF"/>
                </a:solidFill>
              </a:rPr>
              <a:t>IndexOutOfBoundsException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operations are legal?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>
                <a:solidFill>
                  <a:srgbClr val="0000FF"/>
                </a:solidFill>
              </a:rPr>
              <a:t>Pattern.compile</a:t>
            </a:r>
            <a:r>
              <a:rPr lang="en-US" dirty="0" smtClean="0">
                <a:solidFill>
                  <a:srgbClr val="0000FF"/>
                </a:solidFill>
              </a:rPr>
              <a:t>	only on valid regex.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 err="1" smtClean="0">
                <a:solidFill>
                  <a:srgbClr val="0000FF"/>
                </a:solidFill>
              </a:rPr>
              <a:t>Matcher.group</a:t>
            </a:r>
            <a:r>
              <a:rPr lang="en-US" dirty="0" smtClean="0">
                <a:solidFill>
                  <a:srgbClr val="0000FF"/>
                </a:solidFill>
              </a:rPr>
              <a:t>(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)	only if &gt;</a:t>
            </a:r>
            <a:r>
              <a:rPr lang="en-US" dirty="0" err="1" smtClean="0">
                <a:solidFill>
                  <a:srgbClr val="0000FF"/>
                </a:solidFill>
              </a:rPr>
              <a:t>i</a:t>
            </a:r>
            <a:r>
              <a:rPr lang="en-US" dirty="0" smtClean="0">
                <a:solidFill>
                  <a:srgbClr val="0000FF"/>
                </a:solidFill>
              </a:rPr>
              <a:t> groups.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Strings:  valid regex vs. invalid.</a:t>
            </a:r>
            <a:br>
              <a:rPr lang="en-US" dirty="0" smtClean="0">
                <a:solidFill>
                  <a:srgbClr val="0000FF"/>
                </a:solidFill>
              </a:rPr>
            </a:br>
            <a:r>
              <a:rPr lang="en-US" dirty="0" smtClean="0">
                <a:solidFill>
                  <a:srgbClr val="0000FF"/>
                </a:solidFill>
              </a:rPr>
              <a:t> Number of groups in a regex.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606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25BF30BA-0BCA-44D0-9DAF-B9AA7AF598AB}" type="slidenum">
              <a:t>27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 fontScale="90000"/>
          </a:bodyPr>
          <a:lstStyle/>
          <a:p>
            <a:pPr lvl="0"/>
            <a:r>
              <a:rPr lang="en-US" dirty="0"/>
              <a:t>Example: Encrypted communication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170" y="1605033"/>
            <a:ext cx="8686829" cy="444436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lang="en-US" sz="2800" dirty="0">
              <a:latin typeface="Liberation Mono" pitchFamily="49"/>
            </a:endParaRPr>
          </a:p>
          <a:p>
            <a:pPr marL="0" lvl="0" indent="0">
              <a:buNone/>
            </a:pPr>
            <a:r>
              <a:rPr lang="en-US" sz="2800" dirty="0" smtClean="0">
                <a:latin typeface="Liberation Mono" pitchFamily="49"/>
              </a:rPr>
              <a:t>void </a:t>
            </a:r>
            <a:r>
              <a:rPr lang="en-US" sz="2800" dirty="0">
                <a:latin typeface="Liberation Mono" pitchFamily="49"/>
              </a:rPr>
              <a:t>send(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@Encrypted</a:t>
            </a:r>
            <a:r>
              <a:rPr lang="en-US" sz="2800" dirty="0">
                <a:latin typeface="Liberation Mono" pitchFamily="49"/>
              </a:rPr>
              <a:t> String </a:t>
            </a:r>
            <a:r>
              <a:rPr lang="en-US" sz="2800" dirty="0" err="1">
                <a:latin typeface="Liberation Mono" pitchFamily="49"/>
              </a:rPr>
              <a:t>msg</a:t>
            </a:r>
            <a:r>
              <a:rPr lang="en-US" sz="2800" dirty="0">
                <a:latin typeface="Liberation Mono" pitchFamily="49"/>
              </a:rPr>
              <a:t>) </a:t>
            </a:r>
            <a:r>
              <a:rPr lang="en-US" sz="2400" dirty="0">
                <a:latin typeface="Liberation Mono" pitchFamily="49"/>
              </a:rPr>
              <a:t>{…}</a:t>
            </a:r>
          </a:p>
          <a:p>
            <a:pPr marL="0" lvl="0" indent="0">
              <a:buNone/>
            </a:pPr>
            <a:r>
              <a:rPr lang="en-US" sz="2400" dirty="0">
                <a:latin typeface="Liberation Mono" pitchFamily="49"/>
              </a:rPr>
              <a:t> 	</a:t>
            </a:r>
            <a:br>
              <a:rPr lang="en-US" sz="2400" dirty="0">
                <a:latin typeface="Liberation Mono" pitchFamily="49"/>
              </a:rPr>
            </a:br>
            <a:r>
              <a:rPr lang="en-US" sz="2800" b="1" dirty="0" smtClean="0">
                <a:solidFill>
                  <a:srgbClr val="0000FF"/>
                </a:solidFill>
                <a:latin typeface="Liberation Mono" pitchFamily="49"/>
              </a:rPr>
              <a:t>@</a:t>
            </a:r>
            <a:r>
              <a:rPr lang="en-US" sz="2800" b="1" dirty="0">
                <a:solidFill>
                  <a:srgbClr val="0000FF"/>
                </a:solidFill>
                <a:latin typeface="Liberation Mono" pitchFamily="49"/>
              </a:rPr>
              <a:t>Encrypted</a:t>
            </a:r>
            <a:r>
              <a:rPr lang="en-US" sz="2800" dirty="0">
                <a:latin typeface="Liberation Mono" pitchFamily="49"/>
              </a:rPr>
              <a:t> String msg1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008000"/>
                </a:solidFill>
                <a:latin typeface="Liberation Mono" pitchFamily="49"/>
              </a:rPr>
              <a:t>send(msg1</a:t>
            </a:r>
            <a:r>
              <a:rPr lang="en-US" sz="2800" dirty="0">
                <a:solidFill>
                  <a:srgbClr val="008000"/>
                </a:solidFill>
                <a:latin typeface="Liberation Mono" pitchFamily="49"/>
              </a:rPr>
              <a:t>);   // OK</a:t>
            </a:r>
          </a:p>
          <a:p>
            <a:pPr marL="0" lvl="0" indent="0">
              <a:buNone/>
            </a:pPr>
            <a:r>
              <a:rPr lang="en-US" sz="2800" dirty="0">
                <a:latin typeface="Liberation Mono" pitchFamily="49"/>
              </a:rPr>
              <a:t>  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latin typeface="Liberation Mono" pitchFamily="49"/>
              </a:rPr>
              <a:t>String </a:t>
            </a:r>
            <a:r>
              <a:rPr lang="en-US" sz="2800" dirty="0">
                <a:latin typeface="Liberation Mono" pitchFamily="49"/>
              </a:rPr>
              <a:t>msg2 = ...;</a:t>
            </a:r>
            <a:br>
              <a:rPr lang="en-US" sz="2800" dirty="0">
                <a:latin typeface="Liberation Mono" pitchFamily="49"/>
              </a:rPr>
            </a:br>
            <a:r>
              <a:rPr lang="en-US" sz="2800" dirty="0" smtClean="0">
                <a:solidFill>
                  <a:srgbClr val="B80047"/>
                </a:solidFill>
                <a:latin typeface="Liberation Mono" pitchFamily="49"/>
              </a:rPr>
              <a:t>send(msg2</a:t>
            </a:r>
            <a:r>
              <a:rPr lang="en-US" sz="2800" dirty="0">
                <a:solidFill>
                  <a:srgbClr val="B80047"/>
                </a:solidFill>
                <a:latin typeface="Liberation Mono" pitchFamily="49"/>
              </a:rPr>
              <a:t>);   // Warning!</a:t>
            </a:r>
          </a:p>
        </p:txBody>
      </p:sp>
    </p:spTree>
    <p:extLst>
      <p:ext uri="{BB962C8B-B14F-4D97-AF65-F5344CB8AC3E}">
        <p14:creationId xmlns:p14="http://schemas.microsoft.com/office/powerpoint/2010/main" val="210586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5F753113-6083-47C5-995B-D8203C9F5C8B}" type="slidenum">
              <a:t>28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Encryption type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3243965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Invalid information flow.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</a:t>
            </a:r>
            <a:r>
              <a:rPr lang="en-US" dirty="0" smtClean="0">
                <a:solidFill>
                  <a:srgbClr val="0000FF"/>
                </a:solidFill>
              </a:rPr>
              <a:t>end()</a:t>
            </a:r>
            <a:r>
              <a:rPr lang="en-US" dirty="0">
                <a:solidFill>
                  <a:srgbClr val="0000FF"/>
                </a:solidFill>
              </a:rPr>
              <a:t>	</a:t>
            </a:r>
            <a:r>
              <a:rPr lang="en-US" dirty="0" smtClean="0">
                <a:solidFill>
                  <a:srgbClr val="0000FF"/>
                </a:solidFill>
              </a:rPr>
              <a:t>only on encrypted data.</a:t>
            </a:r>
            <a:endParaRPr lang="en-US" dirty="0">
              <a:solidFill>
                <a:srgbClr val="0000FF"/>
              </a:solidFill>
            </a:endParaRP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</a:t>
            </a:r>
            <a:r>
              <a:rPr lang="en-US" dirty="0"/>
              <a:t>properties of data should </a:t>
            </a:r>
            <a:r>
              <a:rPr lang="en-US" dirty="0" smtClean="0"/>
              <a:t>hold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0000FF"/>
                </a:solidFill>
              </a:rPr>
              <a:t>Separate encrypted </a:t>
            </a:r>
            <a:r>
              <a:rPr lang="en-US" dirty="0" smtClean="0">
                <a:solidFill>
                  <a:srgbClr val="0000FF"/>
                </a:solidFill>
              </a:rPr>
              <a:t>from plaintext </a:t>
            </a:r>
            <a:r>
              <a:rPr lang="en-US" dirty="0">
                <a:solidFill>
                  <a:srgbClr val="0000FF"/>
                </a:solidFill>
              </a:rPr>
              <a:t>strings</a:t>
            </a:r>
            <a:r>
              <a:rPr lang="en-US" dirty="0" smtClean="0">
                <a:solidFill>
                  <a:srgbClr val="0000FF"/>
                </a:solidFill>
              </a:rPr>
              <a:t>.</a:t>
            </a:r>
            <a:endParaRPr lang="en-US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29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/>
              <a:t>Brainstorming new type checkers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4008661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Type-system </a:t>
            </a:r>
            <a:r>
              <a:rPr lang="en-US" dirty="0"/>
              <a:t>checkable properties: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Dependency on values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Not on program structure, timing, ...</a:t>
            </a:r>
          </a:p>
        </p:txBody>
      </p:sp>
    </p:spTree>
    <p:extLst>
      <p:ext uri="{BB962C8B-B14F-4D97-AF65-F5344CB8AC3E}">
        <p14:creationId xmlns:p14="http://schemas.microsoft.com/office/powerpoint/2010/main" val="2514526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>
          <a:xfrm>
            <a:off x="38800" y="39234"/>
            <a:ext cx="2837750" cy="837065"/>
          </a:xfrm>
        </p:spPr>
        <p:txBody>
          <a:bodyPr>
            <a:normAutofit/>
          </a:bodyPr>
          <a:lstStyle/>
          <a:p>
            <a:r>
              <a:rPr lang="en-US" dirty="0" smtClean="0"/>
              <a:t>Motivation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027" y="696460"/>
            <a:ext cx="6196030" cy="58333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" name="Oval 4"/>
          <p:cNvSpPr/>
          <p:nvPr/>
        </p:nvSpPr>
        <p:spPr>
          <a:xfrm>
            <a:off x="4212752" y="2921805"/>
            <a:ext cx="1224627" cy="2604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rot="5400000" flipH="1" flipV="1">
            <a:off x="3575948" y="4073063"/>
            <a:ext cx="1912257" cy="210475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4198238" y="5082891"/>
            <a:ext cx="4144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FF0000"/>
                </a:solidFill>
              </a:rPr>
              <a:t>java.lang.NullPointerException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4588" y="1094614"/>
            <a:ext cx="8279639" cy="477053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600" smtClean="0"/>
              <a:t>Software </a:t>
            </a:r>
            <a:r>
              <a:rPr lang="en-US" sz="3600" dirty="0"/>
              <a:t>bugs </a:t>
            </a:r>
            <a:r>
              <a:rPr lang="en-US" sz="3600" dirty="0" smtClean="0"/>
              <a:t>cost </a:t>
            </a:r>
            <a:r>
              <a:rPr lang="en-US" sz="3600" b="1" dirty="0" smtClean="0"/>
              <a:t>money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312 billion per year (2013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$</a:t>
            </a:r>
            <a:r>
              <a:rPr lang="en-US" sz="2800" dirty="0"/>
              <a:t>440 million loss by Knight Capital </a:t>
            </a:r>
            <a:r>
              <a:rPr lang="en-US" sz="2800" dirty="0" smtClean="0"/>
              <a:t>Group </a:t>
            </a:r>
            <a:r>
              <a:rPr lang="en-US" sz="2800" dirty="0"/>
              <a:t>in </a:t>
            </a:r>
            <a:r>
              <a:rPr lang="en-US" sz="2800" dirty="0" smtClean="0"/>
              <a:t>30 minutes</a:t>
            </a:r>
          </a:p>
          <a:p>
            <a:r>
              <a:rPr lang="en-US" sz="2800" dirty="0" smtClean="0"/>
              <a:t>$6 billion: 2003 blackout in northeastern USA &amp; Canada</a:t>
            </a:r>
          </a:p>
          <a:p>
            <a:endParaRPr lang="en-US" sz="3600" dirty="0" smtClean="0"/>
          </a:p>
          <a:p>
            <a:r>
              <a:rPr lang="en-US" sz="3600" dirty="0"/>
              <a:t>Software bugs </a:t>
            </a:r>
            <a:r>
              <a:rPr lang="en-US" sz="3600" dirty="0" smtClean="0"/>
              <a:t>cost </a:t>
            </a:r>
            <a:r>
              <a:rPr lang="en-US" sz="3600" b="1" dirty="0"/>
              <a:t>lives</a:t>
            </a:r>
          </a:p>
          <a:p>
            <a:r>
              <a:rPr lang="en-US" sz="2800" dirty="0" smtClean="0"/>
              <a:t>2003:  11 deaths:  blackout</a:t>
            </a:r>
          </a:p>
          <a:p>
            <a:r>
              <a:rPr lang="en-US" sz="2800" dirty="0" smtClean="0"/>
              <a:t>1997:  225 deaths: jet </a:t>
            </a:r>
            <a:r>
              <a:rPr lang="en-US" sz="2800" dirty="0"/>
              <a:t>crash caused by radar software</a:t>
            </a:r>
          </a:p>
          <a:p>
            <a:r>
              <a:rPr lang="en-US" sz="2800" dirty="0" smtClean="0"/>
              <a:t>1991:  28 deaths: </a:t>
            </a:r>
            <a:r>
              <a:rPr lang="en-US" sz="2800" dirty="0"/>
              <a:t>Patriot missile </a:t>
            </a:r>
            <a:r>
              <a:rPr lang="en-US" sz="2800" dirty="0" smtClean="0"/>
              <a:t>guidance system</a:t>
            </a:r>
            <a:endParaRPr lang="en-US" sz="2800" dirty="0"/>
          </a:p>
          <a:p>
            <a:r>
              <a:rPr lang="en-US" sz="2800" dirty="0" smtClean="0"/>
              <a:t>1985-2000:  &gt;8 </a:t>
            </a:r>
            <a:r>
              <a:rPr lang="en-US" sz="2800" dirty="0"/>
              <a:t>d</a:t>
            </a:r>
            <a:r>
              <a:rPr lang="en-US" sz="2800" dirty="0" smtClean="0"/>
              <a:t>eaths:  Radiation therapy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E77B7538-3226-4493-B740-A7714923FE9F}" type="slidenum">
              <a:t>30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200" y="461417"/>
            <a:ext cx="8229600" cy="769441"/>
          </a:xfrm>
        </p:spPr>
        <p:txBody>
          <a:bodyPr>
            <a:spAutoFit/>
          </a:bodyPr>
          <a:lstStyle/>
          <a:p>
            <a:pPr lvl="0"/>
            <a:r>
              <a:rPr lang="en-US" dirty="0" smtClean="0"/>
              <a:t>Brainstorming</a:t>
            </a:r>
            <a:endParaRPr lang="en-US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20" y="1451880"/>
            <a:ext cx="7464960" cy="2357568"/>
          </a:xfrm>
        </p:spPr>
        <p:txBody>
          <a:bodyPr>
            <a:spAutoFit/>
          </a:bodyPr>
          <a:lstStyle/>
          <a:p>
            <a:pPr lvl="0">
              <a:buSzPct val="45000"/>
              <a:buFont typeface="StarSymbol"/>
              <a:buChar char="●"/>
            </a:pPr>
            <a:r>
              <a:rPr lang="en-US" dirty="0"/>
              <a:t>What runtime exceptions </a:t>
            </a:r>
            <a:r>
              <a:rPr lang="en-US" dirty="0" smtClean="0"/>
              <a:t>to </a:t>
            </a:r>
            <a:r>
              <a:rPr lang="en-US" dirty="0"/>
              <a:t>prevent?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What operations are legal and illegal</a:t>
            </a:r>
            <a:r>
              <a:rPr lang="en-US" dirty="0" smtClean="0"/>
              <a:t>?</a:t>
            </a:r>
          </a:p>
          <a:p>
            <a:pPr lvl="0">
              <a:buSzPct val="45000"/>
              <a:buFont typeface="StarSymbol"/>
              <a:buChar char="●"/>
            </a:pPr>
            <a:r>
              <a:rPr lang="en-US" dirty="0" smtClean="0"/>
              <a:t>What properties of data should hold?</a:t>
            </a:r>
          </a:p>
          <a:p>
            <a:pPr lvl="0">
              <a:buSzPct val="45000"/>
              <a:buFont typeface="StarSymbol"/>
              <a:buChar char="●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553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Writing your own checker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263236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attack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8301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defRPr/>
            </a:pPr>
            <a:r>
              <a:rPr lang="en-US" dirty="0" smtClean="0"/>
              <a:t>Server code bug:  SQL query constructed using unfiltered user input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= “SELECT * FROM users ”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+ “WHERE name=‘” +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userInput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+ “’;”;</a:t>
            </a:r>
          </a:p>
          <a:p>
            <a:pPr>
              <a:defRPr/>
            </a:pPr>
            <a:r>
              <a:rPr lang="en-US" dirty="0" smtClean="0"/>
              <a:t>User inputs:    </a:t>
            </a:r>
            <a:r>
              <a:rPr lang="en-US" b="1" dirty="0" smtClean="0">
                <a:solidFill>
                  <a:srgbClr val="FF0000"/>
                </a:solidFill>
              </a:rPr>
              <a:t>a’ or ‘1’=‘1</a:t>
            </a:r>
          </a:p>
          <a:p>
            <a:pPr>
              <a:defRPr/>
            </a:pPr>
            <a:r>
              <a:rPr lang="en-US" dirty="0" smtClean="0"/>
              <a:t>Result:  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query </a:t>
            </a:r>
            <a:r>
              <a:rPr lang="en-US" sz="2400" b="1" dirty="0" smtClean="0">
                <a:cs typeface="Courier New" pitchFamily="49" charset="0"/>
                <a:sym typeface="Symbol"/>
              </a:rPr>
              <a:t>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SELECT * FROM users</a:t>
            </a:r>
          </a:p>
          <a:p>
            <a:pPr lvl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       WHERE name=‘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a’ or ‘1’=‘1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’;</a:t>
            </a:r>
          </a:p>
          <a:p>
            <a:pPr>
              <a:defRPr/>
            </a:pPr>
            <a:r>
              <a:rPr lang="en-US" dirty="0" smtClean="0"/>
              <a:t>Query returns information about all users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Taint checker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3360053"/>
            <a:ext cx="8839200" cy="295479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dirty="0" smtClean="0"/>
              <a:t>To use it: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/>
              <a:defRPr/>
            </a:pPr>
            <a:r>
              <a:rPr lang="en-US" dirty="0" smtClean="0"/>
              <a:t>Write 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@Untainted</a:t>
            </a:r>
            <a:r>
              <a:rPr lang="en-US" dirty="0" smtClean="0"/>
              <a:t>  in your program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List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getPosts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 category) {…}</a:t>
            </a:r>
          </a:p>
          <a:p>
            <a:pPr marL="514350" indent="-514350" eaLnBrk="1" fontAlgn="auto" hangingPunct="1">
              <a:lnSpc>
                <a:spcPct val="100000"/>
              </a:lnSpc>
              <a:spcAft>
                <a:spcPts val="0"/>
              </a:spcAft>
              <a:buFont typeface="+mj-lt"/>
              <a:buAutoNum type="arabicPeriod" startAt="2"/>
              <a:defRPr/>
            </a:pPr>
            <a:r>
              <a:rPr lang="en-US" dirty="0" smtClean="0"/>
              <a:t>Compile your program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300" b="1" dirty="0" err="1" smtClean="0">
                <a:latin typeface="Courier New" pitchFamily="49" charset="0"/>
                <a:cs typeface="Courier New" pitchFamily="49" charset="0"/>
              </a:rPr>
              <a:t>javac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BasicChecker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sz="2300" b="1" u="sng" dirty="0" err="1" smtClean="0">
                <a:latin typeface="Courier New" pitchFamily="49" charset="0"/>
                <a:cs typeface="Courier New" pitchFamily="49" charset="0"/>
              </a:rPr>
              <a:t>Aquals</a:t>
            </a:r>
            <a:r>
              <a:rPr lang="en-US" sz="2300" b="1" u="sng" dirty="0" smtClean="0">
                <a:latin typeface="Courier New" pitchFamily="49" charset="0"/>
                <a:cs typeface="Courier New" pitchFamily="49" charset="0"/>
              </a:rPr>
              <a:t>=Untainted </a:t>
            </a: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23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300" b="1" dirty="0" smtClean="0">
                <a:latin typeface="Courier New" pitchFamily="49" charset="0"/>
                <a:cs typeface="Courier New" pitchFamily="49" charset="0"/>
              </a:rPr>
              <a:t>  MyProgram.java</a:t>
            </a:r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 smtClean="0"/>
          </a:p>
          <a:p>
            <a:pPr eaLnBrk="1" fontAlgn="auto" hangingPunct="1">
              <a:lnSpc>
                <a:spcPct val="10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  <p:sp>
        <p:nvSpPr>
          <p:cNvPr id="22532" name="TextBox 3"/>
          <p:cNvSpPr txBox="1">
            <a:spLocks noChangeArrowheads="1"/>
          </p:cNvSpPr>
          <p:nvPr/>
        </p:nvSpPr>
        <p:spPr bwMode="auto">
          <a:xfrm>
            <a:off x="381000" y="1654626"/>
            <a:ext cx="7189788" cy="157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Unqualified.class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(trees = {STRING_LITERAL})</a:t>
            </a:r>
          </a:p>
          <a:p>
            <a:pPr>
              <a:buFont typeface="Arial" charset="0"/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public @interface Untainted { }</a:t>
            </a:r>
          </a:p>
        </p:txBody>
      </p:sp>
      <p:sp>
        <p:nvSpPr>
          <p:cNvPr id="5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33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Taint checker demo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Detect SQL injection vulnerability</a:t>
            </a:r>
          </a:p>
          <a:p>
            <a:r>
              <a:rPr lang="en-US" dirty="0" smtClean="0"/>
              <a:t>Guarantee absence of such vulnerabilities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562072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8576" cy="4525963"/>
          </a:xfrm>
        </p:spPr>
        <p:txBody>
          <a:bodyPr/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 	– rules for assignment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		– types for expressions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					– checker-specific errors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NonNull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{ }</a:t>
            </a:r>
          </a:p>
          <a:p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57825" y="1760955"/>
            <a:ext cx="345757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Qualifier hierarchy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237674" y="1295718"/>
            <a:ext cx="3687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What assignments are legal: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8305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TypeQualifier</a:t>
            </a:r>
            <a:endParaRPr lang="en-US" sz="2400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SubtypeOf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b="1" dirty="0" err="1" smtClean="0">
                <a:latin typeface="Courier New" pitchFamily="49" charset="0"/>
                <a:cs typeface="Courier New" pitchFamily="49" charset="0"/>
              </a:rPr>
              <a:t>Nullable.class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ImplicitFor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(trees={ NEW_CLASS,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PLUS,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BOOLEAN_LITERAL, ... } )</a:t>
            </a:r>
          </a:p>
          <a:p>
            <a:pPr eaLnBrk="1" hangingPunct="1">
              <a:buFont typeface="Arial" charset="0"/>
              <a:buNone/>
              <a:defRPr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public @interface NonNull { 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5367528" y="1828800"/>
            <a:ext cx="3262313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new Date()</a:t>
            </a:r>
          </a:p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"hello "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Boolean.TRUE</a:t>
            </a:r>
            <a:endParaRPr lang="en-US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37674" y="1320102"/>
            <a:ext cx="3906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Gives the type of expressions: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type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Autofit/>
          </a:bodyPr>
          <a:lstStyle/>
          <a:p>
            <a:pPr marL="514350" indent="-514350" eaLnBrk="1" hangingPunct="1">
              <a:buFont typeface="+mj-lt"/>
              <a:buAutoNum type="arabicPeriod"/>
              <a:defRPr/>
            </a:pPr>
            <a:r>
              <a:rPr lang="en-US" dirty="0" smtClean="0"/>
              <a:t>Qualifier hierarchy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/>
              <a:t>Type introduction</a:t>
            </a:r>
          </a:p>
          <a:p>
            <a:pPr marL="514350" indent="-514350" eaLnBrk="1" hangingPunct="1">
              <a:buClr>
                <a:schemeClr val="tx1"/>
              </a:buClr>
              <a:buFont typeface="+mj-lt"/>
              <a:buAutoNum type="arabicPeriod"/>
              <a:defRPr/>
            </a:pPr>
            <a:r>
              <a:rPr lang="en-US" dirty="0" smtClean="0">
                <a:solidFill>
                  <a:srgbClr val="FF0000"/>
                </a:solidFill>
              </a:rPr>
              <a:t>Type rules</a:t>
            </a:r>
          </a:p>
          <a:p>
            <a:pPr eaLnBrk="1" hangingPunct="1">
              <a:buClr>
                <a:schemeClr val="tx1"/>
              </a:buClr>
              <a:defRPr/>
            </a:pPr>
            <a:endParaRPr lang="en-US" dirty="0" smtClean="0"/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visitSynchronized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SynchronizedTree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node) {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ExpressionTree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node.getExpression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AnnotatedTypeMirror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type =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getAnnotatedType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if (! </a:t>
            </a:r>
            <a:r>
              <a:rPr lang="en-US" sz="2100" b="1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type.hasAnnotation</a:t>
            </a:r>
            <a:r>
              <a:rPr lang="en-US" sz="21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(NONNULL))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checker.report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Result.failure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(...), </a:t>
            </a:r>
            <a:r>
              <a:rPr lang="en-US" sz="21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>
              <a:buNone/>
              <a:defRPr/>
            </a:pPr>
            <a:r>
              <a:rPr lang="en-US" sz="2100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7" name="TextBox 3"/>
          <p:cNvSpPr txBox="1">
            <a:spLocks noChangeArrowheads="1"/>
          </p:cNvSpPr>
          <p:nvPr/>
        </p:nvSpPr>
        <p:spPr bwMode="auto">
          <a:xfrm>
            <a:off x="5361432" y="1781767"/>
            <a:ext cx="3416320" cy="1015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synchronized (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expr) {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…</a:t>
            </a:r>
          </a:p>
          <a:p>
            <a:r>
              <a:rPr lang="en-US" sz="20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TextBox 4"/>
          <p:cNvSpPr txBox="1">
            <a:spLocks noChangeArrowheads="1"/>
          </p:cNvSpPr>
          <p:nvPr/>
        </p:nvSpPr>
        <p:spPr bwMode="auto">
          <a:xfrm>
            <a:off x="6156960" y="2875624"/>
            <a:ext cx="282035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Warn if </a:t>
            </a:r>
            <a:r>
              <a:rPr lang="en-US" sz="2000" dirty="0" err="1" smtClean="0">
                <a:solidFill>
                  <a:srgbClr val="FF0000"/>
                </a:solidFill>
              </a:rPr>
              <a:t>expr</a:t>
            </a:r>
            <a:r>
              <a:rPr lang="en-US" sz="2000" dirty="0" smtClean="0">
                <a:solidFill>
                  <a:srgbClr val="FF0000"/>
                </a:solidFill>
              </a:rPr>
              <a:t> may </a:t>
            </a:r>
            <a:r>
              <a:rPr lang="en-US" sz="2000" dirty="0">
                <a:solidFill>
                  <a:srgbClr val="FF0000"/>
                </a:solidFill>
              </a:rPr>
              <a:t>be null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6364224" y="2086568"/>
            <a:ext cx="1130808" cy="8471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37674" y="1320102"/>
            <a:ext cx="3010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Errors for unsafe code:</a:t>
            </a: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Java’s type checking is too weak</a:t>
            </a:r>
          </a:p>
        </p:txBody>
      </p:sp>
      <p:sp>
        <p:nvSpPr>
          <p:cNvPr id="40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GB" dirty="0" smtClean="0"/>
              <a:t>Type checking prevents many bugs</a:t>
            </a:r>
          </a:p>
          <a:p>
            <a:pPr marL="742950" lvl="2" indent="-342900" eaLnBrk="1" hangingPunct="1">
              <a:buFont typeface="Arial" charset="0"/>
              <a:buNone/>
              <a:defRPr/>
            </a:pPr>
            <a:r>
              <a:rPr lang="en-GB" b="1" dirty="0" err="1" smtClean="0">
                <a:latin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</a:rPr>
              <a:t>i</a:t>
            </a:r>
            <a:r>
              <a:rPr lang="en-GB" b="1" dirty="0" smtClean="0">
                <a:latin typeface="Courier New" pitchFamily="49" charset="0"/>
              </a:rPr>
              <a:t> = "hello";   // type error</a:t>
            </a:r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r>
              <a:rPr lang="en-GB" dirty="0" smtClean="0"/>
              <a:t>Type checking doesn’t prevent </a:t>
            </a:r>
            <a:r>
              <a:rPr lang="en-GB" dirty="0" smtClean="0">
                <a:solidFill>
                  <a:srgbClr val="FF0000"/>
                </a:solidFill>
              </a:rPr>
              <a:t>enough</a:t>
            </a:r>
            <a:r>
              <a:rPr lang="en-GB" dirty="0" smtClean="0"/>
              <a:t> bugs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System.console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readLine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();</a:t>
            </a:r>
            <a:endParaRPr lang="en-US" b="1" dirty="0" smtClean="0"/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NullPointerException</a:t>
            </a:r>
          </a:p>
          <a:p>
            <a:pPr lvl="1">
              <a:buFont typeface="Arial" charset="0"/>
              <a:buNone/>
              <a:defRPr/>
            </a:pPr>
            <a:endParaRPr lang="en-US" b="1" dirty="0" smtClean="0">
              <a:latin typeface="Courier New" pitchFamily="49" charset="0"/>
              <a:ea typeface="Courier" charset="0"/>
              <a:cs typeface="Courier New" pitchFamily="49" charset="0"/>
              <a:sym typeface="Courier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Collections.emptyList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().add("One");</a:t>
            </a:r>
          </a:p>
          <a:p>
            <a:pPr lvl="2">
              <a:buFont typeface="Symbol" pitchFamily="18" charset="2"/>
              <a:buChar char="Þ"/>
              <a:defRPr/>
            </a:pPr>
            <a:r>
              <a:rPr lang="en-US" dirty="0" smtClean="0"/>
              <a:t> </a:t>
            </a:r>
            <a:r>
              <a:rPr lang="en-US" dirty="0" err="1" smtClean="0">
                <a:solidFill>
                  <a:srgbClr val="FF0000"/>
                </a:solidFill>
              </a:rPr>
              <a:t>UnsupportedOperationException</a:t>
            </a:r>
            <a:endParaRPr lang="en-US" dirty="0" smtClean="0">
              <a:solidFill>
                <a:srgbClr val="FF0000"/>
              </a:solidFill>
            </a:endParaRPr>
          </a:p>
          <a:p>
            <a:pPr lvl="1">
              <a:buFont typeface="Arial" charset="0"/>
              <a:buNone/>
              <a:defRPr/>
            </a:pPr>
            <a:endParaRPr lang="en-US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  <a:p>
            <a:pPr lvl="1" eaLnBrk="1" hangingPunct="1">
              <a:defRPr/>
            </a:pPr>
            <a:endParaRPr lang="en-GB" dirty="0" smtClean="0"/>
          </a:p>
          <a:p>
            <a:pPr eaLnBrk="1" hangingPunct="1">
              <a:defRPr/>
            </a:pPr>
            <a:endParaRPr lang="en-GB" dirty="0" smtClean="0"/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Verification vs. bug finding</a:t>
            </a:r>
          </a:p>
          <a:p>
            <a:pPr>
              <a:buClr>
                <a:schemeClr val="tx1"/>
              </a:buClr>
            </a:pPr>
            <a:r>
              <a:rPr lang="en-US" dirty="0"/>
              <a:t>Conclusion</a:t>
            </a:r>
          </a:p>
          <a:p>
            <a:pPr marL="0" indent="0">
              <a:buClr>
                <a:schemeClr val="tx1"/>
              </a:buClr>
              <a:buNone/>
            </a:pP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0847020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3766"/>
            <a:ext cx="4019909" cy="480922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smtClean="0"/>
              <a:t>Goal</a:t>
            </a:r>
            <a:r>
              <a:rPr lang="en-US" dirty="0" smtClean="0"/>
              <a:t>:  prove that no bug exists</a:t>
            </a:r>
          </a:p>
          <a:p>
            <a:r>
              <a:rPr lang="en-US" b="1" dirty="0" smtClean="0"/>
              <a:t>Specifications</a:t>
            </a:r>
            <a:r>
              <a:rPr lang="en-US" dirty="0"/>
              <a:t>:  </a:t>
            </a:r>
            <a:r>
              <a:rPr lang="en-US" dirty="0" smtClean="0"/>
              <a:t>user provides</a:t>
            </a:r>
            <a:endParaRPr lang="en-US" dirty="0"/>
          </a:p>
          <a:p>
            <a:r>
              <a:rPr lang="en-US" b="1" dirty="0" smtClean="0"/>
              <a:t>False negatives</a:t>
            </a:r>
            <a:r>
              <a:rPr lang="en-US" dirty="0" smtClean="0"/>
              <a:t>:  none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False positives</a:t>
            </a:r>
            <a:r>
              <a:rPr lang="en-US" dirty="0" smtClean="0"/>
              <a:t>:  user suppresses warnings</a:t>
            </a:r>
            <a:br>
              <a:rPr lang="en-US" dirty="0" smtClean="0"/>
            </a:br>
            <a:endParaRPr lang="en-US" b="1" dirty="0" smtClean="0"/>
          </a:p>
          <a:p>
            <a:r>
              <a:rPr lang="en-US" b="1" dirty="0" smtClean="0"/>
              <a:t>Downside</a:t>
            </a:r>
            <a:r>
              <a:rPr lang="en-US" dirty="0" smtClean="0"/>
              <a:t>:  user burden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5382886" y="326394"/>
            <a:ext cx="28745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Bug-finding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9901" y="326394"/>
            <a:ext cx="28722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rgbClr val="0000FF"/>
                </a:solidFill>
              </a:rPr>
              <a:t>Verification</a:t>
            </a:r>
            <a:endParaRPr lang="en-US" sz="4400" b="1" dirty="0">
              <a:solidFill>
                <a:srgbClr val="0000FF"/>
              </a:solidFill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4580628" y="1263765"/>
            <a:ext cx="4166557" cy="48092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Goal</a:t>
            </a:r>
            <a:r>
              <a:rPr lang="en-US" dirty="0" smtClean="0"/>
              <a:t>:  find </a:t>
            </a:r>
            <a:r>
              <a:rPr lang="en-US" dirty="0"/>
              <a:t>some </a:t>
            </a:r>
            <a:r>
              <a:rPr lang="en-US" dirty="0" smtClean="0"/>
              <a:t>bugs at low cost </a:t>
            </a:r>
            <a:endParaRPr lang="en-US" b="1" dirty="0" smtClean="0"/>
          </a:p>
          <a:p>
            <a:r>
              <a:rPr lang="en-US" b="1" dirty="0" smtClean="0"/>
              <a:t>Specifications</a:t>
            </a:r>
            <a:r>
              <a:rPr lang="en-US" dirty="0" smtClean="0"/>
              <a:t>:  infer likely specs</a:t>
            </a:r>
          </a:p>
          <a:p>
            <a:r>
              <a:rPr lang="en-US" b="1" dirty="0" smtClean="0"/>
              <a:t>False negatives:  </a:t>
            </a:r>
            <a:r>
              <a:rPr lang="en-US" dirty="0" smtClean="0"/>
              <a:t>acceptable</a:t>
            </a:r>
          </a:p>
          <a:p>
            <a:r>
              <a:rPr lang="en-US" b="1" dirty="0" smtClean="0"/>
              <a:t>False positives</a:t>
            </a:r>
            <a:r>
              <a:rPr lang="en-US" dirty="0" smtClean="0"/>
              <a:t>: heuristics </a:t>
            </a:r>
            <a:r>
              <a:rPr lang="en-US" dirty="0"/>
              <a:t>focus on most important bugs</a:t>
            </a:r>
          </a:p>
          <a:p>
            <a:r>
              <a:rPr lang="en-US" b="1" dirty="0" smtClean="0"/>
              <a:t>Downside</a:t>
            </a:r>
            <a:r>
              <a:rPr lang="en-US" dirty="0" smtClean="0"/>
              <a:t>:  missed bugs</a:t>
            </a:r>
            <a:endParaRPr lang="en-US" dirty="0"/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16021" y="6012610"/>
            <a:ext cx="820615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Neither is “</a:t>
            </a:r>
            <a:r>
              <a:rPr lang="en-US" sz="2400" dirty="0" smtClean="0"/>
              <a:t>better”; each is appropriate in certain circumstances.</a:t>
            </a:r>
            <a:br>
              <a:rPr lang="en-US" sz="2400" dirty="0" smtClean="0"/>
            </a:br>
            <a:r>
              <a:rPr lang="en-US" sz="2400" dirty="0" smtClean="0"/>
              <a:t>The approaches are converging.</a:t>
            </a:r>
          </a:p>
        </p:txBody>
      </p:sp>
    </p:spTree>
    <p:extLst>
      <p:ext uri="{BB962C8B-B14F-4D97-AF65-F5344CB8AC3E}">
        <p14:creationId xmlns:p14="http://schemas.microsoft.com/office/powerpoint/2010/main" val="12931145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Other design 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4724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Visibility of specifications and warning suppressions</a:t>
            </a:r>
          </a:p>
          <a:p>
            <a:pPr lvl="1"/>
            <a:r>
              <a:rPr lang="en-US" dirty="0" smtClean="0"/>
              <a:t>In the source code</a:t>
            </a:r>
          </a:p>
          <a:p>
            <a:pPr lvl="2"/>
            <a:r>
              <a:rPr lang="en-US" dirty="0" smtClean="0"/>
              <a:t>documentation aids </a:t>
            </a:r>
            <a:r>
              <a:rPr lang="en-US" dirty="0" err="1" smtClean="0"/>
              <a:t>programer</a:t>
            </a:r>
            <a:r>
              <a:rPr lang="en-US" dirty="0" smtClean="0"/>
              <a:t> understanding</a:t>
            </a:r>
          </a:p>
          <a:p>
            <a:pPr lvl="1"/>
            <a:r>
              <a:rPr lang="en-US" dirty="0" smtClean="0"/>
              <a:t>In the tool</a:t>
            </a:r>
          </a:p>
          <a:p>
            <a:pPr lvl="2"/>
            <a:r>
              <a:rPr lang="en-US" dirty="0" smtClean="0"/>
              <a:t>reduces code clutter</a:t>
            </a:r>
            <a:endParaRPr lang="en-US" dirty="0"/>
          </a:p>
          <a:p>
            <a:r>
              <a:rPr lang="en-US" dirty="0" smtClean="0"/>
              <a:t>Analysis comprehensibility</a:t>
            </a:r>
          </a:p>
          <a:p>
            <a:pPr lvl="1"/>
            <a:r>
              <a:rPr lang="en-US" dirty="0" smtClean="0"/>
              <a:t>A transparent tool gives understandable outcomes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upfront effort; more false positives</a:t>
            </a:r>
          </a:p>
          <a:p>
            <a:pPr lvl="1"/>
            <a:r>
              <a:rPr lang="en-US" dirty="0" smtClean="0"/>
              <a:t>An opaque tool can use more powerful analyses</a:t>
            </a:r>
          </a:p>
          <a:p>
            <a:pPr lvl="2"/>
            <a:r>
              <a:rPr lang="en-US" dirty="0"/>
              <a:t>r</a:t>
            </a:r>
            <a:r>
              <a:rPr lang="en-US" dirty="0" smtClean="0"/>
              <a:t>equires more effort to understand warnings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9776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Hands-on practice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43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4221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get </a:t>
            </a:r>
            <a:r>
              <a:rPr lang="en-US" dirty="0" smtClean="0"/>
              <a:t>started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1" dirty="0" smtClean="0"/>
              <a:t>Write </a:t>
            </a:r>
            <a:r>
              <a:rPr lang="en-US" b="1" dirty="0"/>
              <a:t>the specification</a:t>
            </a:r>
          </a:p>
          <a:p>
            <a:pPr marL="457200" lvl="1" indent="0">
              <a:buNone/>
            </a:pPr>
            <a:r>
              <a:rPr lang="en-US" dirty="0"/>
              <a:t>Search the Javadoc for occurrences of “null”</a:t>
            </a:r>
          </a:p>
          <a:p>
            <a:pPr marL="457200" lvl="1" indent="0">
              <a:buNone/>
            </a:pPr>
            <a:r>
              <a:rPr lang="en-US" dirty="0"/>
              <a:t>Replace the wordy English text </a:t>
            </a:r>
            <a:r>
              <a:rPr lang="en-US" dirty="0" smtClean="0"/>
              <a:t>by 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Nullable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/>
              <a:t>Can also search code, but no </a:t>
            </a:r>
            <a:r>
              <a:rPr lang="en-US" dirty="0" err="1"/>
              <a:t>annos</a:t>
            </a:r>
            <a:r>
              <a:rPr lang="en-US" dirty="0"/>
              <a:t> in methods</a:t>
            </a:r>
          </a:p>
          <a:p>
            <a:pPr marL="571500" indent="-514350">
              <a:buFont typeface="+mj-lt"/>
              <a:buAutoNum type="arabicPeriod"/>
            </a:pPr>
            <a:r>
              <a:rPr lang="en-US" b="1" dirty="0" smtClean="0"/>
              <a:t>Run </a:t>
            </a:r>
            <a:r>
              <a:rPr lang="en-US" b="1" dirty="0" err="1"/>
              <a:t>Nullness</a:t>
            </a:r>
            <a:r>
              <a:rPr lang="en-US" b="1" dirty="0"/>
              <a:t> Checker</a:t>
            </a:r>
            <a:r>
              <a:rPr lang="en-US" dirty="0"/>
              <a:t>: </a:t>
            </a:r>
            <a:r>
              <a:rPr lang="en-US" dirty="0" smtClean="0"/>
              <a:t>verify/improve spec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For each </a:t>
            </a:r>
            <a:r>
              <a:rPr lang="en-US" dirty="0" smtClean="0"/>
              <a:t>warning:</a:t>
            </a:r>
            <a:endParaRPr lang="en-US" dirty="0"/>
          </a:p>
          <a:p>
            <a:pPr lvl="1"/>
            <a:r>
              <a:rPr lang="en-US" dirty="0"/>
              <a:t>Reason about </a:t>
            </a:r>
            <a:r>
              <a:rPr lang="en-US" dirty="0" smtClean="0"/>
              <a:t>whether </a:t>
            </a:r>
            <a:r>
              <a:rPr lang="en-US" dirty="0"/>
              <a:t>the code is safe</a:t>
            </a:r>
          </a:p>
          <a:p>
            <a:pPr lvl="1"/>
            <a:r>
              <a:rPr lang="en-US" dirty="0"/>
              <a:t>Express that reasoning as annotations</a:t>
            </a:r>
          </a:p>
          <a:p>
            <a:pPr lvl="1"/>
            <a:r>
              <a:rPr lang="en-US" dirty="0"/>
              <a:t>Consider improving the code’s design</a:t>
            </a:r>
          </a:p>
        </p:txBody>
      </p:sp>
    </p:spTree>
    <p:extLst>
      <p:ext uri="{BB962C8B-B14F-4D97-AF65-F5344CB8AC3E}">
        <p14:creationId xmlns:p14="http://schemas.microsoft.com/office/powerpoint/2010/main" val="29492334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What to type-check:</a:t>
            </a:r>
          </a:p>
          <a:p>
            <a:r>
              <a:rPr lang="en-US" dirty="0" smtClean="0"/>
              <a:t>Only </a:t>
            </a:r>
            <a:r>
              <a:rPr lang="en-US" dirty="0"/>
              <a:t>type-check properties that matter to you</a:t>
            </a:r>
          </a:p>
          <a:p>
            <a:pPr lvl="1"/>
            <a:r>
              <a:rPr lang="en-US" dirty="0"/>
              <a:t>Use subclasses (not type qualifiers) if </a:t>
            </a:r>
            <a:r>
              <a:rPr lang="en-US" dirty="0" smtClean="0"/>
              <a:t>possible</a:t>
            </a:r>
          </a:p>
          <a:p>
            <a:r>
              <a:rPr lang="en-US" dirty="0" smtClean="0"/>
              <a:t>Choose part of your code to type-check first</a:t>
            </a:r>
            <a:endParaRPr lang="en-US" dirty="0"/>
          </a:p>
          <a:p>
            <a:pPr lvl="1"/>
            <a:r>
              <a:rPr lang="en-US" dirty="0"/>
              <a:t>Eliminate raw types such as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dirty="0"/>
              <a:t>; use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List&lt;String&gt;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While you are doing type-checking:</a:t>
            </a:r>
            <a:endParaRPr lang="en-US" dirty="0"/>
          </a:p>
          <a:p>
            <a:r>
              <a:rPr lang="en-US" dirty="0" smtClean="0"/>
              <a:t>Write </a:t>
            </a:r>
            <a:r>
              <a:rPr lang="en-US" dirty="0"/>
              <a:t>the spec first (and think of it as a spec)</a:t>
            </a:r>
          </a:p>
          <a:p>
            <a:r>
              <a:rPr lang="en-US" dirty="0" smtClean="0"/>
              <a:t>Avoid </a:t>
            </a:r>
            <a:r>
              <a:rPr lang="en-US" dirty="0"/>
              <a:t>warning suppressions when </a:t>
            </a:r>
            <a:r>
              <a:rPr lang="en-US" dirty="0" smtClean="0"/>
              <a:t>possible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99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lvl="0"/>
            <a:fld id="{CC1638EE-15CC-4366-ACFE-AAC63E71B335}" type="slidenum">
              <a:t>46</a:t>
            </a:fld>
            <a:endParaRPr lang="en-US"/>
          </a:p>
        </p:txBody>
      </p:sp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457171" y="314503"/>
            <a:ext cx="8228763" cy="1063251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Your turn to improve your code!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14719" y="1451881"/>
            <a:ext cx="8729281" cy="4598951"/>
          </a:xfrm>
        </p:spPr>
        <p:txBody>
          <a:bodyPr wrap="square">
            <a:spAutoFit/>
          </a:bodyPr>
          <a:lstStyle/>
          <a:p>
            <a:pPr lvl="0">
              <a:buSzPct val="100000"/>
              <a:buAutoNum type="arabicPeriod"/>
            </a:pPr>
            <a:r>
              <a:rPr lang="en-US" dirty="0"/>
              <a:t> Choose a project you care </a:t>
            </a:r>
            <a:r>
              <a:rPr lang="en-US" dirty="0" smtClean="0"/>
              <a:t>about</a:t>
            </a:r>
            <a:endParaRPr lang="en-US" sz="2400" dirty="0" smtClean="0"/>
          </a:p>
          <a:p>
            <a:pPr lvl="0">
              <a:buSzPct val="100000"/>
              <a:buAutoNum type="arabicPeriod"/>
            </a:pPr>
            <a:r>
              <a:rPr lang="en-US" dirty="0" smtClean="0"/>
              <a:t> Improve it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 smtClean="0"/>
              <a:t>Apply </a:t>
            </a:r>
            <a:r>
              <a:rPr lang="en-US" sz="2903" dirty="0"/>
              <a:t>an existing checker to your code, or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r>
              <a:rPr lang="en-US" sz="2903" dirty="0"/>
              <a:t>Create a new domain-specific type </a:t>
            </a:r>
            <a:r>
              <a:rPr lang="en-US" sz="2903" dirty="0" smtClean="0"/>
              <a:t>checker</a:t>
            </a:r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/>
          </a:p>
          <a:p>
            <a:pPr lvl="1" hangingPunct="0">
              <a:spcBef>
                <a:spcPts val="0"/>
              </a:spcBef>
              <a:spcAft>
                <a:spcPts val="1285"/>
              </a:spcAft>
              <a:buSzPct val="45000"/>
              <a:buFont typeface="StarSymbol"/>
              <a:buChar char="●"/>
            </a:pPr>
            <a:endParaRPr lang="en-US" sz="2903" dirty="0" smtClean="0"/>
          </a:p>
          <a:p>
            <a:pPr marL="0" indent="0" hangingPunct="0">
              <a:spcBef>
                <a:spcPts val="0"/>
              </a:spcBef>
              <a:spcAft>
                <a:spcPts val="1285"/>
              </a:spcAft>
              <a:buSzPct val="45000"/>
              <a:buNone/>
            </a:pPr>
            <a:r>
              <a:rPr lang="en-US" sz="3600" dirty="0"/>
              <a:t>Or, try the tutorial:</a:t>
            </a:r>
            <a:br>
              <a:rPr lang="en-US" sz="3600" dirty="0"/>
            </a:br>
            <a:r>
              <a:rPr lang="en-US" sz="2700" dirty="0">
                <a:hlinkClick r:id="rId3"/>
              </a:rPr>
              <a:t>http://types.cs.washington.edu/checker-framework/tutorial</a:t>
            </a:r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408687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</a:t>
            </a:r>
            <a:r>
              <a:rPr lang="en-US" dirty="0" smtClean="0"/>
              <a:t>finding</a:t>
            </a:r>
          </a:p>
          <a:p>
            <a:pPr>
              <a:buClr>
                <a:schemeClr val="tx1"/>
              </a:buClr>
            </a:pPr>
            <a:r>
              <a:rPr lang="en-US" b="1" dirty="0" smtClean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Pluggable type-checking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9883" y="1831975"/>
            <a:ext cx="8904117" cy="4551363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Java 8 syntax for type annotations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Checker Framework </a:t>
            </a:r>
            <a:r>
              <a:rPr lang="en-US" dirty="0" smtClean="0"/>
              <a:t>for creating type checkers</a:t>
            </a:r>
          </a:p>
          <a:p>
            <a:pPr lvl="1" eaLnBrk="1" hangingPunct="1"/>
            <a:r>
              <a:rPr lang="en-US" dirty="0" err="1" smtClean="0"/>
              <a:t>Featureful</a:t>
            </a:r>
            <a:r>
              <a:rPr lang="en-US" dirty="0" smtClean="0"/>
              <a:t>, effective, easy to use, scalable</a:t>
            </a:r>
          </a:p>
          <a:p>
            <a:pPr eaLnBrk="1" hangingPunct="1">
              <a:buClr>
                <a:schemeClr val="tx1"/>
              </a:buClr>
            </a:pPr>
            <a:r>
              <a:rPr lang="en-US" dirty="0" smtClean="0">
                <a:solidFill>
                  <a:srgbClr val="FF0000"/>
                </a:solidFill>
              </a:rPr>
              <a:t>Prevent bugs at compile time</a:t>
            </a:r>
          </a:p>
          <a:p>
            <a:pPr eaLnBrk="1" hangingPunct="1"/>
            <a:r>
              <a:rPr lang="en-US" dirty="0" smtClean="0"/>
              <a:t>Create custom type-checkers</a:t>
            </a:r>
          </a:p>
          <a:p>
            <a:r>
              <a:rPr lang="en-US" dirty="0" smtClean="0"/>
              <a:t>Learn more, or download the Checker Framework:  </a:t>
            </a:r>
            <a:r>
              <a:rPr lang="en-US" dirty="0" smtClean="0">
                <a:hlinkClick r:id="rId3"/>
              </a:rPr>
              <a:t>http://CheckerFramework.org/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(or, web search for “Checker Framework”)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48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errors are silent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368" y="902097"/>
            <a:ext cx="8480425" cy="4551363"/>
          </a:xfrm>
        </p:spPr>
        <p:txBody>
          <a:bodyPr>
            <a:normAutofit fontScale="92500" lnSpcReduction="10000"/>
          </a:bodyPr>
          <a:lstStyle/>
          <a:p>
            <a:pPr lvl="1"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"Java epoch");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date.setYear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(70);</a:t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myMap.put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(date, "Linux epoch");</a:t>
            </a:r>
            <a:endParaRPr lang="en-US" b="1" dirty="0" smtClean="0">
              <a:ea typeface="Courier" charset="0"/>
              <a:cs typeface="Courier New" pitchFamily="49" charset="0"/>
            </a:endParaRP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Corrupted map</a:t>
            </a:r>
          </a:p>
          <a:p>
            <a:pPr lvl="1">
              <a:buFont typeface="Arial" charset="0"/>
              <a:buNone/>
            </a:pP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/>
            </a:r>
            <a:b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</a:b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dbStatement.executeQuery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(</a:t>
            </a:r>
            <a:r>
              <a:rPr lang="en-US" b="1" dirty="0" err="1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userInput</a:t>
            </a:r>
            <a:r>
              <a:rPr lang="en-US" b="1" dirty="0" smtClean="0"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);</a:t>
            </a:r>
          </a:p>
          <a:p>
            <a:pPr lvl="2">
              <a:buSzPct val="100000"/>
              <a:buFont typeface="Symbol" pitchFamily="18" charset="2"/>
              <a:buChar char="Þ"/>
            </a:pPr>
            <a:r>
              <a:rPr lang="en-US" dirty="0" smtClean="0">
                <a:ea typeface="Courier" charset="0"/>
                <a:cs typeface="Courier New" pitchFamily="49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ea typeface="Courier" charset="0"/>
                <a:cs typeface="Courier New" pitchFamily="49" charset="0"/>
              </a:rPr>
              <a:t>SQL injection attack</a:t>
            </a:r>
          </a:p>
          <a:p>
            <a:pPr>
              <a:buFont typeface="Arial" charset="0"/>
              <a:buNone/>
            </a:pPr>
            <a:endParaRPr lang="en-US" dirty="0" smtClean="0">
              <a:ea typeface="Courier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dirty="0" smtClean="0">
                <a:ea typeface="Courier" charset="0"/>
                <a:cs typeface="Courier New" pitchFamily="49" charset="0"/>
              </a:rPr>
              <a:t>     Initialization, data formatting, equality tests,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31322" y="5479031"/>
            <a:ext cx="8435194" cy="1077218"/>
          </a:xfrm>
          <a:prstGeom prst="rect">
            <a:avLst/>
          </a:prstGeom>
          <a:ln w="38100"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r>
              <a:rPr lang="en-US" sz="3200" dirty="0"/>
              <a:t>Goal:  Find errors at </a:t>
            </a:r>
            <a:r>
              <a:rPr lang="en-US" sz="3200" b="1" dirty="0"/>
              <a:t>compile </a:t>
            </a:r>
            <a:r>
              <a:rPr lang="en-US" sz="3200" b="1" dirty="0" smtClean="0"/>
              <a:t>time</a:t>
            </a:r>
          </a:p>
          <a:p>
            <a:r>
              <a:rPr lang="en-US" sz="3200" dirty="0" smtClean="0"/>
              <a:t>… before testing, customers, or hackers find them</a:t>
            </a:r>
            <a:endParaRPr lang="en-US" sz="32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Solution:  Pluggable type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2933524"/>
          </a:xfrm>
        </p:spPr>
        <p:txBody>
          <a:bodyPr>
            <a:normAutofit fontScale="92500"/>
          </a:bodyPr>
          <a:lstStyle/>
          <a:p>
            <a:pPr eaLnBrk="1" hangingPunct="1"/>
            <a:r>
              <a:rPr lang="en-GB" dirty="0" smtClean="0"/>
              <a:t>Design a type system to solve a specific problem</a:t>
            </a:r>
          </a:p>
          <a:p>
            <a:pPr eaLnBrk="1" hangingPunct="1"/>
            <a:r>
              <a:rPr lang="en-GB" dirty="0" smtClean="0"/>
              <a:t>Write type qualifiers in code (or, use type inference)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@Immutable 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 </a:t>
            </a: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date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Courier" charset="0"/>
                <a:cs typeface="Courier New" pitchFamily="49" charset="0"/>
                <a:sym typeface="Courier" charset="0"/>
              </a:rPr>
              <a:t> = new Date(0);</a:t>
            </a:r>
          </a:p>
          <a:p>
            <a:pPr lvl="1" eaLnBrk="1" hangingPunct="1">
              <a:buFont typeface="Arial" charset="0"/>
              <a:buNone/>
            </a:pPr>
            <a:r>
              <a:rPr lang="en-US" sz="2400" b="1" dirty="0" err="1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date.setTime</a:t>
            </a:r>
            <a:r>
              <a:rPr lang="en-US" sz="2400" b="1" dirty="0" smtClean="0">
                <a:solidFill>
                  <a:srgbClr val="333333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(70);    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//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ea typeface="Helvetica Neue" charset="0"/>
                <a:cs typeface="Courier New" pitchFamily="49" charset="0"/>
              </a:rPr>
              <a:t>compile-time</a:t>
            </a:r>
            <a:r>
              <a:rPr lang="en-US" sz="2400" b="1" dirty="0" smtClean="0">
                <a:latin typeface="Courier New" pitchFamily="49" charset="0"/>
                <a:ea typeface="Helvetica Neue" charset="0"/>
                <a:cs typeface="Courier New" pitchFamily="49" charset="0"/>
              </a:rPr>
              <a:t> error</a:t>
            </a:r>
          </a:p>
          <a:p>
            <a:pPr eaLnBrk="1" hangingPunct="1">
              <a:lnSpc>
                <a:spcPct val="150000"/>
              </a:lnSpc>
            </a:pPr>
            <a:r>
              <a:rPr lang="en-GB" dirty="0" smtClean="0"/>
              <a:t>Type checker warns about violations (bugs)</a:t>
            </a:r>
            <a:endParaRPr lang="en-US" sz="200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497112" y="4533724"/>
            <a:ext cx="8318500" cy="1477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None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% </a:t>
            </a:r>
            <a:r>
              <a:rPr lang="en-GB" b="1" dirty="0" err="1">
                <a:latin typeface="Courier New" pitchFamily="49" charset="0"/>
                <a:cs typeface="Courier New" pitchFamily="49" charset="0"/>
              </a:rPr>
              <a:t>javac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-processor </a:t>
            </a:r>
            <a:r>
              <a:rPr lang="en-GB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NullnessChecker</a:t>
            </a:r>
            <a:r>
              <a:rPr lang="en-GB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MyFile.java</a:t>
            </a:r>
          </a:p>
          <a:p>
            <a:pPr>
              <a:buFont typeface="Arial" charset="0"/>
              <a:buNone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MyFile.java:149: dereference of possibly-null reference bb2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allVars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bb2.vars;</a:t>
            </a:r>
          </a:p>
          <a:p>
            <a:pPr>
              <a:buFont typeface="Arial" charset="0"/>
              <a:buNone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               ^</a:t>
            </a:r>
            <a:endParaRPr lang="en-US" dirty="0">
              <a:latin typeface="Calibri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</a:p>
          <a:p>
            <a:r>
              <a:rPr lang="en-US" dirty="0" smtClean="0"/>
              <a:t>Pluggable type checkers</a:t>
            </a:r>
          </a:p>
          <a:p>
            <a:r>
              <a:rPr lang="en-US" dirty="0" smtClean="0"/>
              <a:t>Writing your own checker</a:t>
            </a:r>
          </a:p>
          <a:p>
            <a:r>
              <a:rPr lang="en-US" dirty="0"/>
              <a:t>Verification vs. bug finding</a:t>
            </a:r>
          </a:p>
          <a:p>
            <a:r>
              <a:rPr lang="en-US" dirty="0" smtClean="0"/>
              <a:t>Conclusion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7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 qualifiers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99715" cy="4525963"/>
          </a:xfrm>
        </p:spPr>
        <p:txBody>
          <a:bodyPr>
            <a:noAutofit/>
          </a:bodyPr>
          <a:lstStyle/>
          <a:p>
            <a:pPr eaLnBrk="1" hangingPunct="1"/>
            <a:r>
              <a:rPr lang="en-US" b="1" dirty="0" smtClean="0"/>
              <a:t>In Java 8</a:t>
            </a:r>
            <a:r>
              <a:rPr lang="en-US" dirty="0" smtClean="0"/>
              <a:t>:  annotations on types</a:t>
            </a:r>
          </a:p>
          <a:p>
            <a:pPr lvl="1" eaLnBrk="1" hangingPunct="1">
              <a:buNone/>
            </a:pPr>
            <a:endParaRPr lang="en-US" sz="10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@Untainted </a:t>
            </a:r>
            <a:r>
              <a:rPr lang="en-US" sz="2400" b="1" dirty="0" smtClean="0">
                <a:latin typeface="Courier New" pitchFamily="49" charset="0"/>
              </a:rPr>
              <a:t>String query;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@NonNull </a:t>
            </a:r>
            <a:r>
              <a:rPr lang="en-US" sz="2400" b="1" dirty="0" smtClean="0">
                <a:latin typeface="Courier New" pitchFamily="49" charset="0"/>
              </a:rPr>
              <a:t>String&gt; strings;</a:t>
            </a:r>
          </a:p>
          <a:p>
            <a:pPr lvl="1" eaLnBrk="1" hangingPunct="1">
              <a:buNone/>
            </a:pPr>
            <a:r>
              <a:rPr lang="en-US" sz="2400" b="1" dirty="0" err="1" smtClean="0">
                <a:latin typeface="Courier New" pitchFamily="49" charset="0"/>
              </a:rPr>
              <a:t>myGraph</a:t>
            </a:r>
            <a:r>
              <a:rPr lang="en-US" sz="2400" b="1" dirty="0" smtClean="0">
                <a:latin typeface="Courier New" pitchFamily="49" charset="0"/>
              </a:rPr>
              <a:t> = (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@Immutable</a:t>
            </a:r>
            <a:r>
              <a:rPr lang="en-US" sz="2400" b="1" dirty="0" smtClean="0">
                <a:latin typeface="Courier New" pitchFamily="49" charset="0"/>
              </a:rPr>
              <a:t> Graph) </a:t>
            </a:r>
            <a:r>
              <a:rPr lang="en-US" sz="2400" b="1" dirty="0" err="1" smtClean="0">
                <a:latin typeface="Courier New" pitchFamily="49" charset="0"/>
              </a:rPr>
              <a:t>tmpGraph</a:t>
            </a:r>
            <a:r>
              <a:rPr lang="en-US" sz="2400" b="1" dirty="0" smtClean="0">
                <a:latin typeface="Courier New" pitchFamily="49" charset="0"/>
              </a:rPr>
              <a:t>;</a:t>
            </a:r>
          </a:p>
          <a:p>
            <a:pPr lvl="1" eaLnBrk="1" hangingPunct="1"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@English </a:t>
            </a:r>
            <a:r>
              <a:rPr lang="en-US" sz="2400" b="1" dirty="0" smtClean="0">
                <a:latin typeface="Courier New" pitchFamily="49" charset="0"/>
              </a:rPr>
              <a:t>String 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US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2400" b="1" dirty="0" smtClean="0">
                <a:latin typeface="Courier New" pitchFamily="49" charset="0"/>
              </a:rPr>
              <a:t>[] words;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class </a:t>
            </a:r>
            <a:r>
              <a:rPr lang="en-GB" sz="2400" b="1" dirty="0" err="1" smtClean="0">
                <a:latin typeface="Courier New" pitchFamily="49" charset="0"/>
              </a:rPr>
              <a:t>UnmodifiableList</a:t>
            </a:r>
            <a:r>
              <a:rPr lang="en-GB" sz="2400" b="1" dirty="0" smtClean="0">
                <a:latin typeface="Courier New" pitchFamily="49" charset="0"/>
              </a:rPr>
              <a:t>&lt;T&gt;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GB" sz="2400" b="1" dirty="0" smtClean="0">
                <a:latin typeface="Courier New" pitchFamily="49" charset="0"/>
              </a:rPr>
              <a:t>  implements 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List&lt;</a:t>
            </a:r>
            <a:r>
              <a:rPr lang="en-GB" sz="2400" b="1" dirty="0" smtClean="0">
                <a:solidFill>
                  <a:srgbClr val="FF0000"/>
                </a:solidFill>
                <a:latin typeface="Courier New" pitchFamily="49" charset="0"/>
              </a:rPr>
              <a:t>@</a:t>
            </a:r>
            <a:r>
              <a:rPr lang="en-GB" sz="2400" b="1" dirty="0" err="1" smtClean="0">
                <a:solidFill>
                  <a:srgbClr val="FF0000"/>
                </a:solidFill>
                <a:latin typeface="Courier New" pitchFamily="49" charset="0"/>
              </a:rPr>
              <a:t>Readonly</a:t>
            </a:r>
            <a:r>
              <a:rPr lang="en-GB" sz="2400" b="1" dirty="0" smtClean="0">
                <a:latin typeface="Courier New" pitchFamily="49" charset="0"/>
              </a:rPr>
              <a:t> T&gt; {}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sz="2000" b="1" dirty="0" smtClean="0">
              <a:latin typeface="Courier New" pitchFamily="49" charset="0"/>
            </a:endParaRPr>
          </a:p>
          <a:p>
            <a:pPr eaLnBrk="1" hangingPunct="1"/>
            <a:r>
              <a:rPr lang="en-US" b="1" u="sng" dirty="0" smtClean="0"/>
              <a:t>Backward-compatible</a:t>
            </a:r>
            <a:r>
              <a:rPr lang="en-US" dirty="0" smtClean="0"/>
              <a:t>:  with any Java compiler</a:t>
            </a:r>
          </a:p>
          <a:p>
            <a:pPr lvl="1" eaLnBrk="1" hangingPunct="1">
              <a:buNone/>
            </a:pP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List&lt;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/*@NonNull*/ </a:t>
            </a:r>
            <a:r>
              <a:rPr lang="en-US" sz="2400" b="1" dirty="0" smtClean="0">
                <a:latin typeface="Courier New" pitchFamily="49" charset="0"/>
                <a:cs typeface="Courier New" pitchFamily="49" charset="0"/>
              </a:rPr>
              <a:t>String&gt; strings;</a:t>
            </a:r>
            <a:endParaRPr lang="en-US" b="1" dirty="0" smtClean="0">
              <a:latin typeface="Courier New" pitchFamily="49" charset="0"/>
              <a:cs typeface="Courier New" pitchFamily="49" charset="0"/>
            </a:endParaRPr>
          </a:p>
          <a:p>
            <a:pPr eaLnBrk="1" hangingPunct="1"/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0307697-3216-BF49-AE76-CEF5DB81BAC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Benefits of type qualifiers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71911"/>
            <a:ext cx="8345714" cy="4944549"/>
          </a:xfrm>
        </p:spPr>
        <p:txBody>
          <a:bodyPr>
            <a:normAutofit fontScale="92500" lnSpcReduction="20000"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Find bugs </a:t>
            </a:r>
            <a:r>
              <a:rPr lang="en-US" dirty="0" smtClean="0"/>
              <a:t>in programs</a:t>
            </a:r>
          </a:p>
          <a:p>
            <a:r>
              <a:rPr lang="en-US" dirty="0" smtClean="0"/>
              <a:t>Guarantee the </a:t>
            </a:r>
            <a:r>
              <a:rPr lang="en-US" b="1" dirty="0" smtClean="0">
                <a:solidFill>
                  <a:srgbClr val="FF0000"/>
                </a:solidFill>
              </a:rPr>
              <a:t>absence of errors</a:t>
            </a:r>
          </a:p>
          <a:p>
            <a:endParaRPr lang="en-US" sz="700" b="1" dirty="0" smtClean="0">
              <a:solidFill>
                <a:srgbClr val="FF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Improve documentation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Improve code structure &amp; maintainability</a:t>
            </a:r>
          </a:p>
          <a:p>
            <a:pPr>
              <a:buClr>
                <a:schemeClr val="tx1"/>
              </a:buClr>
            </a:pPr>
            <a:endParaRPr lang="en-US" sz="700" dirty="0" smtClean="0"/>
          </a:p>
          <a:p>
            <a:pPr marL="0" indent="0">
              <a:buNone/>
            </a:pPr>
            <a:r>
              <a:rPr lang="en-US" dirty="0" smtClean="0"/>
              <a:t>Aid compilers, optimizers, and analysis tools</a:t>
            </a:r>
          </a:p>
          <a:p>
            <a:r>
              <a:rPr lang="en-US" dirty="0" smtClean="0"/>
              <a:t>Reduce number of run-time checks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Possible negatives:</a:t>
            </a:r>
          </a:p>
          <a:p>
            <a:r>
              <a:rPr lang="en-US" dirty="0" smtClean="0"/>
              <a:t>Must write the types (or use type inference)</a:t>
            </a:r>
          </a:p>
          <a:p>
            <a:r>
              <a:rPr lang="en-US" dirty="0" smtClean="0"/>
              <a:t>False positives are possible (can be suppressed)</a:t>
            </a:r>
          </a:p>
        </p:txBody>
      </p:sp>
      <p:sp>
        <p:nvSpPr>
          <p:cNvPr id="4" name="Tijdelijke aanduiding voor dianumm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084B9-3F68-5742-A954-E288251FCFB9}" type="slidenum">
              <a:rPr lang="nl-NL" smtClean="0"/>
              <a:pPr/>
              <a:t>9</a:t>
            </a:fld>
            <a:endParaRPr lang="nl-NL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</TotalTime>
  <Words>1969</Words>
  <Application>Microsoft Office PowerPoint</Application>
  <PresentationFormat>On-screen Show (4:3)</PresentationFormat>
  <Paragraphs>516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Courier</vt:lpstr>
      <vt:lpstr>Courier New</vt:lpstr>
      <vt:lpstr>Helvetica Neue</vt:lpstr>
      <vt:lpstr>Liberation Mono</vt:lpstr>
      <vt:lpstr>StarSymbol</vt:lpstr>
      <vt:lpstr>Symbol</vt:lpstr>
      <vt:lpstr>Office-thema</vt:lpstr>
      <vt:lpstr>PowerPoint Presentation</vt:lpstr>
      <vt:lpstr>Schedule</vt:lpstr>
      <vt:lpstr>Motivation</vt:lpstr>
      <vt:lpstr>Java’s type checking is too weak</vt:lpstr>
      <vt:lpstr>Some errors are silent</vt:lpstr>
      <vt:lpstr>Solution:  Pluggable type systems</vt:lpstr>
      <vt:lpstr>Outline</vt:lpstr>
      <vt:lpstr>Type qualifiers</vt:lpstr>
      <vt:lpstr>Benefits of type qualifiers</vt:lpstr>
      <vt:lpstr>Outline</vt:lpstr>
      <vt:lpstr>Using a checker</vt:lpstr>
      <vt:lpstr>Optional Type Checking</vt:lpstr>
      <vt:lpstr>Optional Type Checking</vt:lpstr>
      <vt:lpstr>Optional Type Checking</vt:lpstr>
      <vt:lpstr>Nullness and mutation demo</vt:lpstr>
      <vt:lpstr>Checkers are effective</vt:lpstr>
      <vt:lpstr>Comparison:  other nullness tools</vt:lpstr>
      <vt:lpstr>Checkers are featureful</vt:lpstr>
      <vt:lpstr>Checkers are usable</vt:lpstr>
      <vt:lpstr>What a checker guarantees</vt:lpstr>
      <vt:lpstr>PowerPoint Presentation</vt:lpstr>
      <vt:lpstr>Annotating libraries</vt:lpstr>
      <vt:lpstr>What bugs can you detect &amp; prevent? </vt:lpstr>
      <vt:lpstr>Outline</vt:lpstr>
      <vt:lpstr>Example:  Regular expressions</vt:lpstr>
      <vt:lpstr>Regular expression type system</vt:lpstr>
      <vt:lpstr>Example: Encrypted communication</vt:lpstr>
      <vt:lpstr>Encryption type system</vt:lpstr>
      <vt:lpstr>Brainstorming new type checkers</vt:lpstr>
      <vt:lpstr>Brainstorming</vt:lpstr>
      <vt:lpstr>Outline</vt:lpstr>
      <vt:lpstr>SQL injection attack</vt:lpstr>
      <vt:lpstr>Taint checker</vt:lpstr>
      <vt:lpstr>Taint checker demo</vt:lpstr>
      <vt:lpstr>Defining a type system</vt:lpstr>
      <vt:lpstr>Defining a type system</vt:lpstr>
      <vt:lpstr>Defining a type system</vt:lpstr>
      <vt:lpstr>Defining a type system</vt:lpstr>
      <vt:lpstr>Defining a type system</vt:lpstr>
      <vt:lpstr>Outline</vt:lpstr>
      <vt:lpstr>PowerPoint Presentation</vt:lpstr>
      <vt:lpstr>Other design considerations</vt:lpstr>
      <vt:lpstr>Outline</vt:lpstr>
      <vt:lpstr>How to get started</vt:lpstr>
      <vt:lpstr>Tips</vt:lpstr>
      <vt:lpstr>Your turn to improve your code!</vt:lpstr>
      <vt:lpstr>Outline</vt:lpstr>
      <vt:lpstr>Pluggable type-checking</vt:lpstr>
    </vt:vector>
  </TitlesOfParts>
  <Company>The Java Community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Valerie Hillewaere</dc:creator>
  <cp:lastModifiedBy>Michael Ernst</cp:lastModifiedBy>
  <cp:revision>167</cp:revision>
  <dcterms:created xsi:type="dcterms:W3CDTF">2009-10-09T08:48:41Z</dcterms:created>
  <dcterms:modified xsi:type="dcterms:W3CDTF">2016-01-17T20:49:12Z</dcterms:modified>
</cp:coreProperties>
</file>