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5"/>
  </p:notesMasterIdLst>
  <p:handoutMasterIdLst>
    <p:handoutMasterId r:id="rId36"/>
  </p:handoutMasterIdLst>
  <p:sldIdLst>
    <p:sldId id="268" r:id="rId2"/>
    <p:sldId id="270" r:id="rId3"/>
    <p:sldId id="272" r:id="rId4"/>
    <p:sldId id="273" r:id="rId5"/>
    <p:sldId id="274" r:id="rId6"/>
    <p:sldId id="276" r:id="rId7"/>
    <p:sldId id="277" r:id="rId8"/>
    <p:sldId id="301" r:id="rId9"/>
    <p:sldId id="348" r:id="rId10"/>
    <p:sldId id="349" r:id="rId11"/>
    <p:sldId id="350" r:id="rId12"/>
    <p:sldId id="306" r:id="rId13"/>
    <p:sldId id="282" r:id="rId14"/>
    <p:sldId id="283" r:id="rId15"/>
    <p:sldId id="284" r:id="rId16"/>
    <p:sldId id="285" r:id="rId17"/>
    <p:sldId id="286" r:id="rId18"/>
    <p:sldId id="347" r:id="rId19"/>
    <p:sldId id="287" r:id="rId20"/>
    <p:sldId id="302" r:id="rId21"/>
    <p:sldId id="316" r:id="rId22"/>
    <p:sldId id="317" r:id="rId23"/>
    <p:sldId id="318" r:id="rId24"/>
    <p:sldId id="319" r:id="rId25"/>
    <p:sldId id="289" r:id="rId26"/>
    <p:sldId id="290" r:id="rId27"/>
    <p:sldId id="292" r:id="rId28"/>
    <p:sldId id="293" r:id="rId29"/>
    <p:sldId id="294" r:id="rId30"/>
    <p:sldId id="295" r:id="rId31"/>
    <p:sldId id="299" r:id="rId32"/>
    <p:sldId id="309" r:id="rId33"/>
    <p:sldId id="298" r:id="rId3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 snapToGrid="0" snapToObjects="1">
      <p:cViewPr varScale="1">
        <p:scale>
          <a:sx n="86" d="100"/>
          <a:sy n="86" d="100"/>
        </p:scale>
        <p:origin x="13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4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31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100042-36DD-469E-AC64-803984170B3E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Verification:  User even has to provide specifications for libraries.  Inference</a:t>
            </a:r>
            <a:r>
              <a:rPr lang="en-US" baseline="0" dirty="0" smtClean="0"/>
              <a:t> is still possible.</a:t>
            </a:r>
            <a:endParaRPr lang="en-US" dirty="0" smtClean="0"/>
          </a:p>
          <a:p>
            <a:r>
              <a:rPr lang="en-US" dirty="0" smtClean="0"/>
              <a:t>Bug-finding:  Specifications</a:t>
            </a:r>
            <a:r>
              <a:rPr lang="en-US" baseline="0" dirty="0" smtClean="0"/>
              <a:t> may be inaccurate</a:t>
            </a:r>
            <a:endParaRPr lang="en-US" dirty="0" smtClean="0"/>
          </a:p>
          <a:p>
            <a:r>
              <a:rPr lang="en-US" dirty="0" smtClean="0"/>
              <a:t>Neither one leads to more user confusion; verification might even lead to less</a:t>
            </a:r>
          </a:p>
          <a:p>
            <a:r>
              <a:rPr lang="en-US" dirty="0" smtClean="0"/>
              <a:t>My research agenda enables</a:t>
            </a:r>
            <a:r>
              <a:rPr lang="en-US" baseline="0" dirty="0" smtClean="0"/>
              <a:t> verification; </a:t>
            </a:r>
            <a:r>
              <a:rPr lang="en-US" baseline="0" dirty="0" err="1" smtClean="0"/>
              <a:t>Coverity’s</a:t>
            </a:r>
            <a:r>
              <a:rPr lang="en-US" baseline="0" dirty="0" smtClean="0"/>
              <a:t> profitable business model focuses on bug-finding.  The two are converging.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  <p:extLst>
      <p:ext uri="{BB962C8B-B14F-4D97-AF65-F5344CB8AC3E}">
        <p14:creationId xmlns:p14="http://schemas.microsoft.com/office/powerpoint/2010/main" val="10394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8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5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99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11B193-81B9-424A-B180-B7E9C6747253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1092AB-C792-45E0-83E1-27B0B15D9BE2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471B15-84D1-406C-AC6C-4892D48337F9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C72C52A-E047-4CCC-BD81-42C21AFEB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6900" y="6287352"/>
            <a:ext cx="1613298" cy="646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47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17-1-2016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heckerframework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0386" y="2095329"/>
            <a:ext cx="9023230" cy="1752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0000FF"/>
                </a:solidFill>
              </a:rPr>
              <a:t>Create your own type system</a:t>
            </a:r>
          </a:p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0000FF"/>
                </a:solidFill>
              </a:rPr>
              <a:t>for fun and profit</a:t>
            </a: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60385" y="3867148"/>
            <a:ext cx="9023230" cy="151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400" dirty="0" smtClean="0"/>
              <a:t>&amp; the PLSE group, UW CSE</a:t>
            </a:r>
          </a:p>
          <a:p>
            <a:pPr algn="ctr"/>
            <a:endParaRPr lang="en-US" sz="2400" dirty="0" smtClean="0"/>
          </a:p>
        </p:txBody>
      </p:sp>
      <p:sp>
        <p:nvSpPr>
          <p:cNvPr id="8" name="Folded Corner 7"/>
          <p:cNvSpPr/>
          <p:nvPr/>
        </p:nvSpPr>
        <p:spPr>
          <a:xfrm>
            <a:off x="268513" y="171636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26" name="Picture 2" descr="http://homes.cs.washington.edu/~mernst/tmp/CFLogoHigh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50" y="5364909"/>
            <a:ext cx="3866010" cy="9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61370" y="6376294"/>
            <a:ext cx="4054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http://CheckerFramework.org/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8" name="Shape 198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99" name="Shape 199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00" name="Shape 200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01" name="Shape 201"/>
          <p:cNvCxnSpPr>
            <a:stCxn id="198" idx="3"/>
            <a:endCxn id="199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stCxn id="199" idx="3"/>
            <a:endCxn id="200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04" name="Shape 204"/>
          <p:cNvCxnSpPr>
            <a:stCxn id="199" idx="2"/>
            <a:endCxn id="203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06" name="Shape 206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07" name="Shape 207"/>
          <p:cNvCxnSpPr>
            <a:endCxn id="205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8" name="Shape 208"/>
          <p:cNvCxnSpPr>
            <a:stCxn id="205" idx="2"/>
            <a:endCxn id="206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9" name="Shape 209"/>
          <p:cNvCxnSpPr>
            <a:stCxn id="206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>
            <a:endCxn id="198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>
            <a:stCxn id="203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</p:spTree>
    <p:extLst>
      <p:ext uri="{BB962C8B-B14F-4D97-AF65-F5344CB8AC3E}">
        <p14:creationId xmlns:p14="http://schemas.microsoft.com/office/powerpoint/2010/main" val="2415477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4" name="Shape 224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225" name="Shape 225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26" name="Shape 226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27" name="Shape 227"/>
          <p:cNvCxnSpPr>
            <a:stCxn id="224" idx="3"/>
            <a:endCxn id="225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>
            <a:stCxn id="225" idx="3"/>
            <a:endCxn id="226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30" name="Shape 230"/>
          <p:cNvCxnSpPr>
            <a:stCxn id="225" idx="2"/>
            <a:endCxn id="229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1" name="Shape 231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32" name="Shape 232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33" name="Shape 233"/>
          <p:cNvCxnSpPr>
            <a:endCxn id="231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>
            <a:stCxn id="231" idx="2"/>
            <a:endCxn id="232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5" name="Shape 235"/>
          <p:cNvCxnSpPr>
            <a:stCxn id="232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endCxn id="224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stCxn id="229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45" name="Shape 245"/>
          <p:cNvSpPr/>
          <p:nvPr/>
        </p:nvSpPr>
        <p:spPr>
          <a:xfrm>
            <a:off x="5157750" y="36296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7358825" y="41210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7" name="Shape 247"/>
          <p:cNvSpPr/>
          <p:nvPr/>
        </p:nvSpPr>
        <p:spPr>
          <a:xfrm>
            <a:off x="5310150" y="37820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7511225" y="42734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090278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Nullness</a:t>
            </a:r>
            <a:r>
              <a:rPr lang="en-US" dirty="0" smtClean="0"/>
              <a:t>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Practical</a:t>
            </a:r>
            <a:r>
              <a:rPr lang="en-US" sz="3500" dirty="0" smtClean="0"/>
              <a:t>:  in daily use at Google, on Wall Street, etc.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Scalable</a:t>
            </a:r>
            <a:r>
              <a:rPr lang="en-US" sz="3500" dirty="0" smtClean="0"/>
              <a:t>:  &gt; 6 MLOC checked at UW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Selected case study </a:t>
            </a:r>
            <a:r>
              <a:rPr lang="en-US" dirty="0" smtClean="0"/>
              <a:t>results:</a:t>
            </a:r>
            <a:endParaRPr lang="en-US" dirty="0"/>
          </a:p>
          <a:p>
            <a:r>
              <a:rPr lang="en-US" dirty="0"/>
              <a:t>Signature strings:  28 errors in </a:t>
            </a:r>
            <a:r>
              <a:rPr lang="en-US" dirty="0" err="1"/>
              <a:t>OpenJDK</a:t>
            </a:r>
            <a:r>
              <a:rPr lang="en-US" dirty="0"/>
              <a:t>, ASM, AFU</a:t>
            </a:r>
          </a:p>
          <a:p>
            <a:r>
              <a:rPr lang="en-US" dirty="0" err="1"/>
              <a:t>Nullness</a:t>
            </a:r>
            <a:r>
              <a:rPr lang="en-US" dirty="0"/>
              <a:t>:  &gt;200 errors in Google Collections, </a:t>
            </a:r>
            <a:r>
              <a:rPr lang="en-US" dirty="0" err="1" smtClean="0"/>
              <a:t>javac</a:t>
            </a:r>
            <a:r>
              <a:rPr lang="en-US" dirty="0" smtClean="0"/>
              <a:t>, Daikon</a:t>
            </a:r>
            <a:endParaRPr lang="en-US" dirty="0"/>
          </a:p>
          <a:p>
            <a:r>
              <a:rPr lang="en-US" dirty="0"/>
              <a:t>Interning:  &gt;200 </a:t>
            </a:r>
            <a:r>
              <a:rPr lang="en-US" dirty="0" smtClean="0"/>
              <a:t>problems </a:t>
            </a:r>
            <a:r>
              <a:rPr lang="en-US" dirty="0"/>
              <a:t>in </a:t>
            </a:r>
            <a:r>
              <a:rPr lang="en-US" dirty="0" err="1"/>
              <a:t>Xerces</a:t>
            </a:r>
            <a:r>
              <a:rPr lang="en-US" dirty="0"/>
              <a:t>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Format strings: 104 errors, only 107 annotations required</a:t>
            </a:r>
          </a:p>
          <a:p>
            <a:r>
              <a:rPr lang="en-US" dirty="0" smtClean="0"/>
              <a:t>Regular </a:t>
            </a:r>
            <a:r>
              <a:rPr lang="en-US" dirty="0"/>
              <a:t>expressions:  56 errors in Apache, etc.; 200 </a:t>
            </a:r>
            <a:r>
              <a:rPr lang="en-US" dirty="0" err="1"/>
              <a:t>annos</a:t>
            </a:r>
            <a:endParaRPr lang="en-US" dirty="0"/>
          </a:p>
          <a:p>
            <a:r>
              <a:rPr lang="en-US" dirty="0" smtClean="0"/>
              <a:t>Fake </a:t>
            </a:r>
            <a:r>
              <a:rPr lang="en-US" dirty="0"/>
              <a:t>enumerations:  </a:t>
            </a:r>
            <a:r>
              <a:rPr lang="en-US" dirty="0" smtClean="0"/>
              <a:t>problems </a:t>
            </a:r>
            <a:r>
              <a:rPr lang="en-US" dirty="0"/>
              <a:t>in Swing, </a:t>
            </a:r>
            <a:r>
              <a:rPr lang="en-US" dirty="0" err="1"/>
              <a:t>JabRef</a:t>
            </a:r>
            <a:endParaRPr lang="en-US" dirty="0"/>
          </a:p>
          <a:p>
            <a:r>
              <a:rPr lang="en-US" dirty="0"/>
              <a:t>Compiler messages:  8 wrong keys in Checker Framework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Comparison:  other </a:t>
            </a:r>
            <a:r>
              <a:rPr lang="en-US" dirty="0" err="1"/>
              <a:t>n</a:t>
            </a:r>
            <a:r>
              <a:rPr lang="en-US" dirty="0" err="1" smtClean="0"/>
              <a:t>ullness</a:t>
            </a:r>
            <a:r>
              <a:rPr lang="en-US" dirty="0" smtClean="0"/>
              <a:t>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 are </a:t>
            </a:r>
            <a:r>
              <a:rPr lang="en-US" dirty="0" err="1" smtClean="0"/>
              <a:t>featureful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type systems:  inheritance, overriding, generics (type polymorphism), etc. </a:t>
            </a:r>
          </a:p>
          <a:p>
            <a:r>
              <a:rPr lang="en-US" dirty="0" smtClean="0"/>
              <a:t>Type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no annotations within method bodies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/>
              <a:t>Pre-/</a:t>
            </a:r>
            <a:r>
              <a:rPr lang="en-US" dirty="0" smtClean="0"/>
              <a:t>post-conditions, side effect annotations</a:t>
            </a:r>
            <a:endParaRPr lang="en-US" dirty="0"/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171"/>
            <a:ext cx="8229600" cy="5148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Type-checking is </a:t>
            </a:r>
            <a:r>
              <a:rPr lang="en-US" dirty="0" smtClean="0">
                <a:solidFill>
                  <a:srgbClr val="FF0000"/>
                </a:solidFill>
              </a:rPr>
              <a:t>familiar</a:t>
            </a:r>
            <a:r>
              <a:rPr lang="en-US" dirty="0" smtClean="0"/>
              <a:t> to programmers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Modular:  fast, incremental, partial programs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Integrated with toolchain:  </a:t>
            </a: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Interned</a:t>
            </a:r>
            <a:r>
              <a:rPr lang="en-US" dirty="0"/>
              <a:t>: 124 annotations in </a:t>
            </a:r>
            <a:r>
              <a:rPr lang="en-US" dirty="0" smtClean="0"/>
              <a:t>220 KLOC </a:t>
            </a:r>
            <a:r>
              <a:rPr lang="en-US" sz="2500" dirty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@Format</a:t>
            </a:r>
            <a:r>
              <a:rPr lang="en-US" dirty="0" smtClean="0"/>
              <a:t>: 107 </a:t>
            </a:r>
            <a:r>
              <a:rPr lang="en-US" dirty="0"/>
              <a:t>annotations in </a:t>
            </a:r>
            <a:r>
              <a:rPr lang="en-US" dirty="0" smtClean="0"/>
              <a:t>2.8 MLOC </a:t>
            </a:r>
            <a:r>
              <a:rPr lang="en-US" sz="2500" dirty="0"/>
              <a:t>revealed </a:t>
            </a:r>
            <a:r>
              <a:rPr lang="en-US" sz="2500" dirty="0" smtClean="0"/>
              <a:t>104 </a:t>
            </a:r>
            <a:r>
              <a:rPr lang="en-US" sz="2500" dirty="0"/>
              <a:t>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</a:t>
            </a:r>
            <a:r>
              <a:rPr lang="en-US" dirty="0"/>
              <a:t> </a:t>
            </a:r>
            <a:r>
              <a:rPr lang="en-US" dirty="0" smtClean="0"/>
              <a:t>add annotations to your program</a:t>
            </a:r>
          </a:p>
          <a:p>
            <a:pPr>
              <a:buClr>
                <a:schemeClr val="tx1"/>
              </a:buClr>
            </a:pPr>
            <a:r>
              <a:rPr lang="en-US" dirty="0"/>
              <a:t>Few false positives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F</a:t>
            </a:r>
            <a:r>
              <a:rPr lang="en-US" sz="3400" dirty="0" smtClean="0"/>
              <a:t>irst-year </a:t>
            </a:r>
            <a:r>
              <a:rPr lang="en-US" sz="3400" dirty="0"/>
              <a:t>CS </a:t>
            </a:r>
            <a:r>
              <a:rPr lang="en-US" sz="3400" dirty="0" smtClean="0"/>
              <a:t>majors</a:t>
            </a:r>
            <a:r>
              <a:rPr lang="en-US" dirty="0" smtClean="0"/>
              <a:t> </a:t>
            </a:r>
            <a:r>
              <a:rPr lang="en-US" dirty="0"/>
              <a:t>preferred using c</a:t>
            </a:r>
            <a:r>
              <a:rPr lang="en-US" dirty="0" smtClean="0"/>
              <a:t>heckers to </a:t>
            </a:r>
            <a:r>
              <a:rPr lang="en-US" dirty="0"/>
              <a:t>not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 (handles reflection!)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2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103512"/>
            <a:ext cx="9144001" cy="6409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488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588" y="1094614"/>
            <a:ext cx="8205451" cy="489364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600" smtClean="0"/>
              <a:t>Software </a:t>
            </a:r>
            <a:r>
              <a:rPr lang="en-US" sz="3600" dirty="0"/>
              <a:t>bugs </a:t>
            </a:r>
            <a:r>
              <a:rPr lang="en-US" sz="3600" dirty="0" smtClean="0"/>
              <a:t>cost </a:t>
            </a:r>
            <a:r>
              <a:rPr lang="en-US" sz="3600" b="1" dirty="0" smtClean="0"/>
              <a:t>money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312 billion per year (2013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440 million loss by Knight Capital </a:t>
            </a:r>
            <a:r>
              <a:rPr lang="en-US" sz="2800" dirty="0" smtClean="0"/>
              <a:t>Group </a:t>
            </a:r>
            <a:r>
              <a:rPr lang="en-US" sz="2800" dirty="0"/>
              <a:t>in </a:t>
            </a:r>
            <a:r>
              <a:rPr lang="en-US" sz="2800" dirty="0" smtClean="0"/>
              <a:t>30 minutes</a:t>
            </a:r>
          </a:p>
          <a:p>
            <a:r>
              <a:rPr lang="en-US" sz="2800" dirty="0" smtClean="0"/>
              <a:t>$6 billion: 2003 blackout in northeastern USA &amp; Canada</a:t>
            </a:r>
          </a:p>
          <a:p>
            <a:endParaRPr lang="en-US" sz="3600" dirty="0" smtClean="0"/>
          </a:p>
          <a:p>
            <a:r>
              <a:rPr lang="en-US" sz="3600" dirty="0"/>
              <a:t>Software bugs </a:t>
            </a:r>
            <a:r>
              <a:rPr lang="en-US" sz="3600" dirty="0" smtClean="0"/>
              <a:t>cost </a:t>
            </a:r>
            <a:r>
              <a:rPr lang="en-US" sz="3600" b="1" dirty="0"/>
              <a:t>lives</a:t>
            </a:r>
          </a:p>
          <a:p>
            <a:r>
              <a:rPr lang="en-US" sz="2800" dirty="0" smtClean="0"/>
              <a:t>2003:  11 deaths:  blackout</a:t>
            </a:r>
          </a:p>
          <a:p>
            <a:r>
              <a:rPr lang="en-US" sz="2800" dirty="0" smtClean="0"/>
              <a:t>1997:  225 deaths: jet </a:t>
            </a:r>
            <a:r>
              <a:rPr lang="en-US" sz="2800" dirty="0"/>
              <a:t>crash caused by radar software</a:t>
            </a:r>
          </a:p>
          <a:p>
            <a:r>
              <a:rPr lang="en-US" sz="2800" dirty="0" smtClean="0"/>
              <a:t>1991:  28 deaths: </a:t>
            </a:r>
            <a:r>
              <a:rPr lang="en-US" sz="2800" dirty="0"/>
              <a:t>Patriot missile </a:t>
            </a:r>
            <a:r>
              <a:rPr lang="en-US" sz="2800" dirty="0" smtClean="0"/>
              <a:t>guidance system</a:t>
            </a:r>
            <a:endParaRPr lang="en-US" sz="2800" dirty="0"/>
          </a:p>
          <a:p>
            <a:r>
              <a:rPr lang="en-US" sz="2800" dirty="0" smtClean="0"/>
              <a:t>1985-2000:  &gt;8 </a:t>
            </a:r>
            <a:r>
              <a:rPr lang="en-US" sz="2800" dirty="0"/>
              <a:t>d</a:t>
            </a:r>
            <a:r>
              <a:rPr lang="en-US" sz="2800" dirty="0" smtClean="0"/>
              <a:t>eaths:  Radiation therapy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1585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341420"/>
            <a:ext cx="8686800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OsTrusted</a:t>
            </a:r>
            <a:r>
              <a:rPr lang="en-US" sz="2200" b="1" dirty="0" smtClean="0">
                <a:latin typeface="+mj-lt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Untaint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representation,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>format string syntax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@Format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392" y="97208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097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7997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F5E943-EB6A-4C0A-8C38-50ADC0881859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Example: </a:t>
            </a:r>
            <a:r>
              <a:rPr lang="en-US" dirty="0" smtClean="0"/>
              <a:t> Regular </a:t>
            </a:r>
            <a:r>
              <a:rPr lang="en-US" dirty="0"/>
              <a:t>expressions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962874" cy="517714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the first matching group.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For example: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java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RegexExample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([0-9]*):([0-9]*)  23:59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“Group 1 = 23”</a:t>
            </a:r>
          </a:p>
          <a:p>
            <a:pPr marL="0" lv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content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Pattern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Pattern.compile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(regex);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pat.matcher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mat.matches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1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mat.group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92461" y="3631724"/>
            <a:ext cx="2766203" cy="493866"/>
          </a:xfrm>
          <a:prstGeom prst="wedgeRoundRectCallout">
            <a:avLst>
              <a:gd name="adj1" fmla="val -29277"/>
              <a:gd name="adj2" fmla="val 99288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PatternSyntaxException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64348" y="6108827"/>
            <a:ext cx="3263660" cy="507633"/>
          </a:xfrm>
          <a:prstGeom prst="wedgeRoundRectCallout">
            <a:avLst>
              <a:gd name="adj1" fmla="val -25387"/>
              <a:gd name="adj2" fmla="val -7408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IndexOutOfBoundsException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90071AF-6A25-493E-8625-3CD1A7227509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Regular expression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228763" cy="4721292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runtime errors to prevent?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PatternSyntaxException</a:t>
            </a:r>
            <a:r>
              <a:rPr lang="en-US" dirty="0" smtClean="0">
                <a:solidFill>
                  <a:srgbClr val="0000FF"/>
                </a:solidFill>
              </a:rPr>
              <a:t> and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IndexOutOfBoundsException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operations are legal?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Pattern.compile</a:t>
            </a:r>
            <a:r>
              <a:rPr lang="en-US" dirty="0" smtClean="0">
                <a:solidFill>
                  <a:srgbClr val="0000FF"/>
                </a:solidFill>
              </a:rPr>
              <a:t>	only on valid regex.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Matcher.group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	only if &gt;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groups.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Strings:  valid regex vs. invalid.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Number of groups in a regex.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5BF30BA-0BCA-44D0-9DAF-B9AA7AF598AB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Example: Encrypted communication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605033"/>
            <a:ext cx="8686829" cy="4444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>
              <a:latin typeface="Liberation Mono" pitchFamily="49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Liberation Mono" pitchFamily="49"/>
              </a:rPr>
              <a:t>void </a:t>
            </a:r>
            <a:r>
              <a:rPr lang="en-US" sz="2800" dirty="0">
                <a:latin typeface="Liberation Mono" pitchFamily="49"/>
              </a:rPr>
              <a:t>send(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@Encrypted</a:t>
            </a:r>
            <a:r>
              <a:rPr lang="en-US" sz="2800" dirty="0">
                <a:latin typeface="Liberation Mono" pitchFamily="49"/>
              </a:rPr>
              <a:t> String </a:t>
            </a:r>
            <a:r>
              <a:rPr lang="en-US" sz="2800" dirty="0" err="1">
                <a:latin typeface="Liberation Mono" pitchFamily="49"/>
              </a:rPr>
              <a:t>msg</a:t>
            </a:r>
            <a:r>
              <a:rPr lang="en-US" sz="2800" dirty="0">
                <a:latin typeface="Liberation Mono" pitchFamily="49"/>
              </a:rPr>
              <a:t>) </a:t>
            </a:r>
            <a:r>
              <a:rPr lang="en-US" sz="2400" dirty="0">
                <a:latin typeface="Liberation Mono" pitchFamily="49"/>
              </a:rPr>
              <a:t>{…}</a:t>
            </a:r>
          </a:p>
          <a:p>
            <a:pPr marL="0" lvl="0" indent="0">
              <a:buNone/>
            </a:pPr>
            <a:r>
              <a:rPr lang="en-US" sz="2400" dirty="0">
                <a:latin typeface="Liberation Mono" pitchFamily="49"/>
              </a:rPr>
              <a:t> 	</a:t>
            </a:r>
            <a:br>
              <a:rPr lang="en-US" sz="2400" dirty="0">
                <a:latin typeface="Liberation Mono" pitchFamily="49"/>
              </a:rPr>
            </a:br>
            <a:r>
              <a:rPr lang="en-US" sz="2800" b="1" dirty="0" smtClean="0">
                <a:solidFill>
                  <a:srgbClr val="0000FF"/>
                </a:solidFill>
                <a:latin typeface="Liberation Mono" pitchFamily="49"/>
              </a:rPr>
              <a:t>@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Encrypted</a:t>
            </a:r>
            <a:r>
              <a:rPr lang="en-US" sz="2800" dirty="0">
                <a:latin typeface="Liberation Mono" pitchFamily="49"/>
              </a:rPr>
              <a:t> String msg1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008000"/>
                </a:solidFill>
                <a:latin typeface="Liberation Mono" pitchFamily="49"/>
              </a:rPr>
              <a:t>send(msg1</a:t>
            </a:r>
            <a:r>
              <a:rPr lang="en-US" sz="2800" dirty="0">
                <a:solidFill>
                  <a:srgbClr val="008000"/>
                </a:solidFill>
                <a:latin typeface="Liberation Mono" pitchFamily="49"/>
              </a:rPr>
              <a:t>);   // OK</a:t>
            </a:r>
          </a:p>
          <a:p>
            <a:pPr marL="0" lvl="0" indent="0">
              <a:buNone/>
            </a:pPr>
            <a:r>
              <a:rPr lang="en-US" sz="2800" dirty="0">
                <a:latin typeface="Liberation Mono" pitchFamily="49"/>
              </a:rPr>
              <a:t>  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latin typeface="Liberation Mono" pitchFamily="49"/>
              </a:rPr>
              <a:t>String </a:t>
            </a:r>
            <a:r>
              <a:rPr lang="en-US" sz="2800" dirty="0">
                <a:latin typeface="Liberation Mono" pitchFamily="49"/>
              </a:rPr>
              <a:t>msg2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B80047"/>
                </a:solidFill>
                <a:latin typeface="Liberation Mono" pitchFamily="49"/>
              </a:rPr>
              <a:t>send(msg2</a:t>
            </a:r>
            <a:r>
              <a:rPr lang="en-US" sz="2800" dirty="0">
                <a:solidFill>
                  <a:srgbClr val="B80047"/>
                </a:solidFill>
                <a:latin typeface="Liberation Mono" pitchFamily="49"/>
              </a:rPr>
              <a:t>);   // Warning!</a:t>
            </a:r>
          </a:p>
        </p:txBody>
      </p:sp>
    </p:spTree>
    <p:extLst>
      <p:ext uri="{BB962C8B-B14F-4D97-AF65-F5344CB8AC3E}">
        <p14:creationId xmlns:p14="http://schemas.microsoft.com/office/powerpoint/2010/main" val="21058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F753113-6083-47C5-995B-D8203C9F5C8B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Encryption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Invalid information flow.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end()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only on encrypted data.</a:t>
            </a:r>
            <a:endParaRPr lang="en-US" dirty="0">
              <a:solidFill>
                <a:srgbClr val="0000FF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</a:t>
            </a:r>
            <a:r>
              <a:rPr lang="en-US" dirty="0"/>
              <a:t>properties of data should </a:t>
            </a:r>
            <a:r>
              <a:rPr lang="en-US" dirty="0" smtClean="0"/>
              <a:t>hold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Separate encrypted </a:t>
            </a:r>
            <a:r>
              <a:rPr lang="en-US" dirty="0" smtClean="0">
                <a:solidFill>
                  <a:srgbClr val="0000FF"/>
                </a:solidFill>
              </a:rPr>
              <a:t>from plaintext </a:t>
            </a:r>
            <a:r>
              <a:rPr lang="en-US" dirty="0">
                <a:solidFill>
                  <a:srgbClr val="0000FF"/>
                </a:solidFill>
              </a:rPr>
              <a:t>strings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Java’s type checking is </a:t>
            </a:r>
            <a:r>
              <a:rPr lang="en-US" dirty="0" smtClean="0">
                <a:solidFill>
                  <a:srgbClr val="FF0000"/>
                </a:solidFill>
              </a:rPr>
              <a:t>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"hello";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().add("One");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"hello 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Boolean.TRUE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41632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66"/>
            <a:ext cx="4019909" cy="48092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 prove that no bug exists</a:t>
            </a:r>
          </a:p>
          <a:p>
            <a:r>
              <a:rPr lang="en-US" b="1" dirty="0" smtClean="0"/>
              <a:t>Specifications</a:t>
            </a:r>
            <a:r>
              <a:rPr lang="en-US" dirty="0"/>
              <a:t>:  </a:t>
            </a:r>
            <a:r>
              <a:rPr lang="en-US" dirty="0" smtClean="0"/>
              <a:t>user provides</a:t>
            </a:r>
            <a:endParaRPr lang="en-US" dirty="0"/>
          </a:p>
          <a:p>
            <a:r>
              <a:rPr lang="en-US" b="1" dirty="0" smtClean="0"/>
              <a:t>False negatives</a:t>
            </a:r>
            <a:r>
              <a:rPr lang="en-US" dirty="0" smtClean="0"/>
              <a:t>:  none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False positives</a:t>
            </a:r>
            <a:r>
              <a:rPr lang="en-US" dirty="0" smtClean="0"/>
              <a:t>:  user suppresses warnings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Downside</a:t>
            </a:r>
            <a:r>
              <a:rPr lang="en-US" dirty="0" smtClean="0"/>
              <a:t>:  user burden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82886" y="326394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Bug-finding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901" y="326394"/>
            <a:ext cx="2872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Verification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80628" y="1263765"/>
            <a:ext cx="4166557" cy="480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Goal</a:t>
            </a:r>
            <a:r>
              <a:rPr lang="en-US" dirty="0" smtClean="0"/>
              <a:t>:  find </a:t>
            </a:r>
            <a:r>
              <a:rPr lang="en-US" dirty="0"/>
              <a:t>some </a:t>
            </a:r>
            <a:r>
              <a:rPr lang="en-US" dirty="0" smtClean="0"/>
              <a:t>bugs at low cost </a:t>
            </a:r>
            <a:endParaRPr lang="en-US" b="1" dirty="0" smtClean="0"/>
          </a:p>
          <a:p>
            <a:r>
              <a:rPr lang="en-US" b="1" dirty="0" smtClean="0"/>
              <a:t>Specifications</a:t>
            </a:r>
            <a:r>
              <a:rPr lang="en-US" dirty="0" smtClean="0"/>
              <a:t>:  infer likely specs</a:t>
            </a:r>
          </a:p>
          <a:p>
            <a:r>
              <a:rPr lang="en-US" b="1" dirty="0" smtClean="0"/>
              <a:t>False negatives:  </a:t>
            </a:r>
            <a:r>
              <a:rPr lang="en-US" dirty="0" smtClean="0"/>
              <a:t>acceptable</a:t>
            </a:r>
          </a:p>
          <a:p>
            <a:r>
              <a:rPr lang="en-US" b="1" dirty="0" smtClean="0"/>
              <a:t>False positives</a:t>
            </a:r>
            <a:r>
              <a:rPr lang="en-US" dirty="0" smtClean="0"/>
              <a:t>: heuristics </a:t>
            </a:r>
            <a:r>
              <a:rPr lang="en-US" dirty="0"/>
              <a:t>focus on most important bugs</a:t>
            </a:r>
          </a:p>
          <a:p>
            <a:r>
              <a:rPr lang="en-US" b="1" dirty="0" smtClean="0"/>
              <a:t>Downside</a:t>
            </a:r>
            <a:r>
              <a:rPr lang="en-US" dirty="0" smtClean="0"/>
              <a:t>:  missed bugs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21" y="6012610"/>
            <a:ext cx="8206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Neither is “</a:t>
            </a:r>
            <a:r>
              <a:rPr lang="en-US" sz="2400" dirty="0" smtClean="0"/>
              <a:t>better”; each is appropriate in certain circumstances.</a:t>
            </a:r>
            <a:br>
              <a:rPr lang="en-US" sz="2400" dirty="0" smtClean="0"/>
            </a:br>
            <a:r>
              <a:rPr lang="en-US" sz="2400" dirty="0" smtClean="0"/>
              <a:t>The approaches are converging.</a:t>
            </a:r>
          </a:p>
        </p:txBody>
      </p:sp>
    </p:spTree>
    <p:extLst>
      <p:ext uri="{BB962C8B-B14F-4D97-AF65-F5344CB8AC3E}">
        <p14:creationId xmlns:p14="http://schemas.microsoft.com/office/powerpoint/2010/main" val="1293114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http://CheckerFramework.org/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902097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"Java epoch");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"Linux epoch");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22" y="5479031"/>
            <a:ext cx="8435194" cy="107721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/>
              <a:t>Goal:  Find errors at </a:t>
            </a:r>
            <a:r>
              <a:rPr lang="en-US" sz="3200" b="1" dirty="0"/>
              <a:t>compile </a:t>
            </a:r>
            <a:r>
              <a:rPr lang="en-US" sz="3200" b="1" dirty="0" smtClean="0"/>
              <a:t>time</a:t>
            </a:r>
          </a:p>
          <a:p>
            <a:r>
              <a:rPr lang="en-US" sz="3200" dirty="0" smtClean="0"/>
              <a:t>… before testing, customers, or hackers find them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In Java 8</a:t>
            </a:r>
            <a:r>
              <a:rPr lang="en-US" dirty="0" smtClean="0"/>
              <a:t>:  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@English </a:t>
            </a:r>
            <a:r>
              <a:rPr lang="en-US" sz="2400" b="1" dirty="0" smtClean="0">
                <a:latin typeface="Courier New" pitchFamily="49" charset="0"/>
              </a:rPr>
              <a:t>String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[] words;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944549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pPr marL="0" indent="0">
              <a:buNone/>
            </a:pPr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run-time checks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negatives:</a:t>
            </a:r>
          </a:p>
          <a:p>
            <a:r>
              <a:rPr lang="en-US" dirty="0" smtClean="0"/>
              <a:t>Must write the types (or use type inference)</a:t>
            </a:r>
          </a:p>
          <a:p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Familiar workflow and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Optional </a:t>
            </a:r>
            <a:r>
              <a:rPr lang="en"/>
              <a:t>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1" name="Shape 181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82" name="Shape 182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183" name="Shape 183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184" name="Shape 184"/>
          <p:cNvCxnSpPr>
            <a:stCxn id="181" idx="3"/>
            <a:endCxn id="182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stCxn id="182" idx="3"/>
            <a:endCxn id="183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187" name="Shape 187"/>
          <p:cNvCxnSpPr>
            <a:stCxn id="182" idx="2"/>
            <a:endCxn id="186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>
            <a:stCxn id="186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cxnSp>
        <p:nvCxnSpPr>
          <p:cNvPr id="192" name="Shape 192"/>
          <p:cNvCxnSpPr>
            <a:endCxn id="181" idx="2"/>
          </p:cNvCxnSpPr>
          <p:nvPr/>
        </p:nvCxnSpPr>
        <p:spPr>
          <a:xfrm rot="10800000">
            <a:off x="1217849" y="2464375"/>
            <a:ext cx="0" cy="14640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53072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1495</Words>
  <Application>Microsoft Office PowerPoint</Application>
  <PresentationFormat>On-screen Show (4:3)</PresentationFormat>
  <Paragraphs>391</Paragraphs>
  <Slides>33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Helvetica Neue</vt:lpstr>
      <vt:lpstr>Liberation Mono</vt:lpstr>
      <vt:lpstr>StarSymbol</vt:lpstr>
      <vt:lpstr>Symbol</vt:lpstr>
      <vt:lpstr>Office-thema</vt:lpstr>
      <vt:lpstr>PowerPoint Presentation</vt:lpstr>
      <vt:lpstr>Motivation</vt:lpstr>
      <vt:lpstr>Java’s type checking is too weak</vt:lpstr>
      <vt:lpstr>Some errors are silent</vt:lpstr>
      <vt:lpstr>Solution:  Pluggable type systems</vt:lpstr>
      <vt:lpstr>Type qualifiers</vt:lpstr>
      <vt:lpstr>Benefits of type qualifiers</vt:lpstr>
      <vt:lpstr>Using a checker</vt:lpstr>
      <vt:lpstr>Optional Type Checking</vt:lpstr>
      <vt:lpstr>Optional Type Checking</vt:lpstr>
      <vt:lpstr>Optional Type Checking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PowerPoint Presentation</vt:lpstr>
      <vt:lpstr>Annotating libraries</vt:lpstr>
      <vt:lpstr>What bugs can you detect &amp; prevent? </vt:lpstr>
      <vt:lpstr>Example:  Regular expressions</vt:lpstr>
      <vt:lpstr>Regular expression type system</vt:lpstr>
      <vt:lpstr>Example: Encrypted communication</vt:lpstr>
      <vt:lpstr>Encryption type system</vt:lpstr>
      <vt:lpstr>SQL injection attack</vt:lpstr>
      <vt:lpstr>Taint checker</vt:lpstr>
      <vt:lpstr>Defining a type system</vt:lpstr>
      <vt:lpstr>Defining a type system</vt:lpstr>
      <vt:lpstr>Defining a type system</vt:lpstr>
      <vt:lpstr>Defining a type system</vt:lpstr>
      <vt:lpstr>Defining a type system</vt:lpstr>
      <vt:lpstr>PowerPoint Presentation</vt:lpstr>
      <vt:lpstr>Pluggable type-checking</vt:lpstr>
    </vt:vector>
  </TitlesOfParts>
  <Company>The Java Community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Michael Ernst</cp:lastModifiedBy>
  <cp:revision>170</cp:revision>
  <dcterms:created xsi:type="dcterms:W3CDTF">2009-10-09T08:48:41Z</dcterms:created>
  <dcterms:modified xsi:type="dcterms:W3CDTF">2016-01-17T20:48:56Z</dcterms:modified>
</cp:coreProperties>
</file>