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1" r:id="rId2"/>
    <p:sldId id="256" r:id="rId3"/>
    <p:sldId id="257" r:id="rId4"/>
    <p:sldId id="258" r:id="rId5"/>
    <p:sldId id="273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74" r:id="rId15"/>
    <p:sldId id="267" r:id="rId16"/>
    <p:sldId id="268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F90"/>
    <a:srgbClr val="FCF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CD0A-A7A8-491E-825D-ABE0D8F7D5A1}" type="datetimeFigureOut">
              <a:rPr lang="en-US" smtClean="0"/>
              <a:pPr/>
              <a:t>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50161-1675-4405-859F-48D61B7839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BD60-11ED-4874-B1D9-4504BDD874E6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4FA0-6FD1-41F6-B976-6C30ECC52FF9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5D24-B5F5-44AC-A10A-DA0041EC7EAB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642F-A3EB-4BAC-BD28-33F82B1B97DC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A17F-26AA-4B47-9A42-5669B1777155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23C2-04E5-4B57-95DB-5497F99EB0CF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C74-3B2F-4AE7-9DC0-23DCA9071A0F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61CE-CF27-4F3E-AB4B-1BC0CCB3B177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90D4-CA69-4525-8AAB-2F78A7C356B1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71E4-D3FA-4D4E-81A4-1DE8FCD8CFCB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87BD-68AC-474C-B852-E935341C931C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BD023-C79A-43C7-BD43-6948CAB8A124}" type="datetime1">
              <a:rPr lang="en-US" smtClean="0"/>
              <a:pPr/>
              <a:t>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new year 201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057400"/>
          </a:xfrm>
        </p:spPr>
        <p:txBody>
          <a:bodyPr>
            <a:noAutofit/>
          </a:bodyPr>
          <a:lstStyle/>
          <a:p>
            <a:r>
              <a:rPr lang="zh-CN" altLang="en-US" sz="4800" dirty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感谢</a:t>
            </a:r>
            <a:r>
              <a:rPr lang="zh-CN" altLang="en-US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神过去一年的带领保守</a:t>
            </a:r>
            <a:r>
              <a:rPr lang="en-US" altLang="zh-CN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4800" dirty="0" smtClean="0">
                <a:ln w="18415" cmpd="sng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在新的一年中仰望神的恩典</a:t>
            </a:r>
            <a:endParaRPr lang="en-US" sz="4800" dirty="0">
              <a:ln w="18415" cmpd="sng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团契相交彼此相爱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彼此：在圣经中都是描述关系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交接</a:t>
            </a:r>
            <a:r>
              <a:rPr lang="en-US" sz="4000" dirty="0" smtClean="0"/>
              <a:t>= 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κοινωνια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，</a:t>
            </a:r>
            <a:r>
              <a:rPr lang="zh-CN" altLang="en-US" sz="4000" dirty="0" smtClean="0">
                <a:latin typeface="Galatia SIL" pitchFamily="2" charset="0"/>
              </a:rPr>
              <a:t>多译为‘团契’</a:t>
            </a:r>
            <a:endParaRPr lang="en-US" altLang="zh-CN" sz="4000" dirty="0" smtClean="0">
              <a:latin typeface="Galatia SIL" pitchFamily="2" charset="0"/>
            </a:endParaRPr>
          </a:p>
          <a:p>
            <a:pPr marL="401638" indent="-401638">
              <a:buNone/>
            </a:pPr>
            <a:r>
              <a:rPr lang="en-US" altLang="zh-CN" sz="4000" dirty="0" smtClean="0">
                <a:latin typeface="Galatia SIL" pitchFamily="2" charset="0"/>
              </a:rPr>
              <a:t>		</a:t>
            </a:r>
            <a:r>
              <a:rPr lang="zh-CN" altLang="en-US" sz="4000" dirty="0" smtClean="0">
                <a:latin typeface="Galatia SIL" pitchFamily="2" charset="0"/>
              </a:rPr>
              <a:t>專    </a:t>
            </a:r>
            <a:r>
              <a:rPr lang="zh-CN" altLang="en-US" sz="4800" dirty="0" smtClean="0">
                <a:latin typeface="Galatia SIL" pitchFamily="2" charset="0"/>
              </a:rPr>
              <a:t>契</a:t>
            </a:r>
            <a:endParaRPr lang="en-US" altLang="zh-CN" sz="4800" dirty="0" smtClean="0">
              <a:latin typeface="Galatia SIL" pitchFamily="2" charset="0"/>
            </a:endParaRPr>
          </a:p>
          <a:p>
            <a:pPr marL="401638" indent="-401638"/>
            <a:r>
              <a:rPr lang="zh-CN" altLang="en-US" sz="4000" dirty="0" smtClean="0"/>
              <a:t>强调共同（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κοινω</a:t>
            </a:r>
            <a:r>
              <a:rPr lang="zh-CN" altLang="en-US" sz="4000" dirty="0" smtClean="0"/>
              <a:t>）彼此同心、休戚与共。共同的目标，共同的兴趣、共同的使命。</a:t>
            </a:r>
            <a:endParaRPr lang="en-US" altLang="zh-CN" sz="4000" dirty="0" smtClean="0">
              <a:latin typeface="Galatia SIL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彼此交接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429000"/>
            <a:ext cx="5334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0875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团契相交彼此相爱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弟兄姊妹彼此要有生命联系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弟兄姊妹彼此应该切实相爱</a:t>
            </a:r>
            <a:endParaRPr lang="en-US" altLang="zh-CN" sz="4000" dirty="0" smtClean="0"/>
          </a:p>
          <a:p>
            <a:pPr marL="401638" indent="-40163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最要紧的是彼此切实相爱，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彼前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4:8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恒心遵守使徒的教训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，彼此交接，擘饼，祈祷。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敬虔敬拜圣洁生活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擘饼是真诚敬拜的表现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基督徒应时时牢记主的大恩</a:t>
            </a:r>
            <a:endParaRPr lang="en-US" altLang="zh-CN" sz="4000" dirty="0" smtClean="0"/>
          </a:p>
          <a:p>
            <a:pPr marL="401638" indent="-401638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们应当如此行，为的是记念我</a:t>
            </a:r>
            <a:r>
              <a:rPr lang="zh-CN" altLang="en-US" sz="4000" dirty="0" smtClean="0"/>
              <a:t>。</a:t>
            </a:r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this in remembrance of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林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前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1Co 11:24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都恒心遵守使徒的教训，彼此交接，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擘饼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敬虔敬拜圣洁生活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45606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敬拜等于服事</a:t>
            </a:r>
            <a:endParaRPr lang="en-US" altLang="zh-CN" sz="4000" dirty="0" smtClean="0"/>
          </a:p>
          <a:p>
            <a:pPr marL="401638" indent="-40163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你们如此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事奉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乃是理所当然的</a:t>
            </a:r>
            <a:r>
              <a:rPr lang="zh-CN" altLang="en-US" sz="4000" dirty="0" smtClean="0"/>
              <a:t>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12:1</a:t>
            </a:r>
          </a:p>
          <a:p>
            <a:pPr marL="401638" indent="-401638">
              <a:buNone/>
            </a:pPr>
            <a:r>
              <a:rPr lang="el-GR" sz="4000" dirty="0" smtClean="0">
                <a:latin typeface="Galatia SIL" pitchFamily="2" charset="0"/>
              </a:rPr>
              <a:t>Λατρειαν</a:t>
            </a:r>
            <a:r>
              <a:rPr lang="en-US" altLang="zh-CN" sz="4000" dirty="0" smtClean="0">
                <a:latin typeface="+mn-ea"/>
              </a:rPr>
              <a:t>=</a:t>
            </a:r>
            <a:r>
              <a:rPr lang="zh-CN" altLang="en-US" sz="4000" dirty="0" smtClean="0">
                <a:latin typeface="+mn-ea"/>
              </a:rPr>
              <a:t>事奉</a:t>
            </a:r>
            <a:r>
              <a:rPr lang="en-US" altLang="zh-CN" sz="4000" dirty="0" smtClean="0">
                <a:latin typeface="+mn-ea"/>
              </a:rPr>
              <a:t>=</a:t>
            </a:r>
            <a:r>
              <a:rPr lang="zh-CN" altLang="en-US" sz="4000" dirty="0" smtClean="0">
                <a:latin typeface="+mn-ea"/>
              </a:rPr>
              <a:t>敬拜</a:t>
            </a:r>
            <a:endParaRPr lang="en-US" altLang="zh-CN" sz="3600" dirty="0" smtClean="0">
              <a:latin typeface="+mn-ea"/>
            </a:endParaRPr>
          </a:p>
          <a:p>
            <a:pPr marL="401638" indent="-401638"/>
            <a:r>
              <a:rPr lang="zh-CN" altLang="en-US" sz="4000" dirty="0" smtClean="0"/>
              <a:t>敬拜是生活的全部</a:t>
            </a:r>
            <a:endParaRPr lang="en-US" altLang="zh-CN" sz="4000" dirty="0" smtClean="0"/>
          </a:p>
          <a:p>
            <a:pPr marL="401638" indent="-401638">
              <a:buNone/>
            </a:pP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都恒心遵守使徒的教训，彼此交接，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擘饼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同心合意恒切祷告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45606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祷告是教会得胜的秘诀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祷告是与神亲近的途径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祷告需要操练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都恒心遵守使徒的教训，彼此交接，擘饼，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祈祷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0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同心合意恒切祷告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45606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祷告会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同心合意的祷告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祷告生活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基督徒力量来源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要常常喜乐，不住的祷告，凡事谢恩；因为这是神在基督耶稣里向你们所定的旨意。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帖前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5:16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-18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都恒心遵守使徒的教训，彼此交接，擘饼，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祈祷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结   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45606" cy="4906963"/>
          </a:xfrm>
        </p:spPr>
        <p:txBody>
          <a:bodyPr>
            <a:normAutofit/>
          </a:bodyPr>
          <a:lstStyle/>
          <a:p>
            <a:pPr marL="401638" indent="-401638">
              <a:buNone/>
            </a:pPr>
            <a:r>
              <a:rPr lang="zh-CN" altLang="en-US" sz="4400" dirty="0" smtClean="0">
                <a:latin typeface="KaiTi" pitchFamily="49" charset="-122"/>
                <a:ea typeface="KaiTi" pitchFamily="49" charset="-122"/>
              </a:rPr>
              <a:t>    主将得救的人天天加给他们。</a:t>
            </a:r>
            <a:r>
              <a:rPr lang="en-US" altLang="zh-CN" sz="44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4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400" dirty="0" smtClean="0">
                <a:latin typeface="KaiTi" pitchFamily="49" charset="-122"/>
                <a:ea typeface="KaiTi" pitchFamily="49" charset="-122"/>
              </a:rPr>
              <a:t>							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徒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2:47</a:t>
            </a:r>
            <a:endParaRPr lang="en-US" altLang="zh-C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都恒心遵守使徒的教训，彼此交接，擘饼，祈祷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40386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四项基本原则是根基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26670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  根基牢固</a:t>
            </a:r>
            <a:endParaRPr lang="en-US" sz="4400" dirty="0"/>
          </a:p>
        </p:txBody>
      </p:sp>
      <p:sp>
        <p:nvSpPr>
          <p:cNvPr id="9" name="Up Arrow 8"/>
          <p:cNvSpPr/>
          <p:nvPr/>
        </p:nvSpPr>
        <p:spPr>
          <a:xfrm>
            <a:off x="5029200" y="4800600"/>
            <a:ext cx="304800" cy="6096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5029200" y="3505200"/>
            <a:ext cx="304800" cy="5334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5029200" y="1981200"/>
            <a:ext cx="304800" cy="762000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1000" y="2514600"/>
            <a:ext cx="3324225" cy="3048000"/>
            <a:chOff x="381000" y="2209801"/>
            <a:chExt cx="3324225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209801"/>
              <a:ext cx="3324225" cy="3048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457200" y="3276600"/>
              <a:ext cx="461665" cy="1981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学</a:t>
              </a:r>
              <a:r>
                <a:rPr lang="zh-CN" altLang="en-US" dirty="0" smtClean="0"/>
                <a:t>习遵守神的话语</a:t>
              </a:r>
              <a:endParaRPr lang="en-C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7135" y="3276600"/>
              <a:ext cx="461665" cy="1981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团契相交彼此相爱</a:t>
              </a:r>
              <a:endParaRPr lang="en-CA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05335" y="3276600"/>
              <a:ext cx="461665" cy="1981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虔诚敬拜圣洁生活</a:t>
              </a:r>
              <a:endParaRPr lang="en-CA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3535" y="3276600"/>
              <a:ext cx="461665" cy="1981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/>
                <a:t>同心合意恒切祷告</a:t>
              </a:r>
              <a:endParaRPr lang="en-C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你们应当如此行，为的是记念我。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do this in remembrance of me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r="20806" b="1162"/>
          <a:stretch/>
        </p:blipFill>
        <p:spPr>
          <a:xfrm flipH="1">
            <a:off x="-12168" y="0"/>
            <a:ext cx="9156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95912"/>
            <a:ext cx="82296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奇 妙 十 架</a:t>
            </a:r>
            <a:r>
              <a:rPr lang="en-US" altLang="zh-CN" sz="2400" dirty="0" smtClean="0"/>
              <a:t>1/4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68" y="685800"/>
            <a:ext cx="6031968" cy="3124200"/>
          </a:xfrm>
          <a:solidFill>
            <a:srgbClr val="F9FF90"/>
          </a:solidFill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zh-TW" altLang="en-US" sz="4000" b="1" dirty="0"/>
              <a:t>每逢思念奇妙十架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榮</a:t>
            </a:r>
            <a:r>
              <a:rPr lang="zh-TW" altLang="en-US" sz="4000" b="1" dirty="0"/>
              <a:t>耀救主在上懸掛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從</a:t>
            </a:r>
            <a:r>
              <a:rPr lang="zh-TW" altLang="en-US" sz="4000" b="1" dirty="0"/>
              <a:t>前名利，富足，矜誇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我</a:t>
            </a:r>
            <a:r>
              <a:rPr lang="zh-TW" altLang="en-US" sz="4000" b="1" dirty="0"/>
              <a:t>看如土，完全撇下。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r="20806" b="1162"/>
          <a:stretch/>
        </p:blipFill>
        <p:spPr>
          <a:xfrm flipH="1">
            <a:off x="-12168" y="0"/>
            <a:ext cx="9156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95912"/>
            <a:ext cx="82296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奇 妙 十 架</a:t>
            </a:r>
            <a:r>
              <a:rPr lang="en-US" altLang="zh-CN" sz="2400" dirty="0" smtClean="0"/>
              <a:t>2/4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68" y="685800"/>
            <a:ext cx="6031968" cy="3124200"/>
          </a:xfrm>
          <a:solidFill>
            <a:srgbClr val="F9FF90"/>
          </a:solidFill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zh-TW" altLang="en-US" sz="4000" b="1" dirty="0"/>
              <a:t>求主禁我別有所誇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只</a:t>
            </a:r>
            <a:r>
              <a:rPr lang="zh-TW" altLang="en-US" sz="4000" b="1" dirty="0"/>
              <a:t>誇救主捨身十架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基</a:t>
            </a:r>
            <a:r>
              <a:rPr lang="zh-TW" altLang="en-US" sz="4000" b="1" dirty="0"/>
              <a:t>督為我獻身流血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我</a:t>
            </a:r>
            <a:r>
              <a:rPr lang="zh-TW" altLang="en-US" sz="4000" b="1" dirty="0"/>
              <a:t>願捨盡虛空榮華</a:t>
            </a:r>
            <a:r>
              <a:rPr lang="zh-TW" altLang="en-US" sz="4000" b="1" dirty="0" smtClean="0"/>
              <a:t>。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66200" cy="6724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1676400"/>
            <a:ext cx="8153400" cy="4114800"/>
          </a:xfrm>
        </p:spPr>
        <p:txBody>
          <a:bodyPr>
            <a:normAutofit/>
          </a:bodyPr>
          <a:lstStyle/>
          <a:p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教  会  的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zh-CN" alt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四    项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zh-CN" alt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glow rad="101600">
                    <a:srgbClr val="FFFFFF"/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基    本    原    则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effectLst>
                <a:glow rad="101600">
                  <a:srgbClr val="FFFFFF"/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867400"/>
            <a:ext cx="3429000" cy="685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使徒行传 </a:t>
            </a:r>
            <a:r>
              <a:rPr lang="en-US" altLang="zh-CN" dirty="0" smtClean="0">
                <a:solidFill>
                  <a:schemeClr val="tx1"/>
                </a:solidFill>
              </a:rPr>
              <a:t>2:42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r="20806" b="1162"/>
          <a:stretch/>
        </p:blipFill>
        <p:spPr>
          <a:xfrm flipH="1">
            <a:off x="-12168" y="0"/>
            <a:ext cx="9156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95912"/>
            <a:ext cx="82296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奇 妙 十 架</a:t>
            </a:r>
            <a:r>
              <a:rPr lang="en-US" altLang="zh-CN" sz="2400" dirty="0" smtClean="0"/>
              <a:t>3/4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68" y="685800"/>
            <a:ext cx="6031968" cy="3124200"/>
          </a:xfrm>
          <a:solidFill>
            <a:srgbClr val="F9FF90"/>
          </a:solidFill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zh-TW" altLang="en-US" sz="4000" b="1" dirty="0"/>
              <a:t>試看祂頭，祂足，祂手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慈</a:t>
            </a:r>
            <a:r>
              <a:rPr lang="zh-TW" altLang="en-US" sz="4000" b="1" dirty="0"/>
              <a:t>愛憂傷和血並流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從</a:t>
            </a:r>
            <a:r>
              <a:rPr lang="zh-TW" altLang="en-US" sz="4000" b="1" dirty="0"/>
              <a:t>前可曾愛憂交織</a:t>
            </a:r>
            <a:r>
              <a:rPr lang="zh-TW" altLang="en-US" sz="4000" b="1" dirty="0" smtClean="0"/>
              <a:t>？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荊</a:t>
            </a:r>
            <a:r>
              <a:rPr lang="zh-TW" altLang="en-US" sz="4000" b="1" dirty="0"/>
              <a:t>棘可曾化作冕旒？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r="20806" b="1162"/>
          <a:stretch/>
        </p:blipFill>
        <p:spPr>
          <a:xfrm flipH="1">
            <a:off x="-12168" y="0"/>
            <a:ext cx="915616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95912"/>
            <a:ext cx="8229600" cy="1143000"/>
          </a:xfrm>
        </p:spPr>
        <p:txBody>
          <a:bodyPr/>
          <a:lstStyle/>
          <a:p>
            <a:pPr algn="r"/>
            <a:r>
              <a:rPr lang="zh-CN" altLang="en-US" dirty="0" smtClean="0"/>
              <a:t>奇 妙 十 架</a:t>
            </a:r>
            <a:r>
              <a:rPr lang="en-US" altLang="zh-CN" sz="2400" dirty="0" smtClean="0"/>
              <a:t>4/4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68" y="685800"/>
            <a:ext cx="6031968" cy="3124200"/>
          </a:xfrm>
          <a:solidFill>
            <a:srgbClr val="F9FF90"/>
          </a:solidFill>
        </p:spPr>
        <p:txBody>
          <a:bodyPr>
            <a:normAutofit/>
          </a:bodyPr>
          <a:lstStyle/>
          <a:p>
            <a:pPr marL="0" indent="268288">
              <a:buNone/>
            </a:pPr>
            <a:r>
              <a:rPr lang="zh-TW" altLang="en-US" sz="4000" b="1" dirty="0"/>
              <a:t>宇宙萬物若歸我有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盡</a:t>
            </a:r>
            <a:r>
              <a:rPr lang="zh-TW" altLang="en-US" sz="4000" b="1" dirty="0"/>
              <a:t>獻所有何足報恩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神</a:t>
            </a:r>
            <a:r>
              <a:rPr lang="zh-TW" altLang="en-US" sz="4000" b="1" dirty="0"/>
              <a:t>聖大愛奇妙難測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0" indent="268288">
              <a:buNone/>
            </a:pPr>
            <a:r>
              <a:rPr lang="zh-TW" altLang="en-US" sz="4000" b="1" dirty="0" smtClean="0"/>
              <a:t>願</a:t>
            </a:r>
            <a:r>
              <a:rPr lang="zh-TW" altLang="en-US" sz="4000" b="1" dirty="0"/>
              <a:t>獻我命，我心，我身</a:t>
            </a:r>
            <a:r>
              <a:rPr lang="zh-TW" altLang="en-US" sz="4000" b="1" dirty="0" smtClean="0"/>
              <a:t>。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a.rgbimg.com/cache1roxfn/users/b/ba/ba1969/300/nfRKeRu.jpg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685800" y="381000"/>
            <a:ext cx="7620000" cy="607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676400" y="1447800"/>
            <a:ext cx="2438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 smtClean="0">
                <a:latin typeface="KaiTi" pitchFamily="49" charset="-122"/>
                <a:ea typeface="KaiTi" pitchFamily="49" charset="-122"/>
              </a:rPr>
              <a:t>  都恒心遵守使徒的教训，</a:t>
            </a:r>
            <a:endParaRPr lang="en-US" altLang="zh-CN" sz="54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4400" dirty="0" smtClean="0">
                <a:latin typeface="SimSun" pitchFamily="2" charset="-122"/>
                <a:ea typeface="SimSun" pitchFamily="2" charset="-122"/>
              </a:rPr>
              <a:t>                    </a:t>
            </a:r>
            <a:endParaRPr lang="en-US" sz="44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447800"/>
            <a:ext cx="236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 dirty="0" smtClean="0">
                <a:latin typeface="KaiTi" pitchFamily="49" charset="-122"/>
                <a:ea typeface="KaiTi" pitchFamily="49" charset="-122"/>
              </a:rPr>
              <a:t>彼此交接，擘饼，祈祷。</a:t>
            </a:r>
            <a:r>
              <a:rPr lang="zh-CN" altLang="en-US" sz="4400" dirty="0" smtClean="0">
                <a:latin typeface="SimSun" pitchFamily="2" charset="-122"/>
                <a:ea typeface="SimSun" pitchFamily="2" charset="-122"/>
              </a:rPr>
              <a:t>                  </a:t>
            </a:r>
            <a:endParaRPr lang="en-US" sz="44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4876800"/>
            <a:ext cx="160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徒</a:t>
            </a:r>
            <a:r>
              <a:rPr lang="en-US" sz="3200" dirty="0" smtClean="0">
                <a:latin typeface="SimSun" pitchFamily="2" charset="-122"/>
                <a:ea typeface="SimSun" pitchFamily="2" charset="-122"/>
              </a:rPr>
              <a:t>2:42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经文背景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使</a:t>
            </a:r>
            <a:r>
              <a:rPr lang="zh-CN" altLang="en-US" sz="4000" smtClean="0"/>
              <a:t>徒</a:t>
            </a:r>
            <a:r>
              <a:rPr lang="zh-CN" altLang="en-US" sz="4000" smtClean="0"/>
              <a:t>行</a:t>
            </a:r>
            <a:r>
              <a:rPr lang="zh-CN" altLang="en-US" sz="4000"/>
              <a:t>传</a:t>
            </a:r>
            <a:r>
              <a:rPr lang="zh-CN" altLang="en-US" sz="4000" smtClean="0"/>
              <a:t>：</a:t>
            </a:r>
            <a:r>
              <a:rPr lang="zh-CN" altLang="en-US" sz="4000" dirty="0" smtClean="0"/>
              <a:t>耶稣复活升天</a:t>
            </a:r>
            <a:endParaRPr lang="en-US" altLang="zh-CN" sz="4000" dirty="0" smtClean="0"/>
          </a:p>
          <a:p>
            <a:r>
              <a:rPr lang="zh-CN" altLang="en-US" sz="4000" dirty="0" smtClean="0"/>
              <a:t>门徒祷告等候圣灵降临</a:t>
            </a:r>
            <a:endParaRPr lang="en-US" altLang="zh-CN" sz="4000" dirty="0" smtClean="0"/>
          </a:p>
          <a:p>
            <a:r>
              <a:rPr lang="zh-CN" altLang="en-US" sz="4000" dirty="0" smtClean="0"/>
              <a:t>五旬节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惊天动地的事件</a:t>
            </a:r>
            <a:endParaRPr lang="en-US" altLang="zh-CN" sz="4000" dirty="0" smtClean="0"/>
          </a:p>
          <a:p>
            <a:r>
              <a:rPr lang="zh-CN" altLang="en-US" sz="4000" dirty="0" smtClean="0"/>
              <a:t>基督教会应运而生</a:t>
            </a:r>
            <a:endParaRPr lang="en-US" altLang="zh-CN" sz="4000" dirty="0" smtClean="0"/>
          </a:p>
          <a:p>
            <a:r>
              <a:rPr lang="zh-CN" altLang="en-US" sz="4000" dirty="0" smtClean="0"/>
              <a:t>新生教会最基本的原则是什么？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66200" cy="67246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153400" cy="9906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9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教  会  的  四  项</a:t>
            </a:r>
            <a:r>
              <a:rPr lang="en-US" altLang="zh-C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9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9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lumMod val="95000"/>
                      <a:lumOff val="5000"/>
                      <a:alpha val="94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基  本  原  则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>
                    <a:lumMod val="95000"/>
                    <a:lumOff val="5000"/>
                    <a:alpha val="94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2438399"/>
            <a:ext cx="800219" cy="4283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effectLst>
                  <a:glow rad="152400">
                    <a:schemeClr val="tx1">
                      <a:lumMod val="95000"/>
                      <a:lumOff val="5000"/>
                      <a:alpha val="90000"/>
                    </a:schemeClr>
                  </a:glow>
                </a:effectLst>
              </a:rPr>
              <a:t>学习遵守神的话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52400">
                    <a:schemeClr val="tx1">
                      <a:lumMod val="95000"/>
                      <a:lumOff val="5000"/>
                      <a:alpha val="90000"/>
                    </a:schemeClr>
                  </a:glow>
                </a:effectLst>
              </a:rPr>
              <a:t>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3581" y="2438400"/>
            <a:ext cx="800219" cy="4283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glow rad="152400">
                    <a:schemeClr val="tx1">
                      <a:lumMod val="95000"/>
                      <a:lumOff val="5000"/>
                      <a:alpha val="90000"/>
                    </a:schemeClr>
                  </a:glow>
                </a:effectLst>
              </a:rPr>
              <a:t>团契相交彼此相爱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2438400"/>
            <a:ext cx="800219" cy="4283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glow rad="152400">
                    <a:schemeClr val="tx1">
                      <a:lumMod val="95000"/>
                      <a:lumOff val="5000"/>
                      <a:alpha val="90000"/>
                    </a:schemeClr>
                  </a:glow>
                </a:effectLst>
              </a:rPr>
              <a:t>虔诚敬拜圣洁生活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5581" y="2438400"/>
            <a:ext cx="800219" cy="4283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glow rad="152400">
                    <a:schemeClr val="tx1">
                      <a:lumMod val="95000"/>
                      <a:lumOff val="5000"/>
                      <a:alpha val="90000"/>
                    </a:schemeClr>
                  </a:glow>
                </a:effectLst>
              </a:rPr>
              <a:t>同心合意恒切祷告</a:t>
            </a:r>
          </a:p>
        </p:txBody>
      </p:sp>
    </p:spTree>
    <p:extLst>
      <p:ext uri="{BB962C8B-B14F-4D97-AF65-F5344CB8AC3E}">
        <p14:creationId xmlns:p14="http://schemas.microsoft.com/office/powerpoint/2010/main" val="34338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学习遵守神的话语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使徒的教训： 圣经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神的话语</a:t>
            </a:r>
            <a:endParaRPr lang="en-US" altLang="zh-CN" sz="4000" dirty="0" smtClean="0"/>
          </a:p>
          <a:p>
            <a:pPr marL="6350" indent="-6350">
              <a:buNone/>
            </a:pPr>
            <a:r>
              <a:rPr lang="zh-CN" altLang="en-US" sz="4000" dirty="0" smtClean="0"/>
              <a:t>教会是“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被建造在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使徒和先知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的根基上</a:t>
            </a:r>
            <a:r>
              <a:rPr lang="zh-CN" altLang="en-US" sz="4000" dirty="0" smtClean="0"/>
              <a:t>”</a:t>
            </a:r>
            <a:r>
              <a:rPr lang="en-US" altLang="zh-CN" sz="4000" dirty="0" smtClean="0"/>
              <a:t>,  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2:20a</a:t>
            </a:r>
          </a:p>
          <a:p>
            <a:pPr marL="6350" indent="-635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神既在古时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藉著众先知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多次多方的晓谕列祖，就在这末世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藉著他儿子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晓谕我们。</a:t>
            </a:r>
            <a:r>
              <a:rPr lang="zh-CN" altLang="en-US" sz="4000" dirty="0" smtClean="0">
                <a:latin typeface="SimSun" pitchFamily="2" charset="-122"/>
                <a:ea typeface="SimSun" pitchFamily="2" charset="-122"/>
              </a:rPr>
              <a:t>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来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1:1-2a</a:t>
            </a:r>
            <a:endParaRPr lang="en-US" altLang="zh-CN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恒心遵守使徒的教训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，彼此交接，擘饼，祈祷。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学习遵守神的话语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/>
              <a:t>使徒</a:t>
            </a:r>
            <a:r>
              <a:rPr lang="en-US" sz="4000" dirty="0"/>
              <a:t>=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απ</a:t>
            </a:r>
            <a:r>
              <a:rPr lang="en-US" altLang="zh-CN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οστολους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latia SIL" pitchFamily="2" charset="0"/>
            </a:endParaRPr>
          </a:p>
          <a:p>
            <a:pPr marL="401638" indent="-401638"/>
            <a:r>
              <a:rPr lang="zh-CN" altLang="en-US" sz="4000" dirty="0" smtClean="0"/>
              <a:t>恒心学习以致明白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真正明白才能遵守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恒心遵守使徒的教训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，彼此交接，擘饼，祈祷。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学习遵守神的话语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027237"/>
            <a:ext cx="4038600" cy="4144963"/>
          </a:xfrm>
        </p:spPr>
        <p:txBody>
          <a:bodyPr>
            <a:normAutofit/>
          </a:bodyPr>
          <a:lstStyle/>
          <a:p>
            <a:pPr marL="401638" indent="-401638">
              <a:buNone/>
            </a:pPr>
            <a:r>
              <a:rPr lang="zh-CN" altLang="en-US" sz="4000" dirty="0" smtClean="0"/>
              <a:t>在教会中：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  使徒的工作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  先知的职分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</a:t>
            </a:r>
            <a:r>
              <a:rPr lang="zh-CN" altLang="en-US" sz="4000" dirty="0" smtClean="0"/>
              <a:t>传福音和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</a:t>
            </a:r>
            <a:r>
              <a:rPr lang="zh-CN" altLang="en-US" sz="4000" dirty="0" smtClean="0"/>
              <a:t>教导的责任</a:t>
            </a:r>
            <a:endParaRPr lang="en-US" altLang="zh-CN" sz="4000" dirty="0" smtClean="0"/>
          </a:p>
          <a:p>
            <a:pPr marL="401638" indent="-401638">
              <a:buNone/>
            </a:pPr>
            <a:r>
              <a:rPr lang="zh-CN" altLang="en-US" sz="4000" dirty="0" smtClean="0"/>
              <a:t>目的是‘作门徒’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恒心遵守使徒的教训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，彼此交接，擘饼，祈祷。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057400"/>
            <a:ext cx="35052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他所赐的，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使徒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先知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传福音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的，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牧师和教师</a:t>
            </a:r>
            <a:r>
              <a:rPr lang="zh-CN" altLang="en-US" sz="4000" dirty="0" smtClean="0"/>
              <a:t>，</a:t>
            </a:r>
            <a:endParaRPr lang="en-US" altLang="zh-CN" sz="4000" dirty="0" smtClean="0"/>
          </a:p>
          <a:p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      弗</a:t>
            </a:r>
            <a:r>
              <a:rPr lang="en-US" sz="3200" dirty="0" smtClean="0">
                <a:latin typeface="SimSun" pitchFamily="2" charset="-122"/>
                <a:ea typeface="SimSun" pitchFamily="2" charset="-122"/>
              </a:rPr>
              <a:t>4:11</a:t>
            </a:r>
            <a:endParaRPr lang="en-US" sz="32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团契相交彼此相爱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401638" indent="-401638"/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彼此：在圣经中都是描述关系</a:t>
            </a:r>
            <a:endParaRPr lang="en-US" altLang="zh-CN" sz="4000" dirty="0" smtClean="0"/>
          </a:p>
          <a:p>
            <a:pPr marL="401638" indent="-401638"/>
            <a:r>
              <a:rPr lang="zh-CN" altLang="en-US" sz="4000" dirty="0" smtClean="0"/>
              <a:t>交接</a:t>
            </a:r>
            <a:r>
              <a:rPr lang="en-US" sz="4000" dirty="0" smtClean="0"/>
              <a:t>= </a:t>
            </a:r>
            <a:r>
              <a:rPr lang="en-US" altLang="zh-CN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κοινωνια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latia SIL" pitchFamily="2" charset="0"/>
              </a:rPr>
              <a:t>，</a:t>
            </a:r>
            <a:r>
              <a:rPr lang="zh-CN" altLang="en-US" sz="4000" dirty="0" smtClean="0">
                <a:latin typeface="Galatia SIL" pitchFamily="2" charset="0"/>
              </a:rPr>
              <a:t>多译为‘团契’</a:t>
            </a:r>
            <a:endParaRPr lang="en-US" altLang="zh-CN" sz="4000" dirty="0" smtClean="0">
              <a:latin typeface="Galatia SIL" pitchFamily="2" charset="0"/>
            </a:endParaRPr>
          </a:p>
          <a:p>
            <a:pPr marL="401638" indent="-401638">
              <a:buNone/>
            </a:pPr>
            <a:r>
              <a:rPr lang="en-US" altLang="zh-CN" sz="4000" dirty="0" smtClean="0">
                <a:latin typeface="Galatia SIL" pitchFamily="2" charset="0"/>
              </a:rPr>
              <a:t>		</a:t>
            </a:r>
            <a:r>
              <a:rPr lang="zh-CN" altLang="en-US" sz="4000" dirty="0" smtClean="0">
                <a:latin typeface="Galatia SIL" pitchFamily="2" charset="0"/>
              </a:rPr>
              <a:t>專    </a:t>
            </a:r>
            <a:r>
              <a:rPr lang="zh-CN" altLang="en-US" sz="4800" dirty="0" smtClean="0">
                <a:latin typeface="Galatia SIL" pitchFamily="2" charset="0"/>
              </a:rPr>
              <a:t>契</a:t>
            </a:r>
            <a:endParaRPr lang="en-US" altLang="zh-CN" sz="4800" dirty="0" smtClean="0">
              <a:latin typeface="Galatia SIL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都恒心遵守使徒的教训，</a:t>
            </a:r>
            <a:r>
              <a:rPr lang="zh-CN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彼此交接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，擘饼，祈祷。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429000"/>
            <a:ext cx="533400" cy="609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1150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感谢神过去一年的带领保守 在新的一年中仰望神的恩典</vt:lpstr>
      <vt:lpstr>教  会  的 四    项 基    本    原    则</vt:lpstr>
      <vt:lpstr>PowerPoint Presentation</vt:lpstr>
      <vt:lpstr>经文背景</vt:lpstr>
      <vt:lpstr>教  会  的  四  项  基  本  原  则</vt:lpstr>
      <vt:lpstr>1. 学习遵守神的话语</vt:lpstr>
      <vt:lpstr>1. 学习遵守神的话语</vt:lpstr>
      <vt:lpstr>1. 学习遵守神的话语</vt:lpstr>
      <vt:lpstr>2. 团契相交彼此相爱</vt:lpstr>
      <vt:lpstr>2. 团契相交彼此相爱</vt:lpstr>
      <vt:lpstr>2. 团契相交彼此相爱</vt:lpstr>
      <vt:lpstr>3. 敬虔敬拜圣洁生活</vt:lpstr>
      <vt:lpstr>3. 敬虔敬拜圣洁生活</vt:lpstr>
      <vt:lpstr>4. 同心合意恒切祷告</vt:lpstr>
      <vt:lpstr>4. 同心合意恒切祷告</vt:lpstr>
      <vt:lpstr>结   语</vt:lpstr>
      <vt:lpstr>   圣      餐  Communion</vt:lpstr>
      <vt:lpstr>奇 妙 十 架1/4</vt:lpstr>
      <vt:lpstr>奇 妙 十 架2/4</vt:lpstr>
      <vt:lpstr>奇 妙 十 架3/4</vt:lpstr>
      <vt:lpstr>奇 妙 十 架4/4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教会的四项基本原则</dc:title>
  <dc:creator>Don Li</dc:creator>
  <cp:lastModifiedBy>LRC Sound Booth</cp:lastModifiedBy>
  <cp:revision>61</cp:revision>
  <dcterms:created xsi:type="dcterms:W3CDTF">2006-08-16T00:00:00Z</dcterms:created>
  <dcterms:modified xsi:type="dcterms:W3CDTF">2017-01-01T15:52:54Z</dcterms:modified>
</cp:coreProperties>
</file>