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5" r:id="rId11"/>
    <p:sldId id="280" r:id="rId12"/>
    <p:sldId id="267" r:id="rId13"/>
    <p:sldId id="269" r:id="rId14"/>
    <p:sldId id="270" r:id="rId15"/>
    <p:sldId id="268" r:id="rId16"/>
    <p:sldId id="271" r:id="rId17"/>
    <p:sldId id="274" r:id="rId18"/>
    <p:sldId id="273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A0CD4-C525-4DB4-AF4B-3E4323A3FA9F}" type="datetimeFigureOut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E3B9-2468-433F-A3BE-EE1C4773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0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D731-614E-441D-9D7C-FAEFF8045591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3E16-400C-4175-9504-A2F02D083087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2AEA-F8EB-41D6-87C3-003784470032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99C2-661F-49E6-AA07-A5F51F500AC4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1975-378E-4F34-BEBA-D1F142D06728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25C2-59BE-4406-AEA2-9AECD76CEFB6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6939-2A8B-4AE1-AC1E-8C50A0A0842D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2B24-E810-4665-B13E-002F7653EA30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4432-DBAE-4A46-95EF-DC615D10F282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C629-6C89-45E1-AA12-E2AAF7EE3652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E75A-9581-4E03-AA9C-3200357D071F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826F-21A2-4461-B732-21B6745DFC4B}" type="datetime1">
              <a:rPr lang="en-US" smtClean="0"/>
              <a:pPr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6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alt and light"/>
          <p:cNvPicPr/>
          <p:nvPr/>
        </p:nvPicPr>
        <p:blipFill>
          <a:blip r:embed="rId2" cstate="print"/>
          <a:srcRect l="8475"/>
          <a:stretch>
            <a:fillRect/>
          </a:stretch>
        </p:blipFill>
        <p:spPr bwMode="auto">
          <a:xfrm>
            <a:off x="152400" y="152400"/>
            <a:ext cx="8839200" cy="5105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1600"/>
            <a:ext cx="6934200" cy="2590799"/>
          </a:xfrm>
        </p:spPr>
        <p:txBody>
          <a:bodyPr/>
          <a:lstStyle/>
          <a:p>
            <a:pPr algn="l"/>
            <a:r>
              <a:rPr lang="zh-CN" altLang="en-US" sz="60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作 </a:t>
            </a:r>
            <a:r>
              <a:rPr lang="zh-CN" altLang="en-US" sz="80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光</a:t>
            </a:r>
            <a:r>
              <a:rPr lang="zh-CN" altLang="en-US" sz="6000" dirty="0" smtClean="0">
                <a:effectLst>
                  <a:glow rad="101600">
                    <a:srgbClr val="FFFF00">
                      <a:alpha val="60000"/>
                    </a:srgbClr>
                  </a:glow>
                </a:effectLst>
              </a:rPr>
              <a:t>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</a:t>
            </a:r>
            <a:r>
              <a:rPr lang="en-US" altLang="zh-CN" dirty="0" smtClean="0"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</a:effectLst>
              </a:rPr>
              <a:t> </a:t>
            </a:r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作</a:t>
            </a:r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zh-CN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2">
                      <a:lumMod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盐</a:t>
            </a:r>
            <a:endParaRPr lang="en-US" dirty="0">
              <a:effectLst>
                <a:glow rad="101600">
                  <a:schemeClr val="tx2">
                    <a:lumMod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715000"/>
            <a:ext cx="6781800" cy="60960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新约中的比喻系列：马太福音</a:t>
            </a:r>
            <a:r>
              <a:rPr lang="en-US" altLang="zh-CN" dirty="0" smtClean="0">
                <a:solidFill>
                  <a:schemeClr val="tx1"/>
                </a:solidFill>
              </a:rPr>
              <a:t>5:13-16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是盐、作盐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用盐调和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让世界有更美的滋味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1.1.3 </a:t>
            </a:r>
            <a:r>
              <a:rPr lang="zh-CN" altLang="en-US" sz="4000" dirty="0" smtClean="0"/>
              <a:t>与</a:t>
            </a:r>
            <a:r>
              <a:rPr lang="zh-CN" altLang="en-US" sz="4000" dirty="0" smtClean="0">
                <a:solidFill>
                  <a:srgbClr val="C00000"/>
                </a:solidFill>
              </a:rPr>
              <a:t>人</a:t>
            </a:r>
            <a:r>
              <a:rPr lang="zh-CN" altLang="en-US" sz="4000" dirty="0" smtClean="0"/>
              <a:t>关系和睦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在</a:t>
            </a:r>
            <a:r>
              <a:rPr lang="zh-CN" altLang="en-US" sz="4000" dirty="0" smtClean="0">
                <a:solidFill>
                  <a:srgbClr val="C00000"/>
                </a:solidFill>
              </a:rPr>
              <a:t>相处</a:t>
            </a:r>
            <a:r>
              <a:rPr lang="zh-CN" altLang="en-US" sz="4000" dirty="0" smtClean="0"/>
              <a:t>上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你们里头应当有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盐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，彼此和睦</a:t>
            </a:r>
            <a:r>
              <a:rPr lang="zh-CN" altLang="en-US" sz="4000" dirty="0" smtClean="0"/>
              <a:t>。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可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9:50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人际关系应该加‘佐料’有滋有味</a:t>
            </a:r>
            <a:endParaRPr lang="en-US" altLang="zh-CN" sz="4000" dirty="0" smtClean="0">
              <a:sym typeface="Symbol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作“和平之子”</a:t>
            </a:r>
            <a:endParaRPr lang="en-US" altLang="zh-CN" sz="4000" dirty="0" smtClean="0">
              <a:sym typeface="Symbol"/>
            </a:endParaRPr>
          </a:p>
          <a:p>
            <a:pPr marL="465138" indent="-465138">
              <a:buNone/>
            </a:pPr>
            <a:r>
              <a:rPr lang="en-US" altLang="zh-CN" sz="4000" dirty="0" smtClean="0">
                <a:sym typeface="Symbol"/>
              </a:rPr>
              <a:t>	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  <a:sym typeface="Symbol"/>
              </a:rPr>
              <a:t>使人和睦的人有福了</a:t>
            </a:r>
            <a:endParaRPr lang="en-US" altLang="zh-CN" sz="4000" dirty="0" smtClean="0">
              <a:latin typeface="KaiTi" pitchFamily="49" charset="-122"/>
              <a:ea typeface="KaiTi" pitchFamily="49" charset="-122"/>
              <a:sym typeface="Symbo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3276600"/>
            <a:ext cx="8382000" cy="3492520"/>
            <a:chOff x="457200" y="2755880"/>
            <a:chExt cx="8382000" cy="3492520"/>
          </a:xfrm>
        </p:grpSpPr>
        <p:sp>
          <p:nvSpPr>
            <p:cNvPr id="4" name="Rectangle 3"/>
            <p:cNvSpPr/>
            <p:nvPr/>
          </p:nvSpPr>
          <p:spPr>
            <a:xfrm>
              <a:off x="457200" y="2755880"/>
              <a:ext cx="8382000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3600" dirty="0" smtClean="0">
                  <a:latin typeface="DengXian" pitchFamily="2" charset="-122"/>
                  <a:ea typeface="DengXian" pitchFamily="2" charset="-122"/>
                </a:rPr>
                <a:t>在憎恨之处播下你的爱，</a:t>
              </a:r>
              <a:endParaRPr lang="en-US" altLang="zh-CN" sz="3600" dirty="0" smtClean="0">
                <a:latin typeface="DengXian" pitchFamily="2" charset="-122"/>
                <a:ea typeface="DengXian" pitchFamily="2" charset="-122"/>
              </a:endParaRPr>
            </a:p>
            <a:p>
              <a:pPr algn="r"/>
              <a:r>
                <a:rPr lang="zh-CN" altLang="en-US" sz="3600" dirty="0" smtClean="0">
                  <a:latin typeface="DengXian" pitchFamily="2" charset="-122"/>
                  <a:ea typeface="DengXian" pitchFamily="2" charset="-122"/>
                </a:rPr>
                <a:t>在伤痕之处播下你宽恕，</a:t>
              </a:r>
              <a:endParaRPr lang="en-US" altLang="zh-CN" sz="3600" dirty="0" smtClean="0">
                <a:latin typeface="DengXian" pitchFamily="2" charset="-122"/>
                <a:ea typeface="DengXian" pitchFamily="2" charset="-122"/>
              </a:endParaRPr>
            </a:p>
            <a:p>
              <a:pPr algn="r"/>
              <a:r>
                <a:rPr lang="zh-CN" altLang="en-US" sz="3600" dirty="0" smtClean="0">
                  <a:latin typeface="DengXian" pitchFamily="2" charset="-122"/>
                  <a:ea typeface="DengXian" pitchFamily="2" charset="-122"/>
                </a:rPr>
                <a:t>在怀疑之处播下信心，</a:t>
              </a:r>
              <a:endParaRPr lang="en-US" altLang="zh-CN" sz="3600" dirty="0" smtClean="0">
                <a:latin typeface="DengXian" pitchFamily="2" charset="-122"/>
                <a:ea typeface="DengXian" pitchFamily="2" charset="-122"/>
              </a:endParaRPr>
            </a:p>
            <a:p>
              <a:pPr algn="r"/>
              <a:r>
                <a:rPr lang="zh-CN" altLang="en-US" sz="3600" dirty="0" smtClean="0">
                  <a:latin typeface="DengXian" pitchFamily="2" charset="-122"/>
                  <a:ea typeface="DengXian" pitchFamily="2" charset="-122"/>
                </a:rPr>
                <a:t>在绝望之处播下你盼望，</a:t>
              </a:r>
              <a:endParaRPr lang="en-US" altLang="zh-CN" sz="3600" dirty="0" smtClean="0">
                <a:latin typeface="DengXian" pitchFamily="2" charset="-122"/>
                <a:ea typeface="DengXian" pitchFamily="2" charset="-122"/>
              </a:endParaRPr>
            </a:p>
            <a:p>
              <a:pPr algn="r"/>
              <a:r>
                <a:rPr lang="zh-CN" altLang="en-US" sz="3600" dirty="0" smtClean="0">
                  <a:latin typeface="DengXian" pitchFamily="2" charset="-122"/>
                  <a:ea typeface="DengXian" pitchFamily="2" charset="-122"/>
                </a:rPr>
                <a:t>在幽暗之处播下你光明，</a:t>
              </a:r>
              <a:endParaRPr lang="en-US" altLang="zh-CN" sz="3600" dirty="0" smtClean="0">
                <a:latin typeface="DengXian" pitchFamily="2" charset="-122"/>
                <a:ea typeface="DengXian" pitchFamily="2" charset="-122"/>
              </a:endParaRPr>
            </a:p>
            <a:p>
              <a:pPr algn="r"/>
              <a:r>
                <a:rPr lang="zh-CN" altLang="en-US" sz="3600" dirty="0" smtClean="0">
                  <a:latin typeface="DengXian" pitchFamily="2" charset="-122"/>
                  <a:ea typeface="DengXian" pitchFamily="2" charset="-122"/>
                </a:rPr>
                <a:t>在忧愁之处播下欢愉。</a:t>
              </a:r>
              <a:endParaRPr lang="en-US" sz="3600" dirty="0">
                <a:latin typeface="DengXian" pitchFamily="2" charset="-122"/>
                <a:ea typeface="DengXian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8892" y="2819400"/>
              <a:ext cx="677108" cy="34290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200" dirty="0" smtClean="0"/>
                <a:t>使我作你和平之子</a:t>
              </a:r>
              <a:endParaRPr lang="en-US" sz="32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是盐、作盐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 smtClean="0"/>
              <a:t>用盐防腐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让世界更纯净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1.2.1 </a:t>
            </a:r>
            <a:r>
              <a:rPr lang="zh-CN" altLang="en-US" sz="4000" dirty="0" smtClean="0"/>
              <a:t>拒腐蚀、永不沾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1.2.2 </a:t>
            </a:r>
            <a:r>
              <a:rPr lang="zh-CN" altLang="en-US" sz="4000" dirty="0" smtClean="0"/>
              <a:t>明辨是非、坚持公义</a:t>
            </a:r>
            <a:endParaRPr lang="en-US" altLang="zh-CN" sz="4000" dirty="0" smtClean="0"/>
          </a:p>
          <a:p>
            <a:pPr marL="465138" indent="-465138">
              <a:buNone/>
            </a:pP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 smtClean="0"/>
              <a:t>失味的盐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>
                <a:sym typeface="Symbol"/>
              </a:rPr>
              <a:t>被践踏 </a:t>
            </a:r>
            <a:r>
              <a:rPr lang="en-US" altLang="zh-CN" sz="4000" dirty="0" smtClean="0">
                <a:sym typeface="Symbol"/>
              </a:rPr>
              <a:t>= </a:t>
            </a:r>
            <a:r>
              <a:rPr lang="zh-CN" altLang="en-US" sz="4000" dirty="0" smtClean="0">
                <a:sym typeface="Symbol"/>
              </a:rPr>
              <a:t>没有用处</a:t>
            </a:r>
            <a:r>
              <a:rPr lang="en-US" altLang="zh-CN" sz="4000" dirty="0" smtClean="0">
                <a:sym typeface="Symbol"/>
              </a:rPr>
              <a:t> – </a:t>
            </a:r>
            <a:r>
              <a:rPr lang="zh-CN" altLang="en-US" sz="4000" dirty="0" smtClean="0">
                <a:sym typeface="Symbol"/>
              </a:rPr>
              <a:t>严肃警告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光的实质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真光 与 反射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>
                <a:sym typeface="Symbol"/>
              </a:rPr>
              <a:t>主耶稣是真光、光源</a:t>
            </a:r>
            <a:endParaRPr lang="en-US" altLang="zh-CN" sz="4000" dirty="0" smtClean="0">
              <a:sym typeface="Symbol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我们是反射体、灯泡</a:t>
            </a:r>
            <a:endParaRPr lang="en-US" altLang="zh-CN" sz="4000" dirty="0" smtClean="0">
              <a:sym typeface="Symbol"/>
            </a:endParaRPr>
          </a:p>
          <a:p>
            <a:pPr marL="465138" indent="-46513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那光是真光，照亮一切生在世上的人</a:t>
            </a:r>
            <a:r>
              <a:rPr lang="zh-CN" altLang="en-US" sz="4000" dirty="0" smtClean="0"/>
              <a:t>。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             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约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1:9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光的功能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2.2.1  </a:t>
            </a:r>
            <a:r>
              <a:rPr lang="zh-CN" altLang="en-US" sz="4000" dirty="0" smtClean="0"/>
              <a:t>照亮四周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人点灯，不放在斗底下，是放在灯台上</a:t>
            </a:r>
            <a:r>
              <a:rPr lang="zh-CN" altLang="en-US" sz="4000" dirty="0" smtClean="0"/>
              <a:t>。</a:t>
            </a:r>
            <a:r>
              <a:rPr lang="en-US" altLang="zh-CN" sz="4000" dirty="0" smtClean="0"/>
              <a:t>                                           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5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15</a:t>
            </a:r>
          </a:p>
          <a:p>
            <a:pPr marL="465138" indent="-465138"/>
            <a:r>
              <a:rPr lang="zh-CN" altLang="en-US" sz="4000" dirty="0" smtClean="0">
                <a:sym typeface="Symbol"/>
              </a:rPr>
              <a:t>山上的城就是要让人看见</a:t>
            </a:r>
            <a:endParaRPr lang="en-US" altLang="zh-CN" sz="4000" dirty="0" smtClean="0">
              <a:sym typeface="Symbol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基督徒应该为神作见证</a:t>
            </a:r>
            <a:endParaRPr lang="en-US" altLang="zh-CN" sz="4000" dirty="0" smtClean="0">
              <a:sym typeface="Symbol"/>
            </a:endParaRPr>
          </a:p>
          <a:p>
            <a:pPr marL="1588" indent="-1588">
              <a:buNone/>
            </a:pP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Image result for 油灯"/>
          <p:cNvPicPr>
            <a:picLocks noChangeAspect="1" noChangeArrowheads="1"/>
          </p:cNvPicPr>
          <p:nvPr/>
        </p:nvPicPr>
        <p:blipFill>
          <a:blip r:embed="rId2" cstate="print"/>
          <a:srcRect l="34958" t="32000" r="4042" b="8000"/>
          <a:stretch>
            <a:fillRect/>
          </a:stretch>
        </p:blipFill>
        <p:spPr bwMode="auto">
          <a:xfrm>
            <a:off x="6705600" y="3352800"/>
            <a:ext cx="23241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the cross on the hill"/>
          <p:cNvPicPr/>
          <p:nvPr/>
        </p:nvPicPr>
        <p:blipFill>
          <a:blip r:embed="rId2" cstate="print"/>
          <a:srcRect l="26901" r="15450"/>
          <a:stretch>
            <a:fillRect/>
          </a:stretch>
        </p:blipFill>
        <p:spPr bwMode="auto">
          <a:xfrm>
            <a:off x="381000" y="381000"/>
            <a:ext cx="8458200" cy="5791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088460" y="1447800"/>
            <a:ext cx="545534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世上的光</a:t>
            </a:r>
            <a:endParaRPr lang="en-US" altLang="zh-CN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altLang="zh-CN" sz="48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山上的城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光的功能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2.2.2  </a:t>
            </a:r>
            <a:r>
              <a:rPr lang="zh-CN" altLang="en-US" sz="4000" dirty="0" smtClean="0"/>
              <a:t>显明光源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你们的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光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也当这样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照在人前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，叫他们看见你们的好行为，便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将荣耀归给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你们在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天上的父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           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en-US" altLang="zh-CN" sz="4000" dirty="0" smtClean="0"/>
              <a:t> 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5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lnSpcReduction="10000"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光的功能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2.2.3  </a:t>
            </a:r>
            <a:r>
              <a:rPr lang="zh-CN" altLang="en-US" sz="4000" dirty="0" smtClean="0"/>
              <a:t>显明光源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>
                <a:sym typeface="Symbol"/>
              </a:rPr>
              <a:t>基督徒生命反映神的荣耀</a:t>
            </a:r>
            <a:endParaRPr lang="en-US" altLang="zh-CN" sz="4000" dirty="0" smtClean="0">
              <a:sym typeface="Symbol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不做‘地下基督徒’</a:t>
            </a:r>
            <a:endParaRPr lang="en-US" altLang="zh-CN" sz="4000" dirty="0" smtClean="0">
              <a:sym typeface="Symbol"/>
            </a:endParaRPr>
          </a:p>
          <a:p>
            <a:pPr marL="55563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凡把我和我的道当作可耻的，人子在自己的荣耀里，并天父与圣天使的荣耀里降临的时候，也要把那人当作可耻的。</a:t>
            </a:r>
            <a:r>
              <a:rPr lang="zh-CN" altLang="en-US" sz="4000" dirty="0" smtClean="0"/>
              <a:t>              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路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9:26</a:t>
            </a:r>
            <a:endParaRPr lang="en-US" altLang="zh-CN" sz="4000" dirty="0" smtClean="0">
              <a:latin typeface="SimSun" pitchFamily="2" charset="-122"/>
              <a:ea typeface="SimSun" pitchFamily="2" charset="-122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明光照耀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如何为神作见证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2.3.1  </a:t>
            </a:r>
            <a:r>
              <a:rPr lang="zh-CN" altLang="en-US" sz="4000" dirty="0" smtClean="0"/>
              <a:t>有出黑暗入光明的改变</a:t>
            </a:r>
          </a:p>
          <a:p>
            <a:pPr marL="1588" indent="-1588">
              <a:buNone/>
            </a:pP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从前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你们是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暗昧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的，但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如今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在主里面是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光明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的，行事为人就当像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光明的子女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光明所结的果子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就是一切</a:t>
            </a:r>
            <a:r>
              <a:rPr lang="zh-CN" altLang="en-US" sz="4000" b="1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良善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、</a:t>
            </a:r>
            <a:r>
              <a:rPr lang="zh-CN" altLang="en-US" sz="4000" b="1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公义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、</a:t>
            </a:r>
            <a:r>
              <a:rPr lang="zh-CN" altLang="en-US" sz="4000" b="1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诚实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zh-CN" altLang="en-US" sz="4000" dirty="0" smtClean="0"/>
              <a:t>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弗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5:8-9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明光照耀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如何为神作见证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2.3.1  </a:t>
            </a:r>
            <a:r>
              <a:rPr lang="zh-CN" altLang="en-US" sz="4000" dirty="0" smtClean="0"/>
              <a:t>有出黑暗入光明的改变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良善 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公义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诚实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	</a:t>
            </a:r>
            <a:r>
              <a:rPr lang="en-US" altLang="zh-CN" sz="5400" b="1" dirty="0" smtClean="0"/>
              <a:t>· · · · · ·</a:t>
            </a:r>
            <a:endParaRPr lang="en-US" altLang="zh-CN" sz="4000" b="1" dirty="0" smtClean="0"/>
          </a:p>
          <a:p>
            <a:pPr marL="465138" indent="-465138">
              <a:buNone/>
            </a:pPr>
            <a:endParaRPr lang="en-US" altLang="zh-CN" sz="4000" dirty="0" smtClean="0">
              <a:latin typeface="SimSun" pitchFamily="2" charset="-122"/>
              <a:ea typeface="SimSun" pitchFamily="2" charset="-122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明光照耀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如何为神作见证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2.3.1  </a:t>
            </a:r>
            <a:r>
              <a:rPr lang="zh-CN" altLang="en-US" sz="4000" dirty="0" smtClean="0"/>
              <a:t>有彼此和睦相爱的见证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凡所行的，都不要发怨言，起争论。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0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4000" dirty="0" smtClean="0"/>
              <a:t>                     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腓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2:14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你们若有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彼此相爱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的心，众人因此就认出你们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是我的门徒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了</a:t>
            </a:r>
            <a:r>
              <a:rPr lang="zh-CN" altLang="en-US" sz="4000" dirty="0" smtClean="0"/>
              <a:t>。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约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13:35</a:t>
            </a:r>
            <a:endParaRPr lang="en-US" altLang="zh-CN" sz="4000" dirty="0" smtClean="0"/>
          </a:p>
          <a:p>
            <a:pPr marL="465138" indent="-465138">
              <a:buNone/>
            </a:pPr>
            <a:endParaRPr lang="en-US" altLang="zh-CN" sz="4000" dirty="0" smtClean="0">
              <a:latin typeface="SimSun" pitchFamily="2" charset="-122"/>
              <a:ea typeface="SimSun" pitchFamily="2" charset="-122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04800" y="457200"/>
            <a:ext cx="8610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13 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你们是世上的盐。盐若失了味，怎能叫他再咸呢？以後无用，不过丢在外面，被人践踏了。</a:t>
            </a: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KaiTi" pitchFamily="49" charset="-122"/>
                <a:cs typeface="Georgia" pitchFamily="18" charset="0"/>
              </a:rPr>
              <a:t>14  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你们是世上的光。城造在山上是不能隐藏的。</a:t>
            </a: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KaiTi" pitchFamily="49" charset="-122"/>
                <a:cs typeface="Georgia" pitchFamily="18" charset="0"/>
              </a:rPr>
              <a:t>15  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人点灯，不放在斗底下，是放在灯台上，就照亮一家的人。</a:t>
            </a:r>
            <a:r>
              <a:rPr kumimoji="0" lang="en-US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KaiTi" pitchFamily="49" charset="-122"/>
                <a:cs typeface="Georgia" pitchFamily="18" charset="0"/>
              </a:rPr>
              <a:t>16  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你们的光也当这样照在人前，叫他们看见你们的好行为，便将荣耀归给你们在天上的父。</a:t>
            </a:r>
            <a:r>
              <a: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5486400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马太福音</a:t>
            </a:r>
            <a:r>
              <a:rPr lang="en-US" altLang="zh-CN" sz="3200" dirty="0" smtClean="0">
                <a:latin typeface="SimSun" pitchFamily="2" charset="-122"/>
                <a:ea typeface="SimSun" pitchFamily="2" charset="-122"/>
              </a:rPr>
              <a:t>5:13-16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明光照耀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如何为神作见证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2.3.3  </a:t>
            </a:r>
            <a:r>
              <a:rPr lang="zh-CN" altLang="en-US" sz="4000" dirty="0" smtClean="0"/>
              <a:t>有基督生命之道的见证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你们显在这世代中，好像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明光照耀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，将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生命的道表明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出来，叫我在基督的日子好夸我没有空跑，也没有徒劳。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0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4000" dirty="0" smtClean="0"/>
              <a:t>                     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腓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2:15-16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  <a:p>
            <a:pPr marL="465138" indent="-465138">
              <a:buNone/>
            </a:pPr>
            <a:endParaRPr lang="en-US" altLang="zh-CN" sz="4000" dirty="0" smtClean="0">
              <a:latin typeface="SimSun" pitchFamily="2" charset="-122"/>
              <a:ea typeface="SimSun" pitchFamily="2" charset="-122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是光、作光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明光照耀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如何为神作见证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2.3.3  </a:t>
            </a:r>
            <a:r>
              <a:rPr lang="zh-CN" altLang="en-US" sz="4000" dirty="0" smtClean="0"/>
              <a:t>有基督生命之道的见证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生命之道是神的话语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生命之道是耶稣自己</a:t>
            </a:r>
            <a:endParaRPr lang="en-US" altLang="zh-CN" sz="4000" dirty="0" smtClean="0"/>
          </a:p>
          <a:p>
            <a:pPr marL="465138" indent="-465138">
              <a:buNone/>
            </a:pPr>
            <a:endParaRPr lang="en-US" altLang="zh-CN" sz="4000" dirty="0" smtClean="0">
              <a:latin typeface="SimSun" pitchFamily="2" charset="-122"/>
              <a:ea typeface="SimSun" pitchFamily="2" charset="-122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the light of the worl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总    结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/>
          </a:bodyPr>
          <a:lstStyle/>
          <a:p>
            <a:pPr marL="465138" indent="-465138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基督门徒是盐、是光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65138" indent="-465138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盐：调和各方关系、防止社会腐败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65138" indent="-465138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光：为神做见证，使神得荣耀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65138" indent="-465138">
              <a:buNone/>
            </a:pP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imSun" pitchFamily="2" charset="-122"/>
              <a:ea typeface="SimSun" pitchFamily="2" charset="-122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经文解析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marL="465138" indent="-465138"/>
            <a:r>
              <a:rPr lang="zh-CN" altLang="en-US" sz="4000" dirty="0" smtClean="0"/>
              <a:t>‘登山宝训’的第一个比喻</a:t>
            </a:r>
            <a:endParaRPr lang="en-US" altLang="zh-CN" sz="4000" dirty="0" smtClean="0"/>
          </a:p>
          <a:p>
            <a:pPr marL="465138" indent="-411163"/>
            <a:r>
              <a:rPr lang="zh-CN" altLang="en-US" sz="4000" dirty="0" smtClean="0"/>
              <a:t>是针对门徒讲的：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门徒到他跟前来，他就开口教训他们。 </a:t>
            </a:r>
            <a:r>
              <a:rPr lang="en-US" altLang="zh-CN" sz="4000" dirty="0" smtClean="0"/>
              <a:t>							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5:1-2</a:t>
            </a:r>
          </a:p>
          <a:p>
            <a:pPr marL="465138" indent="-465138"/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从属灵角度讲天国子民道德标准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marL="465138" indent="-465138"/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从与世界关系角度讲基督徒见证</a:t>
            </a: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经文解析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marL="465138" indent="-465138"/>
            <a:r>
              <a:rPr lang="zh-CN" altLang="en-US" sz="4000" dirty="0" smtClean="0"/>
              <a:t>用最常见的生活现象做比喻</a:t>
            </a:r>
            <a:endParaRPr lang="en-US" altLang="zh-CN" sz="4000" dirty="0" smtClean="0"/>
          </a:p>
          <a:p>
            <a:pPr marL="465138" indent="-411163"/>
            <a:r>
              <a:rPr lang="zh-CN" altLang="en-US" sz="6000" dirty="0" smtClean="0"/>
              <a:t>盐</a:t>
            </a:r>
            <a:endParaRPr lang="en-US" altLang="zh-CN" sz="6000" dirty="0" smtClean="0"/>
          </a:p>
          <a:p>
            <a:pPr marL="465138" indent="-411163"/>
            <a:r>
              <a:rPr lang="zh-CN" altLang="en-US" sz="4000" dirty="0" smtClean="0"/>
              <a:t>曾是重要、稀缺的</a:t>
            </a:r>
            <a:endParaRPr lang="en-US" altLang="zh-CN" sz="4000" dirty="0" smtClean="0"/>
          </a:p>
          <a:p>
            <a:pPr marL="465138" indent="-411163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生活必需品</a:t>
            </a:r>
            <a:endParaRPr lang="en-US" altLang="zh-CN" sz="4000" dirty="0" smtClean="0"/>
          </a:p>
          <a:p>
            <a:pPr marL="465138" indent="-411163"/>
            <a:r>
              <a:rPr lang="zh-CN" altLang="en-US" sz="4000" dirty="0" smtClean="0"/>
              <a:t>在当时有</a:t>
            </a:r>
            <a:r>
              <a:rPr lang="zh-CN" altLang="en-US" sz="4000" dirty="0" smtClean="0">
                <a:solidFill>
                  <a:srgbClr val="C00000"/>
                </a:solidFill>
              </a:rPr>
              <a:t>调味</a:t>
            </a:r>
            <a:r>
              <a:rPr lang="zh-CN" altLang="en-US" sz="4000" dirty="0" smtClean="0"/>
              <a:t>和</a:t>
            </a:r>
            <a:endParaRPr lang="en-US" altLang="zh-CN" sz="4000" dirty="0" smtClean="0"/>
          </a:p>
          <a:p>
            <a:pPr marL="465138" indent="-411163">
              <a:buNone/>
            </a:pPr>
            <a:r>
              <a:rPr lang="en-US" altLang="zh-CN" sz="4000" dirty="0" smtClean="0">
                <a:solidFill>
                  <a:srgbClr val="C00000"/>
                </a:solidFill>
              </a:rPr>
              <a:t>			     </a:t>
            </a:r>
            <a:r>
              <a:rPr lang="zh-CN" altLang="en-US" sz="4000" dirty="0" smtClean="0">
                <a:solidFill>
                  <a:srgbClr val="C00000"/>
                </a:solidFill>
              </a:rPr>
              <a:t>防腐</a:t>
            </a:r>
            <a:r>
              <a:rPr lang="zh-CN" altLang="en-US" sz="4000" dirty="0" smtClean="0"/>
              <a:t>两种主要功能</a:t>
            </a:r>
            <a:endParaRPr lang="en-US" altLang="zh-CN" sz="4000" dirty="0" smtClean="0"/>
          </a:p>
        </p:txBody>
      </p:sp>
      <p:pic>
        <p:nvPicPr>
          <p:cNvPr id="1028" name="Picture 4" descr="Image result for 盐"/>
          <p:cNvPicPr>
            <a:picLocks noChangeAspect="1" noChangeArrowheads="1"/>
          </p:cNvPicPr>
          <p:nvPr/>
        </p:nvPicPr>
        <p:blipFill>
          <a:blip r:embed="rId2" cstate="print"/>
          <a:srcRect l="12308" r="29846"/>
          <a:stretch>
            <a:fillRect/>
          </a:stretch>
        </p:blipFill>
        <p:spPr bwMode="auto">
          <a:xfrm>
            <a:off x="5955567" y="1981200"/>
            <a:ext cx="2655033" cy="30575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经文解析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marL="465138" indent="-465138"/>
            <a:r>
              <a:rPr lang="zh-CN" altLang="en-US" sz="4000" dirty="0" smtClean="0"/>
              <a:t>用最常见的生活现象做比喻</a:t>
            </a:r>
            <a:endParaRPr lang="en-US" altLang="zh-CN" sz="4000" dirty="0" smtClean="0"/>
          </a:p>
          <a:p>
            <a:pPr marL="465138" indent="-411163"/>
            <a:r>
              <a:rPr lang="zh-CN" altLang="en-US" sz="6000" dirty="0" smtClean="0"/>
              <a:t>光</a:t>
            </a:r>
            <a:endParaRPr lang="en-US" altLang="zh-CN" sz="6000" dirty="0" smtClean="0"/>
          </a:p>
          <a:p>
            <a:pPr marL="465138" indent="-411163"/>
            <a:r>
              <a:rPr lang="zh-CN" altLang="en-US" sz="4000" dirty="0" smtClean="0"/>
              <a:t>人类生活离不开光明</a:t>
            </a:r>
            <a:endParaRPr lang="en-US" altLang="zh-CN" sz="4000" dirty="0" smtClean="0"/>
          </a:p>
          <a:p>
            <a:pPr marL="465138" indent="-411163"/>
            <a:r>
              <a:rPr lang="zh-CN" altLang="en-US" sz="4000" dirty="0" smtClean="0"/>
              <a:t>光一定要照射出来</a:t>
            </a:r>
            <a:endParaRPr lang="en-US" altLang="zh-CN" sz="4000" dirty="0" smtClean="0"/>
          </a:p>
          <a:p>
            <a:pPr marL="465138" indent="-411163">
              <a:buNone/>
            </a:pPr>
            <a:endParaRPr lang="en-US" altLang="zh-CN" sz="4000" dirty="0" smtClean="0"/>
          </a:p>
        </p:txBody>
      </p:sp>
      <p:pic>
        <p:nvPicPr>
          <p:cNvPr id="5" name="Picture 4" descr="Image result for the light on the earth"/>
          <p:cNvPicPr/>
          <p:nvPr/>
        </p:nvPicPr>
        <p:blipFill>
          <a:blip r:embed="rId2" cstate="print"/>
          <a:srcRect l="22919"/>
          <a:stretch>
            <a:fillRect/>
          </a:stretch>
        </p:blipFill>
        <p:spPr bwMode="auto">
          <a:xfrm>
            <a:off x="2057400" y="20574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436" name="Picture 4" descr="Image result for 油灯"/>
          <p:cNvPicPr>
            <a:picLocks noChangeAspect="1" noChangeArrowheads="1"/>
          </p:cNvPicPr>
          <p:nvPr/>
        </p:nvPicPr>
        <p:blipFill>
          <a:blip r:embed="rId3" cstate="print"/>
          <a:srcRect l="34958" t="32000" r="4042" b="8000"/>
          <a:stretch>
            <a:fillRect/>
          </a:stretch>
        </p:blipFill>
        <p:spPr bwMode="auto">
          <a:xfrm>
            <a:off x="7086600" y="76200"/>
            <a:ext cx="2021840" cy="1988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经文解析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marL="465138" indent="-465138"/>
            <a:r>
              <a:rPr lang="zh-CN" altLang="en-US" sz="4800" dirty="0" smtClean="0"/>
              <a:t>是（作）</a:t>
            </a:r>
            <a:r>
              <a:rPr lang="zh-CN" altLang="en-US" sz="4000" dirty="0" smtClean="0"/>
              <a:t>盐</a:t>
            </a:r>
            <a:r>
              <a:rPr lang="zh-CN" altLang="en-US" sz="6000" dirty="0" smtClean="0"/>
              <a:t>  </a:t>
            </a:r>
            <a:r>
              <a:rPr lang="en-US" altLang="zh-CN" sz="6000" dirty="0" smtClean="0"/>
              <a:t>|</a:t>
            </a:r>
            <a:r>
              <a:rPr lang="en-US" altLang="zh-CN" sz="4000" dirty="0" smtClean="0"/>
              <a:t>   </a:t>
            </a:r>
            <a:r>
              <a:rPr lang="zh-CN" altLang="en-US" sz="4800" dirty="0" smtClean="0"/>
              <a:t>做 </a:t>
            </a:r>
            <a:r>
              <a:rPr lang="zh-CN" altLang="en-US" sz="4000" dirty="0" smtClean="0"/>
              <a:t>盐</a:t>
            </a:r>
            <a:endParaRPr lang="en-US" altLang="zh-CN" sz="4000" dirty="0" smtClean="0"/>
          </a:p>
          <a:p>
            <a:pPr marL="465138" indent="-465138"/>
            <a:r>
              <a:rPr lang="zh-CN" altLang="en-US" sz="4800" dirty="0" smtClean="0"/>
              <a:t>是（作）</a:t>
            </a:r>
            <a:r>
              <a:rPr lang="zh-CN" altLang="en-US" sz="4000" dirty="0" smtClean="0"/>
              <a:t>光</a:t>
            </a:r>
            <a:r>
              <a:rPr lang="zh-CN" altLang="en-US" sz="6000" dirty="0" smtClean="0"/>
              <a:t>  </a:t>
            </a:r>
            <a:r>
              <a:rPr lang="en-US" altLang="zh-CN" sz="6000" dirty="0" smtClean="0"/>
              <a:t>|  </a:t>
            </a:r>
            <a:r>
              <a:rPr lang="zh-CN" altLang="en-US" sz="4800" dirty="0" smtClean="0"/>
              <a:t>做 </a:t>
            </a:r>
            <a:r>
              <a:rPr lang="zh-CN" altLang="en-US" sz="4000" dirty="0" smtClean="0"/>
              <a:t>光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		    Being        |   Doing</a:t>
            </a:r>
          </a:p>
          <a:p>
            <a:pPr marL="465138" indent="-411163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是盐、作盐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用盐调和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让世界有更美的滋味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1.1.1 </a:t>
            </a:r>
            <a:r>
              <a:rPr lang="zh-CN" altLang="en-US" sz="4000" dirty="0" smtClean="0"/>
              <a:t>与</a:t>
            </a:r>
            <a:r>
              <a:rPr lang="zh-CN" altLang="en-US" sz="4000" dirty="0" smtClean="0">
                <a:solidFill>
                  <a:srgbClr val="C00000"/>
                </a:solidFill>
              </a:rPr>
              <a:t>神</a:t>
            </a:r>
            <a:r>
              <a:rPr lang="zh-CN" altLang="en-US" sz="4000" dirty="0" smtClean="0"/>
              <a:t>关系和睦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在</a:t>
            </a:r>
            <a:r>
              <a:rPr lang="zh-CN" altLang="en-US" sz="4000" dirty="0" smtClean="0">
                <a:solidFill>
                  <a:srgbClr val="C00000"/>
                </a:solidFill>
              </a:rPr>
              <a:t>献祭</a:t>
            </a:r>
            <a:r>
              <a:rPr lang="zh-CN" altLang="en-US" sz="4000" dirty="0" smtClean="0"/>
              <a:t>上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凡献为素祭的供物都要用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盐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调和，在素祭上不可缺了你神立约的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盐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。一切的供物都要配</a:t>
            </a:r>
            <a:r>
              <a:rPr lang="zh-CN" altLang="en-US" sz="40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盐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而献。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利未记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2:13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  <a:p>
            <a:pPr marL="465138" indent="-465138"/>
            <a:r>
              <a:rPr lang="zh-CN" altLang="en-US" sz="4000" dirty="0" smtClean="0"/>
              <a:t>素祭：用面粉、油、香料、盐做成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表示对神的祝福献上感谢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是盐、作盐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用盐调和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让世界有更美的滋味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1.1.2 </a:t>
            </a:r>
            <a:r>
              <a:rPr lang="zh-CN" altLang="en-US" sz="4000" dirty="0" smtClean="0"/>
              <a:t>与</a:t>
            </a:r>
            <a:r>
              <a:rPr lang="zh-CN" altLang="en-US" sz="4000" dirty="0" smtClean="0">
                <a:solidFill>
                  <a:srgbClr val="C00000"/>
                </a:solidFill>
              </a:rPr>
              <a:t>人</a:t>
            </a:r>
            <a:r>
              <a:rPr lang="zh-CN" altLang="en-US" sz="4000" dirty="0" smtClean="0"/>
              <a:t>关系和睦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在</a:t>
            </a:r>
            <a:r>
              <a:rPr lang="zh-CN" altLang="en-US" sz="4000" dirty="0" smtClean="0">
                <a:solidFill>
                  <a:srgbClr val="C00000"/>
                </a:solidFill>
              </a:rPr>
              <a:t>言语</a:t>
            </a:r>
            <a:r>
              <a:rPr lang="zh-CN" altLang="en-US" sz="4000" dirty="0" smtClean="0"/>
              <a:t>上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你们的言语要常常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带著和气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，好像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用盐调和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，就可知道该怎样回答各人。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0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歌罗西书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4:6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污秽的言语一句不可出口，只要随事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说造就人的好话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，叫听见的人得益处。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0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以弗所书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4:29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是盐、作盐  </a:t>
            </a:r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你们是世上的盐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>
            <a:normAutofit/>
          </a:bodyPr>
          <a:lstStyle/>
          <a:p>
            <a:pPr marL="465138" indent="-465138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用盐调和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让世界有更美的滋味</a:t>
            </a:r>
            <a:endParaRPr lang="en-US" altLang="zh-CN" sz="4000" dirty="0" smtClean="0"/>
          </a:p>
          <a:p>
            <a:pPr marL="465138" indent="-465138">
              <a:buNone/>
            </a:pPr>
            <a:r>
              <a:rPr lang="en-US" altLang="zh-CN" sz="4000" dirty="0" smtClean="0"/>
              <a:t>1.1.2 </a:t>
            </a:r>
            <a:r>
              <a:rPr lang="zh-CN" altLang="en-US" sz="4000" dirty="0" smtClean="0"/>
              <a:t>与</a:t>
            </a:r>
            <a:r>
              <a:rPr lang="zh-CN" altLang="en-US" sz="4000" dirty="0" smtClean="0">
                <a:solidFill>
                  <a:srgbClr val="C00000"/>
                </a:solidFill>
              </a:rPr>
              <a:t>人</a:t>
            </a:r>
            <a:r>
              <a:rPr lang="zh-CN" altLang="en-US" sz="4000" dirty="0" smtClean="0"/>
              <a:t>关系和睦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在</a:t>
            </a:r>
            <a:r>
              <a:rPr lang="zh-CN" altLang="en-US" sz="4000" dirty="0" smtClean="0">
                <a:solidFill>
                  <a:srgbClr val="C00000"/>
                </a:solidFill>
              </a:rPr>
              <a:t>言语</a:t>
            </a:r>
            <a:r>
              <a:rPr lang="zh-CN" altLang="en-US" sz="4000" dirty="0" smtClean="0"/>
              <a:t>上</a:t>
            </a:r>
            <a:endParaRPr lang="en-US" altLang="zh-CN" sz="4000" dirty="0" smtClean="0"/>
          </a:p>
          <a:p>
            <a:pPr marL="465138" indent="-465138"/>
            <a:r>
              <a:rPr lang="zh-CN" altLang="en-US" sz="4000" dirty="0" smtClean="0"/>
              <a:t>言语刻薄 </a:t>
            </a:r>
            <a:r>
              <a:rPr lang="zh-CN" altLang="en-US" sz="4000" dirty="0" smtClean="0">
                <a:sym typeface="Symbol"/>
              </a:rPr>
              <a:t> 嫉恶如仇</a:t>
            </a:r>
            <a:endParaRPr lang="en-US" altLang="zh-CN" sz="4000" dirty="0" smtClean="0">
              <a:sym typeface="Symbol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攻击论断  用爱心说诚实话</a:t>
            </a:r>
            <a:endParaRPr lang="en-US" altLang="zh-CN" sz="4000" dirty="0" smtClean="0">
              <a:sym typeface="Symbol"/>
            </a:endParaRPr>
          </a:p>
          <a:p>
            <a:pPr marL="465138" indent="-465138"/>
            <a:r>
              <a:rPr lang="zh-CN" altLang="en-US" sz="4000" dirty="0" smtClean="0">
                <a:sym typeface="Symbol"/>
              </a:rPr>
              <a:t>话语必须用‘盐’调和后再说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1433</Words>
  <Application>Microsoft Office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DengXian</vt:lpstr>
      <vt:lpstr>KaiTi</vt:lpstr>
      <vt:lpstr>黑体</vt:lpstr>
      <vt:lpstr>黑体</vt:lpstr>
      <vt:lpstr>SimSun</vt:lpstr>
      <vt:lpstr>Arial</vt:lpstr>
      <vt:lpstr>Calibri</vt:lpstr>
      <vt:lpstr>Georgia</vt:lpstr>
      <vt:lpstr>Symbol</vt:lpstr>
      <vt:lpstr>Office Theme</vt:lpstr>
      <vt:lpstr>作 光         作 盐</vt:lpstr>
      <vt:lpstr>PowerPoint Presentation</vt:lpstr>
      <vt:lpstr>经文解析</vt:lpstr>
      <vt:lpstr>经文解析</vt:lpstr>
      <vt:lpstr>经文解析</vt:lpstr>
      <vt:lpstr>经文解析</vt:lpstr>
      <vt:lpstr>1. 是盐、作盐  你们是世上的盐</vt:lpstr>
      <vt:lpstr>1. 是盐、作盐  你们是世上的盐</vt:lpstr>
      <vt:lpstr>1. 是盐、作盐  你们是世上的盐</vt:lpstr>
      <vt:lpstr>1. 是盐、作盐  你们是世上的盐</vt:lpstr>
      <vt:lpstr>1. 是盐、作盐  你们是世上的盐</vt:lpstr>
      <vt:lpstr>2. 是光、作光  你们是世上的光</vt:lpstr>
      <vt:lpstr>2. 是光、作光  你们是世上的光</vt:lpstr>
      <vt:lpstr>PowerPoint Presentation</vt:lpstr>
      <vt:lpstr>2. 是光、作光  你们是世上的光</vt:lpstr>
      <vt:lpstr>2. 是光、作光  你们是世上的光</vt:lpstr>
      <vt:lpstr>2. 是光、作光  你们是世上的光</vt:lpstr>
      <vt:lpstr>2. 是光、作光  你们是世上的光</vt:lpstr>
      <vt:lpstr>2. 是光、作光  你们是世上的光</vt:lpstr>
      <vt:lpstr>2. 是光、作光  你们是世上的光</vt:lpstr>
      <vt:lpstr>2. 是光、作光  你们是世上的光</vt:lpstr>
      <vt:lpstr>总    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光         作 盐</dc:title>
  <dc:creator>Don Li</dc:creator>
  <cp:lastModifiedBy>dli</cp:lastModifiedBy>
  <cp:revision>54</cp:revision>
  <dcterms:created xsi:type="dcterms:W3CDTF">2006-08-16T00:00:00Z</dcterms:created>
  <dcterms:modified xsi:type="dcterms:W3CDTF">2017-01-06T14:25:42Z</dcterms:modified>
</cp:coreProperties>
</file>