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410"/>
    <a:srgbClr val="500000"/>
    <a:srgbClr val="F4DF5E"/>
    <a:srgbClr val="EECF12"/>
    <a:srgbClr val="EABD16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211" y="1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9EEF6-D0DD-4006-B093-6999227386B0}" type="datetimeFigureOut">
              <a:rPr lang="en-CA" smtClean="0"/>
              <a:t>29/01/2017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9CDD-0E1A-4A5D-B2C0-027AA23EF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82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9CDD-0E1A-4A5D-B2C0-027AA23EFF6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24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FB0A-1C81-47F8-BA19-10F861739C54}" type="datetime1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B8DA-C610-4F3A-A810-418175FDDF18}" type="datetime1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5FC6-E93F-427F-8F85-6A0FDF70B893}" type="datetime1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EFE-E41B-447D-BA87-892C27588E50}" type="datetime1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9022-13DD-45DF-BF6A-9991F804848C}" type="datetime1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5285-F5F5-4D6D-9B8B-24A73C584ABC}" type="datetime1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3117-8D42-4A3D-B8F4-81C4D422AA7F}" type="datetime1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7AB3-33B9-47E0-84EF-1F8E00EC4385}" type="datetime1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5865-04CD-47CD-8674-1E42BD66587C}" type="datetime1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C012-02F0-4829-A941-25FED74219A3}" type="datetime1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1BD0-6ED5-42D3-B10F-1B7BA270C39C}" type="datetime1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94AF-1959-4ACF-85A1-2C4DAF4D8953}" type="datetime1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76821"/>
            <a:ext cx="6362700" cy="60763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20775"/>
            <a:ext cx="7239000" cy="139382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4DF5E"/>
                </a:solidFill>
                <a:effectLst>
                  <a:outerShdw blurRad="50800" dist="63500" sx="102000" sy="102000" algn="t" rotWithShape="0">
                    <a:prstClr val="black">
                      <a:alpha val="62000"/>
                    </a:prstClr>
                  </a:outerShdw>
                </a:effectLst>
              </a:rPr>
              <a:t>林肯路教会国语堂祝大家 </a:t>
            </a:r>
            <a:endParaRPr lang="en-US" b="1" dirty="0">
              <a:solidFill>
                <a:srgbClr val="F4DF5E"/>
              </a:solidFill>
              <a:effectLst>
                <a:outerShdw blurRad="50800" dist="63500" sx="102000" sy="102000" algn="t" rotWithShape="0">
                  <a:prstClr val="black">
                    <a:alpha val="62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381000"/>
            <a:ext cx="8382000" cy="5690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CN" altLang="en-US" sz="28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不</a:t>
            </a:r>
            <a:r>
              <a:rPr lang="zh-CN" altLang="en-US" sz="28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可吃生的，断不可吃水煮的，要带著头、腿、五脏，用火烤了吃。不可剩下一点留到早晨；若留到早晨，要用火烧了。你们吃羊羔当腰间束带，脚上穿鞋，手中拿杖，赶紧地吃；</a:t>
            </a:r>
            <a:r>
              <a:rPr lang="zh-CN" altLang="en-US" sz="3600" b="1" dirty="0">
                <a:solidFill>
                  <a:srgbClr val="FF0000"/>
                </a:solidFill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这是耶和华的逾越节</a:t>
            </a:r>
            <a:r>
              <a:rPr lang="zh-CN" altLang="en-US" sz="28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。因为那夜我要巡行埃及地，把埃及地一切头生的，无论是人是牲畜，都击杀了，又要败坏埃及一切的神。我是耶和华。这血要在你们所住的房屋上作记号；我一见这血，就</a:t>
            </a:r>
            <a:r>
              <a:rPr lang="zh-CN" altLang="en-US" sz="2800" u="sng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越过你们去</a:t>
            </a:r>
            <a:r>
              <a:rPr lang="zh-CN" altLang="en-US" sz="28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。我击杀埃及地头生的时候，灾殃必不临到你们身上灭你们。」「</a:t>
            </a:r>
            <a:r>
              <a:rPr lang="zh-CN" altLang="en-US" sz="3600" b="1" dirty="0">
                <a:solidFill>
                  <a:srgbClr val="FF0000"/>
                </a:solidFill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你们要记念这日，守为耶和华的节，作为你们世世代代永远的定例</a:t>
            </a:r>
            <a:r>
              <a:rPr lang="zh-CN" altLang="en-US" sz="28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zh-CN" altLang="en-US" sz="2800" dirty="0">
                <a:latin typeface="Calibri" panose="020F0502020204030204" pitchFamily="34" charset="0"/>
                <a:ea typeface="KaiTi" panose="02010609060101010101" pitchFamily="49" charset="-122"/>
                <a:cs typeface="Georgia" panose="02040502050405020303" pitchFamily="18" charset="0"/>
              </a:rPr>
              <a:t> </a:t>
            </a:r>
            <a:endParaRPr lang="en-CA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逾</a:t>
            </a:r>
            <a:r>
              <a:rPr lang="zh-CN" altLang="en-US" sz="4000" dirty="0"/>
              <a:t>越节</a:t>
            </a:r>
            <a:r>
              <a:rPr lang="zh-CN" altLang="en-US" sz="4000" dirty="0" smtClean="0"/>
              <a:t>的</a:t>
            </a:r>
            <a:r>
              <a:rPr lang="zh-CN" altLang="en-US" sz="4000" dirty="0"/>
              <a:t>传统</a:t>
            </a:r>
            <a:endParaRPr lang="en-US" altLang="zh-C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2.1 </a:t>
            </a:r>
            <a:r>
              <a:rPr lang="zh-CN" altLang="en-US" sz="3600" dirty="0" smtClean="0"/>
              <a:t>逾越节有明确的程序、内容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3600" dirty="0" err="1" smtClean="0"/>
              <a:t>Haggadah</a:t>
            </a:r>
            <a:r>
              <a:rPr lang="zh-CN" altLang="en-US" sz="3600" dirty="0" smtClean="0"/>
              <a:t>（清楚可行节日步骤）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3600" dirty="0" err="1" smtClean="0"/>
              <a:t>Sader</a:t>
            </a:r>
            <a:r>
              <a:rPr lang="en-US" altLang="zh-CN" sz="3600" dirty="0" smtClean="0"/>
              <a:t> </a:t>
            </a:r>
          </a:p>
        </p:txBody>
      </p:sp>
      <p:pic>
        <p:nvPicPr>
          <p:cNvPr id="4" name="Picture 3" descr="逾越节图片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48"/>
          <a:stretch/>
        </p:blipFill>
        <p:spPr bwMode="auto">
          <a:xfrm>
            <a:off x="800100" y="2362200"/>
            <a:ext cx="7543800" cy="43849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9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逾</a:t>
            </a:r>
            <a:r>
              <a:rPr lang="zh-CN" altLang="en-US" sz="4000" dirty="0"/>
              <a:t>越节</a:t>
            </a:r>
            <a:r>
              <a:rPr lang="zh-CN" altLang="en-US" sz="4000" dirty="0" smtClean="0"/>
              <a:t>的</a:t>
            </a:r>
            <a:r>
              <a:rPr lang="zh-CN" altLang="en-US" sz="4000" dirty="0"/>
              <a:t>传统</a:t>
            </a:r>
            <a:endParaRPr lang="en-US" altLang="zh-C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 smtClean="0"/>
              <a:t>2.2 </a:t>
            </a:r>
            <a:r>
              <a:rPr lang="zh-CN" altLang="en-US" sz="3600" dirty="0" smtClean="0"/>
              <a:t>逾越节的内容</a:t>
            </a:r>
            <a:r>
              <a:rPr lang="zh-CN" altLang="en-US" sz="3600" dirty="0"/>
              <a:t>都</a:t>
            </a:r>
            <a:r>
              <a:rPr lang="zh-CN" altLang="en-US" sz="3600" dirty="0" smtClean="0"/>
              <a:t>有特定涵义</a:t>
            </a:r>
            <a:endParaRPr lang="en-US" altLang="zh-CN" sz="3600" dirty="0" smtClean="0"/>
          </a:p>
          <a:p>
            <a:r>
              <a:rPr lang="zh-CN" altLang="en-US" dirty="0" smtClean="0"/>
              <a:t>无</a:t>
            </a:r>
            <a:r>
              <a:rPr lang="zh-CN" altLang="en-US" dirty="0"/>
              <a:t>酵饼（</a:t>
            </a:r>
            <a:r>
              <a:rPr lang="en-CA" dirty="0" err="1"/>
              <a:t>macot</a:t>
            </a:r>
            <a:r>
              <a:rPr lang="zh-CN" altLang="en-US" dirty="0" smtClean="0"/>
              <a:t>）象征</a:t>
            </a:r>
            <a:r>
              <a:rPr lang="zh-CN" altLang="en-US" dirty="0"/>
              <a:t>以色</a:t>
            </a:r>
            <a:r>
              <a:rPr lang="zh-CN" altLang="en-US" dirty="0" smtClean="0"/>
              <a:t>列先祖</a:t>
            </a:r>
            <a:endParaRPr lang="en-CA" sz="4000" dirty="0"/>
          </a:p>
          <a:p>
            <a:r>
              <a:rPr lang="en-US" altLang="zh-CN" dirty="0" smtClean="0"/>
              <a:t>C</a:t>
            </a:r>
            <a:r>
              <a:rPr lang="en-CA" dirty="0" err="1" smtClean="0"/>
              <a:t>haroset</a:t>
            </a:r>
            <a:r>
              <a:rPr lang="zh-CN" altLang="en-US" dirty="0" smtClean="0"/>
              <a:t>（果肉泥）纪念先</a:t>
            </a:r>
            <a:r>
              <a:rPr lang="zh-CN" altLang="en-US" dirty="0"/>
              <a:t>祖在埃</a:t>
            </a:r>
            <a:r>
              <a:rPr lang="zh-CN" altLang="en-US" dirty="0" smtClean="0"/>
              <a:t>及造砖</a:t>
            </a:r>
            <a:endParaRPr lang="en-CA" sz="4000" dirty="0"/>
          </a:p>
          <a:p>
            <a:r>
              <a:rPr lang="zh-CN" altLang="en-US" dirty="0" smtClean="0"/>
              <a:t>苦</a:t>
            </a:r>
            <a:r>
              <a:rPr lang="zh-CN" altLang="en-US" dirty="0"/>
              <a:t>菜（</a:t>
            </a:r>
            <a:r>
              <a:rPr lang="en-CA" dirty="0" err="1"/>
              <a:t>maror</a:t>
            </a:r>
            <a:r>
              <a:rPr lang="zh-CN" altLang="en-US" dirty="0" smtClean="0"/>
              <a:t>）纪念先</a:t>
            </a:r>
            <a:r>
              <a:rPr lang="zh-CN" altLang="en-US" dirty="0"/>
              <a:t>祖在埃及吃</a:t>
            </a:r>
            <a:r>
              <a:rPr lang="zh-CN" altLang="en-US" dirty="0" smtClean="0"/>
              <a:t>苦</a:t>
            </a:r>
            <a:endParaRPr lang="en-CA" sz="4000" dirty="0"/>
          </a:p>
          <a:p>
            <a:r>
              <a:rPr lang="zh-CN" altLang="en-US" dirty="0" smtClean="0"/>
              <a:t>蛋</a:t>
            </a:r>
            <a:r>
              <a:rPr lang="zh-CN" altLang="en-US" dirty="0"/>
              <a:t>（</a:t>
            </a:r>
            <a:r>
              <a:rPr lang="en-CA" dirty="0" err="1"/>
              <a:t>beca</a:t>
            </a:r>
            <a:r>
              <a:rPr lang="zh-CN" altLang="en-US" dirty="0"/>
              <a:t>）纪</a:t>
            </a:r>
            <a:r>
              <a:rPr lang="zh-CN" altLang="en-US" dirty="0" smtClean="0"/>
              <a:t>念圣</a:t>
            </a:r>
            <a:r>
              <a:rPr lang="zh-CN" altLang="en-US" dirty="0"/>
              <a:t>殿被</a:t>
            </a:r>
            <a:r>
              <a:rPr lang="zh-CN" altLang="en-US" dirty="0" smtClean="0"/>
              <a:t>毁</a:t>
            </a:r>
            <a:endParaRPr lang="en-CA" sz="4000" dirty="0"/>
          </a:p>
          <a:p>
            <a:r>
              <a:rPr lang="en-US" altLang="zh-CN" dirty="0" smtClean="0"/>
              <a:t>K</a:t>
            </a:r>
            <a:r>
              <a:rPr lang="en-CA" dirty="0" err="1" smtClean="0"/>
              <a:t>arpas</a:t>
            </a:r>
            <a:r>
              <a:rPr lang="zh-CN" altLang="en-US" dirty="0" smtClean="0"/>
              <a:t>（芹</a:t>
            </a:r>
            <a:r>
              <a:rPr lang="zh-CN" altLang="en-US" dirty="0"/>
              <a:t>菜</a:t>
            </a:r>
            <a:r>
              <a:rPr lang="zh-CN" altLang="en-US" dirty="0" smtClean="0"/>
              <a:t>）纪</a:t>
            </a:r>
            <a:r>
              <a:rPr lang="zh-CN" altLang="en-US" dirty="0"/>
              <a:t>念在埃及当</a:t>
            </a:r>
            <a:r>
              <a:rPr lang="zh-CN" altLang="en-US" dirty="0" smtClean="0"/>
              <a:t>年把</a:t>
            </a:r>
            <a:r>
              <a:rPr lang="zh-CN" altLang="en-US" dirty="0"/>
              <a:t>羊血涂在门楣上的牛膝</a:t>
            </a:r>
            <a:r>
              <a:rPr lang="zh-CN" altLang="en-US" dirty="0" smtClean="0"/>
              <a:t>草</a:t>
            </a:r>
            <a:endParaRPr lang="en-CA" sz="4000" dirty="0"/>
          </a:p>
          <a:p>
            <a:r>
              <a:rPr lang="zh-CN" altLang="en-US" dirty="0" smtClean="0"/>
              <a:t>盐水纪念</a:t>
            </a:r>
            <a:r>
              <a:rPr lang="zh-CN" altLang="en-US" dirty="0"/>
              <a:t>在埃及为奴的先</a:t>
            </a:r>
            <a:r>
              <a:rPr lang="zh-CN" altLang="en-US" dirty="0" smtClean="0"/>
              <a:t>祖的</a:t>
            </a:r>
            <a:r>
              <a:rPr lang="zh-CN" altLang="en-US" dirty="0"/>
              <a:t>眼</a:t>
            </a:r>
            <a:r>
              <a:rPr lang="zh-CN" altLang="en-US" dirty="0" smtClean="0"/>
              <a:t>泪</a:t>
            </a:r>
            <a:endParaRPr lang="en-CA" sz="4000" dirty="0"/>
          </a:p>
          <a:p>
            <a:r>
              <a:rPr lang="zh-CN" altLang="en-US" dirty="0" smtClean="0"/>
              <a:t>烤羊</a:t>
            </a:r>
            <a:r>
              <a:rPr lang="zh-CN" altLang="en-US" dirty="0"/>
              <a:t>羔</a:t>
            </a:r>
            <a:r>
              <a:rPr lang="zh-CN" altLang="en-US" dirty="0" smtClean="0"/>
              <a:t>（</a:t>
            </a:r>
            <a:r>
              <a:rPr lang="en-CA" dirty="0" err="1"/>
              <a:t>zeroa</a:t>
            </a:r>
            <a:r>
              <a:rPr lang="zh-CN" altLang="en-US" dirty="0"/>
              <a:t>）纪念在逾越节被杀的羔羊。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逾</a:t>
            </a:r>
            <a:r>
              <a:rPr lang="zh-CN" altLang="en-US" sz="4000" dirty="0"/>
              <a:t>越节</a:t>
            </a:r>
            <a:r>
              <a:rPr lang="zh-CN" altLang="en-US" sz="4000" dirty="0" smtClean="0"/>
              <a:t>的意义</a:t>
            </a:r>
            <a:endParaRPr lang="en-US" altLang="zh-C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3.1 </a:t>
            </a:r>
            <a:r>
              <a:rPr lang="zh-CN" altLang="en-US" sz="3600" dirty="0"/>
              <a:t>感谢</a:t>
            </a:r>
            <a:r>
              <a:rPr lang="zh-CN" altLang="en-US" sz="3600" dirty="0" smtClean="0"/>
              <a:t>神救赎的恩典</a:t>
            </a:r>
            <a:endParaRPr lang="en-US" altLang="zh-CN" sz="3600" dirty="0" smtClean="0"/>
          </a:p>
          <a:p>
            <a:r>
              <a:rPr lang="zh-CN" altLang="en-US" sz="3600" dirty="0" smtClean="0"/>
              <a:t>神把受奴役的子民救赎出来</a:t>
            </a:r>
            <a:endParaRPr lang="en-US" altLang="zh-CN" sz="3600" dirty="0" smtClean="0"/>
          </a:p>
          <a:p>
            <a:r>
              <a:rPr lang="zh-CN" altLang="en-US" sz="3600" dirty="0"/>
              <a:t>明</a:t>
            </a:r>
            <a:r>
              <a:rPr lang="zh-CN" altLang="en-US" sz="3600" dirty="0" smtClean="0"/>
              <a:t>确预表羔羊与救赎的关系</a:t>
            </a:r>
            <a:endParaRPr lang="en-US" altLang="zh-CN" sz="3600" dirty="0" smtClean="0"/>
          </a:p>
          <a:p>
            <a:endParaRPr lang="en-US" altLang="zh-CN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3124200"/>
            <a:ext cx="8199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看啊，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神的羔羊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，除去世人罪孽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.</a:t>
            </a:r>
            <a:endParaRPr lang="en-CA" sz="3600" dirty="0" smtClean="0">
              <a:latin typeface="KaiTi" panose="02010609060101010101" pitchFamily="49" charset="-122"/>
              <a:ea typeface="KaiTi" panose="02010609060101010101" pitchFamily="49" charset="-122"/>
              <a:cs typeface="Arial" panose="020B0604020202020204" pitchFamily="34" charset="0"/>
            </a:endParaRPr>
          </a:p>
          <a:p>
            <a:r>
              <a:rPr lang="en-CA" altLang="zh-CN" sz="3600" dirty="0">
                <a:latin typeface="SimSun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CA" altLang="zh-CN" sz="3600" dirty="0" smtClean="0">
                <a:latin typeface="SimSun" panose="02010600030101010101" pitchFamily="2" charset="-122"/>
                <a:cs typeface="Arial" panose="020B0604020202020204" pitchFamily="34" charset="0"/>
              </a:rPr>
              <a:t>					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约</a:t>
            </a:r>
            <a:r>
              <a:rPr lang="en-CA" sz="3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sz="3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  <a:r>
              <a:rPr lang="en-CA" sz="3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29</a:t>
            </a:r>
            <a:endParaRPr lang="en-CA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4230469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但基督献了一次永远的赎罪祭，</a:t>
            </a:r>
            <a:r>
              <a:rPr lang="en-US" sz="3600" dirty="0">
                <a:latin typeface="KaiTi" panose="02010609060101010101" pitchFamily="49" charset="-122"/>
                <a:cs typeface="SimSun" panose="02010600030101010101" pitchFamily="2" charset="-122"/>
              </a:rPr>
              <a:t>…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因为他一次献祭，便叫那得以成圣的人永远完全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zh-CN" altLang="en-US" sz="3600" dirty="0"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zh-CN" altLang="en-US" sz="3600" dirty="0" smtClean="0">
                <a:ea typeface="SimSun" panose="02010600030101010101" pitchFamily="2" charset="-122"/>
                <a:cs typeface="SimSun" panose="02010600030101010101" pitchFamily="2" charset="-122"/>
              </a:rPr>
              <a:t>                                   </a:t>
            </a:r>
            <a:r>
              <a:rPr lang="zh-CN" altLang="en-US" sz="2800" dirty="0" smtClean="0">
                <a:ea typeface="SimSun" panose="02010600030101010101" pitchFamily="2" charset="-122"/>
                <a:cs typeface="SimSun" panose="02010600030101010101" pitchFamily="2" charset="-122"/>
              </a:rPr>
              <a:t>来</a:t>
            </a:r>
            <a:r>
              <a:rPr lang="en-US" sz="2800" dirty="0">
                <a:latin typeface="SimSun" panose="02010600030101010101" pitchFamily="2" charset="-122"/>
                <a:cs typeface="SimSun" panose="02010600030101010101" pitchFamily="2" charset="-122"/>
              </a:rPr>
              <a:t>10:12,14</a:t>
            </a:r>
            <a:endParaRPr lang="en-CA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2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逾</a:t>
            </a:r>
            <a:r>
              <a:rPr lang="zh-CN" altLang="en-US" sz="4000" dirty="0"/>
              <a:t>越节</a:t>
            </a:r>
            <a:r>
              <a:rPr lang="zh-CN" altLang="en-US" sz="4000" dirty="0" smtClean="0"/>
              <a:t>的意义</a:t>
            </a:r>
            <a:endParaRPr lang="en-US" altLang="zh-C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3.1 </a:t>
            </a:r>
            <a:r>
              <a:rPr lang="zh-CN" altLang="en-US" sz="3600" dirty="0"/>
              <a:t>感谢</a:t>
            </a:r>
            <a:r>
              <a:rPr lang="zh-CN" altLang="en-US" sz="3600" dirty="0" smtClean="0"/>
              <a:t>神救赎的恩典</a:t>
            </a:r>
            <a:endParaRPr lang="en-US" altLang="zh-CN" sz="3600" dirty="0" smtClean="0"/>
          </a:p>
          <a:p>
            <a:r>
              <a:rPr lang="zh-CN" altLang="en-US" sz="3600" dirty="0" smtClean="0"/>
              <a:t>基督徒过年应该当作逾越节来过</a:t>
            </a:r>
            <a:endParaRPr lang="en-US" altLang="zh-CN" sz="3600" dirty="0" smtClean="0"/>
          </a:p>
          <a:p>
            <a:r>
              <a:rPr lang="zh-CN" altLang="en-US" sz="3600" dirty="0"/>
              <a:t>基督</a:t>
            </a:r>
            <a:r>
              <a:rPr lang="zh-CN" altLang="en-US" sz="3600" dirty="0" smtClean="0"/>
              <a:t>徒生活中应该时时感恩</a:t>
            </a:r>
            <a:endParaRPr lang="en-US" altLang="zh-CN" sz="3600" dirty="0" smtClean="0"/>
          </a:p>
          <a:p>
            <a:endParaRPr lang="en-US" altLang="zh-CN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3124200"/>
            <a:ext cx="8199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你们要以感谢为祭献给神</a:t>
            </a:r>
            <a:r>
              <a:rPr lang="zh-CN" altLang="en-US" sz="3600" dirty="0" smtClean="0"/>
              <a:t>。</a:t>
            </a:r>
            <a:endParaRPr lang="en-CA" sz="3600" dirty="0" smtClean="0">
              <a:latin typeface="KaiTi" panose="02010609060101010101" pitchFamily="49" charset="-122"/>
              <a:ea typeface="KaiTi" panose="02010609060101010101" pitchFamily="49" charset="-122"/>
              <a:cs typeface="Arial" panose="020B0604020202020204" pitchFamily="34" charset="0"/>
            </a:endParaRPr>
          </a:p>
          <a:p>
            <a:r>
              <a:rPr lang="en-CA" altLang="zh-CN" sz="3600" dirty="0">
                <a:latin typeface="SimSun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CA" altLang="zh-CN" sz="3600" dirty="0" smtClean="0">
                <a:latin typeface="SimSun" panose="02010600030101010101" pitchFamily="2" charset="-122"/>
                <a:cs typeface="Arial" panose="020B0604020202020204" pitchFamily="34" charset="0"/>
              </a:rPr>
              <a:t>   				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诗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50</a:t>
            </a:r>
            <a:r>
              <a:rPr lang="en-US" sz="3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14a</a:t>
            </a:r>
            <a:endParaRPr lang="en-CA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0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逾</a:t>
            </a:r>
            <a:r>
              <a:rPr lang="zh-CN" altLang="en-US" sz="4000" dirty="0"/>
              <a:t>越节</a:t>
            </a:r>
            <a:r>
              <a:rPr lang="zh-CN" altLang="en-US" sz="4000" dirty="0" smtClean="0"/>
              <a:t>的意义</a:t>
            </a:r>
            <a:endParaRPr lang="en-US" altLang="zh-C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3.2 </a:t>
            </a:r>
            <a:r>
              <a:rPr lang="zh-CN" altLang="en-US" sz="3600" dirty="0" smtClean="0"/>
              <a:t>纪念神曾经的同在</a:t>
            </a:r>
            <a:endParaRPr lang="en-US" altLang="zh-CN" sz="3600" dirty="0" smtClean="0"/>
          </a:p>
          <a:p>
            <a:r>
              <a:rPr lang="zh-CN" altLang="en-US" sz="3600" dirty="0" smtClean="0"/>
              <a:t>神在以色列历史中与他们丰富同在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/>
              <a:t>十</a:t>
            </a:r>
            <a:r>
              <a:rPr lang="zh-CN" altLang="en-US" sz="3600" dirty="0" smtClean="0"/>
              <a:t>灾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过红海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降嗎那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带领他们争战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3600" dirty="0" smtClean="0"/>
              <a:t>······</a:t>
            </a:r>
          </a:p>
          <a:p>
            <a:endParaRPr lang="en-US" altLang="zh-CN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19600" y="3066871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以色列人年年纪念</a:t>
            </a:r>
            <a:endParaRPr lang="en-US" altLang="zh-CN" sz="3600" dirty="0" smtClean="0"/>
          </a:p>
          <a:p>
            <a:r>
              <a:rPr lang="zh-CN" altLang="en-US" sz="3600" dirty="0"/>
              <a:t>世世代</a:t>
            </a:r>
            <a:r>
              <a:rPr lang="zh-CN" altLang="en-US" sz="3600" dirty="0" smtClean="0"/>
              <a:t>代永志不忘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7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逾</a:t>
            </a:r>
            <a:r>
              <a:rPr lang="zh-CN" altLang="en-US" sz="4000" dirty="0"/>
              <a:t>越节</a:t>
            </a:r>
            <a:r>
              <a:rPr lang="zh-CN" altLang="en-US" sz="4000" dirty="0" smtClean="0"/>
              <a:t>的意义</a:t>
            </a:r>
            <a:endParaRPr lang="en-US" altLang="zh-C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3.2 </a:t>
            </a:r>
            <a:r>
              <a:rPr lang="zh-CN" altLang="en-US" sz="3600" dirty="0" smtClean="0"/>
              <a:t>纪念神曾经的同在</a:t>
            </a:r>
            <a:endParaRPr lang="en-US" altLang="zh-CN" sz="3600" dirty="0" smtClean="0"/>
          </a:p>
          <a:p>
            <a:r>
              <a:rPr lang="zh-CN" altLang="en-US" sz="3600" dirty="0" smtClean="0"/>
              <a:t>神在我们的生命中与我们丰富同在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我们都有自己的经历、见证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把你我的经历见证写出来</a:t>
            </a:r>
            <a:endParaRPr lang="en-US" altLang="zh-CN" sz="3600" dirty="0" smtClean="0"/>
          </a:p>
          <a:p>
            <a:r>
              <a:rPr lang="zh-CN" altLang="en-US" sz="3600" dirty="0" smtClean="0"/>
              <a:t>在各种亲友、家人团聚时讲出来</a:t>
            </a:r>
            <a:endParaRPr lang="en-US" altLang="zh-CN" sz="3600" dirty="0" smtClean="0"/>
          </a:p>
          <a:p>
            <a:r>
              <a:rPr lang="zh-CN" altLang="en-US" sz="3600" dirty="0" smtClean="0"/>
              <a:t>永远不忘记神在我们身上的恩典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逾</a:t>
            </a:r>
            <a:r>
              <a:rPr lang="zh-CN" altLang="en-US" sz="4000" dirty="0"/>
              <a:t>越节</a:t>
            </a:r>
            <a:r>
              <a:rPr lang="zh-CN" altLang="en-US" sz="4000" dirty="0" smtClean="0"/>
              <a:t>的意义</a:t>
            </a:r>
            <a:endParaRPr lang="en-US" altLang="zh-C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3.3 </a:t>
            </a:r>
            <a:r>
              <a:rPr lang="zh-CN" altLang="en-US" sz="3600" dirty="0" smtClean="0"/>
              <a:t>教育后代敬畏神</a:t>
            </a:r>
            <a:endParaRPr lang="en-US" altLang="zh-CN" sz="3600" dirty="0" smtClean="0"/>
          </a:p>
          <a:p>
            <a:r>
              <a:rPr lang="zh-CN" altLang="en-US" sz="3600" dirty="0" smtClean="0"/>
              <a:t>逾越节是犹太人的例行传统教育</a:t>
            </a:r>
            <a:endParaRPr lang="en-US" altLang="zh-CN" sz="3600" dirty="0" smtClean="0"/>
          </a:p>
          <a:p>
            <a:r>
              <a:rPr lang="zh-CN" altLang="en-US" sz="3600" dirty="0"/>
              <a:t>犹太</a:t>
            </a:r>
            <a:r>
              <a:rPr lang="zh-CN" altLang="en-US" sz="3600" dirty="0" smtClean="0"/>
              <a:t>人的传统教育中心是敬畏神</a:t>
            </a:r>
            <a:endParaRPr lang="en-US" altLang="zh-CN" sz="3600" dirty="0" smtClean="0"/>
          </a:p>
          <a:p>
            <a:endParaRPr lang="en-US" altLang="zh-CN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2971800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zh-TW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这例</a:t>
            </a:r>
            <a:r>
              <a:rPr lang="en-CA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zh-TW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你们要守着</a:t>
            </a:r>
            <a:r>
              <a:rPr lang="en-CA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zh-TW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作为你们和你们子孙永远的定例</a:t>
            </a:r>
            <a:r>
              <a:rPr lang="zh-TW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。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们的儿女问你们说</a:t>
            </a:r>
            <a:r>
              <a:rPr lang="en-CA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: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『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行这礼是甚么意思？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』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们就说</a:t>
            </a:r>
            <a:r>
              <a:rPr lang="en-CA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: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『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这是献给耶和华逾越节的祭。 当以色列人在埃及的时候</a:t>
            </a:r>
            <a:r>
              <a:rPr lang="en-CA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他击杀埃及人</a:t>
            </a:r>
            <a:r>
              <a:rPr lang="en-CA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越过以色列人的房屋</a:t>
            </a:r>
            <a:r>
              <a:rPr lang="en-CA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救了我们各家。 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』</a:t>
            </a:r>
            <a:r>
              <a:rPr lang="en-CA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 </a:t>
            </a:r>
            <a:r>
              <a:rPr lang="en-CA" sz="36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CA" sz="3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 </a:t>
            </a:r>
            <a:r>
              <a:rPr lang="en-CA" sz="3600" dirty="0" smtClean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出埃及记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12:24-27</a:t>
            </a:r>
            <a:endParaRPr lang="en-CA" sz="3600" dirty="0">
              <a:effectLst/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逾</a:t>
            </a:r>
            <a:r>
              <a:rPr lang="zh-CN" altLang="en-US" sz="4000" dirty="0"/>
              <a:t>越节</a:t>
            </a:r>
            <a:r>
              <a:rPr lang="zh-CN" altLang="en-US" sz="4000" dirty="0" smtClean="0"/>
              <a:t>的意义</a:t>
            </a:r>
            <a:endParaRPr lang="en-US" altLang="zh-C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3.3 </a:t>
            </a:r>
            <a:r>
              <a:rPr lang="zh-CN" altLang="en-US" sz="3600" dirty="0" smtClean="0"/>
              <a:t>教育后代敬畏神</a:t>
            </a:r>
            <a:endParaRPr lang="en-US" altLang="zh-CN" sz="3600" dirty="0" smtClean="0"/>
          </a:p>
          <a:p>
            <a:r>
              <a:rPr lang="zh-CN" altLang="en-US" sz="3600" dirty="0" smtClean="0"/>
              <a:t>节</a:t>
            </a:r>
            <a:r>
              <a:rPr lang="zh-CN" altLang="en-US" sz="3600" dirty="0"/>
              <a:t>日</a:t>
            </a:r>
            <a:r>
              <a:rPr lang="zh-CN" altLang="en-US" sz="3600" dirty="0" smtClean="0"/>
              <a:t>是对后代进行信仰教育的好机会</a:t>
            </a:r>
            <a:endParaRPr lang="en-US" altLang="zh-CN" sz="3600" dirty="0" smtClean="0"/>
          </a:p>
          <a:p>
            <a:r>
              <a:rPr lang="zh-CN" altLang="en-US" sz="3600" dirty="0"/>
              <a:t>对后</a:t>
            </a:r>
            <a:r>
              <a:rPr lang="zh-CN" altLang="en-US" sz="3600" dirty="0" smtClean="0"/>
              <a:t>代的信仰教育至关重要</a:t>
            </a:r>
            <a:endParaRPr lang="en-US" altLang="zh-CN" sz="3600" dirty="0" smtClean="0"/>
          </a:p>
          <a:p>
            <a:r>
              <a:rPr lang="zh-CN" altLang="en-US" sz="3600" dirty="0" smtClean="0"/>
              <a:t>把每一个节日都作为信仰教育的良机 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逾</a:t>
            </a:r>
            <a:r>
              <a:rPr lang="zh-CN" altLang="en-US" sz="4000" dirty="0"/>
              <a:t>越节</a:t>
            </a:r>
            <a:r>
              <a:rPr lang="zh-CN" altLang="en-US" sz="4000" dirty="0" smtClean="0"/>
              <a:t>的意义</a:t>
            </a:r>
            <a:endParaRPr lang="en-US" altLang="zh-C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3.4 </a:t>
            </a:r>
            <a:r>
              <a:rPr lang="zh-CN" altLang="en-US" sz="3600" dirty="0"/>
              <a:t>建</a:t>
            </a:r>
            <a:r>
              <a:rPr lang="zh-CN" altLang="en-US" sz="3600" dirty="0" smtClean="0"/>
              <a:t>立对神终极救赎的盼望</a:t>
            </a:r>
            <a:endParaRPr lang="en-US" altLang="zh-CN" sz="3600" dirty="0" smtClean="0"/>
          </a:p>
          <a:p>
            <a:r>
              <a:rPr lang="zh-CN" altLang="en-US" sz="3600" dirty="0" smtClean="0"/>
              <a:t>基督救赎恩典不在犹太传统之内</a:t>
            </a:r>
            <a:endParaRPr lang="en-US" altLang="zh-CN" sz="3600" dirty="0" smtClean="0"/>
          </a:p>
          <a:p>
            <a:r>
              <a:rPr lang="zh-CN" altLang="en-US" sz="3600" dirty="0"/>
              <a:t>犹</a:t>
            </a:r>
            <a:r>
              <a:rPr lang="zh-CN" altLang="en-US" sz="3600" dirty="0" smtClean="0"/>
              <a:t>太人把基督钉上十架</a:t>
            </a:r>
            <a:endParaRPr lang="en-US" altLang="zh-CN" sz="3600" dirty="0" smtClean="0"/>
          </a:p>
          <a:p>
            <a:r>
              <a:rPr lang="zh-CN" altLang="en-US" sz="3600" dirty="0" smtClean="0"/>
              <a:t>犹太人‘全家得救’的盼望必成就 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8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为什么中国人不在元旦过年？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8991600" cy="624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出埃及记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12:21-24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3581400"/>
            <a:ext cx="3276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联</a:t>
            </a:r>
            <a:r>
              <a:rPr lang="zh-CN" altLang="en-US" sz="13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rgbClr val="B0141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想</a:t>
            </a:r>
            <a:endParaRPr lang="en-US" sz="8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rgbClr val="B0141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600" y="3083004"/>
            <a:ext cx="289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 </a:t>
            </a:r>
            <a:r>
              <a:rPr lang="zh-CN" alt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的</a:t>
            </a:r>
            <a:endParaRPr lang="en-US" sz="8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90600" y="60198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F4DF5E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2017</a:t>
            </a:r>
            <a:r>
              <a:rPr lang="zh-CN" altLang="en-US" dirty="0" smtClean="0">
                <a:solidFill>
                  <a:srgbClr val="F4DF5E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年</a:t>
            </a:r>
            <a:r>
              <a:rPr lang="en-US" altLang="zh-CN" dirty="0" smtClean="0">
                <a:solidFill>
                  <a:srgbClr val="F4DF5E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1</a:t>
            </a:r>
            <a:r>
              <a:rPr lang="zh-CN" altLang="en-US" dirty="0" smtClean="0">
                <a:solidFill>
                  <a:srgbClr val="F4DF5E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月</a:t>
            </a:r>
            <a:r>
              <a:rPr lang="en-US" altLang="zh-CN" dirty="0" smtClean="0">
                <a:solidFill>
                  <a:srgbClr val="F4DF5E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29</a:t>
            </a:r>
            <a:r>
              <a:rPr lang="zh-CN" altLang="en-US" dirty="0" smtClean="0">
                <a:solidFill>
                  <a:srgbClr val="F4DF5E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日</a:t>
            </a:r>
            <a:endParaRPr lang="en-US" dirty="0">
              <a:solidFill>
                <a:srgbClr val="F4DF5E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逾</a:t>
            </a:r>
            <a:r>
              <a:rPr lang="zh-CN" altLang="en-US" sz="4000" dirty="0"/>
              <a:t>越节</a:t>
            </a:r>
            <a:r>
              <a:rPr lang="zh-CN" altLang="en-US" sz="4000" dirty="0" smtClean="0"/>
              <a:t>的意义</a:t>
            </a:r>
            <a:endParaRPr lang="en-US" altLang="zh-C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3.4 </a:t>
            </a:r>
            <a:r>
              <a:rPr lang="zh-CN" altLang="en-US" sz="3600" dirty="0"/>
              <a:t>建</a:t>
            </a:r>
            <a:r>
              <a:rPr lang="zh-CN" altLang="en-US" sz="3600" dirty="0" smtClean="0"/>
              <a:t>立对神终极救赎的盼望</a:t>
            </a:r>
            <a:endParaRPr lang="en-US" altLang="zh-CN" sz="3600" dirty="0" smtClean="0"/>
          </a:p>
          <a:p>
            <a:r>
              <a:rPr lang="zh-CN" altLang="en-US" sz="3600" dirty="0" smtClean="0"/>
              <a:t>外邦人得救是神的崇高旨意</a:t>
            </a:r>
            <a:endParaRPr lang="en-US" altLang="zh-CN" sz="3600" dirty="0" smtClean="0"/>
          </a:p>
          <a:p>
            <a:r>
              <a:rPr lang="zh-CN" altLang="en-US" sz="3600" dirty="0"/>
              <a:t>外邦</a:t>
            </a:r>
            <a:r>
              <a:rPr lang="zh-CN" altLang="en-US" sz="3600" dirty="0" smtClean="0"/>
              <a:t>人是接在救恩枝子上的野橄榄</a:t>
            </a:r>
            <a:endParaRPr lang="en-US" altLang="zh-CN" sz="3600" dirty="0" smtClean="0"/>
          </a:p>
          <a:p>
            <a:r>
              <a:rPr lang="zh-CN" altLang="en-US" sz="3600" smtClean="0"/>
              <a:t>所有人都是</a:t>
            </a:r>
            <a:r>
              <a:rPr lang="zh-CN" altLang="en-US" sz="3600" dirty="0" smtClean="0"/>
              <a:t>基督用宝血重价买赎的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 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1001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你们死在过犯罪恶之中，他叫你们活过来。那时，你们在其中行事为人，随从今世的风俗，顺服空中掌权者的首领，就是现今在悖逆之子心中运行的邪灵。我们从前也都在他们中间，放纵肉体的私欲，随著肉体和心中所喜好的去行，本为可怒之子，和别人一样。然而，神既有丰富的怜悯，因他爱我们的大爱，当我们死在过犯中的时候，便叫我们与基督一同活过来。（你们得救是本乎恩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。）            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以弗所书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2:1-5</a:t>
            </a:r>
            <a:endParaRPr lang="en-CA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逾</a:t>
            </a:r>
            <a:r>
              <a:rPr lang="zh-CN" altLang="en-US" sz="4000" dirty="0"/>
              <a:t>越节</a:t>
            </a:r>
            <a:r>
              <a:rPr lang="zh-CN" altLang="en-US" sz="4000" dirty="0" smtClean="0"/>
              <a:t>的意义</a:t>
            </a:r>
            <a:endParaRPr lang="en-US" altLang="zh-C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3.4 </a:t>
            </a:r>
            <a:r>
              <a:rPr lang="zh-CN" altLang="en-US" sz="3600" dirty="0"/>
              <a:t>建</a:t>
            </a:r>
            <a:r>
              <a:rPr lang="zh-CN" altLang="en-US" sz="3600" dirty="0" smtClean="0"/>
              <a:t>立对神终极救赎的盼望</a:t>
            </a:r>
            <a:endParaRPr lang="en-US" altLang="zh-CN" sz="3600" dirty="0" smtClean="0"/>
          </a:p>
          <a:p>
            <a:r>
              <a:rPr lang="zh-CN" altLang="en-US" sz="3600" dirty="0"/>
              <a:t>基</a:t>
            </a:r>
            <a:r>
              <a:rPr lang="zh-CN" altLang="en-US" sz="3600" dirty="0" smtClean="0"/>
              <a:t>督已经荣耀复活！</a:t>
            </a:r>
            <a:endParaRPr lang="en-US" altLang="zh-CN" sz="3600" dirty="0" smtClean="0"/>
          </a:p>
          <a:p>
            <a:r>
              <a:rPr lang="zh-CN" altLang="en-US" sz="3600" dirty="0"/>
              <a:t>基</a:t>
            </a:r>
            <a:r>
              <a:rPr lang="zh-CN" altLang="en-US" sz="3600" dirty="0" smtClean="0"/>
              <a:t>督必将荣耀再来！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愿在每一个新年、每一个节日、每一天日子，我们都有荣耀的盼望！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4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8" y="76200"/>
            <a:ext cx="9047564" cy="670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solidFill>
                  <a:schemeClr val="bg1"/>
                </a:solidFill>
              </a:rPr>
              <a:t>		</a:t>
            </a:r>
            <a:r>
              <a:rPr lang="zh-CN" altLang="en-US" sz="4000" dirty="0" smtClean="0">
                <a:solidFill>
                  <a:schemeClr val="bg1"/>
                </a:solidFill>
              </a:rPr>
              <a:t>结     语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36637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bg1"/>
                </a:solidFill>
                <a:effectLst>
                  <a:glow rad="63500">
                    <a:schemeClr val="tx2">
                      <a:lumMod val="75000"/>
                      <a:alpha val="40000"/>
                    </a:schemeClr>
                  </a:glow>
                </a:effectLst>
              </a:rPr>
              <a:t>都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63500">
                    <a:schemeClr val="tx2">
                      <a:lumMod val="75000"/>
                      <a:alpha val="40000"/>
                    </a:schemeClr>
                  </a:glow>
                </a:effectLst>
              </a:rPr>
              <a:t>是过年，内容、形式、意义不同</a:t>
            </a:r>
            <a:endParaRPr lang="en-US" altLang="zh-CN" sz="3600" dirty="0" smtClean="0">
              <a:solidFill>
                <a:schemeClr val="bg1"/>
              </a:solidFill>
              <a:effectLst>
                <a:glow rad="63500">
                  <a:schemeClr val="tx2">
                    <a:lumMod val="75000"/>
                    <a:alpha val="40000"/>
                  </a:schemeClr>
                </a:glow>
              </a:effectLst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effectLst>
                  <a:glow rad="63500">
                    <a:schemeClr val="tx2">
                      <a:lumMod val="75000"/>
                      <a:alpha val="40000"/>
                    </a:schemeClr>
                  </a:glow>
                </a:effectLst>
              </a:rPr>
              <a:t>并非不再过中国新年</a:t>
            </a:r>
            <a:r>
              <a:rPr lang="en-US" altLang="zh-CN" sz="3600" dirty="0" smtClean="0">
                <a:solidFill>
                  <a:schemeClr val="bg1"/>
                </a:solidFill>
                <a:effectLst>
                  <a:glow rad="63500">
                    <a:schemeClr val="tx2">
                      <a:lumMod val="75000"/>
                      <a:alpha val="40000"/>
                    </a:schemeClr>
                  </a:glow>
                </a:effectLst>
              </a:rPr>
              <a:t>/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63500">
                    <a:schemeClr val="tx2">
                      <a:lumMod val="75000"/>
                      <a:alpha val="40000"/>
                    </a:schemeClr>
                  </a:glow>
                </a:effectLst>
              </a:rPr>
              <a:t>春节</a:t>
            </a:r>
            <a:endParaRPr lang="en-US" altLang="zh-CN" sz="3600" dirty="0" smtClean="0">
              <a:solidFill>
                <a:schemeClr val="bg1"/>
              </a:solidFill>
              <a:effectLst>
                <a:glow rad="63500">
                  <a:schemeClr val="tx2">
                    <a:lumMod val="75000"/>
                    <a:alpha val="40000"/>
                  </a:schemeClr>
                </a:glow>
              </a:effectLst>
            </a:endParaRPr>
          </a:p>
          <a:p>
            <a:r>
              <a:rPr lang="zh-CN" altLang="en-US" sz="3600" dirty="0">
                <a:solidFill>
                  <a:schemeClr val="bg1"/>
                </a:solidFill>
                <a:effectLst>
                  <a:glow rad="63500">
                    <a:schemeClr val="tx2">
                      <a:lumMod val="75000"/>
                      <a:alpha val="40000"/>
                    </a:schemeClr>
                  </a:glow>
                </a:effectLst>
              </a:rPr>
              <a:t>而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63500">
                    <a:schemeClr val="tx2">
                      <a:lumMod val="75000"/>
                      <a:alpha val="40000"/>
                    </a:schemeClr>
                  </a:glow>
                </a:effectLst>
              </a:rPr>
              <a:t>是学习逾越节敬畏、</a:t>
            </a:r>
            <a:r>
              <a:rPr lang="en-US" altLang="zh-CN" sz="3600" dirty="0" smtClean="0">
                <a:solidFill>
                  <a:schemeClr val="bg1"/>
                </a:solidFill>
                <a:effectLst>
                  <a:glow rad="63500">
                    <a:schemeClr val="tx2">
                      <a:lumMod val="75000"/>
                      <a:alpha val="40000"/>
                    </a:schemeClr>
                  </a:glow>
                </a:effectLst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  <a:effectLst>
                  <a:glow rad="63500">
                    <a:schemeClr val="tx2">
                      <a:lumMod val="75000"/>
                      <a:alpha val="40000"/>
                    </a:schemeClr>
                  </a:glow>
                </a:effectLst>
              </a:rPr>
            </a:br>
            <a:r>
              <a:rPr lang="zh-CN" altLang="en-US" sz="3600" dirty="0" smtClean="0">
                <a:solidFill>
                  <a:schemeClr val="bg1"/>
                </a:solidFill>
                <a:effectLst>
                  <a:glow rad="63500">
                    <a:schemeClr val="tx2">
                      <a:lumMod val="75000"/>
                      <a:alpha val="40000"/>
                    </a:schemeClr>
                  </a:glow>
                </a:effectLst>
              </a:rPr>
              <a:t>感恩的节日观</a:t>
            </a:r>
            <a:endParaRPr lang="en-US" altLang="zh-CN" sz="3600" dirty="0" smtClean="0">
              <a:solidFill>
                <a:schemeClr val="bg1"/>
              </a:solidFill>
              <a:effectLst>
                <a:glow rad="63500">
                  <a:schemeClr val="tx2">
                    <a:lumMod val="75000"/>
                    <a:alpha val="40000"/>
                  </a:schemeClr>
                </a:glow>
              </a:effectLst>
            </a:endParaRPr>
          </a:p>
          <a:p>
            <a:endParaRPr lang="en-US" altLang="zh-CN" sz="3600" dirty="0" smtClean="0">
              <a:solidFill>
                <a:schemeClr val="bg1"/>
              </a:solidFill>
              <a:effectLst>
                <a:glow rad="63500">
                  <a:schemeClr val="tx2">
                    <a:lumMod val="75000"/>
                    <a:alpha val="40000"/>
                  </a:schemeClr>
                </a:glow>
              </a:effectLst>
            </a:endParaRPr>
          </a:p>
          <a:p>
            <a:pPr marL="400050" lvl="1" indent="0">
              <a:buNone/>
            </a:pPr>
            <a:r>
              <a:rPr lang="zh-CN" altLang="en-US" sz="3600" dirty="0">
                <a:solidFill>
                  <a:schemeClr val="bg1"/>
                </a:solidFill>
                <a:effectLst>
                  <a:glow rad="63500">
                    <a:schemeClr val="tx2">
                      <a:lumMod val="75000"/>
                      <a:alpha val="40000"/>
                    </a:schemeClr>
                  </a:glow>
                </a:effectLst>
              </a:rPr>
              <a:t>感谢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63500">
                    <a:schemeClr val="tx2">
                      <a:lumMod val="75000"/>
                      <a:alpha val="40000"/>
                    </a:schemeClr>
                  </a:glow>
                </a:effectLst>
              </a:rPr>
              <a:t>神的恩典！纪念神的同在！</a:t>
            </a:r>
            <a:endParaRPr lang="en-US" altLang="zh-CN" sz="3600" dirty="0" smtClean="0">
              <a:solidFill>
                <a:schemeClr val="bg1"/>
              </a:solidFill>
              <a:effectLst>
                <a:glow rad="63500">
                  <a:schemeClr val="tx2">
                    <a:lumMod val="75000"/>
                    <a:alpha val="40000"/>
                  </a:schemeClr>
                </a:glow>
              </a:effectLst>
            </a:endParaRPr>
          </a:p>
          <a:p>
            <a:pPr marL="400050" lvl="1" indent="0">
              <a:buNone/>
            </a:pPr>
            <a:r>
              <a:rPr lang="zh-CN" altLang="en-US" sz="3600" dirty="0" smtClean="0">
                <a:solidFill>
                  <a:schemeClr val="bg1"/>
                </a:solidFill>
                <a:effectLst>
                  <a:glow rad="63500">
                    <a:schemeClr val="tx2">
                      <a:lumMod val="75000"/>
                      <a:alpha val="40000"/>
                    </a:schemeClr>
                  </a:glow>
                </a:effectLst>
              </a:rPr>
              <a:t>教育后代爱神！永存活泼盼望！</a:t>
            </a:r>
            <a:endParaRPr lang="en-US" altLang="zh-CN" sz="3600" dirty="0" smtClean="0">
              <a:solidFill>
                <a:schemeClr val="bg1"/>
              </a:solidFill>
              <a:effectLst>
                <a:glow rad="63500">
                  <a:schemeClr val="tx2">
                    <a:lumMod val="75000"/>
                    <a:alpha val="40000"/>
                  </a:schemeClr>
                </a:glow>
              </a:effectLst>
            </a:endParaRPr>
          </a:p>
          <a:p>
            <a:endParaRPr lang="en-US" altLang="zh-CN" sz="3600" dirty="0" smtClean="0">
              <a:solidFill>
                <a:schemeClr val="bg1"/>
              </a:solidFill>
              <a:effectLst>
                <a:glow rad="63500">
                  <a:schemeClr val="tx2">
                    <a:lumMod val="75000"/>
                    <a:alpha val="40000"/>
                  </a:schemeClr>
                </a:glow>
              </a:effectLst>
            </a:endParaRPr>
          </a:p>
          <a:p>
            <a:endParaRPr lang="en-US" altLang="zh-CN" sz="3600" dirty="0" smtClean="0">
              <a:solidFill>
                <a:schemeClr val="bg1"/>
              </a:solidFill>
              <a:effectLst>
                <a:glow rad="63500">
                  <a:schemeClr val="tx2">
                    <a:lumMod val="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2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春节的意义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春节文</a:t>
            </a:r>
            <a:r>
              <a:rPr lang="zh-CN" altLang="en-US" sz="3600" dirty="0" smtClean="0"/>
              <a:t>化传统的</a:t>
            </a:r>
            <a:r>
              <a:rPr lang="zh-CN" altLang="en-US" sz="3600" dirty="0"/>
              <a:t>内</a:t>
            </a:r>
            <a:r>
              <a:rPr lang="zh-CN" altLang="en-US" sz="3600" dirty="0" smtClean="0"/>
              <a:t>涵</a:t>
            </a:r>
            <a:endParaRPr lang="en-US" altLang="zh-CN" sz="3600" dirty="0" smtClean="0"/>
          </a:p>
          <a:p>
            <a:r>
              <a:rPr lang="zh-CN" altLang="en-US" sz="3600" dirty="0"/>
              <a:t>春</a:t>
            </a:r>
            <a:r>
              <a:rPr lang="zh-CN" altLang="en-US" sz="3600" dirty="0" smtClean="0"/>
              <a:t>节文化传统的糟粕</a:t>
            </a:r>
            <a:endParaRPr lang="en-US" altLang="zh-CN" sz="3600" dirty="0" smtClean="0"/>
          </a:p>
          <a:p>
            <a:r>
              <a:rPr lang="zh-CN" altLang="en-US" sz="3600" dirty="0"/>
              <a:t>春</a:t>
            </a:r>
            <a:r>
              <a:rPr lang="zh-CN" altLang="en-US" sz="3600" dirty="0" smtClean="0"/>
              <a:t>节文化传统的精华</a:t>
            </a:r>
            <a:endParaRPr lang="en-US" altLang="zh-CN" sz="3600" dirty="0" smtClean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春节的联想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以色列人的春节</a:t>
            </a:r>
            <a:r>
              <a:rPr lang="en-US" altLang="zh-CN" sz="3600" dirty="0" smtClean="0"/>
              <a:t>/</a:t>
            </a:r>
            <a:r>
              <a:rPr lang="zh-CN" altLang="en-US" sz="3600" dirty="0" smtClean="0"/>
              <a:t>新年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逾越节</a:t>
            </a:r>
            <a:endParaRPr lang="en-US" altLang="zh-CN" sz="3600" dirty="0" smtClean="0"/>
          </a:p>
          <a:p>
            <a:endParaRPr lang="en-US" sz="3600" dirty="0"/>
          </a:p>
        </p:txBody>
      </p:sp>
      <p:pic>
        <p:nvPicPr>
          <p:cNvPr id="4" name="Picture 3" descr="http://www3.telus.net/public/kstam/cn/images/calendar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16124"/>
            <a:ext cx="6009640" cy="45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圣经中的过年</a:t>
            </a:r>
            <a:r>
              <a:rPr lang="en-US" altLang="zh-CN" sz="4000" dirty="0" smtClean="0"/>
              <a:t>—</a:t>
            </a:r>
            <a:r>
              <a:rPr lang="zh-CN" altLang="en-US" sz="4000" dirty="0" smtClean="0"/>
              <a:t>逾越节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/>
              <a:t>逾越节的由来</a:t>
            </a:r>
            <a:endParaRPr lang="en-US" altLang="zh-CN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/>
              <a:t>逾越节的传统</a:t>
            </a:r>
            <a:endParaRPr lang="en-US" altLang="zh-CN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逾越节</a:t>
            </a:r>
            <a:r>
              <a:rPr lang="zh-CN" altLang="en-US" sz="3600" dirty="0" smtClean="0"/>
              <a:t>的意义</a:t>
            </a:r>
            <a:endParaRPr lang="en-US" altLang="zh-CN" sz="3600" dirty="0" smtClean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逾</a:t>
            </a:r>
            <a:r>
              <a:rPr lang="zh-CN" altLang="en-US" sz="4000" dirty="0"/>
              <a:t>越节的由来</a:t>
            </a:r>
            <a:endParaRPr lang="en-US" altLang="zh-CN" sz="4000" dirty="0"/>
          </a:p>
        </p:txBody>
      </p:sp>
      <p:sp>
        <p:nvSpPr>
          <p:cNvPr id="5" name="Rectangle 4"/>
          <p:cNvSpPr/>
          <p:nvPr/>
        </p:nvSpPr>
        <p:spPr>
          <a:xfrm>
            <a:off x="381000" y="997089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於是，摩西召了以色列的众长老来，对他们说：「你们要按著家口取出羊羔，把这逾越节的羊羔宰了。 拿一把牛膝草，蘸盆里的血，打在门楣上和左右的门框上。你们谁也不可出自己的房门，直到早晨。因为耶和华要巡行击杀埃及人，他看见血在门楣上和左右的门框上，就必越过那门，不容灭命的进你们的房屋，击杀你们。这例，你们要守著，作为你们和你们子孙永远的定例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出埃及记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12:21-24</a:t>
            </a:r>
            <a:endParaRPr lang="en-CA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3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逾</a:t>
            </a:r>
            <a:r>
              <a:rPr lang="zh-CN" altLang="en-US" sz="4000" dirty="0"/>
              <a:t>越节的由来</a:t>
            </a:r>
            <a:endParaRPr lang="en-US" altLang="zh-C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1.1 </a:t>
            </a:r>
            <a:r>
              <a:rPr lang="zh-CN" altLang="en-US" sz="3600" dirty="0" smtClean="0"/>
              <a:t>这</a:t>
            </a:r>
            <a:r>
              <a:rPr lang="zh-CN" altLang="en-US" sz="3600" dirty="0"/>
              <a:t>个节</a:t>
            </a:r>
            <a:r>
              <a:rPr lang="zh-CN" altLang="en-US" sz="3600" dirty="0" smtClean="0"/>
              <a:t>日来自真实历史事件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/>
              <a:t>以色列</a:t>
            </a:r>
            <a:r>
              <a:rPr lang="zh-CN" altLang="en-US" sz="3600" dirty="0" smtClean="0"/>
              <a:t>人入埃及、在埃及受奴役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/>
              <a:t>以色列</a:t>
            </a:r>
            <a:r>
              <a:rPr lang="zh-CN" altLang="en-US" sz="3600" dirty="0" smtClean="0"/>
              <a:t>人向神呼求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/>
              <a:t>神差遣摩</a:t>
            </a:r>
            <a:r>
              <a:rPr lang="zh-CN" altLang="en-US" sz="3600" dirty="0" smtClean="0"/>
              <a:t>西带领以色列人出埃及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法老不允许以色列人走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神降下九灾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逾</a:t>
            </a:r>
            <a:r>
              <a:rPr lang="zh-CN" altLang="en-US" sz="4000" dirty="0"/>
              <a:t>越节的由来</a:t>
            </a:r>
            <a:endParaRPr lang="en-US" altLang="zh-C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1.2 </a:t>
            </a:r>
            <a:r>
              <a:rPr lang="zh-CN" altLang="en-US" sz="3600" dirty="0" smtClean="0"/>
              <a:t>这个</a:t>
            </a:r>
            <a:r>
              <a:rPr lang="zh-CN" altLang="en-US" sz="3600" dirty="0"/>
              <a:t>节</a:t>
            </a:r>
            <a:r>
              <a:rPr lang="zh-CN" altLang="en-US" sz="3600" dirty="0" smtClean="0"/>
              <a:t>日来自神的命定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/>
              <a:t>神</a:t>
            </a:r>
            <a:r>
              <a:rPr lang="zh-CN" altLang="en-US" sz="3600" dirty="0" smtClean="0"/>
              <a:t>的惩罚严厉是因为法老与神为敌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神兴起的灾难针对的是埃及的神祗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神在降灾同时也存留恩典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逾越节是最大的第十灾中的恩典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3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918106"/>
            <a:ext cx="8382000" cy="555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耶和华</a:t>
            </a:r>
            <a:r>
              <a:rPr lang="zh-CN" altLang="en-US" sz="28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在埃及地</a:t>
            </a:r>
            <a:r>
              <a:rPr lang="zh-CN" altLang="en-US" sz="3600" b="1" dirty="0">
                <a:solidFill>
                  <a:srgbClr val="FF0000"/>
                </a:solidFill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晓谕</a:t>
            </a:r>
            <a:r>
              <a:rPr lang="zh-CN" altLang="en-US" sz="28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摩西、亚伦说：「你们要以本月为</a:t>
            </a:r>
            <a:r>
              <a:rPr lang="zh-CN" altLang="en-US" sz="2800" b="1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正月</a:t>
            </a:r>
            <a:r>
              <a:rPr lang="zh-CN" altLang="en-US" sz="28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，为</a:t>
            </a:r>
            <a:r>
              <a:rPr lang="zh-CN" altLang="en-US" sz="2800" b="1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一年之首</a:t>
            </a:r>
            <a:r>
              <a:rPr lang="zh-CN" altLang="en-US" sz="28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。你们吩咐以色列全会众说：本月初十日，各人要按著父家取</a:t>
            </a:r>
            <a:r>
              <a:rPr lang="zh-CN" altLang="en-US" sz="3600" b="1" dirty="0">
                <a:solidFill>
                  <a:srgbClr val="FF0000"/>
                </a:solidFill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羊羔</a:t>
            </a:r>
            <a:r>
              <a:rPr lang="zh-CN" altLang="en-US" sz="28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，一家一只。若是一家的人太少，吃不了一只羊羔，本人就要和他隔壁的邻舍共取一只。你们预备羊羔，要按著人数和饭量计算。要无残疾、一岁的公羊羔，你们或从绵羊里取，或从山羊里取，都可以。要留到本月十四日，在黄昏的时候，以色列全会众把羊羔宰了。各家要取点</a:t>
            </a:r>
            <a:r>
              <a:rPr lang="zh-CN" altLang="en-US" sz="3600" dirty="0">
                <a:solidFill>
                  <a:srgbClr val="FF0000"/>
                </a:solidFill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血，涂在</a:t>
            </a:r>
            <a:r>
              <a:rPr lang="zh-CN" altLang="en-US" sz="28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吃羊羔的房屋左右的</a:t>
            </a:r>
            <a:r>
              <a:rPr lang="zh-CN" altLang="en-US" sz="3600" dirty="0">
                <a:solidFill>
                  <a:srgbClr val="FF0000"/>
                </a:solidFill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门框</a:t>
            </a:r>
            <a:r>
              <a:rPr lang="zh-CN" altLang="en-US" sz="28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上和</a:t>
            </a:r>
            <a:r>
              <a:rPr lang="zh-CN" altLang="en-US" sz="3600" dirty="0">
                <a:solidFill>
                  <a:srgbClr val="FF0000"/>
                </a:solidFill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门楣</a:t>
            </a:r>
            <a:r>
              <a:rPr lang="zh-CN" altLang="en-US" sz="28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上。当夜要吃羊羔的肉；用火烤了，与无酵饼和苦菜同吃</a:t>
            </a:r>
            <a:r>
              <a:rPr lang="zh-CN" altLang="en-US" sz="28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endParaRPr lang="en-CA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1498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出埃及记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12:1-14</a:t>
            </a:r>
            <a:endParaRPr lang="en-CA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26" name="Picture 2" descr="Image result for 逾越节gaoya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8" r="4615"/>
          <a:stretch/>
        </p:blipFill>
        <p:spPr bwMode="auto">
          <a:xfrm>
            <a:off x="121920" y="918106"/>
            <a:ext cx="8952226" cy="38824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6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1981</Words>
  <Application>Microsoft Office PowerPoint</Application>
  <PresentationFormat>On-screen Show (4:3)</PresentationFormat>
  <Paragraphs>132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林肯路教会国语堂祝大家 </vt:lpstr>
      <vt:lpstr>出埃及记12:21-24</vt:lpstr>
      <vt:lpstr>春节的意义</vt:lpstr>
      <vt:lpstr>春节的联想</vt:lpstr>
      <vt:lpstr>圣经中的过年—逾越节</vt:lpstr>
      <vt:lpstr>1. 逾越节的由来</vt:lpstr>
      <vt:lpstr>1. 逾越节的由来</vt:lpstr>
      <vt:lpstr>1. 逾越节的由来</vt:lpstr>
      <vt:lpstr>PowerPoint Presentation</vt:lpstr>
      <vt:lpstr>PowerPoint Presentation</vt:lpstr>
      <vt:lpstr>2. 逾越节的传统</vt:lpstr>
      <vt:lpstr>2. 逾越节的传统</vt:lpstr>
      <vt:lpstr>3. 逾越节的意义</vt:lpstr>
      <vt:lpstr>3. 逾越节的意义</vt:lpstr>
      <vt:lpstr>3. 逾越节的意义</vt:lpstr>
      <vt:lpstr>3. 逾越节的意义</vt:lpstr>
      <vt:lpstr>3. 逾越节的意义</vt:lpstr>
      <vt:lpstr>3. 逾越节的意义</vt:lpstr>
      <vt:lpstr>3. 逾越节的意义</vt:lpstr>
      <vt:lpstr>3. 逾越节的意义</vt:lpstr>
      <vt:lpstr>PowerPoint Presentation</vt:lpstr>
      <vt:lpstr>3. 逾越节的意义</vt:lpstr>
      <vt:lpstr>  结     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林肯路教会国语堂祝大家</dc:title>
  <dc:creator>Don Li</dc:creator>
  <cp:lastModifiedBy>LRC Sound Booth</cp:lastModifiedBy>
  <cp:revision>68</cp:revision>
  <dcterms:created xsi:type="dcterms:W3CDTF">2006-08-16T00:00:00Z</dcterms:created>
  <dcterms:modified xsi:type="dcterms:W3CDTF">2017-01-29T15:38:40Z</dcterms:modified>
</cp:coreProperties>
</file>