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4" r:id="rId17"/>
    <p:sldId id="275" r:id="rId18"/>
    <p:sldId id="276" r:id="rId19"/>
    <p:sldId id="273" r:id="rId20"/>
    <p:sldId id="277" r:id="rId21"/>
    <p:sldId id="278" r:id="rId22"/>
    <p:sldId id="279" r:id="rId23"/>
    <p:sldId id="281" r:id="rId24"/>
    <p:sldId id="280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9E7"/>
    <a:srgbClr val="60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19B2A-3F02-482E-8C52-A68F6D5E43E8}" type="datetimeFigureOut">
              <a:rPr lang="en-CA" smtClean="0"/>
              <a:pPr/>
              <a:t>02/04/2017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28240-885E-47DA-A331-B5733F576619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692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28240-885E-47DA-A331-B5733F576619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1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28240-885E-47DA-A331-B5733F576619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29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0D1F-EF55-493A-BA5D-4104A1C5C84F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82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E5865-27EE-4752-B4AA-8F8CEF2454E7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048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D31D-6FCB-477F-BA96-E14385100F70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02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6E74-7DD8-4F51-8278-E7540F969A2B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04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3D70-E4D7-4744-B9C2-1090A2C1CF4F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96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1A48-0AFF-4A14-943D-1845C835E60A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53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FBEC-EAC4-418B-AC0D-BC315678F044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73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0D39-C9C6-4B52-B599-CFEC970F9C3B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1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B44-3668-441A-AABA-A9B2BE84015E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50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0838-CAD9-4048-AD3F-1B314945DC46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42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E2A-4E68-4E9F-846D-A1DB35CA1905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4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DDBC-4C34-4105-B02A-240E1E148FA0}" type="datetime1">
              <a:rPr lang="en-CA" smtClean="0"/>
              <a:pPr/>
              <a:t>02/04/2017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54D5-8613-4232-A1DF-244B430F119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24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4557" y="304799"/>
            <a:ext cx="8454887" cy="625502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475063"/>
          </a:xfrm>
        </p:spPr>
        <p:txBody>
          <a:bodyPr>
            <a:normAutofit/>
          </a:bodyPr>
          <a:lstStyle/>
          <a:p>
            <a:pPr algn="l"/>
            <a:r>
              <a:rPr lang="zh-CN" altLang="en-US" sz="8800" dirty="0" smtClean="0">
                <a:solidFill>
                  <a:srgbClr val="C00000"/>
                </a:solidFill>
                <a:effectLst>
                  <a:glow rad="177800">
                    <a:schemeClr val="bg1">
                      <a:alpha val="98000"/>
                    </a:schemeClr>
                  </a:glow>
                </a:effectLst>
              </a:rPr>
              <a:t>得</a:t>
            </a:r>
            <a:r>
              <a:rPr lang="zh-CN" altLang="en-US" sz="8800" dirty="0" smtClean="0">
                <a:effectLst>
                  <a:glow rad="177800">
                    <a:schemeClr val="bg1">
                      <a:alpha val="98000"/>
                    </a:schemeClr>
                  </a:glow>
                </a:effectLst>
              </a:rPr>
              <a:t> </a:t>
            </a:r>
            <a:r>
              <a:rPr lang="zh-CN" altLang="en-US" dirty="0" smtClean="0">
                <a:effectLst>
                  <a:glow rad="177800">
                    <a:schemeClr val="bg1">
                      <a:alpha val="98000"/>
                    </a:schemeClr>
                  </a:glow>
                </a:effectLst>
              </a:rPr>
              <a:t>与 </a:t>
            </a:r>
            <a:r>
              <a:rPr lang="zh-CN" altLang="en-US" sz="8800" dirty="0" smtClean="0">
                <a:solidFill>
                  <a:srgbClr val="002060"/>
                </a:solidFill>
                <a:effectLst>
                  <a:glow rad="177800">
                    <a:schemeClr val="bg1">
                      <a:alpha val="98000"/>
                    </a:schemeClr>
                  </a:glow>
                </a:effectLst>
              </a:rPr>
              <a:t>失</a:t>
            </a:r>
            <a:endParaRPr lang="en-CA" dirty="0">
              <a:solidFill>
                <a:srgbClr val="002060"/>
              </a:solidFill>
              <a:effectLst>
                <a:glow rad="177800">
                  <a:schemeClr val="bg1">
                    <a:alpha val="98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33529"/>
            <a:ext cx="6105939" cy="3034749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90000"/>
                    </a:srgbClr>
                  </a:glow>
                </a:effectLst>
              </a:rPr>
              <a:t>信心之父亚伯拉罕（</a:t>
            </a:r>
            <a:r>
              <a:rPr lang="en-US" altLang="zh-CN" sz="3200" dirty="0">
                <a:solidFill>
                  <a:schemeClr val="bg1"/>
                </a:solidFill>
                <a:effectLst>
                  <a:glow rad="101600">
                    <a:srgbClr val="002060">
                      <a:alpha val="90000"/>
                    </a:srgbClr>
                  </a:glow>
                </a:effectLst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90000"/>
                    </a:srgbClr>
                  </a:glow>
                </a:effectLst>
              </a:rPr>
              <a:t>）</a:t>
            </a:r>
            <a:endParaRPr lang="en-US" altLang="zh-CN" sz="3200" dirty="0" smtClean="0">
              <a:solidFill>
                <a:schemeClr val="bg1"/>
              </a:solidFill>
              <a:effectLst>
                <a:glow rad="101600">
                  <a:srgbClr val="002060">
                    <a:alpha val="90000"/>
                  </a:srgbClr>
                </a:glow>
              </a:effectLst>
            </a:endParaRPr>
          </a:p>
          <a:p>
            <a:pPr algn="l"/>
            <a:endParaRPr lang="en-US" sz="3200" dirty="0" smtClean="0">
              <a:solidFill>
                <a:schemeClr val="bg1"/>
              </a:solidFill>
              <a:effectLst>
                <a:glow rad="101600">
                  <a:srgbClr val="002060">
                    <a:alpha val="90000"/>
                  </a:srgbClr>
                </a:glow>
              </a:effectLst>
            </a:endParaRPr>
          </a:p>
          <a:p>
            <a:pPr algn="l"/>
            <a:endParaRPr lang="en-US" sz="3200" dirty="0">
              <a:solidFill>
                <a:schemeClr val="bg1"/>
              </a:solidFill>
              <a:effectLst>
                <a:glow rad="101600">
                  <a:srgbClr val="002060">
                    <a:alpha val="90000"/>
                  </a:srgbClr>
                </a:glow>
              </a:effectLst>
            </a:endParaRPr>
          </a:p>
          <a:p>
            <a:pPr algn="l"/>
            <a:endParaRPr lang="en-US" sz="3200" dirty="0" smtClean="0">
              <a:solidFill>
                <a:schemeClr val="bg1"/>
              </a:solidFill>
              <a:effectLst>
                <a:glow rad="101600">
                  <a:srgbClr val="002060">
                    <a:alpha val="90000"/>
                  </a:srgbClr>
                </a:glow>
              </a:effectLst>
            </a:endParaRPr>
          </a:p>
          <a:p>
            <a:pPr algn="r"/>
            <a:r>
              <a:rPr lang="zh-CN" altLang="en-US" sz="3200" dirty="0">
                <a:solidFill>
                  <a:schemeClr val="bg1"/>
                </a:solidFill>
                <a:effectLst>
                  <a:glow rad="101600">
                    <a:srgbClr val="002060">
                      <a:alpha val="90000"/>
                    </a:srgbClr>
                  </a:glow>
                </a:effectLst>
              </a:rPr>
              <a:t>创世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90000"/>
                    </a:srgbClr>
                  </a:glow>
                </a:effectLst>
              </a:rPr>
              <a:t>记解经讲道系列</a:t>
            </a:r>
            <a:endParaRPr lang="en-CA" sz="3200" dirty="0">
              <a:solidFill>
                <a:schemeClr val="bg1"/>
              </a:solidFill>
              <a:effectLst>
                <a:glow rad="101600">
                  <a:srgbClr val="002060">
                    <a:alpha val="90000"/>
                  </a:srgb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58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纷争的得与失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基督徒</a:t>
            </a:r>
            <a:r>
              <a:rPr lang="zh-CN" altLang="en-US" sz="3600" dirty="0" smtClean="0"/>
              <a:t>的</a:t>
            </a:r>
            <a:r>
              <a:rPr lang="zh-CN" altLang="en-US" sz="3600" dirty="0" smtClean="0">
                <a:solidFill>
                  <a:srgbClr val="C00000"/>
                </a:solidFill>
              </a:rPr>
              <a:t>得失</a:t>
            </a:r>
            <a:r>
              <a:rPr lang="zh-CN" altLang="en-US" sz="3600" dirty="0" smtClean="0"/>
              <a:t>观：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对家族纷争：重义轻利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zh-CN" altLang="en-US" sz="3600" dirty="0" smtClean="0"/>
              <a:t>对社会纷争：与世无争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为什么不情愿吃亏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呢？ </a:t>
            </a:r>
            <a:r>
              <a:rPr lang="zh-CN" altLang="en-US" sz="3600" dirty="0" smtClean="0"/>
              <a:t>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林前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6:7b</a:t>
            </a:r>
            <a:endParaRPr lang="en-US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1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/>
              <a:t>居住</a:t>
            </a:r>
            <a:r>
              <a:rPr lang="zh-CN" altLang="en-US" sz="4000" dirty="0" smtClean="0"/>
              <a:t>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亚伯兰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住在迦南地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，罗得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住在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平原的城邑，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渐渐挪移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帐棚，直到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所多玛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13:12</a:t>
            </a:r>
            <a:endParaRPr lang="en-US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罗</a:t>
            </a:r>
            <a:r>
              <a:rPr lang="zh-CN" altLang="en-US" sz="3600" dirty="0" smtClean="0"/>
              <a:t>得渐渐挪移</a:t>
            </a:r>
            <a:endParaRPr lang="en-US" altLang="zh-CN" sz="3600" dirty="0" smtClean="0"/>
          </a:p>
          <a:p>
            <a:r>
              <a:rPr lang="zh-CN" altLang="en-US" sz="3600" dirty="0" smtClean="0"/>
              <a:t>住在繁华城市 所多玛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所多玛人在耶和华面前罪大恶极。</a:t>
            </a:r>
            <a:r>
              <a:rPr lang="en-US" sz="3200" dirty="0" smtClean="0"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13:13</a:t>
            </a:r>
            <a:endParaRPr lang="en-US" altLang="zh-C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/>
              <a:t>居住</a:t>
            </a:r>
            <a:r>
              <a:rPr lang="zh-CN" altLang="en-US" sz="4000" dirty="0" smtClean="0"/>
              <a:t>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亚伯兰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住在迦南地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，罗得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住在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平原的城邑，渐渐挪移帐棚，直到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所多玛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13:12</a:t>
            </a:r>
            <a:endParaRPr lang="en-US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罗</a:t>
            </a:r>
            <a:r>
              <a:rPr lang="zh-CN" altLang="en-US" sz="3600" dirty="0" smtClean="0"/>
              <a:t>得  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到的是繁华、享受、自由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 </a:t>
            </a:r>
            <a:r>
              <a:rPr lang="zh-CN" altLang="en-US" sz="3600" dirty="0" smtClean="0"/>
              <a:t>          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去的是敬虔、圣洁、安宁</a:t>
            </a:r>
            <a:endParaRPr lang="en-US" altLang="zh-CN" sz="3600" dirty="0" smtClean="0"/>
          </a:p>
          <a:p>
            <a:r>
              <a:rPr lang="zh-CN" altLang="en-US" sz="3600" dirty="0"/>
              <a:t>罗</a:t>
            </a:r>
            <a:r>
              <a:rPr lang="zh-CN" altLang="en-US" sz="3600" dirty="0" smtClean="0"/>
              <a:t>得是世俗化的鼻祖。如今的现代人梦寐以求的就是都市享乐生活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73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/>
              <a:t>居住</a:t>
            </a:r>
            <a:r>
              <a:rPr lang="zh-CN" altLang="en-US" sz="4000" dirty="0" smtClean="0"/>
              <a:t>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亚伯兰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住在迦南地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，罗得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住在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平原的城邑，渐渐挪移帐棚，直到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所多玛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13:12</a:t>
            </a:r>
            <a:endParaRPr lang="en-US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亚伯兰住在迦南地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      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去的是发展机会、生活享受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   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到的是神的</a:t>
            </a:r>
            <a:r>
              <a:rPr lang="zh-CN" altLang="en-US" sz="3600" dirty="0"/>
              <a:t>应许</a:t>
            </a:r>
            <a:r>
              <a:rPr lang="zh-CN" altLang="en-US" sz="3600" dirty="0" smtClean="0"/>
              <a:t>、永恒祝福、无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</a:t>
            </a:r>
            <a:r>
              <a:rPr lang="zh-CN" altLang="en-US" sz="3600" dirty="0" smtClean="0"/>
              <a:t>限的满足和平安喜乐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/>
              <a:t>居住</a:t>
            </a:r>
            <a:r>
              <a:rPr lang="zh-CN" altLang="en-US" sz="4000" dirty="0" smtClean="0"/>
              <a:t>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并非反对在城市居住生活</a:t>
            </a:r>
            <a:endParaRPr lang="en-US" altLang="zh-CN" sz="3600" dirty="0" smtClean="0"/>
          </a:p>
          <a:p>
            <a:r>
              <a:rPr lang="zh-CN" altLang="en-US" sz="3600" dirty="0" smtClean="0"/>
              <a:t>居住在哪里不是地理概念，而是世界观的综合体现</a:t>
            </a:r>
            <a:endParaRPr lang="en-US" altLang="zh-CN" sz="3600" dirty="0" smtClean="0"/>
          </a:p>
          <a:p>
            <a:r>
              <a:rPr lang="zh-CN" altLang="en-US" sz="3600" dirty="0" smtClean="0"/>
              <a:t>无论住在哪里，持守心中的‘迦南’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66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争战的得与失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族长时代的局部战争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军阀混战</a:t>
            </a:r>
            <a:endParaRPr lang="en-US" altLang="zh-CN" sz="3600" dirty="0" smtClean="0"/>
          </a:p>
          <a:p>
            <a:r>
              <a:rPr lang="zh-CN" altLang="en-US" sz="3600" dirty="0" smtClean="0"/>
              <a:t>九王混战所多玛失守，罗得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去一切</a:t>
            </a:r>
            <a:endParaRPr lang="en-US" altLang="zh-CN" sz="3600" dirty="0" smtClean="0"/>
          </a:p>
          <a:p>
            <a:r>
              <a:rPr lang="zh-CN" altLang="en-US" sz="3600" dirty="0" smtClean="0"/>
              <a:t>亚伯兰为救罗得，长途奔袭，大获全胜，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回了一切</a:t>
            </a:r>
            <a:endParaRPr lang="en-US" altLang="zh-CN" sz="3600" dirty="0" smtClean="0"/>
          </a:p>
          <a:p>
            <a:r>
              <a:rPr lang="zh-CN" altLang="en-US" sz="3600" dirty="0"/>
              <a:t>依</a:t>
            </a:r>
            <a:r>
              <a:rPr lang="zh-CN" altLang="en-US" sz="3600" dirty="0" smtClean="0"/>
              <a:t>靠人的势力，常常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去一切</a:t>
            </a:r>
            <a:endParaRPr lang="en-US" altLang="zh-CN" sz="3600" dirty="0" smtClean="0"/>
          </a:p>
          <a:p>
            <a:r>
              <a:rPr lang="zh-CN" altLang="en-US" sz="3600" dirty="0"/>
              <a:t>靠</a:t>
            </a:r>
            <a:r>
              <a:rPr lang="zh-CN" altLang="en-US" sz="3600" dirty="0" smtClean="0"/>
              <a:t>着神的保守，必会赢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一切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6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争战的得与失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亚伯兰把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回的战利品奉献给麦基洗德十分之一（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？）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麦基洗德：“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至高神的祭司</a:t>
            </a:r>
            <a:r>
              <a:rPr lang="zh-CN" altLang="en-US" sz="3600" dirty="0" smtClean="0"/>
              <a:t>”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14:19</a:t>
            </a: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他无父，无母，无族谱，无生之始，无命之终，乃是与神的儿子相似。你们想一想，先祖亚伯拉罕将自己所掳来上等之物取十分之一给他，这人是何等尊贵呢！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                 </a:t>
            </a:r>
            <a:r>
              <a:rPr lang="zh-CN" sz="3200" dirty="0" smtClean="0"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来</a:t>
            </a:r>
            <a:r>
              <a:rPr lang="en-US" sz="3200" dirty="0" smtClean="0"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7:3-4</a:t>
            </a:r>
            <a:endParaRPr lang="en-US" altLang="zh-CN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98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争战的得与失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麦基洗德是旧约耶稣的影子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他为亚伯兰祝福，说：愿天地的主、至高的神赐福与亚伯兰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14:19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3600" dirty="0"/>
              <a:t>圣经</a:t>
            </a:r>
            <a:r>
              <a:rPr lang="zh-CN" altLang="en-US" sz="3600" dirty="0" smtClean="0"/>
              <a:t>中最早提到什一奉献</a:t>
            </a:r>
            <a:endParaRPr lang="en-US" altLang="zh-CN" sz="3600" dirty="0" smtClean="0"/>
          </a:p>
          <a:p>
            <a:r>
              <a:rPr lang="zh-CN" altLang="en-US" sz="3600" dirty="0"/>
              <a:t>奉</a:t>
            </a:r>
            <a:r>
              <a:rPr lang="zh-CN" altLang="en-US" sz="3600" dirty="0" smtClean="0"/>
              <a:t>献是损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还是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着？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95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争战的得与失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只要积攒财宝在天上，</a:t>
            </a:r>
            <a:r>
              <a:rPr lang="en-US" sz="3600" dirty="0" smtClean="0">
                <a:effectLst/>
                <a:latin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因为你的财宝在哪里，你的心也在哪里。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sz="3200" dirty="0" smtClean="0"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太</a:t>
            </a:r>
            <a:r>
              <a:rPr lang="en-US" sz="3200" dirty="0" smtClean="0"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6:19-20</a:t>
            </a:r>
            <a:endParaRPr lang="en-US" sz="3600" dirty="0" smtClean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们信主说的话吗？</a:t>
            </a:r>
            <a:endParaRPr lang="en-US" altLang="zh-CN" sz="3600" dirty="0" smtClean="0"/>
          </a:p>
          <a:p>
            <a:r>
              <a:rPr lang="zh-CN" altLang="en-US" sz="3600" dirty="0"/>
              <a:t>也不</a:t>
            </a:r>
            <a:r>
              <a:rPr lang="zh-CN" altLang="en-US" sz="3600" dirty="0" smtClean="0"/>
              <a:t>必勉为其难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因为捐得乐意的人是神所喜爱的。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					       </a:t>
            </a:r>
            <a:r>
              <a:rPr lang="zh-CN" sz="3200" dirty="0" smtClean="0"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林后</a:t>
            </a:r>
            <a:r>
              <a:rPr lang="en-US" sz="3200" dirty="0" smtClean="0">
                <a:effectLst/>
                <a:latin typeface="Cambria" panose="020405030504060302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9:7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4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争战的得与失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所多玛王：世界的代表</a:t>
            </a:r>
            <a:endParaRPr lang="en-US" altLang="zh-CN" sz="3600" dirty="0" smtClean="0"/>
          </a:p>
          <a:p>
            <a:r>
              <a:rPr lang="zh-CN" altLang="en-US" sz="3600" dirty="0" smtClean="0"/>
              <a:t>他的钱财、人丁是合法战利品（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为什么亚伯兰非要把钱还给他（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）？</a:t>
            </a:r>
            <a:endParaRPr lang="en-US" altLang="zh-CN" sz="3600" dirty="0" smtClean="0"/>
          </a:p>
          <a:p>
            <a:r>
              <a:rPr lang="zh-CN" altLang="en-US" sz="3600" dirty="0"/>
              <a:t>亚伯</a:t>
            </a:r>
            <a:r>
              <a:rPr lang="zh-CN" altLang="en-US" sz="3600" dirty="0" smtClean="0"/>
              <a:t>兰不要人以为是发横财使他富足</a:t>
            </a:r>
            <a:endParaRPr lang="en-US" altLang="zh-CN" sz="3600" dirty="0" smtClean="0"/>
          </a:p>
          <a:p>
            <a:r>
              <a:rPr lang="zh-CN" altLang="en-US" sz="3600" dirty="0"/>
              <a:t>亚伯</a:t>
            </a:r>
            <a:r>
              <a:rPr lang="zh-CN" altLang="en-US" sz="3600" dirty="0" smtClean="0"/>
              <a:t>兰把神的名誉看到比利益更重要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70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556" y="315922"/>
            <a:ext cx="8481391" cy="511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200" dirty="0" smtClean="0">
                <a:effectLst/>
                <a:latin typeface="+mn-ea"/>
                <a:cs typeface="SimSun" panose="02010600030101010101" pitchFamily="2" charset="-122"/>
              </a:rPr>
              <a:t>创世记</a:t>
            </a:r>
            <a:r>
              <a:rPr lang="en-US" altLang="zh-CN" sz="3200" dirty="0" smtClean="0">
                <a:effectLst/>
                <a:latin typeface="+mn-ea"/>
                <a:cs typeface="SimSun" panose="02010600030101010101" pitchFamily="2" charset="-122"/>
              </a:rPr>
              <a:t>13:9,11-13:</a:t>
            </a:r>
            <a:endParaRPr lang="en-US" altLang="zh-CN" sz="3600" dirty="0" smtClean="0">
              <a:effectLst/>
              <a:latin typeface="+mn-ea"/>
              <a:cs typeface="SimSun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遍地不都在你眼前吗？请你离开我：你向左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，我就向右；你向右，我就向左。」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於是罗得选择约但河的全平原，往东迁移；他们就彼此分离了。亚伯兰住在迦南地，罗得住在平原的城邑，渐渐挪移帐棚，直到所多玛。所多玛人在耶和华面前罪大恶极。</a:t>
            </a:r>
            <a:endParaRPr lang="en-CA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1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 </a:t>
            </a:r>
            <a:r>
              <a:rPr lang="zh-CN" altLang="en-US" sz="4000" dirty="0" smtClean="0"/>
              <a:t>得与失的思考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们常常患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患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吗？常常为</a:t>
            </a:r>
            <a:r>
              <a:rPr lang="zh-CN" altLang="en-US" sz="3600" dirty="0" smtClean="0">
                <a:solidFill>
                  <a:srgbClr val="C00000"/>
                </a:solidFill>
              </a:rPr>
              <a:t>得失</a:t>
            </a:r>
            <a:r>
              <a:rPr lang="zh-CN" altLang="en-US" sz="3600" dirty="0" smtClean="0"/>
              <a:t>烦恼吗？</a:t>
            </a:r>
            <a:endParaRPr lang="en-US" altLang="zh-CN" sz="3600" dirty="0" smtClean="0"/>
          </a:p>
          <a:p>
            <a:r>
              <a:rPr lang="zh-CN" altLang="en-US" sz="3600" dirty="0" smtClean="0"/>
              <a:t>我们有为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到某些东西却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去更宝贵的而懊悔吗？</a:t>
            </a:r>
            <a:endParaRPr lang="en-US" altLang="zh-CN" sz="3600" dirty="0" smtClean="0"/>
          </a:p>
          <a:p>
            <a:r>
              <a:rPr lang="zh-CN" altLang="en-US" sz="3600" dirty="0" smtClean="0"/>
              <a:t>我们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到了什么？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去了什么？</a:t>
            </a:r>
            <a:endParaRPr lang="en-US" altLang="zh-CN" sz="3600" dirty="0" smtClean="0"/>
          </a:p>
          <a:p>
            <a:r>
              <a:rPr lang="zh-CN" altLang="en-US" sz="3600" dirty="0" smtClean="0"/>
              <a:t>在基督救恩中，我们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去的是捆绑、必死结局，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到的是永生、永恒福分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7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4. </a:t>
            </a:r>
            <a:r>
              <a:rPr lang="zh-CN" altLang="en-US" sz="4000" dirty="0" smtClean="0"/>
              <a:t>得与失的思考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切莫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到了世界上一切，却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去生命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人若赚得全世界，赔上自己的生命，有什么益处呢？人还能拿什么换生命呢？</a:t>
            </a:r>
            <a:r>
              <a:rPr lang="en-US" altLang="zh-CN" sz="3600" dirty="0">
                <a:latin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3600" dirty="0">
                <a:latin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latin typeface="SimSun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lang="zh-CN" sz="32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太</a:t>
            </a:r>
            <a:r>
              <a:rPr lang="en-US" sz="32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16:26</a:t>
            </a:r>
            <a:endParaRPr lang="en-US" sz="3600" dirty="0" smtClean="0">
              <a:effectLst/>
              <a:latin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/>
              <a:t>基督信仰并非消极遁世哲学</a:t>
            </a:r>
            <a:endParaRPr lang="en-US" altLang="zh-CN" sz="3600" dirty="0" smtClean="0"/>
          </a:p>
          <a:p>
            <a:r>
              <a:rPr lang="zh-CN" altLang="en-US" sz="3600" dirty="0" smtClean="0"/>
              <a:t>圣经鼓励神的子民追求卓越</a:t>
            </a:r>
            <a:endParaRPr lang="en-US" altLang="zh-CN" sz="3600" dirty="0" smtClean="0"/>
          </a:p>
          <a:p>
            <a:r>
              <a:rPr lang="zh-CN" altLang="en-US" sz="3600" dirty="0"/>
              <a:t>基督</a:t>
            </a:r>
            <a:r>
              <a:rPr lang="zh-CN" altLang="en-US" sz="3600" dirty="0" smtClean="0"/>
              <a:t>徒最大的得是荣神益人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80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小  结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亚伯兰经历了得与失的考验</a:t>
            </a:r>
            <a:endParaRPr lang="en-US" altLang="zh-CN" sz="3600" dirty="0" smtClean="0"/>
          </a:p>
          <a:p>
            <a:r>
              <a:rPr lang="zh-CN" altLang="en-US" sz="3600" dirty="0"/>
              <a:t>考验</a:t>
            </a:r>
            <a:r>
              <a:rPr lang="zh-CN" altLang="en-US" sz="3600" dirty="0" smtClean="0"/>
              <a:t>中亚伯兰做得合神心意</a:t>
            </a:r>
            <a:endParaRPr lang="en-US" altLang="zh-CN" sz="3600" dirty="0" smtClean="0"/>
          </a:p>
          <a:p>
            <a:r>
              <a:rPr lang="zh-CN" altLang="en-US" sz="3600" dirty="0"/>
              <a:t>亚伯兰</a:t>
            </a:r>
            <a:r>
              <a:rPr lang="zh-CN" altLang="en-US" sz="3600" dirty="0" smtClean="0"/>
              <a:t>的得失原则深有教益</a:t>
            </a:r>
            <a:endParaRPr lang="en-US" altLang="zh-CN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4133850" y="2949105"/>
            <a:ext cx="4591050" cy="3635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32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" y="152400"/>
            <a:ext cx="8915393" cy="655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8589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圣      餐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03837"/>
            <a:ext cx="7848600" cy="1401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你们应当如此行，为的是纪念我。人</a:t>
            </a:r>
            <a:r>
              <a:rPr lang="zh-CN" altLang="en-US" sz="3600" b="1" dirty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应当自己省察，然後吃这饼、喝这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01600">
                    <a:srgbClr val="1F0F1C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杯。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969" y="5214255"/>
            <a:ext cx="1687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林前</a:t>
            </a:r>
            <a:r>
              <a:rPr lang="en-US" altLang="zh-CN" sz="2000" dirty="0" smtClean="0">
                <a:solidFill>
                  <a:schemeClr val="bg1"/>
                </a:solidFill>
              </a:rPr>
              <a:t>11:24,28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9E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0822"/>
            <a:ext cx="6196220" cy="2697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6042992"/>
            <a:ext cx="7886700" cy="756996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奇</a:t>
            </a:r>
            <a:r>
              <a:rPr lang="zh-CN" altLang="en-US" sz="32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妙十架（</a:t>
            </a:r>
            <a:r>
              <a:rPr lang="en-US" altLang="zh-CN" sz="32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1/2</a:t>
            </a:r>
            <a:r>
              <a:rPr lang="zh-CN" altLang="en-US" sz="32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CA" sz="32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44325"/>
            <a:ext cx="8242852" cy="5898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每逢思念奇妙十架</a:t>
            </a:r>
            <a:r>
              <a:rPr lang="zh-TW" altLang="en-US" sz="3600" dirty="0" smtClean="0"/>
              <a:t>，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zh-TW" altLang="en-US" sz="3600" dirty="0" smtClean="0"/>
              <a:t>榮</a:t>
            </a:r>
            <a:r>
              <a:rPr lang="zh-TW" altLang="en-US" sz="3600" dirty="0"/>
              <a:t>耀救主在上懸掛，</a:t>
            </a:r>
            <a:br>
              <a:rPr lang="zh-TW" altLang="en-US" sz="3600" dirty="0"/>
            </a:br>
            <a:r>
              <a:rPr lang="zh-TW" altLang="en-US" sz="3600" dirty="0"/>
              <a:t>從前名利，富足，矜誇</a:t>
            </a:r>
            <a:r>
              <a:rPr lang="zh-TW" altLang="en-US" sz="3600" dirty="0" smtClean="0"/>
              <a:t>，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我</a:t>
            </a:r>
            <a:r>
              <a:rPr lang="zh-TW" altLang="en-US" sz="3600" dirty="0"/>
              <a:t>看如土</a:t>
            </a:r>
            <a:r>
              <a:rPr lang="zh-TW" altLang="en-US" sz="3600" dirty="0" smtClean="0"/>
              <a:t>，完</a:t>
            </a:r>
            <a:r>
              <a:rPr lang="zh-TW" altLang="en-US" sz="3600" dirty="0"/>
              <a:t>全撇下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 algn="r">
              <a:buNone/>
            </a:pPr>
            <a:r>
              <a:rPr lang="zh-TW" altLang="en-US" sz="3600" dirty="0"/>
              <a:t>求主禁我別有所誇</a:t>
            </a:r>
            <a:r>
              <a:rPr lang="zh-TW" altLang="en-US" sz="3600" dirty="0" smtClean="0"/>
              <a:t>，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只</a:t>
            </a:r>
            <a:r>
              <a:rPr lang="zh-TW" altLang="en-US" sz="3600" dirty="0"/>
              <a:t>誇救主捨身十架，</a:t>
            </a:r>
            <a:br>
              <a:rPr lang="zh-TW" altLang="en-US" sz="3600" dirty="0"/>
            </a:br>
            <a:r>
              <a:rPr lang="zh-TW" altLang="en-US" sz="3600" dirty="0"/>
              <a:t>基督為我獻身流血</a:t>
            </a:r>
            <a:r>
              <a:rPr lang="zh-TW" altLang="en-US" sz="3600" dirty="0" smtClean="0"/>
              <a:t>，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我</a:t>
            </a:r>
            <a:r>
              <a:rPr lang="zh-TW" altLang="en-US" sz="3600" dirty="0"/>
              <a:t>願捨盡虛空榮華。</a:t>
            </a:r>
            <a:endParaRPr lang="en-CA" sz="3600" b="1" dirty="0">
              <a:effectLst>
                <a:glow rad="127000">
                  <a:schemeClr val="bg1">
                    <a:alpha val="8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5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A9E7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0822"/>
            <a:ext cx="6196220" cy="26971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6042992"/>
            <a:ext cx="7886700" cy="756996"/>
          </a:xfrm>
        </p:spPr>
        <p:txBody>
          <a:bodyPr>
            <a:normAutofit/>
          </a:bodyPr>
          <a:lstStyle/>
          <a:p>
            <a:pPr algn="r"/>
            <a:r>
              <a:rPr lang="zh-CN" altLang="en-US" sz="3200" b="1" dirty="0">
                <a:latin typeface="FangSong" panose="02010609060101010101" pitchFamily="49" charset="-122"/>
                <a:ea typeface="FangSong" panose="02010609060101010101" pitchFamily="49" charset="-122"/>
              </a:rPr>
              <a:t>奇</a:t>
            </a:r>
            <a:r>
              <a:rPr lang="zh-CN" altLang="en-US" sz="32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妙十架（</a:t>
            </a:r>
            <a:r>
              <a:rPr lang="en-US" altLang="zh-CN" sz="32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2/2</a:t>
            </a:r>
            <a:r>
              <a:rPr lang="zh-CN" altLang="en-US" sz="3200" b="1" dirty="0" smtClean="0">
                <a:latin typeface="FangSong" panose="02010609060101010101" pitchFamily="49" charset="-122"/>
                <a:ea typeface="FangSong" panose="02010609060101010101" pitchFamily="49" charset="-122"/>
              </a:rPr>
              <a:t>）</a:t>
            </a:r>
            <a:endParaRPr lang="en-CA" sz="3200" b="1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390" y="212036"/>
            <a:ext cx="7886700" cy="5898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試看祂頭，祂足，祂手</a:t>
            </a:r>
            <a:r>
              <a:rPr lang="zh-TW" altLang="en-US" sz="3600" dirty="0" smtClean="0"/>
              <a:t>，</a:t>
            </a:r>
            <a:r>
              <a:rPr lang="en-US" altLang="zh-TW" sz="3600" dirty="0"/>
              <a:t/>
            </a:r>
            <a:br>
              <a:rPr lang="en-US" altLang="zh-TW" sz="3600" dirty="0"/>
            </a:br>
            <a:r>
              <a:rPr lang="zh-TW" altLang="en-US" sz="3600" dirty="0" smtClean="0"/>
              <a:t>慈</a:t>
            </a:r>
            <a:r>
              <a:rPr lang="zh-TW" altLang="en-US" sz="3600" dirty="0"/>
              <a:t>愛憂傷和血並流，</a:t>
            </a:r>
            <a:br>
              <a:rPr lang="zh-TW" altLang="en-US" sz="3600" dirty="0"/>
            </a:br>
            <a:r>
              <a:rPr lang="zh-TW" altLang="en-US" sz="3600" dirty="0"/>
              <a:t>從前可曾愛憂交織</a:t>
            </a:r>
            <a:r>
              <a:rPr lang="zh-TW" altLang="en-US" sz="3600" dirty="0" smtClean="0"/>
              <a:t>？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荊</a:t>
            </a:r>
            <a:r>
              <a:rPr lang="zh-TW" altLang="en-US" sz="3600" dirty="0"/>
              <a:t>棘可曾化作冕旒</a:t>
            </a:r>
            <a:r>
              <a:rPr lang="zh-TW" altLang="en-US" sz="3600" dirty="0" smtClean="0"/>
              <a:t>？</a:t>
            </a:r>
            <a:endParaRPr lang="en-US" altLang="zh-TW" sz="3600" dirty="0" smtClean="0"/>
          </a:p>
          <a:p>
            <a:pPr marL="0" indent="0" algn="r">
              <a:buNone/>
            </a:pPr>
            <a:r>
              <a:rPr lang="zh-TW" altLang="en-US" sz="3600" dirty="0"/>
              <a:t>宇宙萬物若歸我有</a:t>
            </a:r>
            <a:r>
              <a:rPr lang="zh-TW" altLang="en-US" sz="3600" dirty="0" smtClean="0"/>
              <a:t>，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盡</a:t>
            </a:r>
            <a:r>
              <a:rPr lang="zh-TW" altLang="en-US" sz="3600" dirty="0"/>
              <a:t>獻所有何足報恩，</a:t>
            </a:r>
            <a:br>
              <a:rPr lang="zh-TW" altLang="en-US" sz="3600" dirty="0"/>
            </a:br>
            <a:r>
              <a:rPr lang="zh-TW" altLang="en-US" sz="3600" dirty="0"/>
              <a:t>神聖大愛奇妙難測</a:t>
            </a:r>
            <a:r>
              <a:rPr lang="zh-TW" altLang="en-US" sz="3600" dirty="0" smtClean="0"/>
              <a:t>，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zh-TW" altLang="en-US" sz="3600" dirty="0" smtClean="0"/>
              <a:t>願</a:t>
            </a:r>
            <a:r>
              <a:rPr lang="zh-TW" altLang="en-US" sz="3600" dirty="0"/>
              <a:t>獻我命，我心，我身。</a:t>
            </a:r>
            <a:endParaRPr lang="en-CA" sz="3600" b="1" dirty="0">
              <a:effectLst>
                <a:glow rad="139700">
                  <a:schemeClr val="bg1">
                    <a:alpha val="8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02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0818" y="344555"/>
            <a:ext cx="8335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SimSun" pitchFamily="2" charset="-122"/>
                <a:ea typeface="SimSun" pitchFamily="2" charset="-122"/>
              </a:rPr>
              <a:t>创世记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14:16,18-20</a:t>
            </a:r>
          </a:p>
          <a:p>
            <a:r>
              <a:rPr lang="en-US" sz="3600" dirty="0" smtClean="0">
                <a:latin typeface="KaiTi" pitchFamily="49" charset="-122"/>
                <a:ea typeface="KaiTi" pitchFamily="49" charset="-122"/>
              </a:rPr>
              <a:t>…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将被掳掠的一切财物夺回来，连他侄儿罗得和他的财物，以及妇女、人民也都夺回来。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…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 又有撒冷王麦基洗德带著饼和酒出来迎接；他是至高神的祭司。他为亚伯兰祝福，说：「愿天地的主、至高的神赐福与亚伯兰！至高的神把敌人交在你手里，是应当称颂的！」亚伯兰就把所得的拿出十分之一来，给麦基洗德。</a:t>
            </a: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76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引言：人生的得与失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788670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人生有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必有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endParaRPr lang="en-US" altLang="zh-CN" sz="3600" dirty="0" smtClean="0">
              <a:solidFill>
                <a:srgbClr val="C00000"/>
              </a:solidFill>
            </a:endParaRPr>
          </a:p>
          <a:p>
            <a:r>
              <a:rPr lang="zh-CN" altLang="en-US" sz="3600" dirty="0"/>
              <a:t>人</a:t>
            </a:r>
            <a:r>
              <a:rPr lang="zh-CN" altLang="en-US" sz="3600" dirty="0" smtClean="0"/>
              <a:t>生常常要做出</a:t>
            </a:r>
            <a:r>
              <a:rPr lang="zh-CN" altLang="en-US" sz="3600" dirty="0" smtClean="0">
                <a:solidFill>
                  <a:srgbClr val="C00000"/>
                </a:solidFill>
              </a:rPr>
              <a:t>得失</a:t>
            </a:r>
            <a:r>
              <a:rPr lang="zh-CN" altLang="en-US" sz="3600" dirty="0" smtClean="0"/>
              <a:t>的选择</a:t>
            </a:r>
            <a:endParaRPr lang="en-US" altLang="zh-CN" sz="3600" dirty="0" smtClean="0"/>
          </a:p>
          <a:p>
            <a:r>
              <a:rPr lang="zh-CN" altLang="en-US" sz="3600" dirty="0"/>
              <a:t>亚伯</a:t>
            </a:r>
            <a:r>
              <a:rPr lang="zh-CN" altLang="en-US" sz="3600" dirty="0" smtClean="0"/>
              <a:t>兰与罗得的</a:t>
            </a: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与</a:t>
            </a: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：人生功课</a:t>
            </a:r>
            <a:endParaRPr lang="en-CA" altLang="zh-CN" sz="3600" dirty="0" smtClean="0"/>
          </a:p>
          <a:p>
            <a:pPr marL="1616075" indent="-449263">
              <a:buAutoNum type="arabicPeriod"/>
            </a:pPr>
            <a:r>
              <a:rPr lang="zh-CN" altLang="en-US" sz="3600" dirty="0" smtClean="0"/>
              <a:t>纷争的得与失</a:t>
            </a:r>
            <a:endParaRPr lang="en-US" altLang="zh-CN" sz="3600" dirty="0" smtClean="0"/>
          </a:p>
          <a:p>
            <a:pPr marL="1616075" indent="-449263">
              <a:buAutoNum type="arabicPeriod"/>
            </a:pPr>
            <a:r>
              <a:rPr lang="zh-CN" altLang="en-US" sz="3600" dirty="0"/>
              <a:t>居</a:t>
            </a:r>
            <a:r>
              <a:rPr lang="zh-CN" altLang="en-US" sz="3600" dirty="0" smtClean="0"/>
              <a:t>住的得与失</a:t>
            </a:r>
            <a:endParaRPr lang="en-US" altLang="zh-CN" sz="3600" dirty="0" smtClean="0"/>
          </a:p>
          <a:p>
            <a:pPr marL="1616075" indent="-449263">
              <a:buAutoNum type="arabicPeriod"/>
            </a:pPr>
            <a:r>
              <a:rPr lang="zh-CN" altLang="en-US" sz="3600" dirty="0"/>
              <a:t>争</a:t>
            </a:r>
            <a:r>
              <a:rPr lang="zh-CN" altLang="en-US" sz="3600" dirty="0" smtClean="0"/>
              <a:t>战的得与失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235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纷争的得与失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罗得：与亚伯兰对照的角色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他拉的後代记在下面。他拉生亚伯兰、拿鹤、哈兰；哈兰生罗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得。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en-CA" sz="3600" dirty="0" smtClean="0"/>
              <a:t>11:27</a:t>
            </a:r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关系：他是亚伯兰的侄儿</a:t>
            </a:r>
            <a:endParaRPr lang="en-US" altLang="zh-CN" sz="3600" dirty="0" smtClean="0"/>
          </a:p>
          <a:p>
            <a:r>
              <a:rPr lang="zh-CN" altLang="en-US" sz="3600" dirty="0"/>
              <a:t>纷</a:t>
            </a:r>
            <a:r>
              <a:rPr lang="zh-CN" altLang="en-US" sz="3600" dirty="0" smtClean="0"/>
              <a:t>争爆发：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亚伯兰的牧人和罗得的牧人相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争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sz="3600" dirty="0" smtClean="0"/>
              <a:t>13:7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5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纷争的得与失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纷争的原因：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因为他们的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财物甚多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，使他们不能同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居。</a:t>
            </a:r>
            <a:r>
              <a:rPr lang="en-US" altLang="zh-CN" sz="3600" dirty="0" smtClean="0"/>
              <a:t>							</a:t>
            </a:r>
            <a:r>
              <a:rPr lang="en-US" sz="3600" dirty="0" smtClean="0"/>
              <a:t>13:6</a:t>
            </a:r>
          </a:p>
          <a:p>
            <a:r>
              <a:rPr lang="zh-CN" altLang="en-US" sz="3600" dirty="0"/>
              <a:t>自古以</a:t>
            </a:r>
            <a:r>
              <a:rPr lang="zh-CN" altLang="en-US" sz="3600" dirty="0" smtClean="0"/>
              <a:t>来财物、利益总是纷争的主要原因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2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纷争的得与失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面对纷争：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你我不可相争，你的牧人和我的牧人也不可相争，因为我们是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骨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肉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/>
              <a:t>	</a:t>
            </a:r>
            <a:r>
              <a:rPr lang="en-US" sz="3600" dirty="0" smtClean="0"/>
              <a:t>13:</a:t>
            </a:r>
            <a:r>
              <a:rPr lang="en-US" altLang="zh-CN" sz="3600" dirty="0" smtClean="0"/>
              <a:t>8</a:t>
            </a:r>
            <a:endParaRPr lang="en-US" sz="3600" dirty="0" smtClean="0"/>
          </a:p>
          <a:p>
            <a:r>
              <a:rPr lang="zh-CN" altLang="en-US" sz="3600" dirty="0" smtClean="0"/>
              <a:t>平息纷争：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遍地不都在你眼前吗？请你离开我：你向左，我就向右；你向右，我就向左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	</a:t>
            </a:r>
            <a:r>
              <a:rPr lang="en-US" sz="3600" dirty="0" smtClean="0"/>
              <a:t>13:</a:t>
            </a:r>
            <a:r>
              <a:rPr lang="en-US" altLang="zh-CN" sz="3600" dirty="0" smtClean="0"/>
              <a:t>9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4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纷争的得与失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" y="1311965"/>
            <a:ext cx="4400550" cy="489150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 </a:t>
            </a:r>
            <a:r>
              <a:rPr lang="zh-CN" altLang="en-US" sz="3600" dirty="0" smtClean="0"/>
              <a:t>       罗得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选</a:t>
            </a:r>
            <a:r>
              <a:rPr lang="zh-CN" altLang="en-US" sz="3600" dirty="0" smtClean="0"/>
              <a:t>择：有优先选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先选约旦河平原、城市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：富饶丰美之地，城市生活，发展空间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：良心平衡、心中平安、神国身份</a:t>
            </a:r>
            <a:endParaRPr lang="en-US" altLang="zh-CN" sz="3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311965"/>
            <a:ext cx="4362450" cy="4891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/>
              <a:t>        亚伯兰</a:t>
            </a:r>
            <a:endParaRPr lang="en-US" altLang="zh-CN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/>
              <a:t>选择：让出优先权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后选迦南山地</a:t>
            </a:r>
            <a:endParaRPr lang="en-US" altLang="zh-CN" sz="3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dirty="0" smtClean="0">
                <a:solidFill>
                  <a:srgbClr val="C00000"/>
                </a:solidFill>
              </a:rPr>
              <a:t>失</a:t>
            </a:r>
            <a:r>
              <a:rPr lang="zh-CN" altLang="en-US" sz="3600" dirty="0" smtClean="0"/>
              <a:t>：土地贫瘠，不够发达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solidFill>
                  <a:srgbClr val="C00000"/>
                </a:solidFill>
              </a:rPr>
              <a:t>得</a:t>
            </a:r>
            <a:r>
              <a:rPr lang="zh-CN" altLang="en-US" sz="3600" dirty="0" smtClean="0"/>
              <a:t>：亲情、道德、神的喜悦、神的祝福</a:t>
            </a:r>
            <a:endParaRPr lang="en-US" altLang="zh-CN" sz="3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698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335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纷争的得与失</a:t>
            </a:r>
            <a:r>
              <a:rPr lang="en-US" altLang="zh-CN" sz="4000" dirty="0" smtClean="0"/>
              <a:t>	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1965"/>
            <a:ext cx="8096250" cy="489150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神对亚伯兰的祝福：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从你所在的地方，你举目向东西南北观看；凡你所看见的一切地，我都要赐给你和你的後裔，直到永远。我也要使你的後裔如同地上的尘沙那样多，人若能数算地上的尘沙才能数算你的後裔。你起来，纵横走遍这地，因为我必把这地赐给你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/>
              <a:t>	                         </a:t>
            </a:r>
            <a:r>
              <a:rPr lang="en-US" sz="3600" dirty="0" smtClean="0"/>
              <a:t>13:</a:t>
            </a:r>
            <a:r>
              <a:rPr lang="en-US" altLang="zh-CN" sz="3600" dirty="0" smtClean="0"/>
              <a:t>14-17</a:t>
            </a:r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554D5-8613-4232-A1DF-244B430F119D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2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1737</Words>
  <Application>Microsoft Office PowerPoint</Application>
  <PresentationFormat>On-screen Show (4:3)</PresentationFormat>
  <Paragraphs>145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FangSong</vt:lpstr>
      <vt:lpstr>KaiTi</vt:lpstr>
      <vt:lpstr>微軟正黑體</vt:lpstr>
      <vt:lpstr>黑体</vt:lpstr>
      <vt:lpstr>SimSun</vt:lpstr>
      <vt:lpstr>Arial</vt:lpstr>
      <vt:lpstr>Calibri</vt:lpstr>
      <vt:lpstr>Cambria</vt:lpstr>
      <vt:lpstr>Times New Roman</vt:lpstr>
      <vt:lpstr>Office Theme</vt:lpstr>
      <vt:lpstr>得 与 失</vt:lpstr>
      <vt:lpstr>PowerPoint Presentation</vt:lpstr>
      <vt:lpstr>PowerPoint Presentation</vt:lpstr>
      <vt:lpstr>引言：人生的得与失 </vt:lpstr>
      <vt:lpstr>1. 纷争的得与失 </vt:lpstr>
      <vt:lpstr>1. 纷争的得与失 </vt:lpstr>
      <vt:lpstr>1. 纷争的得与失 </vt:lpstr>
      <vt:lpstr>1. 纷争的得与失 </vt:lpstr>
      <vt:lpstr>1. 纷争的得与失 </vt:lpstr>
      <vt:lpstr>1. 纷争的得与失 </vt:lpstr>
      <vt:lpstr>2. 居住的得与失 </vt:lpstr>
      <vt:lpstr>2. 居住的得与失 </vt:lpstr>
      <vt:lpstr>2. 居住的得与失 </vt:lpstr>
      <vt:lpstr>2. 居住的得与失 </vt:lpstr>
      <vt:lpstr>3. 争战的得与失 </vt:lpstr>
      <vt:lpstr>3. 争战的得与失 </vt:lpstr>
      <vt:lpstr>3. 争战的得与失 </vt:lpstr>
      <vt:lpstr>3. 争战的得与失 </vt:lpstr>
      <vt:lpstr>3. 争战的得与失 </vt:lpstr>
      <vt:lpstr>4. 得与失的思考 </vt:lpstr>
      <vt:lpstr>4. 得与失的思考 </vt:lpstr>
      <vt:lpstr>小  结 </vt:lpstr>
      <vt:lpstr>   圣      餐  Communion</vt:lpstr>
      <vt:lpstr>奇妙十架（1/2）</vt:lpstr>
      <vt:lpstr>奇妙十架（2/2）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得与失</dc:title>
  <dc:creator>dli</dc:creator>
  <cp:lastModifiedBy>dli</cp:lastModifiedBy>
  <cp:revision>49</cp:revision>
  <dcterms:created xsi:type="dcterms:W3CDTF">2017-03-18T13:08:36Z</dcterms:created>
  <dcterms:modified xsi:type="dcterms:W3CDTF">2017-04-02T11:13:26Z</dcterms:modified>
</cp:coreProperties>
</file>