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2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8839B-6DE8-453C-B1C3-D03C03E76DA2}" type="datetimeFigureOut">
              <a:rPr lang="en-CA" smtClean="0"/>
              <a:t>06/04/2017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966C8-4DDD-4F55-B76B-26E763FB90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322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966C8-4DDD-4F55-B76B-26E763FB904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12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1A7E-386C-43B3-BB16-30EF16776C64}" type="datetime1">
              <a:rPr lang="en-CA" smtClean="0"/>
              <a:t>06/04/2017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73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87F6-BAE9-48A3-ABB5-06072D50C4AF}" type="datetime1">
              <a:rPr lang="en-CA" smtClean="0"/>
              <a:t>06/04/2017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23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03BF-0D06-42BB-90CB-FE31FA0F9A76}" type="datetime1">
              <a:rPr lang="en-CA" smtClean="0"/>
              <a:t>06/04/2017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546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C72C-4568-4578-BC47-73F46E763D85}" type="datetime1">
              <a:rPr lang="en-CA" smtClean="0"/>
              <a:t>06/04/2017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26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F178-2D4F-4F3F-86B3-BB87E564C2AF}" type="datetime1">
              <a:rPr lang="en-CA" smtClean="0"/>
              <a:t>06/04/2017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69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E112-EBFC-4FA4-B763-8547D0538CFF}" type="datetime1">
              <a:rPr lang="en-CA" smtClean="0"/>
              <a:t>06/04/2017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974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D848-A3F3-4F79-B2BE-A0F3B51BBD1F}" type="datetime1">
              <a:rPr lang="en-CA" smtClean="0"/>
              <a:t>06/04/2017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85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1018-348C-4E39-BE56-7D338671BF30}" type="datetime1">
              <a:rPr lang="en-CA" smtClean="0"/>
              <a:t>06/04/2017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82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C53-0DDC-4EBE-8452-E7D09B8291D6}" type="datetime1">
              <a:rPr lang="en-CA" smtClean="0"/>
              <a:t>06/04/2017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307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6094-A951-4635-8A19-45024C71D68C}" type="datetime1">
              <a:rPr lang="en-CA" smtClean="0"/>
              <a:t>06/04/2017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45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6AFE-43DC-4FFF-998A-F081653E1602}" type="datetime1">
              <a:rPr lang="en-CA" smtClean="0"/>
              <a:t>06/04/2017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13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3CC38-FF1A-40CA-8F1F-C6017C8B1B09}" type="datetime1">
              <a:rPr lang="en-CA" smtClean="0"/>
              <a:t>06/04/2017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F13B8-2C67-4567-9A3D-3FF6BAFA2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38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3565"/>
          <a:stretch/>
        </p:blipFill>
        <p:spPr>
          <a:xfrm>
            <a:off x="189806" y="212793"/>
            <a:ext cx="8768664" cy="64530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glow rad="127000">
              <a:srgbClr val="002060"/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880" y="499510"/>
            <a:ext cx="4263885" cy="4758290"/>
          </a:xfrm>
        </p:spPr>
        <p:txBody>
          <a:bodyPr anchor="t" anchorCtr="0">
            <a:norm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effectLst>
                  <a:glow rad="127000">
                    <a:srgbClr val="002060">
                      <a:alpha val="90000"/>
                    </a:srgbClr>
                  </a:glow>
                </a:effectLst>
              </a:rPr>
              <a:t>亚伯拉</a:t>
            </a:r>
            <a:r>
              <a:rPr lang="zh-CN" altLang="en-US" dirty="0" smtClean="0">
                <a:solidFill>
                  <a:schemeClr val="bg1"/>
                </a:solidFill>
                <a:effectLst>
                  <a:glow rad="127000">
                    <a:srgbClr val="002060">
                      <a:alpha val="90000"/>
                    </a:srgbClr>
                  </a:glow>
                </a:effectLst>
              </a:rPr>
              <a:t>罕  </a:t>
            </a:r>
            <a:r>
              <a:rPr lang="en-US" altLang="zh-CN" dirty="0" smtClean="0">
                <a:solidFill>
                  <a:schemeClr val="bg1"/>
                </a:solidFill>
                <a:effectLst>
                  <a:glow rad="127000">
                    <a:srgbClr val="002060">
                      <a:alpha val="90000"/>
                    </a:srgbClr>
                  </a:glow>
                </a:effectLst>
              </a:rPr>
              <a:t>  </a:t>
            </a:r>
            <a:endParaRPr lang="en-CA" dirty="0">
              <a:solidFill>
                <a:schemeClr val="bg1"/>
              </a:solidFill>
              <a:effectLst>
                <a:glow rad="127000">
                  <a:srgbClr val="002060">
                    <a:alpha val="90000"/>
                  </a:srgb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617" y="5897217"/>
            <a:ext cx="8040757" cy="579781"/>
          </a:xfrm>
        </p:spPr>
        <p:txBody>
          <a:bodyPr>
            <a:no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90000"/>
                    </a:schemeClr>
                  </a:glow>
                </a:effectLst>
              </a:rPr>
              <a:t>创世记解经讲道系列：信心之父亚伯拉罕</a:t>
            </a:r>
            <a:r>
              <a:rPr lang="en-US" altLang="zh-CN" sz="3200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90000"/>
                    </a:schemeClr>
                  </a:glow>
                </a:effectLst>
              </a:rPr>
              <a:t>(5)</a:t>
            </a:r>
            <a:endParaRPr lang="en-CA" sz="3200" dirty="0">
              <a:solidFill>
                <a:schemeClr val="bg1"/>
              </a:solidFill>
              <a:effectLst>
                <a:glow rad="139700">
                  <a:schemeClr val="tx1">
                    <a:alpha val="90000"/>
                  </a:schemeClr>
                </a:glo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41248" y="439878"/>
            <a:ext cx="4263885" cy="47582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zh-CN" dirty="0" smtClean="0">
                <a:solidFill>
                  <a:schemeClr val="bg1"/>
                </a:solidFill>
                <a:effectLst>
                  <a:glow rad="127000">
                    <a:srgbClr val="002060">
                      <a:alpha val="90000"/>
                    </a:srgbClr>
                  </a:glow>
                </a:effectLst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effectLst>
                  <a:glow rad="127000">
                    <a:srgbClr val="002060">
                      <a:alpha val="90000"/>
                    </a:srgbClr>
                  </a:glow>
                </a:effectLst>
              </a:rPr>
            </a:br>
            <a:r>
              <a:rPr lang="en-US" altLang="zh-CN" dirty="0" smtClean="0">
                <a:solidFill>
                  <a:schemeClr val="bg1"/>
                </a:solidFill>
                <a:effectLst>
                  <a:glow rad="127000">
                    <a:srgbClr val="002060">
                      <a:alpha val="90000"/>
                    </a:srgbClr>
                  </a:glow>
                </a:effectLst>
              </a:rPr>
              <a:t>   </a:t>
            </a:r>
            <a:r>
              <a:rPr lang="zh-CN" altLang="en-US" sz="4800" dirty="0" smtClean="0">
                <a:solidFill>
                  <a:schemeClr val="bg1"/>
                </a:solidFill>
                <a:effectLst>
                  <a:glow rad="127000">
                    <a:srgbClr val="002060">
                      <a:alpha val="90000"/>
                    </a:srgbClr>
                  </a:glow>
                </a:effectLst>
              </a:rPr>
              <a:t>献</a:t>
            </a:r>
            <a:r>
              <a:rPr lang="zh-CN" altLang="en-US" dirty="0" smtClean="0">
                <a:solidFill>
                  <a:schemeClr val="bg1"/>
                </a:solidFill>
                <a:effectLst>
                  <a:glow rad="127000">
                    <a:srgbClr val="002060">
                      <a:alpha val="90000"/>
                    </a:srgbClr>
                  </a:glow>
                </a:effectLst>
              </a:rPr>
              <a:t>  以 撒  </a:t>
            </a:r>
            <a:r>
              <a:rPr lang="en-US" altLang="zh-CN" dirty="0" smtClean="0">
                <a:solidFill>
                  <a:schemeClr val="bg1"/>
                </a:solidFill>
                <a:effectLst>
                  <a:glow rad="127000">
                    <a:srgbClr val="002060">
                      <a:alpha val="90000"/>
                    </a:srgbClr>
                  </a:glow>
                </a:effectLst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effectLst>
                  <a:glow rad="127000">
                    <a:srgbClr val="002060">
                      <a:alpha val="90000"/>
                    </a:srgbClr>
                  </a:glow>
                </a:effectLst>
              </a:rPr>
            </a:br>
            <a:r>
              <a:rPr lang="en-US" altLang="zh-CN" dirty="0" smtClean="0">
                <a:solidFill>
                  <a:schemeClr val="bg1"/>
                </a:solidFill>
                <a:effectLst>
                  <a:glow rad="127000">
                    <a:srgbClr val="002060">
                      <a:alpha val="90000"/>
                    </a:srgbClr>
                  </a:glow>
                </a:effectLst>
              </a:rPr>
              <a:t>     </a:t>
            </a:r>
            <a:r>
              <a:rPr lang="zh-CN" altLang="en-US" sz="4800" dirty="0" smtClean="0">
                <a:solidFill>
                  <a:schemeClr val="bg1"/>
                </a:solidFill>
                <a:effectLst>
                  <a:glow rad="127000">
                    <a:srgbClr val="002060">
                      <a:alpha val="90000"/>
                    </a:srgbClr>
                  </a:glow>
                </a:effectLst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effectLst>
                  <a:glow rad="127000">
                    <a:srgbClr val="002060">
                      <a:alpha val="90000"/>
                    </a:srgbClr>
                  </a:glow>
                </a:effectLst>
              </a:rPr>
              <a:t>  问 题</a:t>
            </a:r>
            <a:endParaRPr lang="en-CA" dirty="0">
              <a:solidFill>
                <a:schemeClr val="bg1"/>
              </a:solidFill>
              <a:effectLst>
                <a:glow rad="127000">
                  <a:srgbClr val="002060">
                    <a:alpha val="9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236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159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亚伯拉罕怎么能下的去手？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0151"/>
            <a:ext cx="8115300" cy="4995862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亚伯拉</a:t>
            </a:r>
            <a:r>
              <a:rPr lang="zh-CN" altLang="en-US" sz="3600" dirty="0" smtClean="0"/>
              <a:t>罕虽然紧张，但心里明白：</a:t>
            </a:r>
            <a:endParaRPr lang="en-US" altLang="zh-CN" sz="3600" dirty="0" smtClean="0"/>
          </a:p>
          <a:p>
            <a:r>
              <a:rPr lang="zh-CN" altLang="en-US" sz="3600" dirty="0" smtClean="0"/>
              <a:t>神绝对不会出尔反尔、自相矛盾</a:t>
            </a:r>
            <a:endParaRPr lang="en-US" altLang="zh-CN" sz="3600" dirty="0" smtClean="0"/>
          </a:p>
          <a:p>
            <a:pPr>
              <a:lnSpc>
                <a:spcPct val="115000"/>
              </a:lnSpc>
            </a:pPr>
            <a:r>
              <a:rPr lang="zh-CN" altLang="en-US" sz="3600" dirty="0" smtClean="0">
                <a:latin typeface="+mn-ea"/>
              </a:rPr>
              <a:t>神完全可以成就死里复活的神迹</a:t>
            </a:r>
            <a:endParaRPr lang="en-US" altLang="zh-CN" sz="3600" dirty="0" smtClean="0">
              <a:latin typeface="+mn-ea"/>
            </a:endParaRPr>
          </a:p>
          <a:p>
            <a:pPr>
              <a:lnSpc>
                <a:spcPct val="115000"/>
              </a:lnSpc>
            </a:pPr>
            <a:r>
              <a:rPr lang="zh-CN" altLang="en-US" sz="3600" dirty="0">
                <a:latin typeface="+mn-ea"/>
              </a:rPr>
              <a:t>神必定</a:t>
            </a:r>
            <a:r>
              <a:rPr lang="zh-CN" altLang="en-US" sz="3600" dirty="0" smtClean="0">
                <a:latin typeface="+mn-ea"/>
              </a:rPr>
              <a:t>会让以撒活着一起回来！</a:t>
            </a:r>
            <a:endParaRPr lang="en-US" altLang="zh-CN" sz="3600" dirty="0" smtClean="0">
              <a:latin typeface="+mn-ea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zh-CN" sz="3600" b="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亚伯拉罕对他的仆人说：「你们和驴在此等候，</a:t>
            </a:r>
            <a:r>
              <a:rPr lang="zh-CN" sz="3600" b="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我与童子</a:t>
            </a:r>
            <a:r>
              <a:rPr lang="zh-CN" sz="3600" b="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往那里去拜一拜，</a:t>
            </a:r>
            <a:r>
              <a:rPr lang="zh-CN" sz="3600" b="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就回到你们这里来</a:t>
            </a:r>
            <a:r>
              <a:rPr lang="zh-CN" sz="3600" b="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r>
              <a:rPr lang="en-US" altLang="zh-CN" sz="3600" b="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                     5</a:t>
            </a:r>
            <a:endParaRPr lang="en-US" altLang="zh-CN" sz="3600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631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159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亚伯拉罕怎么能下的去手？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0151"/>
            <a:ext cx="8115300" cy="4995862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亚伯拉</a:t>
            </a:r>
            <a:r>
              <a:rPr lang="zh-CN" altLang="en-US" sz="3600" dirty="0" smtClean="0"/>
              <a:t>罕对神有绝对的信心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b="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亚伯拉罕</a:t>
            </a:r>
            <a:r>
              <a:rPr lang="zh-CN" sz="3600" b="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因著信</a:t>
            </a:r>
            <a:r>
              <a:rPr lang="zh-CN" sz="3600" b="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，被试验的时候，就把以撒献上；这便是那欢喜领受应许的，将自己独生的儿子献上。…他</a:t>
            </a:r>
            <a:r>
              <a:rPr lang="zh-CN" sz="3600" b="0" u="sng" dirty="0" smtClean="0">
                <a:solidFill>
                  <a:srgbClr val="0070C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以为</a:t>
            </a:r>
            <a:r>
              <a:rPr lang="zh-CN" sz="3600" b="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神还能叫人从死里复活；他也彷佛从死中得回他的儿子来。</a:t>
            </a:r>
            <a:r>
              <a:rPr lang="en-US" altLang="zh-CN" sz="3600" b="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          </a:t>
            </a:r>
            <a:r>
              <a:rPr lang="zh-CN" b="0" dirty="0" smtClean="0">
                <a:effectLst/>
                <a:ea typeface="SimSun" panose="02010600030101010101" pitchFamily="2" charset="-122"/>
                <a:cs typeface="SimSun" panose="02010600030101010101" pitchFamily="2" charset="-122"/>
              </a:rPr>
              <a:t>希伯来书</a:t>
            </a:r>
            <a:r>
              <a:rPr lang="en-US" b="0" dirty="0" smtClean="0">
                <a:effectLst/>
                <a:latin typeface="SimSun" panose="02010600030101010101" pitchFamily="2" charset="-122"/>
                <a:cs typeface="SimSun" panose="02010600030101010101" pitchFamily="2" charset="-122"/>
              </a:rPr>
              <a:t>11:17,19</a:t>
            </a:r>
          </a:p>
          <a:p>
            <a:pPr marL="0" indent="0">
              <a:buNone/>
            </a:pPr>
            <a:r>
              <a:rPr lang="zh-CN" altLang="en-US" sz="3600" b="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‘</a:t>
            </a:r>
            <a:r>
              <a:rPr lang="zh-CN" sz="3600" b="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以为</a:t>
            </a:r>
            <a:r>
              <a:rPr lang="zh-CN" altLang="en-US" sz="3600" b="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’</a:t>
            </a:r>
            <a:r>
              <a:rPr lang="en-US" altLang="zh-CN" sz="3600" b="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= </a:t>
            </a:r>
            <a:r>
              <a:rPr lang="zh-CN" altLang="en-US" sz="3600" dirty="0" smtClean="0"/>
              <a:t>判</a:t>
            </a:r>
            <a:r>
              <a:rPr lang="zh-CN" altLang="en-US" sz="3600" dirty="0"/>
              <a:t>定、预见、相信、推</a:t>
            </a:r>
            <a:r>
              <a:rPr lang="zh-CN" altLang="en-US" sz="3600" dirty="0" smtClean="0"/>
              <a:t>算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3600" dirty="0" smtClean="0"/>
              <a:t>       </a:t>
            </a:r>
            <a:r>
              <a:rPr lang="zh-CN" altLang="en-US" sz="3600" dirty="0" smtClean="0"/>
              <a:t>认为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现代</a:t>
            </a:r>
            <a:r>
              <a:rPr lang="en-US" altLang="zh-CN" sz="3600" dirty="0" smtClean="0"/>
              <a:t>);  </a:t>
            </a:r>
            <a:r>
              <a:rPr lang="zh-CN" altLang="en-US" sz="3600" dirty="0" smtClean="0"/>
              <a:t>相信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简明</a:t>
            </a:r>
            <a:r>
              <a:rPr lang="en-US" altLang="zh-CN" sz="3600" dirty="0" smtClean="0"/>
              <a:t>)</a:t>
            </a:r>
            <a:br>
              <a:rPr lang="en-US" altLang="zh-CN" sz="3600" dirty="0" smtClean="0"/>
            </a:br>
            <a:r>
              <a:rPr lang="en-US" altLang="zh-CN" sz="3600" dirty="0" smtClean="0"/>
              <a:t>       accounting(KJV), was certain(ISV)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32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159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亚伯拉罕怎么能下的去手？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0151"/>
            <a:ext cx="8115300" cy="4995862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亚伯拉</a:t>
            </a:r>
            <a:r>
              <a:rPr lang="zh-CN" altLang="en-US" sz="3600" dirty="0" smtClean="0"/>
              <a:t>罕有大信心，因为：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他真正认识神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	</a:t>
            </a:r>
            <a:r>
              <a:rPr lang="zh-CN" altLang="en-US" sz="3600" dirty="0" smtClean="0"/>
              <a:t>他经历了神的信实和大能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3600" dirty="0" smtClean="0"/>
              <a:t>	</a:t>
            </a:r>
            <a:r>
              <a:rPr lang="zh-CN" altLang="en-US" sz="3600" dirty="0" smtClean="0"/>
              <a:t>他知道神的旨意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亚伯拉罕所信的，是那叫死人复活、使无变为有的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神。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罗马书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4:17</a:t>
            </a:r>
            <a:endParaRPr lang="en-US" altLang="zh-CN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7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159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3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以撒为什么乖乖受死？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0151"/>
            <a:ext cx="8115300" cy="4995862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以撒当时到底多大年纪？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“童子”</a:t>
            </a:r>
            <a:r>
              <a:rPr lang="en-US" altLang="zh-CN" sz="3600" dirty="0" smtClean="0"/>
              <a:t>=</a:t>
            </a:r>
            <a:r>
              <a:rPr lang="zh-CN" altLang="en-US" sz="3600" dirty="0"/>
              <a:t> </a:t>
            </a:r>
            <a:r>
              <a:rPr lang="zh-CN" altLang="en-US" sz="3600" dirty="0" smtClean="0"/>
              <a:t>年轻人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	</a:t>
            </a:r>
            <a:r>
              <a:rPr lang="zh-CN" altLang="en-US" sz="3600" dirty="0" smtClean="0"/>
              <a:t>他能背足够献祭的木柴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	</a:t>
            </a:r>
            <a:r>
              <a:rPr lang="zh-CN" altLang="en-US" sz="3600" dirty="0" smtClean="0"/>
              <a:t>他有成熟人的思考和问题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3600" dirty="0" smtClean="0"/>
              <a:t>	</a:t>
            </a:r>
            <a:endParaRPr lang="en-US" altLang="zh-CN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260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1597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以撒为什么乖乖受死？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0151"/>
            <a:ext cx="7886700" cy="4995862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父子俩登山的对话：                  </a:t>
            </a:r>
            <a:r>
              <a:rPr lang="en-US" altLang="zh-CN" sz="3600" dirty="0" smtClean="0"/>
              <a:t>7-8</a:t>
            </a:r>
          </a:p>
          <a:p>
            <a:pPr marL="0" indent="0">
              <a:buNone/>
            </a:pPr>
            <a:r>
              <a:rPr lang="zh-CN" sz="3600" b="0" dirty="0" smtClean="0">
                <a:effectLst/>
                <a:ea typeface="SimSun" panose="02010600030101010101" pitchFamily="2" charset="-122"/>
                <a:cs typeface="SimSun" panose="02010600030101010101" pitchFamily="2" charset="-122"/>
              </a:rPr>
              <a:t>儿子喊</a:t>
            </a:r>
            <a:r>
              <a:rPr lang="zh-CN" altLang="en-US" sz="3600" dirty="0">
                <a:latin typeface="SimSun" panose="02010600030101010101" pitchFamily="2" charset="-122"/>
                <a:cs typeface="SimSun" panose="02010600030101010101" pitchFamily="2" charset="-122"/>
              </a:rPr>
              <a:t>：</a:t>
            </a:r>
            <a:r>
              <a:rPr lang="zh-CN" sz="3600" b="0" dirty="0" smtClean="0">
                <a:effectLst/>
                <a:ea typeface="SimSun" panose="02010600030101010101" pitchFamily="2" charset="-122"/>
                <a:cs typeface="SimSun" panose="02010600030101010101" pitchFamily="2" charset="-122"/>
              </a:rPr>
              <a:t>“</a:t>
            </a:r>
            <a:r>
              <a:rPr lang="zh-CN" sz="3600" b="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父亲哪！</a:t>
            </a:r>
            <a:r>
              <a:rPr lang="en-US" sz="3600" b="0" dirty="0" smtClean="0">
                <a:effectLst/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”</a:t>
            </a:r>
            <a:r>
              <a:rPr lang="zh-CN" sz="3600" b="0" dirty="0" smtClean="0">
                <a:effectLst/>
                <a:ea typeface="SimSun" panose="02010600030101010101" pitchFamily="2" charset="-122"/>
                <a:cs typeface="SimSun" panose="02010600030101010101" pitchFamily="2" charset="-122"/>
              </a:rPr>
              <a:t>，</a:t>
            </a:r>
            <a:endParaRPr lang="en-US" altLang="zh-CN" sz="3600" b="0" dirty="0" smtClean="0">
              <a:effectLst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sz="3600" b="0" dirty="0" smtClean="0">
                <a:effectLst/>
                <a:ea typeface="SimSun" panose="02010600030101010101" pitchFamily="2" charset="-122"/>
                <a:cs typeface="SimSun" panose="02010600030101010101" pitchFamily="2" charset="-122"/>
              </a:rPr>
              <a:t>父亲应：“</a:t>
            </a:r>
            <a:r>
              <a:rPr lang="zh-CN" sz="3600" b="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我儿，我在这里</a:t>
            </a:r>
            <a:r>
              <a:rPr lang="zh-CN" altLang="en-US" sz="3600" b="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”</a:t>
            </a:r>
            <a:r>
              <a:rPr lang="zh-CN" sz="3600" b="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endParaRPr lang="en-US" altLang="zh-CN" sz="3600" b="0" dirty="0" smtClean="0">
              <a:effectLst/>
              <a:ea typeface="KaiTi" panose="02010609060101010101" pitchFamily="49" charset="-122"/>
              <a:cs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sz="3600" b="0" dirty="0" smtClean="0">
                <a:effectLst/>
                <a:ea typeface="SimSun" panose="02010600030101010101" pitchFamily="2" charset="-122"/>
                <a:cs typeface="SimSun" panose="02010600030101010101" pitchFamily="2" charset="-122"/>
              </a:rPr>
              <a:t>儿子问</a:t>
            </a:r>
            <a:r>
              <a:rPr lang="zh-CN" sz="3600" b="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：“请看，火与柴都有了，但燔祭的羊羔在那里呢？</a:t>
            </a:r>
            <a:r>
              <a:rPr lang="en-US" sz="3600" b="0" dirty="0" smtClean="0">
                <a:effectLst/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”</a:t>
            </a:r>
          </a:p>
          <a:p>
            <a:pPr marL="0" indent="0">
              <a:buNone/>
            </a:pPr>
            <a:r>
              <a:rPr lang="zh-CN" sz="3600" b="0" dirty="0" smtClean="0">
                <a:effectLst/>
                <a:ea typeface="SimSun" panose="02010600030101010101" pitchFamily="2" charset="-122"/>
                <a:cs typeface="SimSun" panose="02010600030101010101" pitchFamily="2" charset="-122"/>
              </a:rPr>
              <a:t>父亲答：</a:t>
            </a:r>
            <a:r>
              <a:rPr lang="en-US" sz="3600" b="0" dirty="0" smtClean="0">
                <a:effectLst/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“</a:t>
            </a:r>
            <a:r>
              <a:rPr lang="zh-CN" sz="3600" b="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我儿，神必自己预备作燔祭的羊羔</a:t>
            </a:r>
            <a:r>
              <a:rPr lang="en-US" sz="3600" b="0" dirty="0" smtClean="0">
                <a:effectLst/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”</a:t>
            </a:r>
            <a:r>
              <a:rPr lang="zh-CN" sz="3600" b="0" dirty="0" smtClean="0">
                <a:effectLst/>
                <a:ea typeface="SimSun" panose="02010600030101010101" pitchFamily="2" charset="-122"/>
                <a:cs typeface="SimSun" panose="02010600030101010101" pitchFamily="2" charset="-122"/>
              </a:rPr>
              <a:t>。</a:t>
            </a:r>
            <a:endParaRPr lang="en-US" altLang="zh-CN" sz="3600" dirty="0" smtClean="0"/>
          </a:p>
          <a:p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12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1597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以撒为什么乖乖受死？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0151"/>
            <a:ext cx="7886700" cy="4995862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以撒当时到底多大年纪？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	</a:t>
            </a:r>
            <a:r>
              <a:rPr lang="zh-CN" altLang="en-US" sz="3600" dirty="0" smtClean="0"/>
              <a:t>大卫</a:t>
            </a:r>
            <a:r>
              <a:rPr lang="en-US" altLang="zh-CN" sz="3600" dirty="0" smtClean="0"/>
              <a:t>·</a:t>
            </a:r>
            <a:r>
              <a:rPr lang="zh-CN" altLang="en-US" sz="3600" dirty="0" smtClean="0"/>
              <a:t>鲍森：</a:t>
            </a:r>
            <a:r>
              <a:rPr lang="en-US" altLang="zh-CN" sz="3600" dirty="0" smtClean="0"/>
              <a:t>33</a:t>
            </a:r>
            <a:r>
              <a:rPr lang="zh-CN" altLang="en-US" sz="3600" dirty="0" smtClean="0"/>
              <a:t>岁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	</a:t>
            </a:r>
            <a:r>
              <a:rPr lang="zh-CN" altLang="en-US" sz="3600" dirty="0" smtClean="0"/>
              <a:t>有人推算：</a:t>
            </a:r>
            <a:r>
              <a:rPr lang="en-US" altLang="zh-CN" sz="3600" dirty="0" smtClean="0"/>
              <a:t>30-36</a:t>
            </a:r>
            <a:r>
              <a:rPr lang="zh-CN" altLang="en-US" sz="3600" dirty="0" smtClean="0"/>
              <a:t>岁</a:t>
            </a:r>
            <a:endParaRPr lang="en-US" altLang="zh-CN" sz="3600" dirty="0" smtClean="0"/>
          </a:p>
          <a:p>
            <a:r>
              <a:rPr lang="zh-CN" altLang="en-US" sz="3600" dirty="0" smtClean="0"/>
              <a:t>无论如何以撒有足够的能力逃跑</a:t>
            </a:r>
            <a:endParaRPr lang="en-US" altLang="zh-CN" sz="3600" dirty="0" smtClean="0"/>
          </a:p>
          <a:p>
            <a:r>
              <a:rPr lang="zh-CN" altLang="en-US" sz="3600" dirty="0"/>
              <a:t>但</a:t>
            </a:r>
            <a:r>
              <a:rPr lang="zh-CN" altLang="en-US" sz="3600" dirty="0" smtClean="0"/>
              <a:t>是他却默默接受这样的安排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55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1597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以撒为什么乖乖受死？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0151"/>
            <a:ext cx="7886700" cy="4995862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以撒</a:t>
            </a:r>
            <a:r>
              <a:rPr lang="zh-CN" altLang="en-US" sz="3600" dirty="0"/>
              <a:t>甘</a:t>
            </a:r>
            <a:r>
              <a:rPr lang="zh-CN" altLang="en-US" sz="3600" dirty="0" smtClean="0"/>
              <a:t>心顺服因他明白神的旨意</a:t>
            </a:r>
            <a:endParaRPr lang="en-US" altLang="zh-CN" sz="3600" dirty="0" smtClean="0"/>
          </a:p>
          <a:p>
            <a:r>
              <a:rPr lang="zh-CN" altLang="en-US" sz="3600" dirty="0" smtClean="0"/>
              <a:t>以撒的献身预表耶稣基督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他像羊羔被牵到宰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杀</a:t>
            </a:r>
            <a: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/>
            </a:r>
            <a:b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</a:b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之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地，又像羊在剪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毛</a:t>
            </a:r>
            <a: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/>
            </a:r>
            <a:b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</a:b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的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人手下无声，他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也</a:t>
            </a:r>
            <a: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/>
            </a:r>
            <a:b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</a:b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是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这样不开口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赛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53:7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9590"/>
          <a:stretch/>
        </p:blipFill>
        <p:spPr>
          <a:xfrm>
            <a:off x="5325644" y="2419350"/>
            <a:ext cx="3456405" cy="41719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252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159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</a:t>
            </a:r>
            <a:r>
              <a:rPr lang="en-US" altLang="zh-CN" sz="4000" dirty="0" smtClean="0"/>
              <a:t>. </a:t>
            </a:r>
            <a:r>
              <a:rPr lang="zh-CN" altLang="en-US" sz="4000" dirty="0"/>
              <a:t>哪</a:t>
            </a:r>
            <a:r>
              <a:rPr lang="zh-CN" altLang="en-US" sz="4000" dirty="0" smtClean="0"/>
              <a:t>里跑出一只羊羔来？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0151"/>
            <a:ext cx="7886700" cy="4995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燔祭的羊羔在那里呢？</a:t>
            </a:r>
            <a:endParaRPr lang="en-US" altLang="zh-CN" sz="3600" dirty="0" smtClean="0"/>
          </a:p>
          <a:p>
            <a:r>
              <a:rPr lang="zh-CN" altLang="en-US" sz="3600" dirty="0" smtClean="0"/>
              <a:t>天使及时制止了可能的悲剧</a:t>
            </a:r>
            <a:endParaRPr lang="en-US" altLang="zh-CN" sz="3600" dirty="0" smtClean="0"/>
          </a:p>
          <a:p>
            <a:r>
              <a:rPr lang="zh-CN" altLang="en-US" sz="3600" dirty="0"/>
              <a:t>天</a:t>
            </a:r>
            <a:r>
              <a:rPr lang="zh-CN" altLang="en-US" sz="3600" dirty="0" smtClean="0"/>
              <a:t>使指示他们发现那只羊羔</a:t>
            </a:r>
            <a:endParaRPr lang="en-US" altLang="zh-CN" sz="3600" dirty="0" smtClean="0"/>
          </a:p>
          <a:p>
            <a:r>
              <a:rPr lang="zh-CN" altLang="en-US" sz="3600" dirty="0" smtClean="0"/>
              <a:t>为何这只羊自投罗网？</a:t>
            </a:r>
            <a:endParaRPr lang="en-US" altLang="zh-CN" sz="3600" dirty="0" smtClean="0"/>
          </a:p>
          <a:p>
            <a:r>
              <a:rPr lang="zh-CN" altLang="en-US" sz="3600" dirty="0"/>
              <a:t>因</a:t>
            </a:r>
            <a:r>
              <a:rPr lang="zh-CN" altLang="en-US" sz="3600" dirty="0" smtClean="0"/>
              <a:t>为这是神的预备。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988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1597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5. </a:t>
            </a:r>
            <a:r>
              <a:rPr lang="zh-CN" altLang="en-US" sz="4000" dirty="0" smtClean="0"/>
              <a:t>这故事与我们有什么关系？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0150"/>
            <a:ext cx="8096250" cy="5105399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5.1</a:t>
            </a:r>
            <a:r>
              <a:rPr lang="zh-CN" altLang="en-US" sz="3600" smtClean="0"/>
              <a:t>神为我们塑造了真实榜</a:t>
            </a:r>
            <a:r>
              <a:rPr lang="zh-CN" altLang="en-US" sz="3600" dirty="0"/>
              <a:t>样</a:t>
            </a:r>
            <a:endParaRPr lang="en-US" altLang="zh-CN" sz="3600" dirty="0"/>
          </a:p>
          <a:p>
            <a:r>
              <a:rPr lang="zh-CN" altLang="en-US" sz="3600" dirty="0" smtClean="0"/>
              <a:t>从亚伯拉罕身上看到真正信心</a:t>
            </a:r>
            <a:endParaRPr lang="en-US" altLang="zh-CN" sz="3600" dirty="0" smtClean="0"/>
          </a:p>
          <a:p>
            <a:r>
              <a:rPr lang="zh-CN" altLang="en-US" sz="3600" dirty="0"/>
              <a:t>学</a:t>
            </a:r>
            <a:r>
              <a:rPr lang="zh-CN" altLang="en-US" sz="3600" dirty="0" smtClean="0"/>
              <a:t>习亚伯拉罕很重要，不容易</a:t>
            </a:r>
            <a:endParaRPr lang="en-US" altLang="zh-CN" sz="3600" dirty="0" smtClean="0"/>
          </a:p>
          <a:p>
            <a:r>
              <a:rPr lang="zh-CN" altLang="en-US" sz="3600" dirty="0"/>
              <a:t>神为我</a:t>
            </a:r>
            <a:r>
              <a:rPr lang="zh-CN" altLang="en-US" sz="3600" dirty="0" smtClean="0"/>
              <a:t>们量身定做试验的功课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你们所遇见的试探，无非是人所能受的。神是信实的，必不叫你们受试探过於所能受的；在受试探的时候，总要给你们开一条出路，叫你们能忍受得住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r>
              <a:rPr lang="en-US" altLang="zh-CN" sz="3600" dirty="0"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en-US" altLang="zh-CN" sz="3600" dirty="0" smtClean="0"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                                  						</a:t>
            </a:r>
            <a:r>
              <a:rPr lang="zh-CN" altLang="en-US" dirty="0" smtClean="0">
                <a:ea typeface="SimSun" panose="02010600030101010101" pitchFamily="2" charset="-122"/>
                <a:cs typeface="SimSun" panose="02010600030101010101" pitchFamily="2" charset="-122"/>
              </a:rPr>
              <a:t>林</a:t>
            </a:r>
            <a:r>
              <a:rPr lang="zh-CN" altLang="en-US" dirty="0">
                <a:ea typeface="SimSun" panose="02010600030101010101" pitchFamily="2" charset="-122"/>
                <a:cs typeface="SimSun" panose="02010600030101010101" pitchFamily="2" charset="-122"/>
              </a:rPr>
              <a:t>前</a:t>
            </a:r>
            <a:r>
              <a:rPr lang="en-US" dirty="0">
                <a:latin typeface="SimSun" panose="02010600030101010101" pitchFamily="2" charset="-122"/>
                <a:cs typeface="SimSun" panose="02010600030101010101" pitchFamily="2" charset="-122"/>
              </a:rPr>
              <a:t>10</a:t>
            </a:r>
            <a:r>
              <a:rPr lang="zh-CN" altLang="en-US" dirty="0">
                <a:ea typeface="SimSun" panose="02010600030101010101" pitchFamily="2" charset="-122"/>
                <a:cs typeface="SimSun" panose="02010600030101010101" pitchFamily="2" charset="-122"/>
              </a:rPr>
              <a:t>：</a:t>
            </a:r>
            <a:r>
              <a:rPr lang="en-US" dirty="0">
                <a:latin typeface="SimSun" panose="02010600030101010101" pitchFamily="2" charset="-122"/>
                <a:cs typeface="SimSun" panose="02010600030101010101" pitchFamily="2" charset="-122"/>
              </a:rPr>
              <a:t>13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54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1597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5. </a:t>
            </a:r>
            <a:r>
              <a:rPr lang="zh-CN" altLang="en-US" sz="4000" dirty="0" smtClean="0"/>
              <a:t>这故事与我们有什么关系？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0150"/>
            <a:ext cx="8096250" cy="5105399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5.2</a:t>
            </a:r>
            <a:r>
              <a:rPr lang="zh-CN" altLang="en-US" sz="3600" dirty="0" smtClean="0"/>
              <a:t>神要我们拥有真正的信心</a:t>
            </a:r>
            <a:endParaRPr lang="en-US" altLang="zh-CN" sz="3600" dirty="0"/>
          </a:p>
          <a:p>
            <a:r>
              <a:rPr lang="zh-CN" altLang="en-US" sz="3600" dirty="0" smtClean="0"/>
              <a:t>真正信心</a:t>
            </a:r>
            <a:r>
              <a:rPr lang="en-US" altLang="zh-CN" sz="3600" dirty="0" smtClean="0"/>
              <a:t>=</a:t>
            </a:r>
            <a:r>
              <a:rPr lang="zh-CN" altLang="en-US" sz="3600" dirty="0" smtClean="0"/>
              <a:t>无条件，绝对相信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信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就是所望之事的实底，是未见之事的确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据。               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希伯来书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1:11</a:t>
            </a:r>
            <a:endParaRPr lang="en-US" altLang="zh-CN" sz="36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r>
              <a:rPr lang="zh-CN" altLang="en-US" sz="3600" dirty="0" smtClean="0"/>
              <a:t>凡出自神的，没搞明白也要相信；与我的理性、逻辑不合也要相信；</a:t>
            </a:r>
            <a:endParaRPr lang="en-US" altLang="zh-CN" sz="3600" dirty="0" smtClean="0"/>
          </a:p>
          <a:p>
            <a:r>
              <a:rPr lang="zh-CN" altLang="en-US" sz="3600" dirty="0"/>
              <a:t>得不</a:t>
            </a:r>
            <a:r>
              <a:rPr lang="zh-CN" altLang="en-US" sz="3600" dirty="0" smtClean="0"/>
              <a:t>到亚伯拉罕那么大祝福是因为信心没有他大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59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100" y="152400"/>
            <a:ext cx="8477250" cy="582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zh-CN" altLang="en-US" sz="3600" dirty="0"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创世</a:t>
            </a:r>
            <a:r>
              <a:rPr lang="zh-CN" altLang="en-US" sz="3600" dirty="0" smtClean="0"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记 </a:t>
            </a:r>
            <a:r>
              <a:rPr lang="en-US" sz="3600" b="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22:1</a:t>
            </a:r>
            <a:r>
              <a:rPr lang="en-US" altLang="zh-CN" sz="3600" b="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-3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zh-CN" sz="3600" b="0" dirty="0" smtClean="0">
                <a:effectLst/>
                <a:latin typeface="Cambria" panose="02040503050406030204" pitchFamily="18" charset="0"/>
                <a:ea typeface="KaiTi" panose="02010609060101010101" pitchFamily="49" charset="-122"/>
                <a:cs typeface="SimSun" panose="02010600030101010101" pitchFamily="2" charset="-122"/>
              </a:rPr>
              <a:t>这些事以後，神要试验亚伯拉罕，就呼叫他说：「亚伯拉罕！」他说：「我在这里。」神说：「你带著你的儿子，就是你独生的儿子，你所爱的以撒，往摩利亚地去，在我所要指示你的山上，把他献为燔祭。」亚伯拉罕清早起来，备上驴，带著两个仆人和他儿子以撒，也劈好了燔祭的柴，就起身往神所指示他的地方去了。</a:t>
            </a:r>
            <a:r>
              <a:rPr lang="zh-CN" sz="3600" b="0" dirty="0" smtClean="0">
                <a:effectLst/>
                <a:latin typeface="Cambria" panose="02040503050406030204" pitchFamily="18" charset="0"/>
                <a:ea typeface="KaiTi" panose="02010609060101010101" pitchFamily="49" charset="-122"/>
                <a:cs typeface="Georgia" panose="02040502050405020303" pitchFamily="18" charset="0"/>
              </a:rPr>
              <a:t> </a:t>
            </a:r>
            <a:endParaRPr lang="en-CA" sz="3600" b="1" dirty="0" smtClean="0"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70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1597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5. </a:t>
            </a:r>
            <a:r>
              <a:rPr lang="zh-CN" altLang="en-US" sz="4000" dirty="0" smtClean="0"/>
              <a:t>这故事与我们有什么关系？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0150"/>
            <a:ext cx="8096250" cy="5105399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5.3 </a:t>
            </a:r>
            <a:r>
              <a:rPr lang="zh-CN" altLang="en-US" sz="3600" dirty="0" smtClean="0"/>
              <a:t>神要我们学习以撒的顺服</a:t>
            </a:r>
            <a:endParaRPr lang="en-US" altLang="zh-CN" sz="3600" dirty="0"/>
          </a:p>
          <a:p>
            <a:r>
              <a:rPr lang="zh-CN" altLang="en-US" sz="3600" dirty="0" smtClean="0"/>
              <a:t>以撒表现出耶稣的顺服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以撒：期待神迹发生，果然发生了神迹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/>
              <a:t>耶</a:t>
            </a:r>
            <a:r>
              <a:rPr lang="zh-CN" altLang="en-US" sz="3600" dirty="0" smtClean="0"/>
              <a:t>稣：知道十字架的道路痛苦，但还是愿意顺服父神旨意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我父啊，倘若可行，求你叫这杯离开我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。然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而，不要照我的意思，只要照你的意思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。                                            </a:t>
            </a:r>
            <a:r>
              <a:rPr lang="zh-CN" altLang="en-US" dirty="0" smtClean="0">
                <a:ea typeface="SimSun" panose="02010600030101010101" pitchFamily="2" charset="-122"/>
                <a:cs typeface="SimSun" panose="02010600030101010101" pitchFamily="2" charset="-122"/>
              </a:rPr>
              <a:t>太</a:t>
            </a:r>
            <a:r>
              <a:rPr lang="en-US" dirty="0">
                <a:latin typeface="SimSun" panose="02010600030101010101" pitchFamily="2" charset="-122"/>
                <a:cs typeface="SimSun" panose="02010600030101010101" pitchFamily="2" charset="-122"/>
              </a:rPr>
              <a:t>26:39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7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1597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5. </a:t>
            </a:r>
            <a:r>
              <a:rPr lang="zh-CN" altLang="en-US" sz="4000" dirty="0" smtClean="0"/>
              <a:t>这故事与我们有什么关系？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0150"/>
            <a:ext cx="8096250" cy="5105399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5.4 </a:t>
            </a:r>
            <a:r>
              <a:rPr lang="zh-CN" altLang="en-US" sz="3600" dirty="0" smtClean="0"/>
              <a:t>神要我们</a:t>
            </a:r>
            <a:r>
              <a:rPr lang="zh-CN" altLang="en-US" sz="3600" dirty="0"/>
              <a:t>知</a:t>
            </a:r>
            <a:r>
              <a:rPr lang="zh-CN" altLang="en-US" sz="3600" dirty="0" smtClean="0"/>
              <a:t>道祂必有预备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亚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伯拉罕给那地方起名叫「耶和华以勒」（就是</a:t>
            </a:r>
            <a:r>
              <a:rPr lang="zh-CN" altLang="en-US" sz="3600" dirty="0">
                <a:solidFill>
                  <a:srgbClr val="C00000"/>
                </a:solidFill>
                <a:ea typeface="KaiTi" panose="02010609060101010101" pitchFamily="49" charset="-122"/>
                <a:cs typeface="SimSun" panose="02010600030101010101" pitchFamily="2" charset="-122"/>
              </a:rPr>
              <a:t>耶和华必预备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的意思），直到今日人还说：「在耶和华的山上必有预备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。」</a:t>
            </a:r>
            <a:r>
              <a:rPr lang="en-US" altLang="zh-CN" sz="3600" dirty="0" smtClean="0"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                                                     </a:t>
            </a:r>
            <a:r>
              <a:rPr lang="en-US" sz="3600" dirty="0" smtClean="0">
                <a:latin typeface="SimSun" panose="02010600030101010101" pitchFamily="2" charset="-122"/>
                <a:cs typeface="SimSun" panose="02010600030101010101" pitchFamily="2" charset="-122"/>
              </a:rPr>
              <a:t>14</a:t>
            </a:r>
          </a:p>
          <a:p>
            <a:r>
              <a:rPr lang="zh-CN" altLang="en-US" sz="3600" dirty="0" smtClean="0"/>
              <a:t>无论处在什么挫折挑战之中，让我们确信：神必有预备，必然供应。学会仰望交托。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20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15974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小    结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0150"/>
            <a:ext cx="8096250" cy="5105399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献以撒是亚伯拉罕信心的巅峰</a:t>
            </a:r>
            <a:endParaRPr lang="en-US" altLang="zh-CN" sz="3600" dirty="0" smtClean="0"/>
          </a:p>
          <a:p>
            <a:r>
              <a:rPr lang="zh-CN" altLang="en-US" sz="3600" dirty="0"/>
              <a:t>真信</a:t>
            </a:r>
            <a:r>
              <a:rPr lang="zh-CN" altLang="en-US" sz="3600" dirty="0" smtClean="0"/>
              <a:t>心就是对神的真正了解和信靠</a:t>
            </a:r>
            <a:endParaRPr lang="en-US" altLang="zh-CN" sz="3600" dirty="0" smtClean="0"/>
          </a:p>
          <a:p>
            <a:r>
              <a:rPr lang="zh-CN" altLang="en-US" sz="3600" dirty="0"/>
              <a:t>信</a:t>
            </a:r>
            <a:r>
              <a:rPr lang="zh-CN" altLang="en-US" sz="3600" dirty="0" smtClean="0"/>
              <a:t>心的试验塑造信心的杰出榜样</a:t>
            </a:r>
            <a:endParaRPr lang="en-US" altLang="zh-CN" sz="3600" dirty="0" smtClean="0"/>
          </a:p>
          <a:p>
            <a:r>
              <a:rPr lang="zh-CN" altLang="en-US" sz="3600" dirty="0"/>
              <a:t>信</a:t>
            </a:r>
            <a:r>
              <a:rPr lang="zh-CN" altLang="en-US" sz="3600" dirty="0" smtClean="0"/>
              <a:t>靠顺服是真正蒙福的途径</a:t>
            </a:r>
            <a:endParaRPr lang="en-US" altLang="zh-CN" sz="3600" dirty="0" smtClean="0"/>
          </a:p>
          <a:p>
            <a:r>
              <a:rPr lang="zh-CN" altLang="en-US" sz="3600" dirty="0"/>
              <a:t>我们的</a:t>
            </a:r>
            <a:r>
              <a:rPr lang="zh-CN" altLang="en-US" sz="3600" dirty="0" smtClean="0"/>
              <a:t>神是满有恩典和预备的神</a:t>
            </a:r>
            <a:endParaRPr lang="en-US" altLang="zh-CN" sz="3600" dirty="0" smtClean="0"/>
          </a:p>
          <a:p>
            <a:endParaRPr lang="en-US" altLang="zh-CN" sz="3600" dirty="0"/>
          </a:p>
          <a:p>
            <a:pPr marL="0" indent="0">
              <a:buNone/>
            </a:pPr>
            <a:endParaRPr lang="en-US" altLang="zh-CN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4695825"/>
            <a:ext cx="8572500" cy="15049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6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100" y="152400"/>
            <a:ext cx="8477250" cy="582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zh-CN" altLang="en-US" sz="3600" dirty="0" smtClean="0"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创世记 </a:t>
            </a:r>
            <a:r>
              <a:rPr lang="en-US" sz="3600" b="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22:</a:t>
            </a:r>
            <a:r>
              <a:rPr lang="en-US" altLang="zh-CN" sz="3600" dirty="0" smtClean="0"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9</a:t>
            </a:r>
            <a:r>
              <a:rPr lang="en-US" altLang="zh-CN" sz="3600" b="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-14</a:t>
            </a:r>
            <a:endParaRPr lang="en-CA" sz="3600" b="1" dirty="0" smtClean="0"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zh-CN" sz="3600" b="0" dirty="0" smtClean="0">
                <a:effectLst/>
                <a:latin typeface="Cambria" panose="02040503050406030204" pitchFamily="18" charset="0"/>
                <a:ea typeface="KaiTi" panose="02010609060101010101" pitchFamily="49" charset="-122"/>
                <a:cs typeface="SimSun" panose="02010600030101010101" pitchFamily="2" charset="-122"/>
              </a:rPr>
              <a:t>他们到了神所指示的地方，亚伯拉罕在那里筑坛，把柴摆好，捆绑他的儿子以撒，放在坛的柴上。亚伯拉罕就伸手拿刀，要杀他的儿子。耶和华的使者从天上呼叫他说：「亚伯拉罕！亚伯拉罕！」他说：「我在这里。」天使说：「你不可在这童子身上下手。一点不可害他！现在我知道你是敬畏神的了；因为你没有将你的儿子，</a:t>
            </a:r>
            <a:endParaRPr lang="en-CA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38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100" y="152400"/>
            <a:ext cx="8477250" cy="4492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zh-CN" sz="3600" b="0" dirty="0" smtClean="0">
                <a:effectLst/>
                <a:latin typeface="Cambria" panose="02040503050406030204" pitchFamily="18" charset="0"/>
                <a:ea typeface="KaiTi" panose="02010609060101010101" pitchFamily="49" charset="-122"/>
                <a:cs typeface="SimSun" panose="02010600030101010101" pitchFamily="2" charset="-122"/>
              </a:rPr>
              <a:t>就是你独生的儿子，留下不给我。」亚伯拉罕举目观看，不料，有一只公羊，两角扣在稠密的小树中，亚伯拉罕就取了那只公羊来，献为燔祭，代替他的儿子。</a:t>
            </a:r>
            <a:r>
              <a:rPr lang="zh-CN" sz="3600" b="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亚伯拉罕给那地方起名叫「耶和华以勒」（就是耶和华必预备的意思），直到今日人还说：「在耶和华的山上必有预备。」</a:t>
            </a:r>
            <a:endParaRPr lang="en-CA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84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15974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一个古老的、耳熟能详的故事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0151"/>
            <a:ext cx="8134350" cy="4995862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那个难忘的早晨，那个奇怪的命令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b="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你带著你的儿子，就是你独生的儿子，你所爱的以撒，往摩利亚地去，在我所要指示你的山上，把他献为燔祭</a:t>
            </a:r>
            <a:r>
              <a:rPr lang="zh-CN" altLang="en-US" sz="3600" b="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    </a:t>
            </a:r>
            <a:r>
              <a:rPr lang="en-US" altLang="zh-CN" sz="3600" b="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2</a:t>
            </a:r>
            <a:endParaRPr lang="en-US" sz="3600" dirty="0"/>
          </a:p>
          <a:p>
            <a:r>
              <a:rPr lang="zh-CN" altLang="en-US" sz="3600" dirty="0" smtClean="0"/>
              <a:t>什么？</a:t>
            </a:r>
            <a:r>
              <a:rPr lang="en-US" altLang="zh-CN" sz="3600" dirty="0" smtClean="0"/>
              <a:t>What</a:t>
            </a:r>
            <a:r>
              <a:rPr lang="zh-CN" altLang="en-US" sz="3600" dirty="0" smtClean="0"/>
              <a:t>？</a:t>
            </a:r>
            <a:endParaRPr lang="en-US" altLang="zh-CN" sz="3600" dirty="0" smtClean="0"/>
          </a:p>
          <a:p>
            <a:r>
              <a:rPr lang="zh-CN" altLang="en-US" sz="3600" dirty="0"/>
              <a:t>以</a:t>
            </a:r>
            <a:r>
              <a:rPr lang="zh-CN" altLang="en-US" sz="3600" dirty="0" smtClean="0"/>
              <a:t>撒是谁？是这个百岁老人的命根子，是神亲自的应许。</a:t>
            </a:r>
            <a:endParaRPr lang="en-US" altLang="zh-CN" sz="3600" dirty="0" smtClean="0"/>
          </a:p>
          <a:p>
            <a:r>
              <a:rPr lang="zh-CN" altLang="en-US" sz="3600" dirty="0"/>
              <a:t>怎么回</a:t>
            </a:r>
            <a:r>
              <a:rPr lang="zh-CN" altLang="en-US" sz="3600" dirty="0" smtClean="0"/>
              <a:t>事？想得通吗？有问题吗？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41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778124"/>
          </a:xfrm>
        </p:spPr>
        <p:txBody>
          <a:bodyPr/>
          <a:lstStyle/>
          <a:p>
            <a:r>
              <a:rPr lang="zh-CN" altLang="en-US" dirty="0" smtClean="0"/>
              <a:t>有问题！很多问题！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让我</a:t>
            </a:r>
            <a:r>
              <a:rPr lang="zh-CN" altLang="en-US" dirty="0" smtClean="0"/>
              <a:t>们一起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思</a:t>
            </a:r>
            <a:r>
              <a:rPr lang="zh-CN" altLang="en-US" dirty="0" smtClean="0"/>
              <a:t>考几个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800" y="1615281"/>
            <a:ext cx="3943350" cy="2957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" y="2781300"/>
            <a:ext cx="3181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  题</a:t>
            </a:r>
            <a:endParaRPr lang="en-CA" sz="7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7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1597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神为什么要试验亚伯拉罕？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0151"/>
            <a:ext cx="7886700" cy="4995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sz="3600" b="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神要试验亚伯拉罕</a:t>
            </a:r>
            <a:r>
              <a:rPr lang="zh-CN" altLang="en-US" sz="3600" b="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                    </a:t>
            </a:r>
            <a:r>
              <a:rPr lang="en-US" altLang="zh-CN" sz="3600" b="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1</a:t>
            </a:r>
            <a:endParaRPr lang="en-US" sz="3600" dirty="0"/>
          </a:p>
          <a:p>
            <a:r>
              <a:rPr lang="zh-CN" altLang="en-US" sz="3600" dirty="0"/>
              <a:t>难</a:t>
            </a:r>
            <a:r>
              <a:rPr lang="zh-CN" altLang="en-US" sz="3600" dirty="0" smtClean="0"/>
              <a:t>道神不了解、信不过亚伯拉罕？</a:t>
            </a:r>
            <a:endParaRPr lang="en-US" altLang="zh-CN" sz="3600" dirty="0" smtClean="0"/>
          </a:p>
          <a:p>
            <a:r>
              <a:rPr lang="zh-CN" altLang="en-US" sz="3600" dirty="0" smtClean="0"/>
              <a:t>神与亚伯拉罕恶作剧？</a:t>
            </a:r>
            <a:endParaRPr lang="en-US" altLang="zh-CN" sz="3600" dirty="0" smtClean="0"/>
          </a:p>
          <a:p>
            <a:r>
              <a:rPr lang="zh-CN" altLang="en-US" sz="3600" dirty="0" smtClean="0"/>
              <a:t>神在其中有美好的旨意。</a:t>
            </a:r>
            <a:endParaRPr lang="en-US" altLang="zh-CN" sz="3600" dirty="0" smtClean="0"/>
          </a:p>
          <a:p>
            <a:r>
              <a:rPr lang="zh-CN" altLang="en-US" sz="3600" dirty="0"/>
              <a:t>明</a:t>
            </a:r>
            <a:r>
              <a:rPr lang="zh-CN" altLang="en-US" sz="3600" dirty="0" smtClean="0"/>
              <a:t>白了吗？清楚了吗？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9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1597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神为什么要试验亚伯拉罕？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0151"/>
            <a:ext cx="7886700" cy="4995862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试验的目的是锻炼而不是验证，而是通过试验建立、培养亚伯拉罕的信心</a:t>
            </a:r>
            <a:endParaRPr lang="en-US" altLang="zh-CN" sz="3600" dirty="0" smtClean="0"/>
          </a:p>
          <a:p>
            <a:r>
              <a:rPr lang="zh-CN" altLang="en-US" sz="3600" dirty="0" smtClean="0"/>
              <a:t>神试验亚伯拉罕是为</a:t>
            </a:r>
            <a:r>
              <a:rPr lang="zh-CN" altLang="en-US" sz="3600" dirty="0"/>
              <a:t>后世</a:t>
            </a:r>
            <a:r>
              <a:rPr lang="zh-CN" altLang="en-US" sz="3600" dirty="0" smtClean="0"/>
              <a:t>树</a:t>
            </a:r>
            <a:r>
              <a:rPr lang="zh-CN" altLang="en-US" sz="3600" dirty="0"/>
              <a:t>立</a:t>
            </a:r>
            <a:r>
              <a:rPr lang="zh-CN" altLang="en-US" sz="3600" dirty="0" smtClean="0"/>
              <a:t>真实的榜样</a:t>
            </a:r>
            <a:endParaRPr lang="en-US" altLang="zh-CN" sz="3600" dirty="0" smtClean="0"/>
          </a:p>
          <a:p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54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159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亚伯拉罕怎么能下的去手？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0151"/>
            <a:ext cx="8077200" cy="4995862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山上的场景：</a:t>
            </a:r>
            <a:endParaRPr lang="en-US" altLang="zh-CN" sz="3600" dirty="0" smtClean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zh-CN" sz="3600" b="0" dirty="0" smtClean="0">
                <a:effectLst/>
                <a:latin typeface="Cambria" panose="02040503050406030204" pitchFamily="18" charset="0"/>
                <a:ea typeface="KaiTi" panose="02010609060101010101" pitchFamily="49" charset="-122"/>
                <a:cs typeface="SimSun" panose="02010600030101010101" pitchFamily="2" charset="-122"/>
              </a:rPr>
              <a:t>他们到了神所指示的地方，亚伯拉罕在那里筑坛，把柴摆好，捆绑他的儿子以撒，放在坛的柴上。</a:t>
            </a:r>
            <a:r>
              <a:rPr lang="zh-CN" sz="3600" b="0" dirty="0" smtClean="0">
                <a:effectLst/>
                <a:latin typeface="Cambria" panose="02040503050406030204" pitchFamily="18" charset="0"/>
                <a:ea typeface="KaiTi" panose="02010609060101010101" pitchFamily="49" charset="-122"/>
                <a:cs typeface="Georgia" panose="02040502050405020303" pitchFamily="18" charset="0"/>
              </a:rPr>
              <a:t> </a:t>
            </a:r>
            <a:r>
              <a:rPr lang="zh-CN" sz="3600" b="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亚伯拉罕就伸手拿刀，要杀他的儿子</a:t>
            </a:r>
            <a:r>
              <a:rPr lang="zh-CN" altLang="en-US" sz="3600" b="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                    </a:t>
            </a:r>
            <a:r>
              <a:rPr lang="en-US" altLang="zh-CN" sz="3600" b="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9-10</a:t>
            </a:r>
          </a:p>
          <a:p>
            <a:pPr>
              <a:lnSpc>
                <a:spcPct val="115000"/>
              </a:lnSpc>
            </a:pPr>
            <a:r>
              <a:rPr lang="zh-CN" altLang="en-US" sz="3600" dirty="0">
                <a:latin typeface="+mn-ea"/>
              </a:rPr>
              <a:t>亚伯拉</a:t>
            </a:r>
            <a:r>
              <a:rPr lang="zh-CN" altLang="en-US" sz="3600" dirty="0" smtClean="0">
                <a:latin typeface="+mn-ea"/>
              </a:rPr>
              <a:t>罕疯了？糊涂了？他怎么能下得去手？</a:t>
            </a:r>
            <a:endParaRPr lang="en-US" altLang="zh-CN" sz="3600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3B8-2C67-4567-9A3D-3FF6BAFA27D1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10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1875</Words>
  <Application>Microsoft Office PowerPoint</Application>
  <PresentationFormat>On-screen Show (4:3)</PresentationFormat>
  <Paragraphs>117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KaiTi</vt:lpstr>
      <vt:lpstr>Microsoft YaHei UI</vt:lpstr>
      <vt:lpstr>黑体</vt:lpstr>
      <vt:lpstr>SimSun</vt:lpstr>
      <vt:lpstr>Arial</vt:lpstr>
      <vt:lpstr>Calibri</vt:lpstr>
      <vt:lpstr>Cambria</vt:lpstr>
      <vt:lpstr>Georgia</vt:lpstr>
      <vt:lpstr>Times New Roman</vt:lpstr>
      <vt:lpstr>Office Theme</vt:lpstr>
      <vt:lpstr>亚伯拉罕    </vt:lpstr>
      <vt:lpstr>PowerPoint Presentation</vt:lpstr>
      <vt:lpstr>PowerPoint Presentation</vt:lpstr>
      <vt:lpstr>PowerPoint Presentation</vt:lpstr>
      <vt:lpstr>一个古老的、耳熟能详的故事</vt:lpstr>
      <vt:lpstr>有问题！很多问题！ 让我们一起 思考几个</vt:lpstr>
      <vt:lpstr>1. 神为什么要试验亚伯拉罕？</vt:lpstr>
      <vt:lpstr>1. 神为什么要试验亚伯拉罕？</vt:lpstr>
      <vt:lpstr>2. 亚伯拉罕怎么能下的去手？</vt:lpstr>
      <vt:lpstr>2. 亚伯拉罕怎么能下的去手？</vt:lpstr>
      <vt:lpstr>2. 亚伯拉罕怎么能下的去手？</vt:lpstr>
      <vt:lpstr>2. 亚伯拉罕怎么能下的去手？</vt:lpstr>
      <vt:lpstr>3. 以撒为什么乖乖受死？</vt:lpstr>
      <vt:lpstr>3. 以撒为什么乖乖受死？</vt:lpstr>
      <vt:lpstr>3. 以撒为什么乖乖受死？</vt:lpstr>
      <vt:lpstr>3. 以撒为什么乖乖受死？</vt:lpstr>
      <vt:lpstr>4. 哪里跑出一只羊羔来？</vt:lpstr>
      <vt:lpstr>5. 这故事与我们有什么关系？</vt:lpstr>
      <vt:lpstr>5. 这故事与我们有什么关系？</vt:lpstr>
      <vt:lpstr>5. 这故事与我们有什么关系？</vt:lpstr>
      <vt:lpstr>5. 这故事与我们有什么关系？</vt:lpstr>
      <vt:lpstr>小    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亚伯拉罕献以撒的问题</dc:title>
  <dc:creator>dli</dc:creator>
  <cp:lastModifiedBy>dli</cp:lastModifiedBy>
  <cp:revision>45</cp:revision>
  <dcterms:created xsi:type="dcterms:W3CDTF">2017-03-20T21:28:14Z</dcterms:created>
  <dcterms:modified xsi:type="dcterms:W3CDTF">2017-04-06T12:47:34Z</dcterms:modified>
</cp:coreProperties>
</file>