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70" r:id="rId14"/>
    <p:sldId id="267" r:id="rId15"/>
    <p:sldId id="268" r:id="rId16"/>
    <p:sldId id="269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54B8-7E1A-4699-9F38-54609CD9905A}" type="datetimeFigureOut">
              <a:rPr lang="en-CA" smtClean="0"/>
              <a:t>21/04/2017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BDA02-F1AC-45A1-B151-99BED93BC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67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ABDA02-F1AC-45A1-B151-99BED93BCE25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86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F9A1-46D6-4661-8EDD-93618462F9A3}" type="datetime1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78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BC9B4-4853-4F01-88D8-1DC607820D83}" type="datetime1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19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FEDB-BD6A-4DDA-808D-3E9D0A0CD5B4}" type="datetime1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05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E3D6F-3FF1-403C-BA32-7417C9CFBE27}" type="datetime1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09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D4777-AE32-4102-BDED-CF2B9F411B2B}" type="datetime1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89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EDD6E-BECA-4600-B0AB-8310627EFADC}" type="datetime1">
              <a:rPr lang="en-CA" smtClean="0"/>
              <a:t>21/04/2017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46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E2158-3626-4C50-9910-0D26CB76373F}" type="datetime1">
              <a:rPr lang="en-CA" smtClean="0"/>
              <a:t>21/04/2017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57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7CA0-1AE7-4671-ABD1-D78CCED04B74}" type="datetime1">
              <a:rPr lang="en-CA" smtClean="0"/>
              <a:t>21/04/2017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84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8FBA6-FA42-481B-9D03-D28E2AB3DE01}" type="datetime1">
              <a:rPr lang="en-CA" smtClean="0"/>
              <a:t>21/04/2017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069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2217-69D4-4B69-B62B-941FC528DECC}" type="datetime1">
              <a:rPr lang="en-CA" smtClean="0"/>
              <a:t>21/04/2017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21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BF7A-EB9B-4637-8CA7-2FA4D3E6608C}" type="datetime1">
              <a:rPr lang="en-CA" smtClean="0"/>
              <a:t>21/04/2017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61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1F859-5ECA-439F-A963-85FF53E19A4E}" type="datetime1">
              <a:rPr lang="en-CA" smtClean="0"/>
              <a:t>21/04/2017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B299-DCBD-4C3B-BE0C-A6D7BA9BFC1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304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8460"/>
          <a:stretch/>
        </p:blipFill>
        <p:spPr>
          <a:xfrm>
            <a:off x="3458817" y="1543315"/>
            <a:ext cx="5403367" cy="5069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92028">
            <a:off x="397566" y="431645"/>
            <a:ext cx="5263006" cy="2948987"/>
          </a:xfrm>
        </p:spPr>
        <p:txBody>
          <a:bodyPr/>
          <a:lstStyle/>
          <a:p>
            <a:pPr algn="l"/>
            <a:r>
              <a:rPr lang="zh-CN" altLang="en-US" sz="7200" dirty="0" smtClean="0"/>
              <a:t> </a:t>
            </a:r>
            <a:r>
              <a:rPr lang="zh-CN" altLang="en-US" sz="7200" dirty="0" smtClean="0">
                <a:solidFill>
                  <a:srgbClr val="660033"/>
                </a:solidFill>
              </a:rPr>
              <a:t>长 </a:t>
            </a:r>
            <a:r>
              <a:rPr lang="zh-CN" altLang="en-US" sz="7200" dirty="0" smtClean="0">
                <a:solidFill>
                  <a:srgbClr val="660033"/>
                </a:solidFill>
              </a:rPr>
              <a:t>子 名 分</a:t>
            </a:r>
            <a:r>
              <a:rPr lang="en-US" altLang="zh-CN" dirty="0" smtClean="0">
                <a:solidFill>
                  <a:srgbClr val="660033"/>
                </a:solidFill>
              </a:rPr>
              <a:t/>
            </a:r>
            <a:br>
              <a:rPr lang="en-US" altLang="zh-CN" dirty="0" smtClean="0">
                <a:solidFill>
                  <a:srgbClr val="660033"/>
                </a:solidFill>
              </a:rPr>
            </a:br>
            <a:r>
              <a:rPr lang="en-US" altLang="zh-CN" dirty="0" smtClean="0">
                <a:solidFill>
                  <a:srgbClr val="660033"/>
                </a:solidFill>
              </a:rPr>
              <a:t> </a:t>
            </a:r>
            <a:r>
              <a:rPr lang="en-US" altLang="zh-CN" dirty="0" smtClean="0"/>
              <a:t>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与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7200" dirty="0" smtClean="0">
                <a:solidFill>
                  <a:srgbClr val="C00000"/>
                </a:solidFill>
                <a:latin typeface="Microsoft Yi Baiti" panose="03000500000000000000" pitchFamily="66" charset="0"/>
              </a:rPr>
              <a:t>红 豆 汤</a:t>
            </a:r>
            <a:endParaRPr lang="en-CA" dirty="0">
              <a:solidFill>
                <a:srgbClr val="C00000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921" y="5854458"/>
            <a:ext cx="6858000" cy="66516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创世记系列讲道</a:t>
            </a:r>
            <a:r>
              <a:rPr lang="en-US" altLang="zh-CN" sz="2800" dirty="0" smtClean="0"/>
              <a:t>(17)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647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为什么长子名分这么重要？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现实意义：</a:t>
            </a:r>
            <a:r>
              <a:rPr lang="zh-CN" altLang="en-US" sz="3600" dirty="0"/>
              <a:t>属神的子民在神永恒旨意里被赋予的独特身</a:t>
            </a:r>
            <a:r>
              <a:rPr lang="zh-CN" altLang="en-US" sz="3600" dirty="0" smtClean="0"/>
              <a:t>份：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神的儿女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享受神国基业的权力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神的代表、大使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所以，我们作基督的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使者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，就好像神藉我们劝你们一般。我们替基督求你们与神和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好。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林后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5:20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4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为什么长子名分这么重要？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看重自己的属灵身份</a:t>
            </a:r>
            <a:endParaRPr lang="en-US" altLang="zh-CN" sz="3600" dirty="0" smtClean="0"/>
          </a:p>
          <a:p>
            <a:r>
              <a:rPr lang="zh-CN" altLang="en-US" sz="3600" dirty="0"/>
              <a:t>绝</a:t>
            </a:r>
            <a:r>
              <a:rPr lang="zh-CN" altLang="en-US" sz="3600" dirty="0" smtClean="0"/>
              <a:t>不为了现实利益出卖</a:t>
            </a:r>
            <a:r>
              <a:rPr lang="zh-CN" altLang="en-US" sz="3600" dirty="0"/>
              <a:t>名</a:t>
            </a:r>
            <a:r>
              <a:rPr lang="zh-CN" altLang="en-US" sz="3600" dirty="0" smtClean="0"/>
              <a:t>份（不羞辱神的名、不变节、不见利忘义）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438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出卖长子名分的后果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红豆</a:t>
            </a:r>
            <a:r>
              <a:rPr lang="zh-CN" altLang="en-US" sz="3600" dirty="0" smtClean="0"/>
              <a:t>汤：世界上享受、利益、好处</a:t>
            </a:r>
            <a:endParaRPr lang="en-US" altLang="zh-CN" sz="3600" dirty="0" smtClean="0"/>
          </a:p>
          <a:p>
            <a:r>
              <a:rPr lang="zh-CN" altLang="en-US" sz="3600" dirty="0" smtClean="0"/>
              <a:t>世上各种各样的红豆汤 </a:t>
            </a:r>
            <a:r>
              <a:rPr lang="en-US" altLang="zh-CN" sz="3600" dirty="0" smtClean="0"/>
              <a:t>······</a:t>
            </a: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恐怕有淫乱的，有贪恋世俗如以扫的，他因一点食物把自己长子的名分卖了。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600" dirty="0">
                <a:ea typeface="KaiTi" panose="02010609060101010101" pitchFamily="49" charset="-122"/>
              </a:rPr>
              <a:t>	</a:t>
            </a:r>
            <a:r>
              <a:rPr lang="en-US" altLang="zh-CN" sz="3600" dirty="0" smtClean="0">
                <a:ea typeface="KaiTi" panose="02010609060101010101" pitchFamily="49" charset="-122"/>
              </a:rPr>
              <a:t>				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希伯来书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12:16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18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出卖长子名分的后果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因‘红豆汤’出卖‘长子权’后果：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失去在神救恩中的身份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zh-CN" altLang="en-US" sz="3600" dirty="0" smtClean="0"/>
              <a:t>失去神同在的保守帮助</a:t>
            </a:r>
            <a:endParaRPr lang="en-US" altLang="zh-CN" sz="3600" dirty="0" smtClean="0"/>
          </a:p>
          <a:p>
            <a:r>
              <a:rPr lang="zh-CN" altLang="en-US" sz="3600" dirty="0" smtClean="0"/>
              <a:t>轻看名分的信徒，神在等我们回转：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你们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转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回，转回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吧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！离开恶道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，何必灭亡呢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！                          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以西结书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33:11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5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神的主权与人的责任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以扫服事雅各是神命定的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耶和华对他说：两国在你腹内；两族要从你身上出来。</a:t>
            </a:r>
            <a:r>
              <a:rPr lang="zh-CN" altLang="en-US" sz="3600" u="sng" dirty="0">
                <a:latin typeface="KaiTi" panose="02010609060101010101" pitchFamily="49" charset="-122"/>
                <a:ea typeface="KaiTi" panose="02010609060101010101" pitchFamily="49" charset="-122"/>
              </a:rPr>
              <a:t>这族必强於那族；将来大的要服事小的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/>
              <a:t>         </a:t>
            </a:r>
            <a:r>
              <a:rPr lang="zh-CN" altLang="en-US" sz="3600" dirty="0"/>
              <a:t> </a:t>
            </a:r>
            <a:r>
              <a:rPr lang="zh-CN" altLang="en-US" sz="3600" dirty="0" smtClean="0"/>
              <a:t>  </a:t>
            </a:r>
            <a:r>
              <a:rPr lang="en-US" sz="3600" dirty="0" smtClean="0"/>
              <a:t>25:23</a:t>
            </a:r>
            <a:endParaRPr lang="en-US" altLang="zh-CN" sz="3600" dirty="0" smtClean="0"/>
          </a:p>
          <a:p>
            <a:r>
              <a:rPr lang="zh-CN" altLang="en-US" sz="3600" dirty="0" smtClean="0"/>
              <a:t>神的手掌控着一切</a:t>
            </a:r>
            <a:endParaRPr lang="en-US" altLang="zh-CN" sz="3600" dirty="0" smtClean="0"/>
          </a:p>
          <a:p>
            <a:r>
              <a:rPr lang="zh-CN" altLang="en-US" sz="3600" dirty="0" smtClean="0"/>
              <a:t>神超越时间</a:t>
            </a:r>
            <a:endParaRPr lang="en-US" altLang="zh-CN" sz="3600" dirty="0" smtClean="0"/>
          </a:p>
          <a:p>
            <a:r>
              <a:rPr lang="zh-CN" altLang="en-US" sz="3600" dirty="0" smtClean="0"/>
              <a:t>神知道一切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2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神的主权与人的责任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人有自己的责任</a:t>
            </a:r>
            <a:endParaRPr lang="en-US" altLang="zh-CN" sz="3600" dirty="0" smtClean="0"/>
          </a:p>
          <a:p>
            <a:r>
              <a:rPr lang="zh-CN" altLang="en-US" sz="3600" dirty="0" smtClean="0"/>
              <a:t>神给人充分的空间、机会</a:t>
            </a:r>
            <a:endParaRPr lang="en-US" altLang="zh-CN" sz="3600" dirty="0" smtClean="0"/>
          </a:p>
          <a:p>
            <a:r>
              <a:rPr lang="zh-CN" altLang="en-US" sz="3600" dirty="0" smtClean="0"/>
              <a:t>人所作所为皆有后果</a:t>
            </a:r>
            <a:endParaRPr lang="en-US" altLang="zh-CN" sz="3600" dirty="0" smtClean="0"/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</a:t>
            </a:r>
            <a:r>
              <a:rPr lang="zh-CN" altLang="en-US" sz="3600" u="sng" dirty="0" smtClean="0"/>
              <a:t>不知</a:t>
            </a:r>
            <a:r>
              <a:rPr lang="zh-CN" altLang="en-US" sz="3600" dirty="0" smtClean="0"/>
              <a:t>也</a:t>
            </a:r>
            <a:r>
              <a:rPr lang="zh-CN" altLang="en-US" sz="3600" u="sng" dirty="0" smtClean="0"/>
              <a:t>无权</a:t>
            </a:r>
            <a:r>
              <a:rPr lang="zh-CN" altLang="en-US" sz="3600" dirty="0" smtClean="0"/>
              <a:t>判定各人的结局</a:t>
            </a:r>
            <a:endParaRPr lang="en-US" altLang="zh-CN" sz="3600" dirty="0" smtClean="0"/>
          </a:p>
          <a:p>
            <a:r>
              <a:rPr lang="zh-CN" altLang="en-US" sz="3600" dirty="0"/>
              <a:t>我们能</a:t>
            </a:r>
            <a:r>
              <a:rPr lang="zh-CN" altLang="en-US" sz="3600" dirty="0" smtClean="0"/>
              <a:t>做的就是尽力传福音</a:t>
            </a:r>
            <a:endParaRPr lang="en-US" altLang="zh-CN" sz="3600" dirty="0" smtClean="0"/>
          </a:p>
          <a:p>
            <a:r>
              <a:rPr lang="zh-CN" altLang="en-US" sz="3600" dirty="0"/>
              <a:t>得</a:t>
            </a:r>
            <a:r>
              <a:rPr lang="zh-CN" altLang="en-US" sz="3600" dirty="0" smtClean="0"/>
              <a:t>到救恩后仍要努力追求圣洁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就当恐惧战兢做成你们得救的工夫。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		    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弗</a:t>
            </a:r>
            <a:r>
              <a:rPr 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2:12b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09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6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父母偏心的教训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以撒爱以扫，因为常吃他的野味；利百加却爱雅各。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   </a:t>
            </a:r>
            <a:r>
              <a:rPr lang="en-US" sz="36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25:28</a:t>
            </a:r>
            <a:endParaRPr lang="en-US" altLang="zh-CN" sz="3600" dirty="0" smtClean="0"/>
          </a:p>
          <a:p>
            <a:r>
              <a:rPr lang="zh-CN" altLang="en-US" sz="3600" dirty="0"/>
              <a:t>父</a:t>
            </a:r>
            <a:r>
              <a:rPr lang="zh-CN" altLang="en-US" sz="3600" dirty="0" smtClean="0"/>
              <a:t>母偏心</a:t>
            </a:r>
            <a:r>
              <a:rPr lang="zh-CN" altLang="en-US" sz="3600" dirty="0"/>
              <a:t>常</a:t>
            </a:r>
            <a:r>
              <a:rPr lang="zh-CN" altLang="en-US" sz="3600" dirty="0" smtClean="0"/>
              <a:t>常会做错事</a:t>
            </a:r>
            <a:endParaRPr lang="en-US" altLang="zh-CN" sz="3600" dirty="0" smtClean="0"/>
          </a:p>
          <a:p>
            <a:r>
              <a:rPr lang="zh-CN" altLang="en-US" sz="3600" dirty="0" smtClean="0"/>
              <a:t>父母偏心带来误解、矛盾、伤害</a:t>
            </a:r>
            <a:endParaRPr lang="en-US" altLang="zh-CN" sz="3600" dirty="0" smtClean="0"/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们不要做偏心的父母、领袖</a:t>
            </a:r>
            <a:endParaRPr lang="en-US" altLang="zh-CN" sz="3600" dirty="0" smtClean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3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8517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小  结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0303"/>
            <a:ext cx="7886700" cy="4926660"/>
          </a:xfrm>
        </p:spPr>
        <p:txBody>
          <a:bodyPr/>
          <a:lstStyle/>
          <a:p>
            <a:r>
              <a:rPr lang="zh-CN" altLang="en-US" sz="3600" dirty="0" smtClean="0"/>
              <a:t>雅各是一个复杂的人物，但却是在神旨意中承受应许的人</a:t>
            </a:r>
            <a:endParaRPr lang="en-US" altLang="zh-CN" sz="3600" dirty="0" smtClean="0"/>
          </a:p>
          <a:p>
            <a:r>
              <a:rPr lang="zh-CN" altLang="en-US" sz="3600" dirty="0"/>
              <a:t>以</a:t>
            </a:r>
            <a:r>
              <a:rPr lang="zh-CN" altLang="en-US" sz="3600" dirty="0" smtClean="0"/>
              <a:t>扫不重视</a:t>
            </a:r>
            <a:r>
              <a:rPr lang="zh-CN" altLang="en-US" sz="3600" dirty="0"/>
              <a:t>长</a:t>
            </a:r>
            <a:r>
              <a:rPr lang="zh-CN" altLang="en-US" sz="3600" dirty="0" smtClean="0"/>
              <a:t>子名分引发的后果是深刻的教训</a:t>
            </a:r>
            <a:endParaRPr lang="en-US" altLang="zh-CN" sz="3600" dirty="0" smtClean="0"/>
          </a:p>
          <a:p>
            <a:r>
              <a:rPr lang="zh-CN" altLang="en-US" sz="3600" dirty="0"/>
              <a:t>雅</a:t>
            </a:r>
            <a:r>
              <a:rPr lang="zh-CN" altLang="en-US" sz="3600" dirty="0" smtClean="0"/>
              <a:t>各重视神的祝福，却不等待神做工，而用欺骗的方式自己争取，这也是深刻的教训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84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647" y="111971"/>
            <a:ext cx="8901402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有一天，雅各熬汤，以扫从田野回来累昏了。以扫对雅各说：「我累昏了，求你把这红汤给我喝。」因此以扫又叫以东（就是红的意思）。雅各说：「你今日把长子的名分卖给我吧。」以扫说：「我将要死，这长子的名分於我有什麽益处呢？」雅各说：「你今日对我起誓吧。」以扫就对他起了誓，把长子的名分卖给雅各。於是雅各将饼和红豆汤给了以扫，以扫吃了喝了，便起来走了。这就是以扫轻看了他长子的名分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90254" y="5878286"/>
            <a:ext cx="2799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创世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25:29-34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4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导</a:t>
            </a:r>
            <a:r>
              <a:rPr lang="zh-CN" altLang="en-US" sz="4000" dirty="0" smtClean="0"/>
              <a:t>言：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亚伯拉罕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– </a:t>
            </a:r>
            <a:r>
              <a:rPr lang="zh-CN" altLang="en-US" sz="3600" dirty="0" smtClean="0">
                <a:solidFill>
                  <a:schemeClr val="bg2">
                    <a:lumMod val="25000"/>
                  </a:schemeClr>
                </a:solidFill>
              </a:rPr>
              <a:t>以撒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– </a:t>
            </a:r>
            <a:r>
              <a:rPr lang="zh-CN" altLang="en-US" sz="4400" dirty="0" smtClean="0"/>
              <a:t>雅各</a:t>
            </a:r>
            <a:r>
              <a:rPr lang="zh-CN" altLang="en-US" sz="3600" dirty="0" smtClean="0"/>
              <a:t> </a:t>
            </a:r>
            <a:endParaRPr lang="en-US" altLang="zh-CN" sz="3600" dirty="0" smtClean="0"/>
          </a:p>
          <a:p>
            <a:r>
              <a:rPr lang="zh-CN" altLang="en-US" sz="3600" dirty="0"/>
              <a:t>长</a:t>
            </a:r>
            <a:r>
              <a:rPr lang="zh-CN" altLang="en-US" sz="3600" dirty="0" smtClean="0"/>
              <a:t>子和红</a:t>
            </a:r>
            <a:r>
              <a:rPr lang="zh-CN" altLang="en-US" sz="3600" dirty="0"/>
              <a:t>豆</a:t>
            </a:r>
            <a:r>
              <a:rPr lang="zh-CN" altLang="en-US" sz="3600" dirty="0" smtClean="0"/>
              <a:t>汤的典故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006"/>
          <a:stretch/>
        </p:blipFill>
        <p:spPr>
          <a:xfrm>
            <a:off x="3526971" y="2633662"/>
            <a:ext cx="5156897" cy="3076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性格迥异的双胞胎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应</a:t>
            </a:r>
            <a:r>
              <a:rPr lang="zh-CN" altLang="en-US" sz="3600" dirty="0" smtClean="0"/>
              <a:t>许家族的第三代</a:t>
            </a:r>
            <a:endParaRPr lang="en-US" altLang="zh-CN" sz="3600" dirty="0" smtClean="0"/>
          </a:p>
          <a:p>
            <a:r>
              <a:rPr lang="zh-CN" altLang="en-US" sz="3600" dirty="0"/>
              <a:t>以</a:t>
            </a:r>
            <a:r>
              <a:rPr lang="zh-CN" altLang="en-US" sz="3600" dirty="0" smtClean="0"/>
              <a:t>撒利百加等了</a:t>
            </a:r>
            <a:r>
              <a:rPr lang="en-US" altLang="zh-CN" sz="3600" dirty="0" smtClean="0"/>
              <a:t>20</a:t>
            </a:r>
            <a:r>
              <a:rPr lang="zh-CN" altLang="en-US" sz="3600" dirty="0" smtClean="0"/>
              <a:t>年才得的双胞胎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以撒娶利百加为妻的时候正四十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岁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利百加生下两个儿子的时候，以撒年正六十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岁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.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25:20,26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敬</a:t>
            </a:r>
            <a:r>
              <a:rPr lang="zh-CN" altLang="en-US" sz="3600" dirty="0"/>
              <a:t>畏</a:t>
            </a:r>
            <a:r>
              <a:rPr lang="zh-CN" altLang="en-US" sz="3600" dirty="0" smtClean="0"/>
              <a:t>神的人也不是事事随心如意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1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性格迥异的双胞胎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神的计划终将实现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以撒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因他妻子不生育，就为他祈求耶和华；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耶和华应允他的祈求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，他的妻子利百加就怀了孕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25:21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从没出生就开始争斗的亲哥俩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zh-CN" altLang="en-US" sz="3600" dirty="0" smtClean="0"/>
              <a:t>以扫（毛孩、红皮）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</a:t>
            </a:r>
            <a:r>
              <a:rPr lang="zh-CN" altLang="en-US" sz="3600" dirty="0" smtClean="0"/>
              <a:t>雅各（小抓）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98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60"/>
          <a:stretch/>
        </p:blipFill>
        <p:spPr>
          <a:xfrm>
            <a:off x="5009322" y="2918509"/>
            <a:ext cx="3852862" cy="36148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至</a:t>
            </a:r>
            <a:r>
              <a:rPr lang="zh-CN" altLang="en-US" sz="4000" dirty="0" smtClean="0"/>
              <a:t>关重</a:t>
            </a:r>
            <a:r>
              <a:rPr lang="zh-CN" altLang="en-US" sz="4000" dirty="0" smtClean="0"/>
              <a:t>要的儿戏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猎</a:t>
            </a:r>
            <a:r>
              <a:rPr lang="zh-CN" altLang="en-US" sz="3600" dirty="0" smtClean="0"/>
              <a:t>人 和 农夫</a:t>
            </a:r>
            <a:endParaRPr lang="en-US" altLang="zh-CN" sz="3600" dirty="0" smtClean="0"/>
          </a:p>
          <a:p>
            <a:r>
              <a:rPr lang="zh-CN" altLang="en-US" sz="3600" dirty="0" smtClean="0"/>
              <a:t>处心积虑的交易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一天，雅各熬汤，以扫从田野回来累昏了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。以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扫对雅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各说：「我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累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昏了，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求你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把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红汤</a:t>
            </a:r>
            <a:r>
              <a:rPr lang="en-CA" altLang="zh-CN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给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我喝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因此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以扫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又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叫以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东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是红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意思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)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29-30</a:t>
            </a:r>
            <a:r>
              <a:rPr lang="en-US" altLang="zh-CN" sz="3600" dirty="0" smtClean="0"/>
              <a:t>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 smtClean="0"/>
              <a:t>                  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5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8460"/>
          <a:stretch/>
        </p:blipFill>
        <p:spPr>
          <a:xfrm>
            <a:off x="4956313" y="2892005"/>
            <a:ext cx="3905871" cy="36645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至</a:t>
            </a:r>
            <a:r>
              <a:rPr lang="zh-CN" altLang="en-US" sz="4000" dirty="0"/>
              <a:t>关重要的儿戏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猎</a:t>
            </a:r>
            <a:r>
              <a:rPr lang="zh-CN" altLang="en-US" sz="3600" dirty="0" smtClean="0"/>
              <a:t>人 和 农夫</a:t>
            </a:r>
            <a:endParaRPr lang="en-US" altLang="zh-CN" sz="3600" dirty="0" smtClean="0"/>
          </a:p>
          <a:p>
            <a:r>
              <a:rPr lang="zh-CN" altLang="en-US" sz="3600" dirty="0" smtClean="0"/>
              <a:t>处心积虑的交易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交</a:t>
            </a:r>
            <a:r>
              <a:rPr lang="zh-CN" altLang="en-US" sz="3600" dirty="0" smtClean="0"/>
              <a:t>换的条件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雅各说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：「你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今日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把</a:t>
            </a: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长子</a:t>
            </a:r>
            <a:r>
              <a:rPr lang="en-CA" altLang="zh-CN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名分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卖给我吧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31</a:t>
            </a:r>
            <a:r>
              <a:rPr lang="zh-CN" altLang="en-US" dirty="0" smtClean="0"/>
              <a:t>）</a:t>
            </a:r>
            <a:endParaRPr lang="en-US" altLang="zh-CN" sz="3600" dirty="0"/>
          </a:p>
          <a:p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43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至</a:t>
            </a:r>
            <a:r>
              <a:rPr lang="zh-CN" altLang="en-US" sz="4000" dirty="0"/>
              <a:t>关重要的儿</a:t>
            </a:r>
            <a:r>
              <a:rPr lang="zh-CN" altLang="en-US" sz="4000" dirty="0" smtClean="0"/>
              <a:t>戏</a:t>
            </a:r>
            <a:r>
              <a:rPr lang="zh-CN" altLang="en-US" sz="4000" dirty="0" smtClean="0"/>
              <a:t>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 lnSpcReduction="10000"/>
          </a:bodyPr>
          <a:lstStyle/>
          <a:p>
            <a:r>
              <a:rPr lang="zh-CN" altLang="en-US" sz="3600" dirty="0"/>
              <a:t>猎</a:t>
            </a:r>
            <a:r>
              <a:rPr lang="zh-CN" altLang="en-US" sz="3600" dirty="0" smtClean="0"/>
              <a:t>人 和 农夫</a:t>
            </a:r>
            <a:endParaRPr lang="en-US" altLang="zh-CN" sz="3600" dirty="0" smtClean="0"/>
          </a:p>
          <a:p>
            <a:r>
              <a:rPr lang="zh-CN" altLang="en-US" sz="3600" dirty="0" smtClean="0"/>
              <a:t>处心积虑的交易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把</a:t>
            </a:r>
            <a:r>
              <a:rPr lang="zh-CN" altLang="en-US" sz="3600" dirty="0"/>
              <a:t>长</a:t>
            </a:r>
            <a:r>
              <a:rPr lang="zh-CN" altLang="en-US" sz="3600" dirty="0" smtClean="0"/>
              <a:t>子名份当儿戏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以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扫说：「我将要死，这长子的名分於我有什麽益处呢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？」雅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各说：「你今日对我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起誓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吧。」以扫就对他起了誓，把长子的名分卖给雅各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。於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是雅各将饼和红豆汤给了以扫，以扫吃了喝了，便起来走了。这就是以扫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轻看了他长子的名分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</a:t>
            </a:r>
            <a:r>
              <a:rPr lang="en-US" altLang="zh-CN" dirty="0" smtClean="0">
                <a:latin typeface="KaiTi" panose="02010609060101010101" pitchFamily="49" charset="-122"/>
                <a:ea typeface="KaiTi" panose="02010609060101010101" pitchFamily="49" charset="-122"/>
              </a:rPr>
              <a:t>32-34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98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20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为什么长子名分这么重要？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8335"/>
            <a:ext cx="7886700" cy="503862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属</a:t>
            </a:r>
            <a:r>
              <a:rPr lang="zh-CN" altLang="en-US" sz="3600" dirty="0" smtClean="0"/>
              <a:t>世意义：财产继承权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家族代表</a:t>
            </a:r>
            <a:endParaRPr lang="en-US" altLang="zh-CN" sz="3600" dirty="0" smtClean="0"/>
          </a:p>
          <a:p>
            <a:r>
              <a:rPr lang="zh-CN" altLang="en-US" sz="3600" dirty="0"/>
              <a:t>属灵意</a:t>
            </a:r>
            <a:r>
              <a:rPr lang="zh-CN" altLang="en-US" sz="3600" dirty="0" smtClean="0"/>
              <a:t>义：家族属灵领袖</a:t>
            </a:r>
            <a:endParaRPr lang="en-US" altLang="zh-CN" sz="3600" dirty="0" smtClean="0"/>
          </a:p>
          <a:p>
            <a:r>
              <a:rPr lang="zh-CN" altLang="en-US" sz="3600" dirty="0"/>
              <a:t>现</a:t>
            </a:r>
            <a:r>
              <a:rPr lang="zh-CN" altLang="en-US" sz="3600" dirty="0" smtClean="0"/>
              <a:t>实意义：</a:t>
            </a:r>
            <a:r>
              <a:rPr lang="zh-CN" altLang="en-US" sz="3600" dirty="0"/>
              <a:t>属神的子民在神永恒旨意里被赋予的独特身</a:t>
            </a:r>
            <a:r>
              <a:rPr lang="zh-CN" altLang="en-US" sz="3600" dirty="0" smtClean="0"/>
              <a:t>份：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8720" y="1134352"/>
            <a:ext cx="8131697" cy="483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及至时候满足，神就差遣他的儿子，为女子所生，且生在律法以下，要把律法以下的人赎出来，叫我们得著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儿子的名分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。你们既为儿子，神就差他儿子的灵进入你们（原文作我们）的心，呼叫：「阿爸！父！」可见，从此以後，你不是奴仆，乃是儿子了；既是儿子，就靠著神为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後嗣</a:t>
            </a:r>
            <a:r>
              <a:rPr lang="zh-CN" altLang="en-US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     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			</a:t>
            </a:r>
            <a:r>
              <a:rPr lang="zh-CN" sz="28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加拉太书4</a:t>
            </a:r>
            <a:r>
              <a:rPr lang="en-US" altLang="zh-CN" sz="28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r>
              <a:rPr lang="zh-CN" sz="28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4-7</a:t>
            </a:r>
            <a:endParaRPr lang="en-CA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B299-DCBD-4C3B-BE0C-A6D7BA9BFC1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10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1319</Words>
  <Application>Microsoft Office PowerPoint</Application>
  <PresentationFormat>On-screen Show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KaiTi</vt:lpstr>
      <vt:lpstr>黑体</vt:lpstr>
      <vt:lpstr>SimSun</vt:lpstr>
      <vt:lpstr>Arial</vt:lpstr>
      <vt:lpstr>Calibri</vt:lpstr>
      <vt:lpstr>Georgia</vt:lpstr>
      <vt:lpstr>Microsoft Yi Baiti</vt:lpstr>
      <vt:lpstr>Times New Roman</vt:lpstr>
      <vt:lpstr>Office Theme</vt:lpstr>
      <vt:lpstr> 长 子 名 分    与 红 豆 汤</vt:lpstr>
      <vt:lpstr>PowerPoint Presentation</vt:lpstr>
      <vt:lpstr>导言：</vt:lpstr>
      <vt:lpstr>1. 性格迥异的双胞胎</vt:lpstr>
      <vt:lpstr>1. 性格迥异的双胞胎</vt:lpstr>
      <vt:lpstr>2. 至关重要的儿戏</vt:lpstr>
      <vt:lpstr>2. 至关重要的儿戏</vt:lpstr>
      <vt:lpstr>2. 至关重要的儿戏？</vt:lpstr>
      <vt:lpstr>3. 为什么长子名分这么重要？</vt:lpstr>
      <vt:lpstr>3. 为什么长子名分这么重要？</vt:lpstr>
      <vt:lpstr>3. 为什么长子名分这么重要？</vt:lpstr>
      <vt:lpstr>4. 出卖长子名分的后果</vt:lpstr>
      <vt:lpstr>4. 出卖长子名分的后果</vt:lpstr>
      <vt:lpstr>5. 神的主权与人的责任</vt:lpstr>
      <vt:lpstr>5. 神的主权与人的责任</vt:lpstr>
      <vt:lpstr>6. 父母偏心的教训</vt:lpstr>
      <vt:lpstr>小  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长子名分与红豆汤</dc:title>
  <dc:creator>dli</dc:creator>
  <cp:lastModifiedBy>dli</cp:lastModifiedBy>
  <cp:revision>41</cp:revision>
  <dcterms:created xsi:type="dcterms:W3CDTF">2017-04-17T12:40:12Z</dcterms:created>
  <dcterms:modified xsi:type="dcterms:W3CDTF">2017-04-21T18:38:50Z</dcterms:modified>
</cp:coreProperties>
</file>