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1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38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D2E5E-2070-425F-B182-BE23D3B666AE}" type="datetimeFigureOut">
              <a:rPr lang="en-CA" smtClean="0"/>
              <a:pPr/>
              <a:t>05/05/2017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18E2B-63D0-4557-B046-0ED85611C38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294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18E2B-63D0-4557-B046-0ED85611C388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1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36DA-E90A-4191-BAD7-5E7702FCFA62}" type="datetime1">
              <a:rPr lang="en-CA" smtClean="0"/>
              <a:pPr/>
              <a:t>05/05/2017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2FE5-13D2-47FD-94FF-8608467BE68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28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BD78-F047-43C0-A142-B16C9BACE3F1}" type="datetime1">
              <a:rPr lang="en-CA" smtClean="0"/>
              <a:pPr/>
              <a:t>05/05/2017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2FE5-13D2-47FD-94FF-8608467BE68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81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7247-D1D4-48A4-899D-F0E64A06FEEA}" type="datetime1">
              <a:rPr lang="en-CA" smtClean="0"/>
              <a:pPr/>
              <a:t>05/05/2017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2FE5-13D2-47FD-94FF-8608467BE68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43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B9C8-BEDF-4D19-A4EB-CC8E5858A618}" type="datetime1">
              <a:rPr lang="en-CA" smtClean="0"/>
              <a:pPr/>
              <a:t>05/05/2017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2FE5-13D2-47FD-94FF-8608467BE68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14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F81C-CF25-4C32-A30C-F3FE527237C2}" type="datetime1">
              <a:rPr lang="en-CA" smtClean="0"/>
              <a:pPr/>
              <a:t>05/05/2017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2FE5-13D2-47FD-94FF-8608467BE68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030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FA4A-57F9-4ED2-8786-B15D8FAD5A73}" type="datetime1">
              <a:rPr lang="en-CA" smtClean="0"/>
              <a:pPr/>
              <a:t>05/05/2017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2FE5-13D2-47FD-94FF-8608467BE68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868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FE1E-A8F1-44F9-87B9-26B40B62D71D}" type="datetime1">
              <a:rPr lang="en-CA" smtClean="0"/>
              <a:pPr/>
              <a:t>05/05/2017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2FE5-13D2-47FD-94FF-8608467BE68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430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CE45-ADE9-4931-8D52-F7D4BACA1580}" type="datetime1">
              <a:rPr lang="en-CA" smtClean="0"/>
              <a:pPr/>
              <a:t>05/05/2017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2FE5-13D2-47FD-94FF-8608467BE68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895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7A45-A908-463D-BDC7-B3516FBA3D97}" type="datetime1">
              <a:rPr lang="en-CA" smtClean="0"/>
              <a:pPr/>
              <a:t>05/05/2017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2FE5-13D2-47FD-94FF-8608467BE68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426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258A-E0DF-4BD4-8B87-5C581E0B89C6}" type="datetime1">
              <a:rPr lang="en-CA" smtClean="0"/>
              <a:pPr/>
              <a:t>05/05/2017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2FE5-13D2-47FD-94FF-8608467BE68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647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9B05-6A02-4276-964E-CC6F4CAA0C00}" type="datetime1">
              <a:rPr lang="en-CA" smtClean="0"/>
              <a:pPr/>
              <a:t>05/05/2017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2FE5-13D2-47FD-94FF-8608467BE68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704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DB927-8348-403C-B330-4A3F93529137}" type="datetime1">
              <a:rPr lang="en-CA" smtClean="0"/>
              <a:pPr/>
              <a:t>05/05/2017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2FE5-13D2-47FD-94FF-8608467BE68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47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971" y="119744"/>
            <a:ext cx="8941571" cy="66293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286" y="284163"/>
            <a:ext cx="6858000" cy="2387600"/>
          </a:xfrm>
        </p:spPr>
        <p:txBody>
          <a:bodyPr/>
          <a:lstStyle/>
          <a:p>
            <a:pPr algn="l"/>
            <a:r>
              <a:rPr lang="zh-CN" altLang="en-US" sz="8000" dirty="0" smtClean="0">
                <a:solidFill>
                  <a:schemeClr val="bg1"/>
                </a:solidFill>
                <a:effectLst>
                  <a:glow rad="127000">
                    <a:schemeClr val="tx1">
                      <a:lumMod val="95000"/>
                      <a:lumOff val="5000"/>
                      <a:alpha val="85000"/>
                    </a:schemeClr>
                  </a:glow>
                </a:effectLst>
              </a:rPr>
              <a:t>天  梯</a:t>
            </a:r>
            <a:r>
              <a:rPr lang="en-US" altLang="zh-CN" dirty="0" smtClean="0">
                <a:solidFill>
                  <a:schemeClr val="bg1"/>
                </a:solidFill>
                <a:effectLst>
                  <a:glow rad="127000">
                    <a:schemeClr val="tx1">
                      <a:lumMod val="95000"/>
                      <a:lumOff val="5000"/>
                      <a:alpha val="85000"/>
                    </a:schemeClr>
                  </a:glow>
                </a:effectLst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effectLst>
                  <a:glow rad="127000">
                    <a:schemeClr val="tx1">
                      <a:lumMod val="95000"/>
                      <a:lumOff val="5000"/>
                      <a:alpha val="85000"/>
                    </a:schemeClr>
                  </a:glow>
                </a:effectLst>
              </a:rPr>
            </a:br>
            <a:r>
              <a:rPr lang="en-US" altLang="zh-CN" dirty="0" smtClean="0">
                <a:solidFill>
                  <a:schemeClr val="bg1"/>
                </a:solidFill>
                <a:effectLst>
                  <a:glow rad="127000">
                    <a:schemeClr val="tx1">
                      <a:lumMod val="95000"/>
                      <a:lumOff val="5000"/>
                      <a:alpha val="85000"/>
                    </a:schemeClr>
                  </a:glow>
                </a:effectLst>
              </a:rPr>
              <a:t>— </a:t>
            </a:r>
            <a:r>
              <a:rPr lang="zh-CN" altLang="en-US" dirty="0" smtClean="0">
                <a:solidFill>
                  <a:schemeClr val="bg1"/>
                </a:solidFill>
                <a:effectLst>
                  <a:glow rad="127000">
                    <a:schemeClr val="tx1">
                      <a:lumMod val="95000"/>
                      <a:lumOff val="5000"/>
                      <a:alpha val="85000"/>
                    </a:schemeClr>
                  </a:glow>
                </a:effectLst>
              </a:rPr>
              <a:t>神真的在这里</a:t>
            </a:r>
            <a:endParaRPr lang="en-CA" dirty="0">
              <a:solidFill>
                <a:schemeClr val="bg1"/>
              </a:solidFill>
              <a:effectLst>
                <a:glow rad="127000">
                  <a:schemeClr val="tx1">
                    <a:lumMod val="95000"/>
                    <a:lumOff val="5000"/>
                    <a:alpha val="85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1971" y="4853895"/>
            <a:ext cx="6858000" cy="1655762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algn="r"/>
            <a:r>
              <a:rPr lang="zh-CN" altLang="en-US" sz="2400" dirty="0">
                <a:effectLst>
                  <a:glow rad="152400">
                    <a:schemeClr val="bg1"/>
                  </a:glow>
                </a:effectLst>
              </a:rPr>
              <a:t>创世</a:t>
            </a:r>
            <a:r>
              <a:rPr lang="zh-CN" altLang="en-US" sz="2400" dirty="0" smtClean="0">
                <a:effectLst>
                  <a:glow rad="152400">
                    <a:schemeClr val="bg1"/>
                  </a:glow>
                </a:effectLst>
              </a:rPr>
              <a:t>记系列讲道（</a:t>
            </a:r>
            <a:r>
              <a:rPr lang="en-US" altLang="zh-CN" sz="2400" dirty="0" smtClean="0">
                <a:effectLst>
                  <a:glow rad="152400">
                    <a:schemeClr val="bg1"/>
                  </a:glow>
                </a:effectLst>
              </a:rPr>
              <a:t>18</a:t>
            </a:r>
            <a:r>
              <a:rPr lang="zh-CN" altLang="en-US" sz="2400" dirty="0" smtClean="0">
                <a:effectLst>
                  <a:glow rad="152400">
                    <a:schemeClr val="bg1"/>
                  </a:glow>
                </a:effectLst>
              </a:rPr>
              <a:t>）</a:t>
            </a:r>
            <a:endParaRPr lang="en-CA" sz="2400" dirty="0">
              <a:effectLst>
                <a:glow rad="1524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505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4331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神同在的经历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657"/>
            <a:ext cx="7886700" cy="500130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神同在是亲身的体验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耶和华真的在这里，我竟不知道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。   </a:t>
            </a:r>
            <a:r>
              <a:rPr lang="en-US" altLang="zh-CN" sz="28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16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你们亲近神，神就必亲近你们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。 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sz="28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雅</a:t>
            </a:r>
            <a:r>
              <a:rPr lang="en-CA" sz="28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4:8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600" dirty="0" smtClean="0"/>
              <a:t>神</a:t>
            </a:r>
            <a:r>
              <a:rPr lang="zh-CN" altLang="en-US" sz="3600" dirty="0"/>
              <a:t>同</a:t>
            </a:r>
            <a:r>
              <a:rPr lang="zh-CN" altLang="en-US" sz="3600" dirty="0" smtClean="0"/>
              <a:t>在带来人生改变</a:t>
            </a:r>
            <a:endParaRPr lang="en-US" altLang="zh-CN" sz="36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6237139" y="297820"/>
            <a:ext cx="2429249" cy="1291670"/>
            <a:chOff x="6237139" y="907420"/>
            <a:chExt cx="2429249" cy="1291670"/>
          </a:xfrm>
        </p:grpSpPr>
        <p:sp>
          <p:nvSpPr>
            <p:cNvPr id="5" name="TextBox 4"/>
            <p:cNvSpPr txBox="1"/>
            <p:nvPr/>
          </p:nvSpPr>
          <p:spPr>
            <a:xfrm rot="20783248">
              <a:off x="6237139" y="907420"/>
              <a:ext cx="1284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雅各</a:t>
              </a:r>
              <a:endParaRPr lang="en-CA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790100">
              <a:off x="7577817" y="1080896"/>
              <a:ext cx="1088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我</a:t>
              </a:r>
              <a:endParaRPr lang="en-CA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2057" y="1552759"/>
              <a:ext cx="13824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DFKai-SB" panose="03000509000000000000" pitchFamily="65" charset="-120"/>
                  <a:ea typeface="DFKai-SB" panose="03000509000000000000" pitchFamily="65" charset="-120"/>
                </a:rPr>
                <a:t>我们</a:t>
              </a:r>
              <a:endParaRPr lang="en-CA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2FE5-13D2-47FD-94FF-8608467BE683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225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4331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神同在的经历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657"/>
            <a:ext cx="7886700" cy="500130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神</a:t>
            </a:r>
            <a:r>
              <a:rPr lang="zh-CN" altLang="en-US" sz="3600" dirty="0"/>
              <a:t>同</a:t>
            </a:r>
            <a:r>
              <a:rPr lang="zh-CN" altLang="en-US" sz="3600" dirty="0" smtClean="0"/>
              <a:t>在带来人生改变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/>
              <a:t>灵性</a:t>
            </a:r>
            <a:r>
              <a:rPr lang="zh-CN" altLang="en-US" sz="3600" dirty="0" smtClean="0"/>
              <a:t>的甦醒</a:t>
            </a:r>
            <a:endParaRPr lang="en-US" altLang="zh-CN" sz="3600" dirty="0"/>
          </a:p>
          <a:p>
            <a:pPr marL="342900" lvl="1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他使我的灵魂甦醒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，          </a:t>
            </a:r>
            <a:r>
              <a:rPr lang="zh-CN" sz="28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诗篇</a:t>
            </a:r>
            <a:r>
              <a:rPr lang="en-CA" sz="28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23:3a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lvl="1" indent="0">
              <a:buNone/>
            </a:pPr>
            <a:r>
              <a:rPr lang="zh-CN" altLang="en-US" sz="3600" dirty="0" smtClean="0"/>
              <a:t>认识到自己的罪</a:t>
            </a:r>
            <a:endParaRPr lang="en-US" altLang="zh-CN" sz="3600" dirty="0" smtClean="0"/>
          </a:p>
          <a:p>
            <a:pPr marL="342900" lvl="1" indent="0">
              <a:buNone/>
            </a:pPr>
            <a:r>
              <a:rPr lang="zh-CN" altLang="en-US" sz="3600" dirty="0"/>
              <a:t>认识</a:t>
            </a:r>
            <a:r>
              <a:rPr lang="zh-CN" altLang="en-US" sz="3600" dirty="0" smtClean="0"/>
              <a:t>到神的信实慈爱</a:t>
            </a:r>
            <a:endParaRPr lang="en-US" altLang="zh-CN" sz="3600" dirty="0" smtClean="0"/>
          </a:p>
          <a:p>
            <a:pPr marL="342900" lvl="1" indent="0">
              <a:buNone/>
            </a:pPr>
            <a:r>
              <a:rPr lang="zh-CN" altLang="en-US" sz="3600" dirty="0"/>
              <a:t>认识</a:t>
            </a:r>
            <a:r>
              <a:rPr lang="zh-CN" altLang="en-US" sz="3600" dirty="0" smtClean="0"/>
              <a:t>到要仰望信靠神</a:t>
            </a:r>
            <a:endParaRPr lang="en-US" altLang="zh-CN" sz="3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zh-CN" sz="3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zh-CN" sz="36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6237139" y="297820"/>
            <a:ext cx="2429249" cy="1291670"/>
            <a:chOff x="6237139" y="907420"/>
            <a:chExt cx="2429249" cy="1291670"/>
          </a:xfrm>
        </p:grpSpPr>
        <p:sp>
          <p:nvSpPr>
            <p:cNvPr id="5" name="TextBox 4"/>
            <p:cNvSpPr txBox="1"/>
            <p:nvPr/>
          </p:nvSpPr>
          <p:spPr>
            <a:xfrm rot="20783248">
              <a:off x="6237139" y="907420"/>
              <a:ext cx="1284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雅各</a:t>
              </a:r>
              <a:endParaRPr lang="en-CA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790100">
              <a:off x="7577817" y="1080896"/>
              <a:ext cx="1088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我</a:t>
              </a:r>
              <a:endParaRPr lang="en-CA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2057" y="1552759"/>
              <a:ext cx="13824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DFKai-SB" panose="03000509000000000000" pitchFamily="65" charset="-120"/>
                  <a:ea typeface="DFKai-SB" panose="03000509000000000000" pitchFamily="65" charset="-120"/>
                </a:rPr>
                <a:t>我们</a:t>
              </a:r>
              <a:endParaRPr lang="en-CA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2FE5-13D2-47FD-94FF-8608467BE683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52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4331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神同在的经历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657"/>
            <a:ext cx="7886700" cy="500130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神</a:t>
            </a:r>
            <a:r>
              <a:rPr lang="zh-CN" altLang="en-US" sz="3600" dirty="0"/>
              <a:t>同</a:t>
            </a:r>
            <a:r>
              <a:rPr lang="zh-CN" altLang="en-US" sz="3600" dirty="0" smtClean="0"/>
              <a:t>在带来人生改变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 smtClean="0"/>
              <a:t>更新的志向</a:t>
            </a:r>
            <a:endParaRPr lang="en-US" altLang="zh-CN" sz="3600" dirty="0" smtClean="0"/>
          </a:p>
          <a:p>
            <a:pPr marL="342900" lvl="1" indent="0">
              <a:buNone/>
            </a:pPr>
            <a:r>
              <a:rPr lang="zh-CN" altLang="en-US" sz="3600" dirty="0"/>
              <a:t>以</a:t>
            </a:r>
            <a:r>
              <a:rPr lang="zh-CN" altLang="en-US" sz="3600" dirty="0" smtClean="0"/>
              <a:t>神为唯一敬拜的对象</a:t>
            </a:r>
            <a:endParaRPr lang="en-US" altLang="zh-CN" sz="3600" dirty="0" smtClean="0"/>
          </a:p>
          <a:p>
            <a:pPr marL="342900" lvl="1" indent="0">
              <a:buNone/>
            </a:pPr>
            <a:r>
              <a:rPr lang="zh-CN" altLang="en-US" sz="3600" dirty="0"/>
              <a:t>立石为</a:t>
            </a:r>
            <a:r>
              <a:rPr lang="zh-CN" altLang="en-US" sz="3600" dirty="0" smtClean="0"/>
              <a:t>证纪念神的恩典</a:t>
            </a:r>
            <a:endParaRPr lang="en-US" altLang="zh-CN" sz="3600" dirty="0" smtClean="0"/>
          </a:p>
          <a:p>
            <a:pPr marL="342900" lvl="1" indent="0">
              <a:buNone/>
            </a:pPr>
            <a:r>
              <a:rPr lang="zh-CN" altLang="en-US" sz="3600" dirty="0" smtClean="0"/>
              <a:t>十</a:t>
            </a:r>
            <a:r>
              <a:rPr lang="zh-CN" altLang="en-US" sz="3600" dirty="0"/>
              <a:t>一奉</a:t>
            </a:r>
            <a:r>
              <a:rPr lang="zh-CN" altLang="en-US" sz="3600" dirty="0" smtClean="0"/>
              <a:t>献回报神</a:t>
            </a:r>
            <a:endParaRPr lang="en-US" altLang="zh-CN" sz="3600" dirty="0" smtClean="0"/>
          </a:p>
          <a:p>
            <a:pPr marL="342900" lvl="1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你们要先求他的国和他的义，这些东西就都要加给你们了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。            </a:t>
            </a:r>
            <a:r>
              <a:rPr lang="zh-CN" altLang="en-US" sz="28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太</a:t>
            </a:r>
            <a:r>
              <a:rPr lang="en-US" altLang="zh-CN" sz="28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6:33</a:t>
            </a:r>
            <a:endParaRPr lang="en-US" altLang="zh-CN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zh-CN" sz="3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zh-CN" sz="36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6237139" y="297820"/>
            <a:ext cx="2429249" cy="1291670"/>
            <a:chOff x="6237139" y="907420"/>
            <a:chExt cx="2429249" cy="1291670"/>
          </a:xfrm>
        </p:grpSpPr>
        <p:sp>
          <p:nvSpPr>
            <p:cNvPr id="5" name="TextBox 4"/>
            <p:cNvSpPr txBox="1"/>
            <p:nvPr/>
          </p:nvSpPr>
          <p:spPr>
            <a:xfrm rot="20783248">
              <a:off x="6237139" y="907420"/>
              <a:ext cx="1284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雅各</a:t>
              </a:r>
              <a:endParaRPr lang="en-CA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790100">
              <a:off x="7577817" y="1080896"/>
              <a:ext cx="1088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我</a:t>
              </a:r>
              <a:endParaRPr lang="en-CA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2057" y="1552759"/>
              <a:ext cx="13824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DFKai-SB" panose="03000509000000000000" pitchFamily="65" charset="-120"/>
                  <a:ea typeface="DFKai-SB" panose="03000509000000000000" pitchFamily="65" charset="-120"/>
                </a:rPr>
                <a:t>我们</a:t>
              </a:r>
              <a:endParaRPr lang="en-CA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28650" y="2304616"/>
            <a:ext cx="8188779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神若与我同在，在我所行的路上保佑我，又给我食物吃，衣服穿，使我平平安安的回到我父亲的家，我就必以耶和华为我的神。我所立为柱子的石头也必作神的殿；凡你所赐给我的，我必将十分之一献给你。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                                  </a:t>
            </a:r>
            <a:r>
              <a:rPr lang="en-CA" sz="28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20-22</a:t>
            </a:r>
            <a:endParaRPr lang="en-CA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2FE5-13D2-47FD-94FF-8608467BE683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205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4331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神同在的经历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657"/>
            <a:ext cx="7886700" cy="500130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神</a:t>
            </a:r>
            <a:r>
              <a:rPr lang="zh-CN" altLang="en-US" sz="3600" dirty="0"/>
              <a:t>同</a:t>
            </a:r>
            <a:r>
              <a:rPr lang="zh-CN" altLang="en-US" sz="3600" dirty="0" smtClean="0"/>
              <a:t>在带来人生改变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/>
              <a:t>敬畏</a:t>
            </a:r>
            <a:r>
              <a:rPr lang="zh-CN" altLang="en-US" sz="3600" dirty="0" smtClean="0"/>
              <a:t>的意识</a:t>
            </a:r>
            <a:endParaRPr lang="en-US" altLang="zh-CN" sz="3600" dirty="0"/>
          </a:p>
          <a:p>
            <a:pPr marL="342900" lvl="1" indent="0">
              <a:buNone/>
            </a:pPr>
            <a:r>
              <a:rPr lang="zh-CN" altLang="en-US" sz="3600" dirty="0"/>
              <a:t>天</a:t>
            </a:r>
            <a:r>
              <a:rPr lang="zh-CN" altLang="en-US" sz="3600" dirty="0" smtClean="0"/>
              <a:t>的门、神的殿 </a:t>
            </a:r>
            <a:r>
              <a:rPr lang="en-US" altLang="zh-CN" sz="3600" dirty="0" smtClean="0"/>
              <a:t>= </a:t>
            </a:r>
            <a:r>
              <a:rPr lang="zh-CN" altLang="en-US" sz="3600" dirty="0" smtClean="0"/>
              <a:t>伯特利</a:t>
            </a:r>
            <a:endParaRPr lang="en-US" altLang="zh-CN" sz="3600" dirty="0" smtClean="0"/>
          </a:p>
          <a:p>
            <a:pPr marL="342900" lvl="1" indent="0">
              <a:buNone/>
            </a:pPr>
            <a:r>
              <a:rPr lang="zh-CN" altLang="en-US" sz="3600" dirty="0" smtClean="0"/>
              <a:t>这地方何等可畏！</a:t>
            </a:r>
            <a:endParaRPr lang="en-US" altLang="zh-CN" sz="3600" dirty="0" smtClean="0"/>
          </a:p>
          <a:p>
            <a:pPr marL="342900" lvl="1" indent="0">
              <a:buNone/>
            </a:pPr>
            <a:r>
              <a:rPr lang="zh-CN" altLang="en-US" sz="3600" dirty="0" smtClean="0"/>
              <a:t>立石膏抹为殿敬拜神</a:t>
            </a:r>
            <a:endParaRPr lang="en-US" altLang="zh-CN" sz="3600" dirty="0" smtClean="0"/>
          </a:p>
          <a:p>
            <a:pPr marL="342900" lvl="1" indent="0">
              <a:buNone/>
            </a:pPr>
            <a:r>
              <a:rPr lang="zh-CN" altLang="en-US" sz="3600" dirty="0"/>
              <a:t>对</a:t>
            </a:r>
            <a:r>
              <a:rPr lang="zh-CN" altLang="en-US" sz="3600" dirty="0" smtClean="0"/>
              <a:t>神永怀敬畏之心</a:t>
            </a:r>
            <a:endParaRPr lang="en-US" altLang="zh-CN" sz="3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zh-CN" sz="3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zh-CN" sz="36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6237139" y="297820"/>
            <a:ext cx="2429249" cy="1291670"/>
            <a:chOff x="6237139" y="907420"/>
            <a:chExt cx="2429249" cy="1291670"/>
          </a:xfrm>
        </p:grpSpPr>
        <p:sp>
          <p:nvSpPr>
            <p:cNvPr id="5" name="TextBox 4"/>
            <p:cNvSpPr txBox="1"/>
            <p:nvPr/>
          </p:nvSpPr>
          <p:spPr>
            <a:xfrm rot="20783248">
              <a:off x="6237139" y="907420"/>
              <a:ext cx="1284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雅各</a:t>
              </a:r>
              <a:endParaRPr lang="en-CA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790100">
              <a:off x="7577817" y="1080896"/>
              <a:ext cx="1088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我</a:t>
              </a:r>
              <a:endParaRPr lang="en-CA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2057" y="1552759"/>
              <a:ext cx="13824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DFKai-SB" panose="03000509000000000000" pitchFamily="65" charset="-120"/>
                  <a:ea typeface="DFKai-SB" panose="03000509000000000000" pitchFamily="65" charset="-120"/>
                </a:rPr>
                <a:t>我们</a:t>
              </a:r>
              <a:endParaRPr lang="en-CA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587236" y="2247035"/>
            <a:ext cx="7886700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「这地方何等可畏！这不是别的，乃是神的殿，也是天的门。」雅各清早起来，把所枕的石头立作柱子，浇油在上面。他就给那地方起名叫伯特利（就是神殿的意思）。</a:t>
            </a:r>
            <a:r>
              <a:rPr lang="zh-CN" sz="3600" dirty="0" smtClean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altLang="zh-CN" sz="3600" dirty="0" smtClean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            </a:t>
            </a:r>
            <a:r>
              <a:rPr lang="en-US" sz="28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Georgia" panose="02040502050405020303" pitchFamily="18" charset="0"/>
              </a:rPr>
              <a:t>18-19</a:t>
            </a:r>
            <a:endParaRPr lang="en-CA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2FE5-13D2-47FD-94FF-8608467BE683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475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0248" y="805218"/>
            <a:ext cx="3608581" cy="53540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4331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小 结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657"/>
            <a:ext cx="4803159" cy="500130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梦境中的现实</a:t>
            </a:r>
            <a:endParaRPr lang="en-US" altLang="zh-CN" sz="3600" dirty="0" smtClean="0"/>
          </a:p>
          <a:p>
            <a:r>
              <a:rPr lang="zh-CN" altLang="en-US" sz="3600" dirty="0" smtClean="0"/>
              <a:t>雅各遇见神，绝境中找到出路</a:t>
            </a:r>
            <a:endParaRPr lang="en-US" altLang="zh-CN" sz="3600" dirty="0" smtClean="0"/>
          </a:p>
          <a:p>
            <a:r>
              <a:rPr lang="zh-CN" altLang="en-US" sz="3600" dirty="0" smtClean="0"/>
              <a:t>神遇见雅各，改变了他的人生</a:t>
            </a:r>
            <a:endParaRPr lang="en-US" altLang="zh-CN" sz="3600" dirty="0" smtClean="0"/>
          </a:p>
          <a:p>
            <a:r>
              <a:rPr lang="zh-CN" altLang="en-US" sz="3600" dirty="0"/>
              <a:t>雅各</a:t>
            </a:r>
            <a:r>
              <a:rPr lang="zh-CN" altLang="en-US" sz="3600" dirty="0" smtClean="0"/>
              <a:t>的天梯，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我的天梯，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你的天梯？</a:t>
            </a:r>
            <a:endParaRPr lang="en-US" altLang="zh-CN" sz="3600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2FE5-13D2-47FD-94FF-8608467BE683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209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圣餐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9" y="152400"/>
            <a:ext cx="8915393" cy="65532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91000" cy="1858962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圣      餐 </a:t>
            </a:r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Communion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5303837"/>
            <a:ext cx="7848600" cy="14017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sz="3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glow rad="101600">
                    <a:srgbClr val="1F0F1C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你们应当如此行，为的是纪念我。人</a:t>
            </a:r>
            <a:r>
              <a:rPr lang="zh-CN" altLang="en-US" sz="3600" b="1" dirty="0">
                <a:solidFill>
                  <a:schemeClr val="bg1"/>
                </a:solidFill>
                <a:effectLst>
                  <a:glow rad="101600">
                    <a:srgbClr val="1F0F1C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应当自己省察，然後吃这饼、喝这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glow rad="101600">
                    <a:srgbClr val="1F0F1C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杯。</a:t>
            </a:r>
            <a:endParaRPr lang="en-US" sz="3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969" y="5214255"/>
            <a:ext cx="1687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林前</a:t>
            </a:r>
            <a:r>
              <a:rPr lang="en-US" altLang="zh-CN" sz="2000" dirty="0" smtClean="0">
                <a:solidFill>
                  <a:schemeClr val="bg1"/>
                </a:solidFill>
              </a:rPr>
              <a:t>11:24,28</a:t>
            </a:r>
            <a:endParaRPr lang="en-CA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/>
          <a:srcRect l="7925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2FE5-13D2-47FD-94FF-8608467BE683}" type="slidenum">
              <a:rPr lang="en-CA" smtClean="0"/>
              <a:pPr/>
              <a:t>16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-1" y="633443"/>
            <a:ext cx="59000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effectLst>
                  <a:glow rad="177800">
                    <a:schemeClr val="bg1">
                      <a:alpha val="94902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十架下我低头静默思想</a:t>
            </a:r>
          </a:p>
          <a:p>
            <a:pPr algn="ctr"/>
            <a:r>
              <a:rPr lang="zh-CN" altLang="en-US" sz="3600" dirty="0">
                <a:effectLst>
                  <a:glow rad="177800">
                    <a:schemeClr val="bg1">
                      <a:alpha val="94902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主耶稣为何故受苦害</a:t>
            </a:r>
          </a:p>
          <a:p>
            <a:pPr algn="ctr"/>
            <a:r>
              <a:rPr lang="zh-CN" altLang="en-US" sz="3600" dirty="0">
                <a:effectLst>
                  <a:glow rad="177800">
                    <a:schemeClr val="bg1">
                      <a:alpha val="94902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无瑕疵无斑点神的羔羊</a:t>
            </a:r>
          </a:p>
          <a:p>
            <a:pPr algn="ctr"/>
            <a:r>
              <a:rPr lang="zh-CN" altLang="en-US" sz="3600" dirty="0">
                <a:effectLst>
                  <a:glow rad="177800">
                    <a:schemeClr val="bg1">
                      <a:alpha val="94902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为了我舍性命偿罪债</a:t>
            </a:r>
          </a:p>
          <a:p>
            <a:pPr algn="ctr"/>
            <a:r>
              <a:rPr lang="zh-CN" altLang="en-US" sz="3600" dirty="0">
                <a:effectLst>
                  <a:glow rad="177800">
                    <a:schemeClr val="bg1">
                      <a:alpha val="94902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哦恩主 祢为我撇下所有</a:t>
            </a:r>
          </a:p>
          <a:p>
            <a:pPr algn="ctr"/>
            <a:r>
              <a:rPr lang="zh-CN" altLang="en-US" sz="3600" dirty="0">
                <a:effectLst>
                  <a:glow rad="177800">
                    <a:schemeClr val="bg1">
                      <a:alpha val="94902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奇妙爱我怎能再轻弃</a:t>
            </a:r>
          </a:p>
          <a:p>
            <a:pPr algn="ctr"/>
            <a:r>
              <a:rPr lang="zh-CN" altLang="en-US" sz="3600" dirty="0">
                <a:effectLst>
                  <a:glow rad="177800">
                    <a:schemeClr val="bg1">
                      <a:alpha val="94902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我惟有从今后相信接受</a:t>
            </a:r>
          </a:p>
          <a:p>
            <a:pPr algn="ctr"/>
            <a:r>
              <a:rPr lang="zh-CN" altLang="en-US" sz="3600" dirty="0">
                <a:effectLst>
                  <a:glow rad="177800">
                    <a:schemeClr val="bg1">
                      <a:alpha val="94902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献全身并全心归给</a:t>
            </a:r>
            <a:r>
              <a:rPr lang="zh-CN" altLang="en-US" sz="3600" dirty="0" smtClean="0">
                <a:effectLst>
                  <a:glow rad="177800">
                    <a:schemeClr val="bg1">
                      <a:alpha val="94902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祢</a:t>
            </a:r>
            <a:endParaRPr lang="zh-CN" altLang="en-US" sz="3600" dirty="0">
              <a:effectLst>
                <a:glow rad="177800">
                  <a:schemeClr val="bg1">
                    <a:alpha val="94902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87921" y="870859"/>
            <a:ext cx="677108" cy="53489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effectLst>
                  <a:glow rad="177800">
                    <a:schemeClr val="bg1"/>
                  </a:glow>
                </a:effectLst>
              </a:rPr>
              <a:t>十</a:t>
            </a:r>
            <a:r>
              <a:rPr lang="zh-CN" altLang="en-US" sz="3200" dirty="0" smtClean="0">
                <a:effectLst>
                  <a:glow rad="177800">
                    <a:schemeClr val="bg1"/>
                  </a:glow>
                </a:effectLst>
              </a:rPr>
              <a:t>架下      我低头静默思想</a:t>
            </a:r>
            <a:endParaRPr lang="en-CA" sz="3200" dirty="0">
              <a:effectLst>
                <a:glow rad="1778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30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857" y="194182"/>
            <a:ext cx="8915400" cy="6481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zh-CN" altLang="en-US" sz="28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Georgia" panose="02040502050405020303" pitchFamily="18" charset="0"/>
              </a:rPr>
              <a:t>创世记 </a:t>
            </a:r>
            <a:r>
              <a:rPr lang="en-CA" sz="28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Georgia" panose="02040502050405020303" pitchFamily="18" charset="0"/>
              </a:rPr>
              <a:t>28:10</a:t>
            </a:r>
            <a:r>
              <a:rPr lang="en-US" altLang="zh-CN" sz="28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Georgia" panose="02040502050405020303" pitchFamily="18" charset="0"/>
              </a:rPr>
              <a:t>-19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alt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10 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雅各出了别是巴，向哈兰走去；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Georgia" panose="02040502050405020303" pitchFamily="18" charset="0"/>
              </a:rPr>
              <a:t> </a:t>
            </a:r>
            <a:r>
              <a:rPr lang="en-US" alt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Georgia" panose="02040502050405020303" pitchFamily="18" charset="0"/>
              </a:rPr>
              <a:t>11 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到了一个地方，因为太阳落了，就在那里住宿，便拾起那地方的一块石头枕在头下，在那里躺卧睡了，</a:t>
            </a:r>
            <a:r>
              <a:rPr lang="en-US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12 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梦见一个梯子立在地上，梯子的头顶著天，有神的使者在梯子上，上去下来。</a:t>
            </a:r>
            <a:r>
              <a:rPr lang="en-US" alt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1</a:t>
            </a:r>
            <a:r>
              <a:rPr lang="en-US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3 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耶和华站在梯子以上（或作：站在他旁边），说：「我是耶和华你祖亚伯拉罕的神，也是以撒的神；我要将你现在所躺卧之地赐给你和你的後裔。</a:t>
            </a:r>
            <a:r>
              <a:rPr lang="en-US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14 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你的後裔必像地上的尘沙那样多，必向东西南北开展；</a:t>
            </a:r>
            <a:endParaRPr lang="en-CA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2FE5-13D2-47FD-94FF-8608467BE683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61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857" y="194182"/>
            <a:ext cx="8915400" cy="597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地上万族必因你和你的後裔得福。</a:t>
            </a:r>
            <a:r>
              <a:rPr lang="en-US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15 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我也与你同在。你无论往那里去，我必保佑你，领你归回这地，总不离弃你，直到我成全了向你所应许的。」</a:t>
            </a:r>
            <a:r>
              <a:rPr lang="en-US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16 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雅各睡醒了，说：「耶和华真在这里，我竟不知道！」</a:t>
            </a:r>
            <a:r>
              <a:rPr lang="en-US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17 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就惧怕，说：「这地方何等可畏！这不是别的，乃是神的殿，也是天的门。」</a:t>
            </a:r>
            <a:r>
              <a:rPr lang="en-US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18 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雅各清早起来，把所枕的石头立作柱子，浇油在上面。</a:t>
            </a:r>
            <a:r>
              <a:rPr lang="en-US" sz="3600" dirty="0" smtClean="0">
                <a:effectLst/>
                <a:latin typeface="KaiTi" panose="02010609060101010101" pitchFamily="49" charset="-122"/>
                <a:cs typeface="Georgia" panose="02040502050405020303" pitchFamily="18" charset="0"/>
              </a:rPr>
              <a:t>19 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他就给那地方起名叫伯特利（就是神殿的意思）；但那地方起先名叫路斯。</a:t>
            </a:r>
            <a:r>
              <a:rPr lang="zh-CN" sz="3600" dirty="0" smtClean="0">
                <a:effectLst/>
                <a:ea typeface="KaiTi" panose="02010609060101010101" pitchFamily="49" charset="-122"/>
                <a:cs typeface="Georgia" panose="02040502050405020303" pitchFamily="18" charset="0"/>
              </a:rPr>
              <a:t> </a:t>
            </a:r>
            <a:endParaRPr lang="en-CA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2FE5-13D2-47FD-94FF-8608467BE683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92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4331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导  言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657"/>
            <a:ext cx="7886700" cy="500130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计谋得逞、祸根种下</a:t>
            </a:r>
            <a:endParaRPr lang="en-US" altLang="zh-CN" sz="3600" dirty="0" smtClean="0"/>
          </a:p>
          <a:p>
            <a:r>
              <a:rPr lang="zh-CN" altLang="en-US" sz="3600" dirty="0"/>
              <a:t>三十六</a:t>
            </a:r>
            <a:r>
              <a:rPr lang="zh-CN" altLang="en-US" sz="3600" dirty="0" smtClean="0"/>
              <a:t>计，逃之夭夭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2FE5-13D2-47FD-94FF-8608467BE683}" type="slidenum">
              <a:rPr lang="en-CA" smtClean="0"/>
              <a:pPr/>
              <a:t>4</a:t>
            </a:fld>
            <a:endParaRPr lang="en-CA"/>
          </a:p>
        </p:txBody>
      </p:sp>
      <p:grpSp>
        <p:nvGrpSpPr>
          <p:cNvPr id="5" name="Group 4"/>
          <p:cNvGrpSpPr/>
          <p:nvPr/>
        </p:nvGrpSpPr>
        <p:grpSpPr>
          <a:xfrm>
            <a:off x="1578054" y="2866847"/>
            <a:ext cx="2429249" cy="1291670"/>
            <a:chOff x="6237139" y="907420"/>
            <a:chExt cx="2429249" cy="1291670"/>
          </a:xfrm>
        </p:grpSpPr>
        <p:sp>
          <p:nvSpPr>
            <p:cNvPr id="6" name="TextBox 5"/>
            <p:cNvSpPr txBox="1"/>
            <p:nvPr/>
          </p:nvSpPr>
          <p:spPr>
            <a:xfrm rot="20783248">
              <a:off x="6237139" y="907420"/>
              <a:ext cx="1284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rgbClr val="2E1504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雅各</a:t>
              </a:r>
              <a:endParaRPr lang="en-CA" sz="3600" dirty="0">
                <a:solidFill>
                  <a:srgbClr val="2E1504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790100">
              <a:off x="7577817" y="1080896"/>
              <a:ext cx="1088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00206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我</a:t>
              </a:r>
              <a:endParaRPr lang="en-CA" sz="3600" b="1" dirty="0">
                <a:solidFill>
                  <a:srgbClr val="00206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62057" y="1552759"/>
              <a:ext cx="13824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FKai-SB" panose="03000509000000000000" pitchFamily="65" charset="-120"/>
                  <a:ea typeface="DFKai-SB" panose="03000509000000000000" pitchFamily="65" charset="-120"/>
                </a:rPr>
                <a:t>我们</a:t>
              </a:r>
              <a:endParaRPr lang="en-CA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61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4331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亡命天涯的雅各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657"/>
            <a:ext cx="7886700" cy="5001306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孤</a:t>
            </a:r>
            <a:r>
              <a:rPr lang="zh-CN" altLang="en-US" sz="3600" dirty="0" smtClean="0"/>
              <a:t>身逃亡前途未卜</a:t>
            </a:r>
            <a:endParaRPr lang="en-US" altLang="zh-CN" sz="3600" dirty="0" smtClean="0"/>
          </a:p>
          <a:p>
            <a:r>
              <a:rPr lang="zh-CN" altLang="en-US" sz="3600" dirty="0" smtClean="0"/>
              <a:t>露宿荒野危机四伏</a:t>
            </a:r>
            <a:endParaRPr lang="en-US" altLang="zh-CN" sz="3600" dirty="0" smtClean="0"/>
          </a:p>
          <a:p>
            <a:r>
              <a:rPr lang="zh-CN" altLang="en-US" sz="3600" dirty="0"/>
              <a:t>靠自</a:t>
            </a:r>
            <a:r>
              <a:rPr lang="zh-CN" altLang="en-US" sz="3600" dirty="0" smtClean="0"/>
              <a:t>己陷入人生低谷</a:t>
            </a:r>
            <a:endParaRPr lang="en-US" altLang="zh-CN" sz="3600" dirty="0" smtClean="0"/>
          </a:p>
          <a:p>
            <a:r>
              <a:rPr lang="zh-CN" altLang="en-US" sz="3600" dirty="0"/>
              <a:t>如何走</a:t>
            </a:r>
            <a:r>
              <a:rPr lang="zh-CN" altLang="en-US" sz="3600" dirty="0" smtClean="0"/>
              <a:t>出人生低谷</a:t>
            </a:r>
            <a:endParaRPr lang="en-CA" sz="3600" dirty="0"/>
          </a:p>
        </p:txBody>
      </p:sp>
      <p:grpSp>
        <p:nvGrpSpPr>
          <p:cNvPr id="7" name="Group 6"/>
          <p:cNvGrpSpPr/>
          <p:nvPr/>
        </p:nvGrpSpPr>
        <p:grpSpPr>
          <a:xfrm>
            <a:off x="6237139" y="439333"/>
            <a:ext cx="2429249" cy="1291670"/>
            <a:chOff x="6237139" y="907420"/>
            <a:chExt cx="2429249" cy="1291670"/>
          </a:xfrm>
        </p:grpSpPr>
        <p:sp>
          <p:nvSpPr>
            <p:cNvPr id="4" name="TextBox 3"/>
            <p:cNvSpPr txBox="1"/>
            <p:nvPr/>
          </p:nvSpPr>
          <p:spPr>
            <a:xfrm rot="20783248">
              <a:off x="6237139" y="907420"/>
              <a:ext cx="1284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雅各</a:t>
              </a:r>
              <a:endParaRPr lang="en-CA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rot="790100">
              <a:off x="7577817" y="1080896"/>
              <a:ext cx="1088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我</a:t>
              </a:r>
              <a:endParaRPr lang="en-CA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62057" y="1552759"/>
              <a:ext cx="13824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DFKai-SB" panose="03000509000000000000" pitchFamily="65" charset="-120"/>
                  <a:ea typeface="DFKai-SB" panose="03000509000000000000" pitchFamily="65" charset="-120"/>
                </a:rPr>
                <a:t>我们</a:t>
              </a:r>
              <a:endParaRPr lang="en-CA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2FE5-13D2-47FD-94FF-8608467BE683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725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4331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守约施慈爱的神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657"/>
            <a:ext cx="7886700" cy="500130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神一直关注，亲自拯救</a:t>
            </a:r>
            <a:endParaRPr lang="en-US" altLang="zh-CN" sz="3600" dirty="0" smtClean="0"/>
          </a:p>
          <a:p>
            <a:r>
              <a:rPr lang="zh-CN" altLang="en-US" sz="3600" dirty="0" smtClean="0"/>
              <a:t>神信守盟约</a:t>
            </a:r>
            <a:endParaRPr lang="en-US" altLang="zh-CN" sz="3600" dirty="0" smtClean="0"/>
          </a:p>
          <a:p>
            <a:r>
              <a:rPr lang="zh-CN" altLang="en-US" sz="3600" dirty="0" smtClean="0"/>
              <a:t>神对每个人都有美好计划</a:t>
            </a:r>
            <a:endParaRPr lang="en-US" altLang="zh-CN" sz="3600" dirty="0" smtClean="0"/>
          </a:p>
          <a:p>
            <a:r>
              <a:rPr lang="zh-CN" altLang="en-US" sz="3600" dirty="0" smtClean="0"/>
              <a:t>神不离不弃、慈声呼唤、大声提醒、伸手救拔</a:t>
            </a:r>
            <a:endParaRPr lang="en-CA" sz="3600" dirty="0"/>
          </a:p>
        </p:txBody>
      </p:sp>
      <p:grpSp>
        <p:nvGrpSpPr>
          <p:cNvPr id="4" name="Group 3"/>
          <p:cNvGrpSpPr/>
          <p:nvPr/>
        </p:nvGrpSpPr>
        <p:grpSpPr>
          <a:xfrm>
            <a:off x="6237139" y="428447"/>
            <a:ext cx="2429249" cy="1291670"/>
            <a:chOff x="6237139" y="907420"/>
            <a:chExt cx="2429249" cy="1291670"/>
          </a:xfrm>
        </p:grpSpPr>
        <p:sp>
          <p:nvSpPr>
            <p:cNvPr id="5" name="TextBox 4"/>
            <p:cNvSpPr txBox="1"/>
            <p:nvPr/>
          </p:nvSpPr>
          <p:spPr>
            <a:xfrm rot="20783248">
              <a:off x="6237139" y="907420"/>
              <a:ext cx="1284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雅各</a:t>
              </a:r>
              <a:endParaRPr lang="en-CA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790100">
              <a:off x="7577817" y="1080896"/>
              <a:ext cx="1088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我</a:t>
              </a:r>
              <a:endParaRPr lang="en-CA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2057" y="1552759"/>
              <a:ext cx="13824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DFKai-SB" panose="03000509000000000000" pitchFamily="65" charset="-120"/>
                  <a:ea typeface="DFKai-SB" panose="03000509000000000000" pitchFamily="65" charset="-120"/>
                </a:rPr>
                <a:t>我们</a:t>
              </a:r>
              <a:endParaRPr lang="en-CA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2FE5-13D2-47FD-94FF-8608467BE683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77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4331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绝境中的天梯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657"/>
            <a:ext cx="7886700" cy="500130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天梯是重申盟约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我是耶和华你祖亚伯拉罕的神，也是以撒的神；我要将你现在所躺卧之地赐给你和你的後裔。你的後裔必像地上的尘沙那样多，必向东西南北开展；地上万族必因你和你的後裔得福。我也与你同在。你无论往那里去，我必保佑你，领你归回这地，总不离弃你，直到我成全了向你所应许的。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</a:t>
            </a:r>
            <a:r>
              <a:rPr lang="en-CA" sz="28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13-15</a:t>
            </a:r>
            <a:endParaRPr lang="en-US" altLang="zh-CN" sz="2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3600" dirty="0"/>
          </a:p>
          <a:p>
            <a:endParaRPr lang="en-US" altLang="zh-CN" sz="36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6237139" y="297820"/>
            <a:ext cx="2429249" cy="1291670"/>
            <a:chOff x="6237139" y="907420"/>
            <a:chExt cx="2429249" cy="1291670"/>
          </a:xfrm>
        </p:grpSpPr>
        <p:sp>
          <p:nvSpPr>
            <p:cNvPr id="5" name="TextBox 4"/>
            <p:cNvSpPr txBox="1"/>
            <p:nvPr/>
          </p:nvSpPr>
          <p:spPr>
            <a:xfrm rot="20783248">
              <a:off x="6237139" y="907420"/>
              <a:ext cx="1284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雅各</a:t>
              </a:r>
              <a:endParaRPr lang="en-CA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790100">
              <a:off x="7577817" y="1080896"/>
              <a:ext cx="1088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我</a:t>
              </a:r>
              <a:endParaRPr lang="en-CA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2057" y="1552759"/>
              <a:ext cx="13824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DFKai-SB" panose="03000509000000000000" pitchFamily="65" charset="-120"/>
                  <a:ea typeface="DFKai-SB" panose="03000509000000000000" pitchFamily="65" charset="-120"/>
                </a:rPr>
                <a:t>我们</a:t>
              </a:r>
              <a:endParaRPr lang="en-CA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2FE5-13D2-47FD-94FF-8608467BE683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4331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绝境中的天梯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657"/>
            <a:ext cx="7886700" cy="500130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天梯是重申盟约</a:t>
            </a:r>
            <a:endParaRPr lang="en-US" altLang="zh-CN" sz="3600" dirty="0" smtClean="0"/>
          </a:p>
          <a:p>
            <a:r>
              <a:rPr lang="zh-CN" altLang="en-US" sz="3600" dirty="0" smtClean="0"/>
              <a:t>天梯是激励鼓舞</a:t>
            </a:r>
            <a:endParaRPr lang="en-US" altLang="zh-CN" sz="3600" dirty="0" smtClean="0"/>
          </a:p>
          <a:p>
            <a:r>
              <a:rPr lang="zh-CN" altLang="en-US" sz="3600" dirty="0"/>
              <a:t>天</a:t>
            </a:r>
            <a:r>
              <a:rPr lang="zh-CN" altLang="en-US" sz="3600" dirty="0" smtClean="0"/>
              <a:t>梯是绝境出路</a:t>
            </a:r>
            <a:endParaRPr lang="en-US" altLang="zh-CN" sz="3600" dirty="0" smtClean="0"/>
          </a:p>
          <a:p>
            <a:r>
              <a:rPr lang="zh-CN" altLang="en-US" sz="3600" dirty="0"/>
              <a:t>天梯</a:t>
            </a:r>
            <a:r>
              <a:rPr lang="zh-CN" altLang="en-US" sz="3600" dirty="0" smtClean="0"/>
              <a:t>是救恩预表</a:t>
            </a:r>
            <a:endParaRPr lang="en-US" altLang="zh-CN" sz="36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6237139" y="297820"/>
            <a:ext cx="2429249" cy="1291670"/>
            <a:chOff x="6237139" y="907420"/>
            <a:chExt cx="2429249" cy="1291670"/>
          </a:xfrm>
        </p:grpSpPr>
        <p:sp>
          <p:nvSpPr>
            <p:cNvPr id="5" name="TextBox 4"/>
            <p:cNvSpPr txBox="1"/>
            <p:nvPr/>
          </p:nvSpPr>
          <p:spPr>
            <a:xfrm rot="20783248">
              <a:off x="6237139" y="907420"/>
              <a:ext cx="1284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雅各</a:t>
              </a:r>
              <a:endParaRPr lang="en-CA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790100">
              <a:off x="7577817" y="1080896"/>
              <a:ext cx="1088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我</a:t>
              </a:r>
              <a:endParaRPr lang="en-CA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2057" y="1552759"/>
              <a:ext cx="13824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DFKai-SB" panose="03000509000000000000" pitchFamily="65" charset="-120"/>
                  <a:ea typeface="DFKai-SB" panose="03000509000000000000" pitchFamily="65" charset="-120"/>
                </a:rPr>
                <a:t>我们</a:t>
              </a:r>
              <a:endParaRPr lang="en-CA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2FE5-13D2-47FD-94FF-8608467BE683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182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4331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绝境中的天梯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657"/>
            <a:ext cx="7886700" cy="500130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天</a:t>
            </a:r>
            <a:r>
              <a:rPr lang="zh-CN" altLang="en-US" sz="3600" dirty="0"/>
              <a:t>梯</a:t>
            </a:r>
            <a:r>
              <a:rPr lang="zh-CN" altLang="en-US" sz="3600" dirty="0" smtClean="0"/>
              <a:t>是救恩预表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又说：「我实实在在的告诉你们，你们将要看见天开了，神的使者上去下来在人子身上。」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                   </a:t>
            </a:r>
            <a:r>
              <a:rPr lang="zh-CN" sz="28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约</a:t>
            </a:r>
            <a:r>
              <a:rPr lang="en-CA" sz="28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1:51</a:t>
            </a:r>
          </a:p>
          <a:p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天梯是基督耶稣</a:t>
            </a:r>
            <a:endParaRPr lang="en-US" altLang="zh-CN" sz="3600" dirty="0" smtClean="0"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我就是道路、真理、生命，若不借着我，没有人可以到神那里去。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sz="28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约</a:t>
            </a:r>
            <a:r>
              <a:rPr lang="en-CA" sz="28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14:6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237139" y="297820"/>
            <a:ext cx="2429249" cy="1291670"/>
            <a:chOff x="6237139" y="907420"/>
            <a:chExt cx="2429249" cy="1291670"/>
          </a:xfrm>
        </p:grpSpPr>
        <p:sp>
          <p:nvSpPr>
            <p:cNvPr id="5" name="TextBox 4"/>
            <p:cNvSpPr txBox="1"/>
            <p:nvPr/>
          </p:nvSpPr>
          <p:spPr>
            <a:xfrm rot="20783248">
              <a:off x="6237139" y="907420"/>
              <a:ext cx="1284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雅各</a:t>
              </a:r>
              <a:endParaRPr lang="en-CA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790100">
              <a:off x="7577817" y="1080896"/>
              <a:ext cx="1088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我</a:t>
              </a:r>
              <a:endParaRPr lang="en-CA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2057" y="1552759"/>
              <a:ext cx="13824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DFKai-SB" panose="03000509000000000000" pitchFamily="65" charset="-120"/>
                  <a:ea typeface="DFKai-SB" panose="03000509000000000000" pitchFamily="65" charset="-120"/>
                </a:rPr>
                <a:t>我们</a:t>
              </a:r>
              <a:endParaRPr lang="en-CA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2FE5-13D2-47FD-94FF-8608467BE683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16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1416</Words>
  <Application>Microsoft Office PowerPoint</Application>
  <PresentationFormat>On-screen Show (4:3)</PresentationFormat>
  <Paragraphs>125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DFKai-SB</vt:lpstr>
      <vt:lpstr>FangSong</vt:lpstr>
      <vt:lpstr>KaiTi</vt:lpstr>
      <vt:lpstr>微软雅黑</vt:lpstr>
      <vt:lpstr>黑体</vt:lpstr>
      <vt:lpstr>SimSun</vt:lpstr>
      <vt:lpstr>Arial</vt:lpstr>
      <vt:lpstr>Calibri</vt:lpstr>
      <vt:lpstr>Georgia</vt:lpstr>
      <vt:lpstr>Times New Roman</vt:lpstr>
      <vt:lpstr>Wingdings</vt:lpstr>
      <vt:lpstr>Office Theme</vt:lpstr>
      <vt:lpstr>天  梯 — 神真的在这里</vt:lpstr>
      <vt:lpstr>PowerPoint Presentation</vt:lpstr>
      <vt:lpstr>PowerPoint Presentation</vt:lpstr>
      <vt:lpstr>导  言</vt:lpstr>
      <vt:lpstr>1. 亡命天涯的雅各</vt:lpstr>
      <vt:lpstr>2. 守约施慈爱的神</vt:lpstr>
      <vt:lpstr>3. 绝境中的天梯</vt:lpstr>
      <vt:lpstr>3. 绝境中的天梯</vt:lpstr>
      <vt:lpstr>3. 绝境中的天梯</vt:lpstr>
      <vt:lpstr>4. 神同在的经历</vt:lpstr>
      <vt:lpstr>4. 神同在的经历</vt:lpstr>
      <vt:lpstr>4. 神同在的经历</vt:lpstr>
      <vt:lpstr>4. 神同在的经历</vt:lpstr>
      <vt:lpstr>小 结</vt:lpstr>
      <vt:lpstr>   圣      餐  Communion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天梯 — 神真的在这里</dc:title>
  <dc:creator>dli</dc:creator>
  <cp:lastModifiedBy>dli</cp:lastModifiedBy>
  <cp:revision>25</cp:revision>
  <dcterms:created xsi:type="dcterms:W3CDTF">2017-04-21T14:20:31Z</dcterms:created>
  <dcterms:modified xsi:type="dcterms:W3CDTF">2017-05-05T14:39:02Z</dcterms:modified>
</cp:coreProperties>
</file>