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73" r:id="rId2"/>
    <p:sldId id="258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0EE"/>
    <a:srgbClr val="FF0066"/>
    <a:srgbClr val="660066"/>
    <a:srgbClr val="FCFCF9"/>
    <a:srgbClr val="F0F0F0"/>
    <a:srgbClr val="E8EAEB"/>
    <a:srgbClr val="F6F7F6"/>
    <a:srgbClr val="F6F6F6"/>
    <a:srgbClr val="F8F58B"/>
    <a:srgbClr val="F2F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A6078-116F-4641-B536-E67C89F01511}" type="datetimeFigureOut">
              <a:rPr lang="en-CA" smtClean="0"/>
              <a:t>12/05/2017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2224E-3521-4F43-859A-A7E57A880D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237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2224E-3521-4F43-859A-A7E57A880D5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05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3F00-534B-4CA2-BF69-41CD33FADE4A}" type="datetime1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68C-6D5D-4C64-A3D5-F4D08C5A7928}" type="datetime1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B1FA-3C3B-4765-8847-868947E05B5D}" type="datetime1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9983E-E55D-4651-8E9C-5A64107CB204}" type="datetime1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25FF9-1D2B-4D9D-8ACC-184B5C711E3A}" type="datetime1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AB60-6CE4-4EBC-B530-2E320AB96714}" type="datetime1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D47F-70FD-4B7A-BA4B-EEBC5C37D994}" type="datetime1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05C6-8A20-4625-B21F-2C9D9C0E08EC}" type="datetime1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A314-7A4C-4FC8-A14B-E0B290C94479}" type="datetime1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4837-C775-4770-8FF7-E2C9DFD91CC9}" type="datetime1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5CC2-AEAC-40B0-A3B2-A347C9A9A798}" type="datetime1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D5939-2B75-4756-AAAB-92C95CE471C1}" type="datetime1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accent4">
                <a:lumMod val="5000"/>
                <a:lumOff val="95000"/>
              </a:schemeClr>
            </a:gs>
            <a:gs pos="58000">
              <a:schemeClr val="accent4">
                <a:lumMod val="45000"/>
                <a:lumOff val="55000"/>
              </a:schemeClr>
            </a:gs>
            <a:gs pos="81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38" y="381000"/>
            <a:ext cx="7998262" cy="5334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TextBox 8"/>
          <p:cNvSpPr txBox="1"/>
          <p:nvPr/>
        </p:nvSpPr>
        <p:spPr>
          <a:xfrm>
            <a:off x="6936938" y="609600"/>
            <a:ext cx="1292662" cy="4953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7200" b="1" dirty="0" smtClean="0">
                <a:effectLst>
                  <a:glow rad="177800">
                    <a:schemeClr val="bg1">
                      <a:alpha val="92000"/>
                    </a:scheme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David" panose="020E0502060401010101" pitchFamily="34" charset="-79"/>
              </a:rPr>
              <a:t>母亲节快乐</a:t>
            </a:r>
            <a:endParaRPr lang="en-CA" sz="7200" b="1" dirty="0">
              <a:effectLst>
                <a:glow rad="177800">
                  <a:schemeClr val="bg1">
                    <a:alpha val="92000"/>
                  </a:scheme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David" panose="020E0502060401010101" pitchFamily="34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58306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 smtClean="0"/>
              <a:t>林肯路教会国语堂</a:t>
            </a:r>
            <a:r>
              <a:rPr lang="en-US" altLang="zh-CN" sz="3600" dirty="0" smtClean="0"/>
              <a:t>·</a:t>
            </a:r>
            <a:r>
              <a:rPr lang="en-US" sz="3600" dirty="0" smtClean="0"/>
              <a:t>2017</a:t>
            </a:r>
            <a:r>
              <a:rPr lang="zh-CN" altLang="en-US" sz="3600" dirty="0" smtClean="0"/>
              <a:t>年母</a:t>
            </a:r>
            <a:r>
              <a:rPr lang="zh-CN" altLang="en-US" sz="3600" dirty="0"/>
              <a:t>亲节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1677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2. </a:t>
            </a:r>
            <a:r>
              <a:rPr lang="zh-CN" altLang="en-US" dirty="0" smtClean="0">
                <a:solidFill>
                  <a:srgbClr val="660066"/>
                </a:solidFill>
              </a:rPr>
              <a:t>敬虔家庭 </a:t>
            </a:r>
            <a:r>
              <a:rPr lang="zh-CN" altLang="en-US" dirty="0" smtClean="0"/>
              <a:t>的 </a:t>
            </a:r>
            <a:r>
              <a:rPr lang="zh-CN" altLang="en-US" dirty="0" smtClean="0">
                <a:solidFill>
                  <a:srgbClr val="CC3300"/>
                </a:solidFill>
              </a:rPr>
              <a:t>属灵承传</a:t>
            </a:r>
            <a:endParaRPr lang="en-US" dirty="0">
              <a:solidFill>
                <a:srgbClr val="CC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以</a:t>
            </a:r>
            <a:r>
              <a:rPr lang="zh-CN" altLang="en-US" sz="3600" dirty="0" smtClean="0"/>
              <a:t>身作则追求圣洁生命</a:t>
            </a:r>
            <a:endParaRPr lang="en-US" altLang="zh-CN" sz="3600" dirty="0" smtClean="0"/>
          </a:p>
          <a:p>
            <a:r>
              <a:rPr lang="zh-CN" altLang="en-US" sz="3600" dirty="0" smtClean="0"/>
              <a:t>积极努力营造敬虔家庭</a:t>
            </a:r>
            <a:endParaRPr lang="en-US" altLang="zh-CN" sz="3600" dirty="0" smtClean="0"/>
          </a:p>
          <a:p>
            <a:r>
              <a:rPr lang="zh-CN" altLang="en-US" sz="3600" dirty="0" smtClean="0"/>
              <a:t>世世代代蒙受神的祝福</a:t>
            </a:r>
            <a:endParaRPr lang="en-US" altLang="zh-CN" sz="3600" dirty="0" smtClean="0"/>
          </a:p>
          <a:p>
            <a:pPr marL="0" indent="4763">
              <a:buNone/>
            </a:pPr>
            <a:endParaRPr lang="en-US" sz="36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3. </a:t>
            </a:r>
            <a:r>
              <a:rPr lang="zh-CN" altLang="en-US" dirty="0" smtClean="0">
                <a:solidFill>
                  <a:srgbClr val="660066"/>
                </a:solidFill>
              </a:rPr>
              <a:t>敬虔家庭 </a:t>
            </a:r>
            <a:r>
              <a:rPr lang="zh-CN" altLang="en-US" dirty="0" smtClean="0"/>
              <a:t>靠 </a:t>
            </a:r>
            <a:r>
              <a:rPr lang="zh-CN" altLang="en-US" dirty="0" smtClean="0">
                <a:solidFill>
                  <a:srgbClr val="7E0000"/>
                </a:solidFill>
              </a:rPr>
              <a:t>神的话语</a:t>
            </a:r>
            <a:endParaRPr lang="en-US" dirty="0">
              <a:solidFill>
                <a:srgbClr val="7E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母亲要用圣经教导儿女</a:t>
            </a:r>
            <a:endParaRPr lang="en-US" altLang="zh-CN" sz="3600" dirty="0" smtClean="0"/>
          </a:p>
          <a:p>
            <a:pPr marL="0" indent="4763">
              <a:buNone/>
            </a:pPr>
            <a:endParaRPr lang="en-US" sz="36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2949476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            圣经都是神所默示的（或作：凡神所默示的圣经），於教训、督责、使人归正、教导人学义都是有益的，叫属神的人得以完全，预备行各样的善事。</a:t>
            </a:r>
            <a:endParaRPr lang="en-US" sz="36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但你所学习的，所确信的，要存在心里；因为</a:t>
            </a:r>
            <a:r>
              <a:rPr lang="zh-CN" altLang="en-US" sz="36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你知道是跟谁学的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，并且知道你是</a:t>
            </a:r>
            <a:r>
              <a:rPr lang="zh-CN" altLang="en-US" sz="36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从小明白圣经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。</a:t>
            </a:r>
            <a:endParaRPr lang="en-US" sz="36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52578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提摩太后书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3:14-17</a:t>
            </a:r>
            <a:endParaRPr lang="en-US" sz="28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3. </a:t>
            </a:r>
            <a:r>
              <a:rPr lang="zh-CN" altLang="en-US" dirty="0" smtClean="0">
                <a:solidFill>
                  <a:srgbClr val="660066"/>
                </a:solidFill>
              </a:rPr>
              <a:t>敬虔家庭 </a:t>
            </a:r>
            <a:r>
              <a:rPr lang="zh-CN" altLang="en-US" dirty="0" smtClean="0"/>
              <a:t>靠 </a:t>
            </a:r>
            <a:r>
              <a:rPr lang="zh-CN" altLang="en-US" dirty="0" smtClean="0">
                <a:solidFill>
                  <a:srgbClr val="7E0000"/>
                </a:solidFill>
              </a:rPr>
              <a:t>神的话语</a:t>
            </a:r>
            <a:endParaRPr lang="en-US" dirty="0">
              <a:solidFill>
                <a:srgbClr val="7E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从小明白圣经是极大祝福</a:t>
            </a:r>
            <a:endParaRPr lang="en-US" altLang="zh-CN" sz="3600" dirty="0" smtClean="0"/>
          </a:p>
          <a:p>
            <a:r>
              <a:rPr lang="zh-CN" altLang="en-US" sz="3600" dirty="0" smtClean="0"/>
              <a:t>我们重视儿女从小明白什么？</a:t>
            </a:r>
            <a:endParaRPr lang="en-US" altLang="zh-CN" sz="3600" dirty="0" smtClean="0"/>
          </a:p>
          <a:p>
            <a:r>
              <a:rPr lang="zh-CN" altLang="en-US" sz="3600" dirty="0" smtClean="0"/>
              <a:t>什么是我们对子女最大的盼望？</a:t>
            </a:r>
            <a:endParaRPr lang="en-US" altLang="zh-CN" sz="3600" dirty="0" smtClean="0"/>
          </a:p>
          <a:p>
            <a:pPr>
              <a:buNone/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你的话是我脚前的灯、路上的光。</a:t>
            </a:r>
            <a:endParaRPr lang="en-US" altLang="zh-CN" sz="3600" dirty="0" smtClean="0">
              <a:latin typeface="KaiTi" pitchFamily="49" charset="-122"/>
              <a:ea typeface="KaiTi" pitchFamily="49" charset="-122"/>
            </a:endParaRPr>
          </a:p>
          <a:p>
            <a:pPr>
              <a:buNone/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我将你的话藏在心里，免得我得罪你。</a:t>
            </a:r>
            <a:endParaRPr lang="en-US" altLang="zh-CN" sz="3600" dirty="0" smtClean="0">
              <a:latin typeface="KaiTi" pitchFamily="49" charset="-122"/>
              <a:ea typeface="KaiTi" pitchFamily="49" charset="-122"/>
            </a:endParaRPr>
          </a:p>
          <a:p>
            <a:pPr>
              <a:buNone/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你们要先求他的国和他的义。</a:t>
            </a:r>
            <a:endParaRPr lang="en-US" altLang="zh-CN" sz="3600" dirty="0" smtClean="0">
              <a:latin typeface="KaiTi" pitchFamily="49" charset="-122"/>
              <a:ea typeface="KaiTi" pitchFamily="49" charset="-122"/>
            </a:endParaRPr>
          </a:p>
          <a:p>
            <a:pPr marL="0" indent="4763">
              <a:buNone/>
            </a:pPr>
            <a:endParaRPr lang="en-US" sz="36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0" y="518160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诗篇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119:105, 11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； 马太福音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6:33</a:t>
            </a:r>
            <a:endParaRPr lang="en-CA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4. </a:t>
            </a:r>
            <a:r>
              <a:rPr lang="zh-CN" altLang="en-US" dirty="0" smtClean="0">
                <a:solidFill>
                  <a:srgbClr val="660066"/>
                </a:solidFill>
              </a:rPr>
              <a:t>敬虔家庭 </a:t>
            </a:r>
            <a:r>
              <a:rPr lang="zh-CN" altLang="en-US" dirty="0" smtClean="0"/>
              <a:t>有 </a:t>
            </a:r>
            <a:r>
              <a:rPr lang="zh-CN" altLang="en-US" dirty="0" smtClean="0">
                <a:solidFill>
                  <a:srgbClr val="009900"/>
                </a:solidFill>
              </a:rPr>
              <a:t>智慧儿女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4763">
              <a:buNone/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这圣经能使你因信基督耶稣，有得救的智慧。                       </a:t>
            </a:r>
            <a:r>
              <a:rPr lang="en-US" altLang="zh-CN" sz="2800" dirty="0" smtClean="0">
                <a:latin typeface="KaiTi" pitchFamily="49" charset="-122"/>
                <a:ea typeface="KaiTi" pitchFamily="49" charset="-122"/>
              </a:rPr>
              <a:t>3:15</a:t>
            </a:r>
            <a:endParaRPr lang="en-US" altLang="zh-CN" sz="3600" dirty="0" smtClean="0">
              <a:latin typeface="KaiTi" pitchFamily="49" charset="-122"/>
              <a:ea typeface="KaiTi" pitchFamily="49" charset="-122"/>
            </a:endParaRPr>
          </a:p>
          <a:p>
            <a:r>
              <a:rPr lang="zh-CN" altLang="en-US" sz="3600" dirty="0" smtClean="0"/>
              <a:t>明白圣经 </a:t>
            </a:r>
            <a:r>
              <a:rPr lang="en-US" altLang="zh-CN" sz="3600" dirty="0" smtClean="0">
                <a:sym typeface="Symbol"/>
              </a:rPr>
              <a:t> </a:t>
            </a:r>
            <a:r>
              <a:rPr lang="zh-CN" altLang="en-US" sz="3600" dirty="0" smtClean="0">
                <a:sym typeface="Symbol"/>
              </a:rPr>
              <a:t>相信基督 </a:t>
            </a:r>
            <a:r>
              <a:rPr lang="en-US" altLang="zh-CN" sz="3600" dirty="0" smtClean="0">
                <a:sym typeface="Symbol"/>
              </a:rPr>
              <a:t>= </a:t>
            </a:r>
            <a:r>
              <a:rPr lang="zh-CN" altLang="en-US" sz="3600" dirty="0" smtClean="0">
                <a:sym typeface="Symbol"/>
              </a:rPr>
              <a:t>得救智慧</a:t>
            </a:r>
            <a:endParaRPr lang="en-US" altLang="zh-CN" sz="3600" dirty="0" smtClean="0">
              <a:sym typeface="Symbol"/>
            </a:endParaRPr>
          </a:p>
          <a:p>
            <a:r>
              <a:rPr lang="zh-CN" altLang="en-US" sz="3600" dirty="0" smtClean="0">
                <a:sym typeface="Symbol"/>
              </a:rPr>
              <a:t>敬虔家庭追求属天大智慧</a:t>
            </a:r>
            <a:endParaRPr lang="en-US" altLang="zh-CN" sz="3600" dirty="0" smtClean="0">
              <a:sym typeface="Symbol"/>
            </a:endParaRPr>
          </a:p>
          <a:p>
            <a:r>
              <a:rPr lang="zh-CN" altLang="en-US" sz="3600" dirty="0" smtClean="0">
                <a:sym typeface="Symbol"/>
              </a:rPr>
              <a:t>属天智慧不仅是做好人，还有得救恩</a:t>
            </a:r>
            <a:endParaRPr lang="en-US" altLang="zh-CN" sz="3600" dirty="0" smtClean="0"/>
          </a:p>
          <a:p>
            <a:pPr marL="0" indent="4763">
              <a:buNone/>
            </a:pPr>
            <a:endParaRPr lang="en-US" sz="36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4. </a:t>
            </a:r>
            <a:r>
              <a:rPr lang="zh-CN" altLang="en-US" dirty="0" smtClean="0">
                <a:solidFill>
                  <a:srgbClr val="660066"/>
                </a:solidFill>
              </a:rPr>
              <a:t>敬虔家庭 </a:t>
            </a:r>
            <a:r>
              <a:rPr lang="zh-CN" altLang="en-US" dirty="0" smtClean="0"/>
              <a:t>有 </a:t>
            </a:r>
            <a:r>
              <a:rPr lang="zh-CN" altLang="en-US" dirty="0" smtClean="0">
                <a:solidFill>
                  <a:srgbClr val="009900"/>
                </a:solidFill>
              </a:rPr>
              <a:t>智慧儿女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明白耶稣</a:t>
            </a:r>
            <a:r>
              <a:rPr lang="zh-CN" altLang="en-US" sz="3600" dirty="0" smtClean="0">
                <a:sym typeface="Symbol"/>
              </a:rPr>
              <a:t>基督十字架的救恩</a:t>
            </a:r>
            <a:endParaRPr lang="en-US" altLang="zh-CN" sz="3600" dirty="0" smtClean="0">
              <a:sym typeface="Symbol"/>
            </a:endParaRPr>
          </a:p>
          <a:p>
            <a:pPr marL="0" indent="4763">
              <a:buNone/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因为十字架的道理，在那灭亡的人为愚拙；在我们得救的人，却为神的大能。                        </a:t>
            </a:r>
            <a:r>
              <a:rPr lang="en-US" altLang="zh-CN" sz="3600" dirty="0" smtClean="0">
                <a:latin typeface="KaiTi" pitchFamily="49" charset="-122"/>
                <a:ea typeface="KaiTi" pitchFamily="49" charset="-122"/>
              </a:rPr>
              <a:t>							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林前</a:t>
            </a:r>
            <a:r>
              <a:rPr lang="en-US" sz="2800" dirty="0" smtClean="0">
                <a:latin typeface="SimSun" pitchFamily="2" charset="-122"/>
                <a:ea typeface="SimSun" pitchFamily="2" charset="-122"/>
              </a:rPr>
              <a:t>1:18</a:t>
            </a:r>
          </a:p>
          <a:p>
            <a:pPr marL="347663" indent="-347663"/>
            <a:r>
              <a:rPr lang="zh-CN" altLang="en-US" sz="3600" dirty="0" smtClean="0">
                <a:sym typeface="Symbol"/>
              </a:rPr>
              <a:t>敬虔家庭让儿女得着救恩智慧</a:t>
            </a:r>
            <a:endParaRPr lang="en-US" altLang="zh-CN" sz="3600" dirty="0" smtClean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5. </a:t>
            </a:r>
            <a:r>
              <a:rPr lang="zh-CN" altLang="en-US" dirty="0" smtClean="0">
                <a:solidFill>
                  <a:srgbClr val="660066"/>
                </a:solidFill>
              </a:rPr>
              <a:t>敬虔家庭 </a:t>
            </a:r>
            <a:r>
              <a:rPr lang="zh-CN" altLang="en-US" dirty="0" smtClean="0"/>
              <a:t>出 </a:t>
            </a:r>
            <a:r>
              <a:rPr lang="zh-CN" altLang="en-US" dirty="0" smtClean="0">
                <a:solidFill>
                  <a:srgbClr val="0070C0"/>
                </a:solidFill>
              </a:rPr>
              <a:t>敬虔后代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zh-CN" altLang="en-US" sz="3600" dirty="0" smtClean="0">
                <a:sym typeface="Symbol"/>
              </a:rPr>
              <a:t>提摩太是敬虔后代的典范</a:t>
            </a:r>
            <a:endParaRPr lang="en-US" altLang="zh-CN" sz="3600" dirty="0" smtClean="0">
              <a:sym typeface="Symbol"/>
            </a:endParaRPr>
          </a:p>
          <a:p>
            <a:pPr marL="0" indent="4763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不可叫人小看你年轻，总要在言语、行为、爱心、信心、清洁上，都作信徒的榜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样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.   				    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提前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4</a:t>
            </a:r>
            <a:r>
              <a:rPr lang="en-US" sz="2800" dirty="0" smtClean="0">
                <a:latin typeface="SimSun" pitchFamily="2" charset="-122"/>
                <a:ea typeface="SimSun" pitchFamily="2" charset="-122"/>
              </a:rPr>
              <a:t>:1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2</a:t>
            </a:r>
            <a:endParaRPr lang="en-US" sz="2800" dirty="0" smtClean="0">
              <a:latin typeface="SimSun" pitchFamily="2" charset="-122"/>
              <a:ea typeface="SimSun" pitchFamily="2" charset="-122"/>
            </a:endParaRPr>
          </a:p>
          <a:p>
            <a:pPr marL="347663" indent="-347663"/>
            <a:r>
              <a:rPr lang="zh-CN" altLang="en-US" sz="3600" dirty="0" smtClean="0">
                <a:sym typeface="Symbol"/>
              </a:rPr>
              <a:t>敬虔后代是神对敬虔家庭最大的祝福</a:t>
            </a:r>
            <a:endParaRPr lang="en-US" altLang="zh-CN" sz="3600" dirty="0" smtClean="0">
              <a:sym typeface="Symbol"/>
            </a:endParaRPr>
          </a:p>
          <a:p>
            <a:pPr marL="347663" indent="-347663" algn="ctr">
              <a:buNone/>
            </a:pPr>
            <a:r>
              <a:rPr lang="en-US" altLang="zh-CN" sz="3600" dirty="0" smtClean="0">
                <a:sym typeface="Symbol"/>
              </a:rPr>
              <a:t>Jonathan Edwards</a:t>
            </a:r>
            <a:r>
              <a:rPr lang="zh-CN" altLang="en-US" sz="3600" dirty="0" smtClean="0">
                <a:sym typeface="Symbol"/>
              </a:rPr>
              <a:t>（</a:t>
            </a:r>
            <a:r>
              <a:rPr lang="en-US" altLang="zh-CN" sz="3600" dirty="0" smtClean="0">
                <a:sym typeface="Symbol"/>
              </a:rPr>
              <a:t>1703-1758</a:t>
            </a:r>
            <a:r>
              <a:rPr lang="zh-CN" altLang="en-US" sz="3600" dirty="0" smtClean="0">
                <a:sym typeface="Symbol"/>
              </a:rPr>
              <a:t>）</a:t>
            </a:r>
            <a:endParaRPr lang="en-US" altLang="zh-CN" sz="3600" dirty="0" smtClean="0">
              <a:sym typeface="Symbol"/>
            </a:endParaRPr>
          </a:p>
          <a:p>
            <a:pPr marL="347663" indent="-347663" algn="ctr">
              <a:buNone/>
            </a:pPr>
            <a:r>
              <a:rPr lang="en-US" altLang="zh-CN" sz="3600" dirty="0" smtClean="0">
                <a:sym typeface="Symbol"/>
              </a:rPr>
              <a:t>vs. </a:t>
            </a:r>
          </a:p>
          <a:p>
            <a:pPr marL="347663" indent="-347663" algn="ctr">
              <a:buNone/>
            </a:pPr>
            <a:r>
              <a:rPr lang="en-US" altLang="zh-CN" sz="3600" dirty="0" smtClean="0">
                <a:sym typeface="Symbol"/>
              </a:rPr>
              <a:t>Max Jukes (1700 - ????)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973" y="76200"/>
            <a:ext cx="5783427" cy="2984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3072348"/>
            <a:ext cx="3886200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2400" dirty="0" smtClean="0"/>
              <a:t>1 U.S. Vice-President,</a:t>
            </a:r>
            <a:br>
              <a:rPr lang="en-CA" sz="2400" dirty="0" smtClean="0"/>
            </a:br>
            <a:r>
              <a:rPr lang="en-CA" sz="2400" dirty="0" smtClean="0"/>
              <a:t>3 U.S. Senators,</a:t>
            </a:r>
            <a:br>
              <a:rPr lang="en-CA" sz="2400" dirty="0" smtClean="0"/>
            </a:br>
            <a:r>
              <a:rPr lang="en-CA" sz="2400" dirty="0" smtClean="0"/>
              <a:t>3 governors,</a:t>
            </a:r>
            <a:br>
              <a:rPr lang="en-CA" sz="2400" dirty="0" smtClean="0"/>
            </a:br>
            <a:r>
              <a:rPr lang="en-CA" sz="2400" dirty="0" smtClean="0"/>
              <a:t>3 mayors,</a:t>
            </a:r>
            <a:br>
              <a:rPr lang="en-CA" sz="2400" dirty="0" smtClean="0"/>
            </a:br>
            <a:r>
              <a:rPr lang="en-CA" sz="2400" dirty="0" smtClean="0"/>
              <a:t>13 college presidents,</a:t>
            </a:r>
            <a:br>
              <a:rPr lang="en-CA" sz="2400" dirty="0" smtClean="0"/>
            </a:br>
            <a:r>
              <a:rPr lang="en-CA" sz="2400" dirty="0" smtClean="0"/>
              <a:t>30 judges,</a:t>
            </a:r>
            <a:br>
              <a:rPr lang="en-CA" sz="2400" dirty="0" smtClean="0"/>
            </a:br>
            <a:r>
              <a:rPr lang="en-CA" sz="2400" dirty="0" smtClean="0"/>
              <a:t>65 professors,</a:t>
            </a:r>
            <a:br>
              <a:rPr lang="en-CA" sz="2400" dirty="0" smtClean="0"/>
            </a:br>
            <a:r>
              <a:rPr lang="en-CA" sz="2400" dirty="0" smtClean="0"/>
              <a:t>80 public office holders,</a:t>
            </a:r>
            <a:br>
              <a:rPr lang="en-CA" sz="2400" dirty="0" smtClean="0"/>
            </a:br>
            <a:r>
              <a:rPr lang="en-CA" sz="2400" dirty="0" smtClean="0"/>
              <a:t>100 lawyers and</a:t>
            </a:r>
            <a:br>
              <a:rPr lang="en-CA" sz="2400" dirty="0" smtClean="0"/>
            </a:br>
            <a:r>
              <a:rPr lang="en-CA" sz="2400" dirty="0" smtClean="0"/>
              <a:t>100 missionaries</a:t>
            </a:r>
            <a:endParaRPr lang="en-US" sz="2400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114800" y="3048000"/>
            <a:ext cx="4876800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 murderers,</a:t>
            </a:r>
            <a:b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60 thieves,</a:t>
            </a:r>
            <a:b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50 women of debauchery,</a:t>
            </a:r>
            <a:b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130 other convicts.</a:t>
            </a:r>
            <a:b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310 paupers, who combined spent 2,300 years in poorhouses, and</a:t>
            </a:r>
            <a:b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400 physically wrecked by indulgent living.</a:t>
            </a:r>
            <a:endParaRPr kumimoji="0" lang="en-CA" altLang="zh-CN" sz="2400" b="0" i="0" u="none" strike="noStrike" cap="none" normalizeH="0" baseline="0" dirty="0" smtClean="0">
              <a:ln>
                <a:noFill/>
              </a:ln>
              <a:solidFill>
                <a:srgbClr val="2B2B2B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zh-CN" sz="24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“Jukes” descendants cost the state more than $1,250,000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2400" y="76200"/>
            <a:ext cx="8915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Edward                                                                              Jukes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家族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								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家族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 smtClean="0">
              <a:latin typeface="Calibri" pitchFamily="34" charset="0"/>
              <a:ea typeface="SimSun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itchFamily="2" charset="-122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latin typeface="Calibri" pitchFamily="34" charset="0"/>
                <a:ea typeface="SimSun" pitchFamily="2" charset="-122"/>
                <a:cs typeface="Arial" pitchFamily="34" charset="0"/>
              </a:rPr>
              <a:t>200</a:t>
            </a:r>
            <a:r>
              <a:rPr lang="zh-CN" altLang="en-US" sz="2800" dirty="0" smtClean="0">
                <a:latin typeface="Calibri" pitchFamily="34" charset="0"/>
                <a:ea typeface="SimSun" pitchFamily="2" charset="-122"/>
                <a:cs typeface="Arial" pitchFamily="34" charset="0"/>
              </a:rPr>
              <a:t>年后</a:t>
            </a:r>
            <a:r>
              <a:rPr lang="en-US" altLang="zh-CN" sz="2800" dirty="0" smtClean="0">
                <a:latin typeface="Calibri" pitchFamily="34" charset="0"/>
                <a:ea typeface="SimSun" pitchFamily="2" charset="-122"/>
                <a:cs typeface="Arial" pitchFamily="34" charset="0"/>
              </a:rPr>
              <a:t>						         	200</a:t>
            </a:r>
            <a:r>
              <a:rPr lang="zh-CN" altLang="en-US" sz="2800" dirty="0" smtClean="0">
                <a:latin typeface="Calibri" pitchFamily="34" charset="0"/>
                <a:ea typeface="SimSun" pitchFamily="2" charset="-122"/>
                <a:cs typeface="Arial" pitchFamily="34" charset="0"/>
              </a:rPr>
              <a:t>年后</a:t>
            </a:r>
            <a:endParaRPr lang="en-US" altLang="zh-CN" sz="2800" dirty="0" smtClean="0">
              <a:latin typeface="Calibri" pitchFamily="34" charset="0"/>
              <a:ea typeface="SimSun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1394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人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							903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人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973" y="76200"/>
            <a:ext cx="5783427" cy="2984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" y="3072348"/>
            <a:ext cx="4114800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 </a:t>
            </a:r>
            <a:r>
              <a:rPr lang="zh-CN" altLang="en-US" sz="2800" dirty="0" smtClean="0"/>
              <a:t>位副总统，</a:t>
            </a:r>
            <a:endParaRPr lang="en-US" altLang="zh-CN" sz="2800" dirty="0" smtClean="0"/>
          </a:p>
          <a:p>
            <a:r>
              <a:rPr lang="en-US" altLang="zh-CN" sz="2800" dirty="0" smtClean="0"/>
              <a:t>3 </a:t>
            </a:r>
            <a:r>
              <a:rPr lang="zh-CN" altLang="en-US" sz="2800" dirty="0" smtClean="0"/>
              <a:t>位国会议员</a:t>
            </a:r>
            <a:r>
              <a:rPr lang="en-CA" sz="2800" dirty="0" smtClean="0"/>
              <a:t>,</a:t>
            </a:r>
            <a:br>
              <a:rPr lang="en-CA" sz="2800" dirty="0" smtClean="0"/>
            </a:br>
            <a:r>
              <a:rPr lang="en-US" altLang="zh-CN" sz="2800" dirty="0" smtClean="0"/>
              <a:t>3 </a:t>
            </a:r>
            <a:r>
              <a:rPr lang="zh-CN" altLang="en-US" sz="2800" dirty="0" smtClean="0"/>
              <a:t>位州长，</a:t>
            </a:r>
            <a:r>
              <a:rPr lang="en-US" altLang="zh-CN" sz="2800" dirty="0" smtClean="0"/>
              <a:t>3 </a:t>
            </a:r>
            <a:r>
              <a:rPr lang="zh-CN" altLang="en-US" sz="2800" dirty="0" smtClean="0"/>
              <a:t>位市长</a:t>
            </a:r>
            <a:r>
              <a:rPr lang="en-CA" sz="2800" dirty="0" smtClean="0"/>
              <a:t>,</a:t>
            </a:r>
            <a:br>
              <a:rPr lang="en-CA" sz="2800" dirty="0" smtClean="0"/>
            </a:br>
            <a:r>
              <a:rPr lang="en-CA" sz="2800" dirty="0" smtClean="0"/>
              <a:t>13 </a:t>
            </a:r>
            <a:r>
              <a:rPr lang="zh-CN" altLang="en-US" sz="2800" dirty="0" smtClean="0"/>
              <a:t>位大学校长，</a:t>
            </a:r>
            <a:r>
              <a:rPr lang="en-CA" sz="2800" dirty="0" smtClean="0"/>
              <a:t/>
            </a:r>
            <a:br>
              <a:rPr lang="en-CA" sz="2800" dirty="0" smtClean="0"/>
            </a:br>
            <a:r>
              <a:rPr lang="en-CA" sz="2800" dirty="0" smtClean="0"/>
              <a:t>65 </a:t>
            </a:r>
            <a:r>
              <a:rPr lang="zh-CN" altLang="en-US" sz="2800" dirty="0" smtClean="0"/>
              <a:t>位大学教授，</a:t>
            </a:r>
            <a:r>
              <a:rPr lang="en-CA" sz="2800" dirty="0" smtClean="0"/>
              <a:t/>
            </a:r>
            <a:br>
              <a:rPr lang="en-CA" sz="2800" dirty="0" smtClean="0"/>
            </a:br>
            <a:r>
              <a:rPr lang="en-CA" sz="2800" dirty="0" smtClean="0"/>
              <a:t>80 </a:t>
            </a:r>
            <a:r>
              <a:rPr lang="zh-CN" altLang="en-US" sz="2800" dirty="0" smtClean="0"/>
              <a:t>位政府官员， </a:t>
            </a:r>
            <a:endParaRPr lang="en-US" altLang="zh-CN" sz="2800" dirty="0" smtClean="0"/>
          </a:p>
          <a:p>
            <a:r>
              <a:rPr lang="en-US" altLang="zh-CN" sz="2800" dirty="0" smtClean="0"/>
              <a:t>30 </a:t>
            </a:r>
            <a:r>
              <a:rPr lang="zh-CN" altLang="en-US" sz="2800" dirty="0" smtClean="0"/>
              <a:t>位法官，</a:t>
            </a:r>
            <a:r>
              <a:rPr lang="en-US" altLang="zh-CN" sz="2800" dirty="0" smtClean="0"/>
              <a:t>1</a:t>
            </a:r>
            <a:r>
              <a:rPr lang="en-CA" sz="2800" dirty="0" smtClean="0"/>
              <a:t>00 </a:t>
            </a:r>
            <a:r>
              <a:rPr lang="zh-CN" altLang="en-US" sz="2800" dirty="0" smtClean="0"/>
              <a:t>位律师，</a:t>
            </a:r>
            <a:r>
              <a:rPr lang="en-CA" sz="2800" dirty="0" smtClean="0"/>
              <a:t> </a:t>
            </a:r>
            <a:br>
              <a:rPr lang="en-CA" sz="2800" dirty="0" smtClean="0"/>
            </a:br>
            <a:r>
              <a:rPr lang="en-CA" sz="2800" dirty="0" smtClean="0"/>
              <a:t>100 </a:t>
            </a:r>
            <a:r>
              <a:rPr lang="zh-CN" altLang="en-US" sz="2800" dirty="0" smtClean="0"/>
              <a:t>位宣教士。。。</a:t>
            </a:r>
            <a:endParaRPr lang="en-US" sz="2800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343400" y="3124200"/>
            <a:ext cx="4648200" cy="310854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CA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7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位杀人犯，</a:t>
            </a:r>
            <a:r>
              <a:rPr lang="en-CA" sz="2800" dirty="0" smtClean="0">
                <a:solidFill>
                  <a:srgbClr val="2B2B2B"/>
                </a:solidFill>
                <a:latin typeface="+mn-ea"/>
                <a:cs typeface="Arial" pitchFamily="34" charset="0"/>
              </a:rPr>
              <a:t> 50 </a:t>
            </a:r>
            <a:r>
              <a:rPr lang="zh-CN" altLang="en-US" sz="2800" dirty="0" smtClean="0">
                <a:solidFill>
                  <a:srgbClr val="2B2B2B"/>
                </a:solidFill>
                <a:latin typeface="+mn-ea"/>
                <a:cs typeface="Arial" pitchFamily="34" charset="0"/>
              </a:rPr>
              <a:t>妓女荡妇， </a:t>
            </a:r>
            <a:r>
              <a:rPr kumimoji="0" lang="en-CA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60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位小偷，</a:t>
            </a:r>
            <a:r>
              <a:rPr kumimoji="0" lang="en-CA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130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位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其</a:t>
            </a:r>
            <a:r>
              <a:rPr lang="zh-CN" altLang="en-US" sz="2800" dirty="0">
                <a:solidFill>
                  <a:srgbClr val="2B2B2B"/>
                </a:solidFill>
                <a:latin typeface="+mn-ea"/>
                <a:cs typeface="Arial" pitchFamily="34" charset="0"/>
              </a:rPr>
              <a:t>它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罪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犯， </a:t>
            </a:r>
            <a:r>
              <a:rPr kumimoji="0" lang="en-CA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310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位乞丐合在一起在贫民窟住了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2300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年，</a:t>
            </a:r>
            <a:r>
              <a:rPr kumimoji="0" lang="en-CA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 </a:t>
            </a:r>
            <a:br>
              <a:rPr kumimoji="0" lang="en-CA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</a:br>
            <a:r>
              <a:rPr kumimoji="0" lang="en-CA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400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位因生活放纵致残的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人。</a:t>
            </a:r>
            <a:endParaRPr kumimoji="0" lang="en-CA" altLang="zh-CN" sz="2800" b="0" i="0" u="none" strike="noStrike" cap="none" normalizeH="0" baseline="0" dirty="0" smtClean="0">
              <a:ln>
                <a:noFill/>
              </a:ln>
              <a:solidFill>
                <a:srgbClr val="2B2B2B"/>
              </a:solidFill>
              <a:effectLst/>
              <a:latin typeface="+mn-ea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因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JUKES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后代的问题，美国需要多花</a:t>
            </a:r>
            <a:r>
              <a:rPr kumimoji="0" lang="en-CA" altLang="zh-CN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 $1,250,000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2B2B2B"/>
                </a:solidFill>
                <a:effectLst/>
                <a:latin typeface="+mn-ea"/>
                <a:cs typeface="Arial" pitchFamily="34" charset="0"/>
              </a:rPr>
              <a:t>来解决。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400" y="6248400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600" dirty="0" smtClean="0"/>
              <a:t>http://www.themoralliberal.com/2011/10/04/jonathan-edwards-v-max-jukes/</a:t>
            </a:r>
            <a:endParaRPr lang="en-US" sz="16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400" y="76200"/>
            <a:ext cx="8915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Edward                                                                              Jukes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家族 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								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家族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 smtClean="0">
              <a:latin typeface="Calibri" pitchFamily="34" charset="0"/>
              <a:ea typeface="SimSun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itchFamily="2" charset="-122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latin typeface="Calibri" pitchFamily="34" charset="0"/>
                <a:ea typeface="SimSun" pitchFamily="2" charset="-122"/>
                <a:cs typeface="Arial" pitchFamily="34" charset="0"/>
              </a:rPr>
              <a:t>200</a:t>
            </a:r>
            <a:r>
              <a:rPr lang="zh-CN" altLang="en-US" sz="2800" dirty="0" smtClean="0">
                <a:latin typeface="Calibri" pitchFamily="34" charset="0"/>
                <a:ea typeface="SimSun" pitchFamily="2" charset="-122"/>
                <a:cs typeface="Arial" pitchFamily="34" charset="0"/>
              </a:rPr>
              <a:t>年后</a:t>
            </a:r>
            <a:r>
              <a:rPr lang="en-US" altLang="zh-CN" sz="2800" dirty="0" smtClean="0">
                <a:latin typeface="Calibri" pitchFamily="34" charset="0"/>
                <a:ea typeface="SimSun" pitchFamily="2" charset="-122"/>
                <a:cs typeface="Arial" pitchFamily="34" charset="0"/>
              </a:rPr>
              <a:t>						         	200</a:t>
            </a:r>
            <a:r>
              <a:rPr lang="zh-CN" altLang="en-US" sz="2800" dirty="0" smtClean="0">
                <a:latin typeface="Calibri" pitchFamily="34" charset="0"/>
                <a:ea typeface="SimSun" pitchFamily="2" charset="-122"/>
                <a:cs typeface="Arial" pitchFamily="34" charset="0"/>
              </a:rPr>
              <a:t>年后</a:t>
            </a:r>
            <a:endParaRPr lang="en-US" altLang="zh-CN" sz="2800" dirty="0" smtClean="0">
              <a:latin typeface="Calibri" pitchFamily="34" charset="0"/>
              <a:ea typeface="SimSun" pitchFamily="2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1394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人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							903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Arial" pitchFamily="34" charset="0"/>
              </a:rPr>
              <a:t>人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F8F58B"/>
            </a:gs>
            <a:gs pos="85000">
              <a:schemeClr val="bg1">
                <a:alpha val="99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 </a:t>
            </a:r>
            <a:r>
              <a:rPr lang="zh-CN" altLang="en-US" dirty="0" smtClean="0"/>
              <a:t>结语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ym typeface="Symbol"/>
              </a:rPr>
              <a:t>仰慕圣经中的敬虔家庭和敬虔母亲</a:t>
            </a:r>
            <a:endParaRPr lang="en-US" altLang="zh-CN" sz="3600" dirty="0" smtClean="0">
              <a:sym typeface="Symbol"/>
            </a:endParaRPr>
          </a:p>
          <a:p>
            <a:r>
              <a:rPr lang="zh-CN" altLang="en-US" sz="3600" dirty="0" smtClean="0">
                <a:sym typeface="Symbol"/>
              </a:rPr>
              <a:t>呼吁现时代的敬虔家庭和敬虔母亲</a:t>
            </a:r>
            <a:endParaRPr lang="en-US" altLang="zh-CN" sz="3600" dirty="0" smtClean="0">
              <a:sym typeface="Symbol"/>
            </a:endParaRPr>
          </a:p>
          <a:p>
            <a:r>
              <a:rPr lang="zh-CN" altLang="en-US" sz="3600" dirty="0" smtClean="0">
                <a:sym typeface="Symbol"/>
              </a:rPr>
              <a:t>从建立敬虔家庭教养敬虔后代做起</a:t>
            </a:r>
            <a:endParaRPr lang="en-US" altLang="zh-CN" sz="3600" dirty="0" smtClean="0">
              <a:sym typeface="Symbol"/>
            </a:endParaRPr>
          </a:p>
        </p:txBody>
      </p:sp>
      <p:pic>
        <p:nvPicPr>
          <p:cNvPr id="17410" name="Picture 2" descr="Image result for happy mothers day bann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581400"/>
            <a:ext cx="8381994" cy="16764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导言：母亲节与母亲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母亲节是基督徒发起的节日</a:t>
            </a:r>
            <a:endParaRPr lang="en-US" altLang="zh-CN" sz="3600" dirty="0" smtClean="0"/>
          </a:p>
          <a:p>
            <a:r>
              <a:rPr lang="zh-CN" altLang="en-US" sz="3600" dirty="0" smtClean="0"/>
              <a:t>母亲节是美国节日，却得到世界认同</a:t>
            </a:r>
            <a:endParaRPr lang="en-US" altLang="zh-CN" sz="3600" dirty="0" smtClean="0"/>
          </a:p>
          <a:p>
            <a:r>
              <a:rPr lang="zh-CN" altLang="en-US" sz="3600" dirty="0" smtClean="0"/>
              <a:t>因为母亲是人的最爱</a:t>
            </a:r>
            <a:endParaRPr lang="en-US" altLang="zh-CN" sz="3600" dirty="0" smtClean="0"/>
          </a:p>
          <a:p>
            <a:r>
              <a:rPr lang="zh-CN" altLang="en-US" sz="3600" dirty="0" smtClean="0"/>
              <a:t>对一个家庭母亲无比重要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rgbClr val="FCFCF9"/>
            </a:gs>
            <a:gs pos="54000">
              <a:srgbClr val="F0F0F0"/>
            </a:gs>
            <a:gs pos="7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76200"/>
            <a:ext cx="7543800" cy="2983523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dirty="0" smtClean="0"/>
              <a:t>  </a:t>
            </a:r>
            <a:r>
              <a:rPr lang="zh-CN" altLang="en-US" sz="60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zh-CN" altLang="en-US" sz="6000" dirty="0" smtClean="0">
                <a:solidFill>
                  <a:srgbClr val="660066"/>
                </a:solidFill>
                <a:effectLst>
                  <a:outerShdw blurRad="101600" dist="76200" dir="18900000" algn="bl" rotWithShape="0">
                    <a:prstClr val="black">
                      <a:alpha val="75000"/>
                    </a:prstClr>
                  </a:outerShdw>
                </a:effectLst>
              </a:rPr>
              <a:t>敬 虔 家 庭</a:t>
            </a:r>
            <a:r>
              <a:rPr lang="zh-CN" altLang="en-US" sz="6000" dirty="0" smtClean="0">
                <a:effectLst>
                  <a:outerShdw blurRad="101600" dist="76200" dir="18900000" algn="bl" rotWithShape="0">
                    <a:prstClr val="black">
                      <a:alpha val="75000"/>
                    </a:prstClr>
                  </a:outerShdw>
                </a:effectLst>
              </a:rPr>
              <a:t> 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en-US" altLang="zh-CN" sz="6000" dirty="0" smtClean="0"/>
              <a:t>               de</a:t>
            </a:r>
            <a:br>
              <a:rPr lang="en-US" altLang="zh-CN" sz="6000" dirty="0" smtClean="0"/>
            </a:br>
            <a:r>
              <a:rPr lang="en-US" altLang="zh-CN" sz="6000" dirty="0" smtClean="0"/>
              <a:t>                 </a:t>
            </a:r>
            <a:r>
              <a:rPr lang="zh-CN" altLang="en-US" sz="6000" dirty="0" smtClean="0">
                <a:solidFill>
                  <a:srgbClr val="FF0066"/>
                </a:solidFill>
                <a:effectLst>
                  <a:outerShdw blurRad="101600" dist="76200" dir="18900000" algn="bl" rotWithShape="0">
                    <a:schemeClr val="bg2">
                      <a:lumMod val="10000"/>
                      <a:alpha val="75000"/>
                    </a:schemeClr>
                  </a:outerShdw>
                </a:effectLst>
              </a:rPr>
              <a:t>敬 虔 母 亲</a:t>
            </a:r>
            <a:endParaRPr lang="en-US" sz="6000" dirty="0">
              <a:solidFill>
                <a:srgbClr val="FF0066"/>
              </a:solidFill>
              <a:effectLst>
                <a:outerShdw blurRad="101600" dist="76200" dir="18900000" algn="bl" rotWithShape="0">
                  <a:schemeClr val="bg2">
                    <a:lumMod val="10000"/>
                    <a:alpha val="75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年母亲节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3048000"/>
            <a:ext cx="5943600" cy="35696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28600" y="381000"/>
            <a:ext cx="8686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C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奉神旨意，照著在基督耶稣里生命的应许，作基督耶稣使徒的保罗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SimSun" pitchFamily="2" charset="-122"/>
              </a:rPr>
              <a:t>，写信给我亲爱的儿子提摩太。愿恩惠、怜悯、平安从父神和我们主基督耶稣归与你！我感谢神，就是我接续祖先用清洁的良心所事奉的神。祈祷的时候，不住的想念你，记念你的眼泪，昼夜切切的想要见你，好叫我满心快乐。想到你心里无伪之信，这信是先在你外祖母罗以和你母亲友尼基心里的，我深信也在你的心里。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Georgia" pitchFamily="18" charset="0"/>
              </a:rPr>
              <a:t> 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57150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提摩太后书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1:1-5</a:t>
            </a:r>
            <a:endParaRPr lang="en-US" sz="28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57200" y="914400"/>
            <a:ext cx="8305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但你所学习的，所确信的，要存在心里；因为你知道是跟谁学的，并且知道你是从小明白圣经，这圣经能使你因信基督耶稣，有得救的智慧。 </a:t>
            </a:r>
            <a:r>
              <a:rPr kumimoji="0" lang="zh-CN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KaiTi" pitchFamily="49" charset="-122"/>
                <a:ea typeface="KaiTi" pitchFamily="49" charset="-122"/>
                <a:cs typeface="Georgia" pitchFamily="18" charset="0"/>
              </a:rPr>
              <a:t> 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KaiTi" pitchFamily="49" charset="-122"/>
              <a:ea typeface="KaiTi" pitchFamily="49" charset="-122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312420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提摩太后书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3:14-15</a:t>
            </a:r>
            <a:endParaRPr lang="en-US" sz="28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1. </a:t>
            </a:r>
            <a:r>
              <a:rPr lang="zh-CN" altLang="en-US" dirty="0" smtClean="0">
                <a:solidFill>
                  <a:srgbClr val="660066"/>
                </a:solidFill>
              </a:rPr>
              <a:t>敬虔家庭 </a:t>
            </a:r>
            <a:r>
              <a:rPr lang="zh-CN" altLang="en-US" dirty="0" smtClean="0"/>
              <a:t>的 </a:t>
            </a:r>
            <a:r>
              <a:rPr lang="zh-CN" altLang="en-US" dirty="0" smtClean="0">
                <a:solidFill>
                  <a:srgbClr val="FF0066"/>
                </a:solidFill>
              </a:rPr>
              <a:t>母亲角色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每个敬虔家庭里都有一位好母亲</a:t>
            </a:r>
            <a:endParaRPr lang="en-US" altLang="zh-CN" sz="3600" dirty="0" smtClean="0"/>
          </a:p>
          <a:p>
            <a:r>
              <a:rPr lang="zh-CN" altLang="en-US" sz="3600" dirty="0" smtClean="0"/>
              <a:t>提摩太家庭是敬虔家庭</a:t>
            </a:r>
            <a:endParaRPr lang="en-US" altLang="zh-CN" sz="3600" dirty="0" smtClean="0"/>
          </a:p>
          <a:p>
            <a:r>
              <a:rPr lang="zh-CN" altLang="en-US" sz="3600" dirty="0" smtClean="0"/>
              <a:t>敬虔家庭里的两代母亲</a:t>
            </a:r>
            <a:endParaRPr lang="en-US" altLang="zh-CN" sz="3600" dirty="0" smtClean="0"/>
          </a:p>
          <a:p>
            <a:pPr marL="0" indent="4763">
              <a:buNone/>
            </a:pP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想到你心里无伪之信，这信是先在你</a:t>
            </a:r>
            <a:r>
              <a:rPr lang="zh-CN" altLang="en-US" sz="36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外祖母罗以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和你</a:t>
            </a:r>
            <a:r>
              <a:rPr lang="zh-CN" altLang="en-US" sz="36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母亲友尼基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心里的，我深信也在你的心里。               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1:5</a:t>
            </a:r>
            <a:endParaRPr 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1. </a:t>
            </a:r>
            <a:r>
              <a:rPr lang="zh-CN" altLang="en-US" dirty="0" smtClean="0">
                <a:solidFill>
                  <a:srgbClr val="660066"/>
                </a:solidFill>
              </a:rPr>
              <a:t>敬虔家庭 </a:t>
            </a:r>
            <a:r>
              <a:rPr lang="zh-CN" altLang="en-US" dirty="0" smtClean="0"/>
              <a:t>的 </a:t>
            </a:r>
            <a:r>
              <a:rPr lang="zh-CN" altLang="en-US" dirty="0" smtClean="0">
                <a:solidFill>
                  <a:srgbClr val="FF0066"/>
                </a:solidFill>
              </a:rPr>
              <a:t>母亲角色</a:t>
            </a:r>
            <a:endParaRPr lang="en-US" dirty="0">
              <a:solidFill>
                <a:srgbClr val="FF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母亲对儿女的影响无与伦比</a:t>
            </a:r>
            <a:endParaRPr lang="en-US" altLang="zh-CN" sz="3600" dirty="0" smtClean="0"/>
          </a:p>
          <a:p>
            <a:r>
              <a:rPr lang="zh-CN" altLang="en-US" sz="3600" dirty="0" smtClean="0"/>
              <a:t>我们的家庭是敬虔家庭吗？</a:t>
            </a:r>
            <a:endParaRPr lang="en-US" altLang="zh-CN" sz="3600" dirty="0" smtClean="0"/>
          </a:p>
          <a:p>
            <a:r>
              <a:rPr lang="zh-CN" altLang="en-US" sz="3600" dirty="0" smtClean="0"/>
              <a:t>母亲们明白自己在家中伟大的地位吗？</a:t>
            </a:r>
            <a:endParaRPr lang="en-US" altLang="zh-CN" sz="3600" dirty="0" smtClean="0"/>
          </a:p>
          <a:p>
            <a:pPr marL="0" indent="4763">
              <a:buNone/>
            </a:pPr>
            <a:endParaRPr lang="en-US" sz="36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2. </a:t>
            </a:r>
            <a:r>
              <a:rPr lang="zh-CN" altLang="en-US" dirty="0" smtClean="0">
                <a:solidFill>
                  <a:srgbClr val="660066"/>
                </a:solidFill>
              </a:rPr>
              <a:t>敬虔家庭 </a:t>
            </a:r>
            <a:r>
              <a:rPr lang="zh-CN" altLang="en-US" dirty="0" smtClean="0"/>
              <a:t>的 </a:t>
            </a:r>
            <a:r>
              <a:rPr lang="zh-CN" altLang="en-US" dirty="0" smtClean="0">
                <a:solidFill>
                  <a:srgbClr val="CC3300"/>
                </a:solidFill>
              </a:rPr>
              <a:t>属灵承传</a:t>
            </a:r>
            <a:endParaRPr lang="en-US" dirty="0">
              <a:solidFill>
                <a:srgbClr val="CC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敬虔家风的代代承传</a:t>
            </a:r>
            <a:endParaRPr lang="en-US" altLang="zh-CN" sz="3600" dirty="0" smtClean="0"/>
          </a:p>
          <a:p>
            <a:pPr marL="0" indent="4763">
              <a:buNone/>
            </a:pPr>
            <a:endParaRPr lang="en-US" sz="36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13737" y="2057400"/>
            <a:ext cx="1015663" cy="4038600"/>
          </a:xfrm>
          <a:prstGeom prst="rect">
            <a:avLst/>
          </a:prstGeom>
          <a:solidFill>
            <a:srgbClr val="FF0000">
              <a:alpha val="75000"/>
            </a:srgbClr>
          </a:solidFill>
        </p:spPr>
        <p:txBody>
          <a:bodyPr vert="eaVert" wrap="square" lIns="182880" tIns="91440" bIns="91440" rtlCol="0">
            <a:spAutoFit/>
          </a:bodyPr>
          <a:lstStyle/>
          <a:p>
            <a:pPr algn="dist"/>
            <a:r>
              <a:rPr lang="zh-CN" altLang="en-US" sz="4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忠孝传家久</a:t>
            </a:r>
            <a:endParaRPr lang="en-US" sz="4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0" y="2057400"/>
            <a:ext cx="1015663" cy="4038600"/>
          </a:xfrm>
          <a:prstGeom prst="rect">
            <a:avLst/>
          </a:prstGeom>
          <a:solidFill>
            <a:srgbClr val="FF3B3B"/>
          </a:solidFill>
        </p:spPr>
        <p:txBody>
          <a:bodyPr vert="eaVert" wrap="square" lIns="182880" tIns="91440" bIns="91440" rtlCol="0">
            <a:spAutoFit/>
          </a:bodyPr>
          <a:lstStyle/>
          <a:p>
            <a:pPr algn="dist"/>
            <a:r>
              <a:rPr lang="zh-CN" altLang="en-US" sz="4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敬虔传家久</a:t>
            </a:r>
            <a:endParaRPr lang="en-US" sz="4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2337" y="2057400"/>
            <a:ext cx="1015663" cy="4038600"/>
          </a:xfrm>
          <a:prstGeom prst="rect">
            <a:avLst/>
          </a:prstGeom>
          <a:solidFill>
            <a:srgbClr val="FF0000">
              <a:alpha val="75000"/>
            </a:srgbClr>
          </a:solidFill>
        </p:spPr>
        <p:txBody>
          <a:bodyPr vert="eaVert" wrap="square" lIns="182880" tIns="91440" bIns="91440" rtlCol="0">
            <a:spAutoFit/>
          </a:bodyPr>
          <a:lstStyle/>
          <a:p>
            <a:pPr algn="dist"/>
            <a:r>
              <a:rPr lang="zh-CN" altLang="en-US" sz="4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诗书济世长</a:t>
            </a:r>
            <a:endParaRPr lang="en-US" sz="4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2337" y="2057400"/>
            <a:ext cx="1015663" cy="4038600"/>
          </a:xfrm>
          <a:prstGeom prst="rect">
            <a:avLst/>
          </a:prstGeom>
          <a:solidFill>
            <a:srgbClr val="FF3B3B"/>
          </a:solidFill>
        </p:spPr>
        <p:txBody>
          <a:bodyPr vert="eaVert" wrap="square" lIns="182880" tIns="91440" bIns="91440" rtlCol="0">
            <a:spAutoFit/>
          </a:bodyPr>
          <a:lstStyle/>
          <a:p>
            <a:pPr algn="dist"/>
            <a:r>
              <a:rPr lang="zh-CN" altLang="en-US" sz="4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圣经济世长</a:t>
            </a:r>
            <a:endParaRPr lang="en-US" sz="4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2. </a:t>
            </a:r>
            <a:r>
              <a:rPr lang="zh-CN" altLang="en-US" dirty="0" smtClean="0">
                <a:solidFill>
                  <a:srgbClr val="660066"/>
                </a:solidFill>
              </a:rPr>
              <a:t>敬虔家庭 </a:t>
            </a:r>
            <a:r>
              <a:rPr lang="zh-CN" altLang="en-US" dirty="0" smtClean="0"/>
              <a:t>的 </a:t>
            </a:r>
            <a:r>
              <a:rPr lang="zh-CN" altLang="en-US" dirty="0" smtClean="0">
                <a:solidFill>
                  <a:srgbClr val="CC3300"/>
                </a:solidFill>
              </a:rPr>
              <a:t>属灵承传</a:t>
            </a:r>
            <a:endParaRPr lang="en-US" dirty="0">
              <a:solidFill>
                <a:srgbClr val="CC33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066800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这是耶和华你们神所吩咐教训你们的诫命、律例、典章，使你们在所要过去得为业的地上遵行，好叫你和你</a:t>
            </a:r>
            <a:r>
              <a:rPr lang="zh-CN" altLang="en-US" sz="36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子子孙孙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一生敬畏耶和华你的神，谨守他的一切律例诫命，就是我所吩咐你的，使你的日子得以长久。</a:t>
            </a:r>
            <a:r>
              <a:rPr lang="en-US" altLang="zh-CN" sz="3600" dirty="0" smtClean="0">
                <a:latin typeface="KaiTi" pitchFamily="49" charset="-122"/>
                <a:ea typeface="KaiTi" pitchFamily="49" charset="-122"/>
              </a:rPr>
              <a:t>……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所以，你要知道耶和华你的神，他是神，是信实的神；向爱他、守他诫命的人守约，施慈爱，直到</a:t>
            </a:r>
            <a:r>
              <a:rPr lang="zh-CN" altLang="en-US" sz="36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千代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。</a:t>
            </a:r>
            <a:endParaRPr lang="en-US" sz="36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9200" y="5562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申命记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6:1-2, 7:9</a:t>
            </a:r>
            <a:endParaRPr lang="en-US" sz="28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1275</Words>
  <Application>Microsoft Office PowerPoint</Application>
  <PresentationFormat>On-screen Show (4:3)</PresentationFormat>
  <Paragraphs>106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KaiTi</vt:lpstr>
      <vt:lpstr>Microsoft JhengHei</vt:lpstr>
      <vt:lpstr>黑体</vt:lpstr>
      <vt:lpstr>SimSun</vt:lpstr>
      <vt:lpstr>Arial</vt:lpstr>
      <vt:lpstr>Calibri</vt:lpstr>
      <vt:lpstr>David</vt:lpstr>
      <vt:lpstr>Georgia</vt:lpstr>
      <vt:lpstr>Symbol</vt:lpstr>
      <vt:lpstr>Times New Roman</vt:lpstr>
      <vt:lpstr>Office Theme</vt:lpstr>
      <vt:lpstr>PowerPoint Presentation</vt:lpstr>
      <vt:lpstr>导言：母亲节与母亲</vt:lpstr>
      <vt:lpstr>   敬 虔 家 庭                 de                  敬 虔 母 亲</vt:lpstr>
      <vt:lpstr>PowerPoint Presentation</vt:lpstr>
      <vt:lpstr>PowerPoint Presentation</vt:lpstr>
      <vt:lpstr>1. 敬虔家庭 的 母亲角色</vt:lpstr>
      <vt:lpstr>1. 敬虔家庭 的 母亲角色</vt:lpstr>
      <vt:lpstr>2. 敬虔家庭 的 属灵承传</vt:lpstr>
      <vt:lpstr>2. 敬虔家庭 的 属灵承传</vt:lpstr>
      <vt:lpstr>2. 敬虔家庭 的 属灵承传</vt:lpstr>
      <vt:lpstr>3. 敬虔家庭 靠 神的话语</vt:lpstr>
      <vt:lpstr>3. 敬虔家庭 靠 神的话语</vt:lpstr>
      <vt:lpstr>4. 敬虔家庭 有 智慧儿女</vt:lpstr>
      <vt:lpstr>4. 敬虔家庭 有 智慧儿女</vt:lpstr>
      <vt:lpstr>5. 敬虔家庭 出 敬虔后代</vt:lpstr>
      <vt:lpstr>PowerPoint Presentation</vt:lpstr>
      <vt:lpstr>PowerPoint Presentation</vt:lpstr>
      <vt:lpstr> 结语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敬虔家庭的母亲</dc:title>
  <dc:creator>Don Li</dc:creator>
  <cp:lastModifiedBy>dli</cp:lastModifiedBy>
  <cp:revision>28</cp:revision>
  <dcterms:created xsi:type="dcterms:W3CDTF">2006-08-16T00:00:00Z</dcterms:created>
  <dcterms:modified xsi:type="dcterms:W3CDTF">2017-05-12T15:35:16Z</dcterms:modified>
</cp:coreProperties>
</file>