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6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8" r:id="rId12"/>
    <p:sldId id="267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6" r:id="rId21"/>
    <p:sldId id="278" r:id="rId22"/>
    <p:sldId id="279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31C"/>
    <a:srgbClr val="580000"/>
    <a:srgbClr val="62BDFF"/>
    <a:srgbClr val="4DA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2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D72A0-73E3-448C-89F8-03036B2AFA1E}" type="datetimeFigureOut">
              <a:rPr lang="en-CA" smtClean="0"/>
              <a:t>26/06/2017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8749A-9687-4E23-B914-E097888A25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573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8749A-9687-4E23-B914-E097888A25ED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276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FD05-0BAE-4A9C-9B90-56F7061A92D3}" type="datetime1">
              <a:rPr lang="en-CA" smtClean="0"/>
              <a:t>26/06/2017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503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70CB-E510-4291-AC4C-E27934F351B9}" type="datetime1">
              <a:rPr lang="en-CA" smtClean="0"/>
              <a:t>26/06/2017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21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0D945-EEE5-4EA7-8BC6-F34787BC3747}" type="datetime1">
              <a:rPr lang="en-CA" smtClean="0"/>
              <a:t>26/06/2017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236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8539-B1F1-4349-B034-92D04F5D7F8E}" type="datetime1">
              <a:rPr lang="en-CA" smtClean="0"/>
              <a:t>26/06/2017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451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61979-998F-44B3-BC39-48E79BB3FF53}" type="datetime1">
              <a:rPr lang="en-CA" smtClean="0"/>
              <a:t>26/06/2017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61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80A0-794A-4278-AED0-E6BDC709BF87}" type="datetime1">
              <a:rPr lang="en-CA" smtClean="0"/>
              <a:t>26/06/2017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02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9FC98-68F5-4238-B035-BF33FF102E15}" type="datetime1">
              <a:rPr lang="en-CA" smtClean="0"/>
              <a:t>26/06/2017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24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19132-9BB8-4D52-869F-5B9780410FCF}" type="datetime1">
              <a:rPr lang="en-CA" smtClean="0"/>
              <a:t>26/06/2017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212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72DF7-41AA-412C-A874-5D1E93FC2CDF}" type="datetime1">
              <a:rPr lang="en-CA" smtClean="0"/>
              <a:t>26/06/2017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911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7D70A-1D04-44DB-8877-C357B014056C}" type="datetime1">
              <a:rPr lang="en-CA" smtClean="0"/>
              <a:t>26/06/2017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91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8143-5DD1-4CCD-BD8A-BD68B2B124E0}" type="datetime1">
              <a:rPr lang="en-CA" smtClean="0"/>
              <a:t>26/06/2017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66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868B8-4037-49A5-AB39-697615BA059C}" type="datetime1">
              <a:rPr lang="en-CA" smtClean="0"/>
              <a:t>26/06/2017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E6E-3F3A-43DE-94B9-FBA941240BC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76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" y="4604655"/>
            <a:ext cx="9143997" cy="1655762"/>
          </a:xfrm>
        </p:spPr>
        <p:txBody>
          <a:bodyPr>
            <a:normAutofit/>
          </a:bodyPr>
          <a:lstStyle/>
          <a:p>
            <a:endParaRPr lang="en-US" altLang="zh-CN" sz="1800" dirty="0" smtClean="0">
              <a:solidFill>
                <a:srgbClr val="B0131C"/>
              </a:solidFill>
              <a:latin typeface="Forte" panose="03060902040502070203" pitchFamily="66" charset="0"/>
            </a:endParaRPr>
          </a:p>
          <a:p>
            <a:r>
              <a:rPr lang="en-US" altLang="zh-CN" sz="5400" dirty="0" smtClean="0">
                <a:solidFill>
                  <a:srgbClr val="B0131C"/>
                </a:solidFill>
                <a:latin typeface="Forte" panose="03060902040502070203" pitchFamily="66" charset="0"/>
              </a:rPr>
              <a:t>Happy the 150</a:t>
            </a:r>
            <a:r>
              <a:rPr lang="en-US" altLang="zh-CN" sz="5400" baseline="30000" dirty="0" smtClean="0">
                <a:solidFill>
                  <a:srgbClr val="B0131C"/>
                </a:solidFill>
                <a:latin typeface="Forte" panose="03060902040502070203" pitchFamily="66" charset="0"/>
              </a:rPr>
              <a:t>th</a:t>
            </a:r>
            <a:r>
              <a:rPr lang="en-US" altLang="zh-CN" sz="5400" dirty="0" smtClean="0">
                <a:solidFill>
                  <a:srgbClr val="B0131C"/>
                </a:solidFill>
                <a:latin typeface="Forte" panose="03060902040502070203" pitchFamily="66" charset="0"/>
              </a:rPr>
              <a:t> Canada Day!</a:t>
            </a:r>
            <a:endParaRPr lang="en-CA" sz="5400" dirty="0">
              <a:solidFill>
                <a:srgbClr val="B0131C"/>
              </a:solidFill>
              <a:latin typeface="Forte" panose="03060902040502070203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687"/>
            <a:ext cx="9143999" cy="460397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</a:t>
            </a:fld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0" y="-1687"/>
            <a:ext cx="9143999" cy="6262104"/>
          </a:xfrm>
          <a:prstGeom prst="rect">
            <a:avLst/>
          </a:prstGeom>
          <a:noFill/>
          <a:ln w="57150">
            <a:solidFill>
              <a:srgbClr val="B013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4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天国子民有高贵身份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身份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神的儿女</a:t>
            </a:r>
            <a:endParaRPr lang="en-US" altLang="zh-CN" sz="3600" dirty="0" smtClean="0"/>
          </a:p>
          <a:p>
            <a:pPr lvl="0"/>
            <a:r>
              <a:rPr lang="zh-CN" altLang="en-US" sz="3600" dirty="0"/>
              <a:t>身</a:t>
            </a:r>
            <a:r>
              <a:rPr lang="zh-CN" altLang="en-US" sz="3600" dirty="0" smtClean="0"/>
              <a:t>份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有君王尊荣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我们若能忍耐，也必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和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他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一同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作</a:t>
            </a:r>
            <a:r>
              <a:rPr lang="zh-CN" altLang="en-US" sz="3600" dirty="0" smtClean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王</a:t>
            </a:r>
            <a:r>
              <a:rPr lang="zh-CN" altLang="en-US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。   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提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CA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2:12a</a:t>
            </a:r>
            <a:endParaRPr lang="en-US" altLang="zh-CN" sz="3600" dirty="0" smtClean="0"/>
          </a:p>
          <a:p>
            <a:r>
              <a:rPr lang="zh-CN" altLang="en-US" sz="3600" dirty="0"/>
              <a:t>身份</a:t>
            </a:r>
            <a:r>
              <a:rPr lang="en-US" altLang="zh-CN" sz="3600" dirty="0"/>
              <a:t>—</a:t>
            </a:r>
            <a:r>
              <a:rPr lang="zh-CN" altLang="en-US" sz="3600" dirty="0"/>
              <a:t>祭</a:t>
            </a:r>
            <a:r>
              <a:rPr lang="zh-CN" altLang="en-US" sz="3600" dirty="0" smtClean="0"/>
              <a:t>司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（人人皆祭司）</a:t>
            </a:r>
            <a:endParaRPr lang="en-US" altLang="zh-CN" sz="3600" dirty="0"/>
          </a:p>
        </p:txBody>
      </p:sp>
      <p:sp>
        <p:nvSpPr>
          <p:cNvPr id="6" name="Rectangle 5"/>
          <p:cNvSpPr/>
          <p:nvPr/>
        </p:nvSpPr>
        <p:spPr>
          <a:xfrm>
            <a:off x="6232849" y="382558"/>
            <a:ext cx="259390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惟有你们是被拣选的族类，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是有君尊的祭司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，是圣洁的国度，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是属神的子民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31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天国子民有高贵身份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有尊贵身份就不应该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自轻自贱、自甘堕落</a:t>
            </a:r>
            <a:endParaRPr lang="en-US" altLang="zh-CN" sz="3600" dirty="0" smtClean="0"/>
          </a:p>
          <a:p>
            <a:r>
              <a:rPr lang="zh-CN" altLang="en-US" sz="3600" dirty="0"/>
              <a:t>有尊贵身份</a:t>
            </a:r>
            <a:r>
              <a:rPr lang="zh-CN" altLang="en-US" sz="3600" dirty="0" smtClean="0"/>
              <a:t>就应活出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600" dirty="0"/>
              <a:t>人</a:t>
            </a:r>
            <a:r>
              <a:rPr lang="zh-CN" altLang="en-US" sz="3600" dirty="0" smtClean="0"/>
              <a:t>的尊严、神的荣耀</a:t>
            </a:r>
            <a:endParaRPr lang="en-CA" sz="3600" dirty="0"/>
          </a:p>
          <a:p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6232849" y="382558"/>
            <a:ext cx="259390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惟有你们是被拣选的族类，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是有君尊的祭司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，是圣洁的国度，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是属神的子民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12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天国子民有神圣使命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宣扬耶稣基督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但圣灵降临在你们身上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们就必得著能力，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并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在耶路撒冷、犹太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全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地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，和撒玛利亚，直到地极，作我的见证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600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使徒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传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CA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8</a:t>
            </a:r>
            <a:endParaRPr lang="en-US" altLang="zh-CN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32849" y="382558"/>
            <a:ext cx="259390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要叫你们宣扬那召你们出黑暗入奇妙光明者的美德。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4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天国子民有神圣使命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/>
              <a:t>为</a:t>
            </a:r>
            <a:r>
              <a:rPr lang="zh-CN" altLang="en-US" sz="3600" dirty="0" smtClean="0"/>
              <a:t>主作见证</a:t>
            </a:r>
            <a:endParaRPr lang="en-US" altLang="zh-CN" sz="3600" dirty="0" smtClean="0"/>
          </a:p>
          <a:p>
            <a:pPr lvl="0"/>
            <a:r>
              <a:rPr lang="zh-CN" altLang="en-US" sz="3600" dirty="0"/>
              <a:t>见</a:t>
            </a:r>
            <a:r>
              <a:rPr lang="zh-CN" altLang="en-US" sz="3600" dirty="0" smtClean="0"/>
              <a:t>证基督的救恩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召我们出黑暗入光明。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lvl="0"/>
            <a:r>
              <a:rPr lang="zh-CN" altLang="en-US" sz="3600" dirty="0"/>
              <a:t>见证基督</a:t>
            </a:r>
            <a:r>
              <a:rPr lang="zh-CN" altLang="en-US" sz="3600" dirty="0" smtClean="0"/>
              <a:t>的</a:t>
            </a:r>
            <a:r>
              <a:rPr lang="zh-CN" altLang="en-US" sz="3600" dirty="0"/>
              <a:t>美善</a:t>
            </a:r>
            <a:endParaRPr lang="en-US" altLang="zh-CN" sz="3600" dirty="0"/>
          </a:p>
          <a:p>
            <a:pPr marL="0" lv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宣扬（基督的）美德。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lvl="0" indent="0">
              <a:buNone/>
            </a:pPr>
            <a:endParaRPr lang="en-US" altLang="zh-CN" sz="3600" dirty="0"/>
          </a:p>
          <a:p>
            <a:pPr marL="0" lvl="0" indent="0">
              <a:buNone/>
            </a:pPr>
            <a:endParaRPr lang="en-US" altLang="zh-CN" sz="3600" dirty="0"/>
          </a:p>
          <a:p>
            <a:pPr marL="0" lvl="0" indent="0">
              <a:buNone/>
            </a:pPr>
            <a:endParaRPr lang="en-US" altLang="zh-CN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32849" y="382558"/>
            <a:ext cx="259390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要叫你们宣扬那召你们出黑暗入奇妙光明者的美德。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6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天国子民有神圣使命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/>
              <a:t>为</a:t>
            </a:r>
            <a:r>
              <a:rPr lang="zh-CN" altLang="en-US" sz="3600" dirty="0" smtClean="0"/>
              <a:t>主作见证</a:t>
            </a:r>
            <a:endParaRPr lang="en-US" altLang="zh-CN" sz="3600" dirty="0" smtClean="0"/>
          </a:p>
          <a:p>
            <a:pPr lvl="0"/>
            <a:r>
              <a:rPr lang="zh-CN" altLang="en-US" sz="3600" dirty="0" smtClean="0"/>
              <a:t>见</a:t>
            </a:r>
            <a:r>
              <a:rPr lang="zh-CN" altLang="en-US" sz="3600" dirty="0"/>
              <a:t>证基</a:t>
            </a:r>
            <a:r>
              <a:rPr lang="zh-CN" altLang="en-US" sz="3600" dirty="0" smtClean="0"/>
              <a:t>督</a:t>
            </a:r>
            <a:r>
              <a:rPr lang="zh-CN" altLang="en-US" sz="3600" dirty="0"/>
              <a:t>在我们身</a:t>
            </a:r>
            <a:r>
              <a:rPr lang="zh-CN" altLang="en-US" sz="3600" dirty="0" smtClean="0"/>
              <a:t>上的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奇妙工作</a:t>
            </a:r>
            <a:endParaRPr lang="en-US" altLang="zh-CN" sz="3600" dirty="0"/>
          </a:p>
          <a:p>
            <a:pPr marL="0" lvl="0" indent="0">
              <a:buNone/>
            </a:pP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只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要心里尊主基督为圣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有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人问你们心中盼望的缘由，就要常作准备，以温柔、敬畏的心回答各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人。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					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彼得前书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3:15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0" indent="0">
              <a:buNone/>
            </a:pPr>
            <a:endParaRPr lang="en-US" altLang="zh-CN" sz="3600" dirty="0" smtClean="0"/>
          </a:p>
          <a:p>
            <a:pPr marL="0" lvl="0" indent="0">
              <a:buNone/>
            </a:pPr>
            <a:endParaRPr lang="en-US" altLang="zh-CN" sz="3600" dirty="0"/>
          </a:p>
          <a:p>
            <a:pPr marL="0" lvl="0" indent="0">
              <a:buNone/>
            </a:pPr>
            <a:endParaRPr lang="en-US" altLang="zh-CN" sz="3600" dirty="0"/>
          </a:p>
          <a:p>
            <a:pPr marL="0" lvl="0" indent="0">
              <a:buNone/>
            </a:pPr>
            <a:endParaRPr lang="en-US" altLang="zh-CN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32849" y="382558"/>
            <a:ext cx="259390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要叫你们宣扬那召你们出黑暗入奇妙光明者的美德。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49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 </a:t>
            </a:r>
            <a:r>
              <a:rPr lang="zh-CN" altLang="en-US" sz="4000" dirty="0" smtClean="0"/>
              <a:t>天国是永恒的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/>
              <a:t>世</a:t>
            </a:r>
            <a:r>
              <a:rPr lang="zh-CN" altLang="en-US" sz="3600" dirty="0" smtClean="0"/>
              <a:t>上国度兴衰交替，天国永世长存</a:t>
            </a:r>
            <a:endParaRPr lang="en-US" altLang="zh-CN" sz="3600" dirty="0" smtClean="0"/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又使我们成为</a:t>
            </a:r>
            <a:r>
              <a:rPr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国民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，作他父神的</a:t>
            </a:r>
            <a:r>
              <a:rPr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祭司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。但愿荣耀、权能归给他，直到</a:t>
            </a:r>
            <a:r>
              <a:rPr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永永远远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。阿们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！                             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启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示录</a:t>
            </a:r>
            <a:r>
              <a:rPr lang="en-US" altLang="zh-CN" dirty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1:</a:t>
            </a:r>
            <a:r>
              <a:rPr lang="en-CA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6</a:t>
            </a:r>
            <a:endParaRPr lang="en-CA" sz="3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世上的国成了我主和主基督的国；他要</a:t>
            </a:r>
            <a:r>
              <a:rPr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作王</a:t>
            </a: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，直到</a:t>
            </a:r>
            <a:r>
              <a:rPr lang="zh-CN" altLang="en-US" sz="3600" dirty="0">
                <a:solidFill>
                  <a:srgbClr val="C00000"/>
                </a:solidFill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永永远远</a:t>
            </a:r>
            <a:r>
              <a:rPr lang="zh-CN" altLang="en-US" sz="3600" dirty="0" smtClean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。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启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示录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11:15</a:t>
            </a:r>
            <a:endParaRPr lang="en-CA" sz="3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3600" dirty="0" smtClean="0"/>
          </a:p>
          <a:p>
            <a:pPr marL="0" lv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0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 </a:t>
            </a:r>
            <a:r>
              <a:rPr lang="zh-CN" altLang="en-US" sz="4000" dirty="0" smtClean="0"/>
              <a:t>天国是永恒的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 lnSpcReduction="10000"/>
          </a:bodyPr>
          <a:lstStyle/>
          <a:p>
            <a:pPr lvl="0"/>
            <a:r>
              <a:rPr lang="zh-CN" altLang="en-US" sz="3600" dirty="0"/>
              <a:t>世</a:t>
            </a:r>
            <a:r>
              <a:rPr lang="zh-CN" altLang="en-US" sz="3600" dirty="0" smtClean="0"/>
              <a:t>上国度兴衰交替，天国永世长存</a:t>
            </a:r>
            <a:endParaRPr lang="en-US" altLang="zh-CN" sz="3600" dirty="0" smtClean="0"/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我听见有大声音从宝座出来说：「看哪，神的帐幕在人间。他要与人同住，他们要作他的子民。神要亲自与他们同在，作他们的神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。神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要擦去他们一切的眼泪；不再有死亡，也不再有悲哀、哭号、疼痛，因为以前的事都过去了。」</a:t>
            </a:r>
            <a:r>
              <a:rPr lang="zh-CN" altLang="en-US" sz="3600" dirty="0"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zh-CN" altLang="en-US" sz="3600" dirty="0" smtClean="0">
                <a:ea typeface="KaiTi" panose="02010609060101010101" pitchFamily="49" charset="-122"/>
                <a:cs typeface="Georgia" panose="02040502050405020303" pitchFamily="18" charset="0"/>
              </a:rPr>
              <a:t>                     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启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示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录</a:t>
            </a:r>
            <a:r>
              <a:rPr lang="en-US" altLang="zh-CN" dirty="0" smtClean="0">
                <a:latin typeface="Calibri" panose="020F0502020204030204" pitchFamily="34" charset="0"/>
                <a:ea typeface="SimSun" panose="02010600030101010101" pitchFamily="2" charset="-122"/>
                <a:cs typeface="SimSun" panose="02010600030101010101" pitchFamily="2" charset="-122"/>
              </a:rPr>
              <a:t>21:3-4</a:t>
            </a:r>
            <a:endParaRPr lang="en-CA" sz="3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3600" dirty="0" smtClean="0"/>
          </a:p>
          <a:p>
            <a:pPr marL="0" lv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195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5. </a:t>
            </a:r>
            <a:r>
              <a:rPr lang="zh-CN" altLang="en-US" sz="4000" dirty="0" smtClean="0"/>
              <a:t>天国是永恒的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圣经应许的是永</a:t>
            </a:r>
            <a:r>
              <a:rPr lang="zh-CN" altLang="en-US" sz="3600" dirty="0"/>
              <a:t>远</a:t>
            </a:r>
            <a:r>
              <a:rPr lang="zh-CN" altLang="en-US" sz="3600" dirty="0" smtClean="0"/>
              <a:t>的国度</a:t>
            </a:r>
            <a:endParaRPr lang="en-US" altLang="zh-CN" sz="3600" dirty="0" smtClean="0"/>
          </a:p>
          <a:p>
            <a:pPr lvl="0"/>
            <a:r>
              <a:rPr lang="zh-CN" altLang="en-US" sz="3600" dirty="0"/>
              <a:t>永远</a:t>
            </a:r>
            <a:r>
              <a:rPr lang="zh-CN" altLang="en-US" sz="3600" dirty="0" smtClean="0"/>
              <a:t>国度带来永远的盼望</a:t>
            </a:r>
            <a:endParaRPr lang="en-US" altLang="zh-CN" sz="3600" dirty="0" smtClean="0"/>
          </a:p>
          <a:p>
            <a:pPr lvl="0"/>
            <a:r>
              <a:rPr lang="zh-CN" altLang="en-US" sz="3600" dirty="0"/>
              <a:t>活在</a:t>
            </a:r>
            <a:r>
              <a:rPr lang="zh-CN" altLang="en-US" sz="3600" dirty="0" smtClean="0"/>
              <a:t>盼望中是极大的祝福</a:t>
            </a:r>
            <a:endParaRPr lang="en-US" altLang="zh-CN" sz="3600" dirty="0" smtClean="0"/>
          </a:p>
          <a:p>
            <a:pPr marL="0" lvl="0" indent="0">
              <a:buNone/>
            </a:pPr>
            <a:endParaRPr lang="en-CA" sz="36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altLang="zh-CN" sz="3600" dirty="0" smtClean="0"/>
          </a:p>
          <a:p>
            <a:pPr marL="0" lv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488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663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2106" y="365126"/>
            <a:ext cx="6593244" cy="810531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effectLst>
                  <a:glow rad="127000">
                    <a:schemeClr val="bg1">
                      <a:alpha val="76000"/>
                    </a:schemeClr>
                  </a:glow>
                </a:effectLst>
              </a:rPr>
              <a:t>总结：天</a:t>
            </a:r>
            <a:r>
              <a:rPr lang="zh-CN" altLang="en-US" sz="4000" dirty="0">
                <a:effectLst>
                  <a:glow rad="127000">
                    <a:schemeClr val="bg1">
                      <a:alpha val="76000"/>
                    </a:schemeClr>
                  </a:glow>
                </a:effectLst>
              </a:rPr>
              <a:t>国</a:t>
            </a:r>
            <a:r>
              <a:rPr lang="zh-CN" altLang="en-US" sz="4000" dirty="0" smtClean="0">
                <a:effectLst>
                  <a:glow rad="127000">
                    <a:schemeClr val="bg1">
                      <a:alpha val="76000"/>
                    </a:schemeClr>
                  </a:glow>
                </a:effectLst>
              </a:rPr>
              <a:t>的国民</a:t>
            </a:r>
            <a:endParaRPr lang="en-CA" sz="4000" dirty="0">
              <a:effectLst>
                <a:glow rad="127000">
                  <a:schemeClr val="bg1">
                    <a:alpha val="76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2106" y="1306286"/>
            <a:ext cx="6593244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天国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是神的圣</a:t>
            </a:r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洁的国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度</a:t>
            </a:r>
            <a:endParaRPr lang="en-CA" sz="3600" dirty="0">
              <a:effectLst>
                <a:glow rad="152400">
                  <a:schemeClr val="bg1">
                    <a:alpha val="80000"/>
                  </a:schemeClr>
                </a:glow>
              </a:effectLst>
            </a:endParaRPr>
          </a:p>
          <a:p>
            <a:pPr lvl="0"/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进入天国靠基</a:t>
            </a:r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督的救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恩</a:t>
            </a:r>
            <a:endParaRPr lang="en-CA" sz="3600" dirty="0">
              <a:effectLst>
                <a:glow rad="152400">
                  <a:schemeClr val="bg1">
                    <a:alpha val="80000"/>
                  </a:schemeClr>
                </a:glow>
              </a:effectLst>
            </a:endParaRPr>
          </a:p>
          <a:p>
            <a:pPr lvl="0"/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天</a:t>
            </a:r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国国民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有尊贵的身份</a:t>
            </a:r>
            <a:endParaRPr lang="en-CA" sz="3600" dirty="0">
              <a:effectLst>
                <a:glow rad="152400">
                  <a:schemeClr val="bg1">
                    <a:alpha val="80000"/>
                  </a:schemeClr>
                </a:glow>
              </a:effectLst>
            </a:endParaRPr>
          </a:p>
          <a:p>
            <a:pPr lvl="0"/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天</a:t>
            </a:r>
            <a:r>
              <a:rPr lang="zh-CN" altLang="en-US" sz="3600" dirty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国国民</a:t>
            </a:r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有神圣的使命</a:t>
            </a:r>
            <a:endParaRPr lang="en-CA" sz="3600" dirty="0">
              <a:effectLst>
                <a:glow rad="152400">
                  <a:schemeClr val="bg1">
                    <a:alpha val="80000"/>
                  </a:schemeClr>
                </a:glow>
              </a:effectLst>
            </a:endParaRPr>
          </a:p>
          <a:p>
            <a:r>
              <a:rPr lang="zh-CN" altLang="en-US" sz="3600" dirty="0" smtClean="0">
                <a:effectLst>
                  <a:glow rad="152400">
                    <a:schemeClr val="bg1">
                      <a:alpha val="80000"/>
                    </a:schemeClr>
                  </a:glow>
                </a:effectLst>
              </a:rPr>
              <a:t>天国是永恒荣美的国度</a:t>
            </a:r>
            <a:endParaRPr lang="en-US" altLang="zh-CN" sz="3600" dirty="0" smtClean="0">
              <a:effectLst>
                <a:glow rad="152400">
                  <a:schemeClr val="bg1">
                    <a:alpha val="80000"/>
                  </a:schemeClr>
                </a:glow>
              </a:effectLst>
            </a:endParaRPr>
          </a:p>
          <a:p>
            <a:endParaRPr lang="en-CA" sz="3600" dirty="0">
              <a:effectLst>
                <a:glow rad="152400">
                  <a:schemeClr val="bg1">
                    <a:alpha val="80000"/>
                  </a:scheme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7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圣餐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" y="152400"/>
            <a:ext cx="8915393" cy="6553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1858962"/>
          </a:xfrm>
        </p:spPr>
        <p:txBody>
          <a:bodyPr>
            <a:normAutofit/>
          </a:bodyPr>
          <a:lstStyle/>
          <a:p>
            <a:pPr algn="l"/>
            <a:r>
              <a:rPr lang="zh-CN" altLang="en-US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圣      餐 </a:t>
            </a: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altLang="zh-CN" sz="5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Communion</a:t>
            </a:r>
            <a:endParaRPr lang="en-US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9" y="4969565"/>
            <a:ext cx="8877301" cy="173603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  <a:buNone/>
            </a:pPr>
            <a:r>
              <a:rPr lang="zh-CN" alt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   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你们应当如此行，为的是纪念我。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</a:effectLst>
              </a:rPr>
              <a:t>你</a:t>
            </a:r>
            <a:r>
              <a:rPr lang="zh-CN" altLang="en-US" sz="3600" dirty="0"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</a:effectLst>
              </a:rPr>
              <a:t>们每逢吃这饼，喝这杯，是表明主的死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</a:effectLst>
              </a:rPr>
              <a:t>，直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</a:effectLst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</a:effectLst>
              </a:rPr>
            </a:br>
            <a:r>
              <a:rPr lang="zh-CN" altLang="en-US" sz="3600" dirty="0" smtClean="0"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</a:effectLst>
              </a:rPr>
              <a:t>等</a:t>
            </a:r>
            <a:r>
              <a:rPr lang="zh-CN" altLang="en-US" sz="3600" dirty="0"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</a:effectLst>
              </a:rPr>
              <a:t>到他来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glow rad="114300">
                    <a:schemeClr val="tx1">
                      <a:lumMod val="95000"/>
                      <a:lumOff val="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1"/>
              </a:solidFill>
              <a:effectLst>
                <a:glow rad="114300">
                  <a:schemeClr val="tx1">
                    <a:lumMod val="95000"/>
                    <a:lumOff val="5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821" y="6138803"/>
            <a:ext cx="208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林前</a:t>
            </a:r>
            <a:r>
              <a:rPr lang="en-US" altLang="zh-CN" sz="2400" dirty="0" smtClean="0">
                <a:solidFill>
                  <a:schemeClr val="bg1"/>
                </a:solidFill>
              </a:rPr>
              <a:t>11:24, 26</a:t>
            </a:r>
            <a:endParaRPr lang="en-CA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656" b="22522"/>
          <a:stretch/>
        </p:blipFill>
        <p:spPr>
          <a:xfrm>
            <a:off x="0" y="0"/>
            <a:ext cx="9144000" cy="3712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9000"/>
          </a:blip>
          <a:stretch>
            <a:fillRect/>
          </a:stretch>
        </p:blipFill>
        <p:spPr>
          <a:xfrm>
            <a:off x="-119743" y="3444276"/>
            <a:ext cx="4045412" cy="3239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lum bright="16000"/>
          </a:blip>
          <a:srcRect l="9772" t="6048" r="14459" b="20057"/>
          <a:stretch/>
        </p:blipFill>
        <p:spPr>
          <a:xfrm>
            <a:off x="5313488" y="3869672"/>
            <a:ext cx="3843768" cy="28141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09257"/>
            <a:ext cx="6858000" cy="1948543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 smtClean="0">
                <a:solidFill>
                  <a:schemeClr val="bg1"/>
                </a:solidFill>
                <a:effectLst>
                  <a:glow rad="152400">
                    <a:srgbClr val="C00000">
                      <a:alpha val="99000"/>
                    </a:srgbClr>
                  </a:glow>
                </a:effectLst>
              </a:rPr>
              <a:t>Canada 150 Anniversary</a:t>
            </a:r>
          </a:p>
          <a:p>
            <a:pPr algn="l"/>
            <a:r>
              <a:rPr lang="en-US" altLang="zh-CN" sz="3200" dirty="0">
                <a:solidFill>
                  <a:schemeClr val="bg1"/>
                </a:solidFill>
                <a:effectLst>
                  <a:glow rad="152400">
                    <a:srgbClr val="C00000">
                      <a:alpha val="99000"/>
                    </a:srgbClr>
                  </a:glow>
                </a:effectLst>
              </a:rPr>
              <a:t>	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glow rad="152400">
                    <a:srgbClr val="C00000">
                      <a:alpha val="99000"/>
                    </a:srgbClr>
                  </a:glow>
                </a:effectLst>
              </a:rPr>
              <a:t>		 </a:t>
            </a:r>
            <a:r>
              <a:rPr lang="zh-CN" altLang="en-US" sz="4400" dirty="0" smtClean="0">
                <a:solidFill>
                  <a:schemeClr val="bg1"/>
                </a:solidFill>
                <a:effectLst>
                  <a:glow rad="152400">
                    <a:srgbClr val="C00000">
                      <a:alpha val="99000"/>
                    </a:srgbClr>
                  </a:glow>
                </a:effectLst>
              </a:rPr>
              <a:t>随   </a:t>
            </a:r>
            <a:r>
              <a:rPr lang="zh-CN" altLang="en-US" sz="4400" dirty="0" smtClean="0">
                <a:solidFill>
                  <a:schemeClr val="bg1"/>
                </a:solidFill>
                <a:effectLst>
                  <a:glow rad="152400">
                    <a:srgbClr val="C00000">
                      <a:alpha val="99000"/>
                    </a:srgbClr>
                  </a:glow>
                </a:effectLst>
              </a:rPr>
              <a:t>想</a:t>
            </a:r>
            <a:r>
              <a:rPr lang="en-US" altLang="zh-CN" sz="4400" dirty="0" smtClean="0">
                <a:solidFill>
                  <a:schemeClr val="bg1"/>
                </a:solidFill>
                <a:effectLst>
                  <a:glow rad="152400">
                    <a:srgbClr val="C00000">
                      <a:alpha val="99000"/>
                    </a:srgbClr>
                  </a:glow>
                </a:effectLst>
              </a:rPr>
              <a:t> </a:t>
            </a:r>
            <a:endParaRPr lang="en-CA" dirty="0">
              <a:solidFill>
                <a:schemeClr val="bg1"/>
              </a:solidFill>
              <a:effectLst>
                <a:glow rad="152400">
                  <a:srgbClr val="C00000">
                    <a:alpha val="99000"/>
                  </a:srgb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52943" y="910331"/>
            <a:ext cx="6933253" cy="133546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dist"/>
            <a:r>
              <a:rPr lang="zh-CN" altLang="en-US" sz="8000" dirty="0" smtClean="0">
                <a:solidFill>
                  <a:srgbClr val="C00000"/>
                </a:solidFill>
                <a:effectLst>
                  <a:glow rad="101600">
                    <a:schemeClr val="accent5">
                      <a:lumMod val="40000"/>
                      <a:lumOff val="60000"/>
                      <a:alpha val="60000"/>
                    </a:schemeClr>
                  </a:glow>
                  <a:outerShdw blurRad="101600" dist="101600" dir="8100000" algn="tr" rotWithShape="0">
                    <a:schemeClr val="bg2">
                      <a:lumMod val="25000"/>
                      <a:alpha val="82000"/>
                    </a:schemeClr>
                  </a:outerShdw>
                </a:effectLst>
              </a:rPr>
              <a:t>  国 度       国 民 </a:t>
            </a:r>
            <a:endParaRPr lang="en-CA" sz="8000" dirty="0">
              <a:solidFill>
                <a:srgbClr val="C00000"/>
              </a:solidFill>
              <a:effectLst>
                <a:glow rad="101600">
                  <a:schemeClr val="accent5">
                    <a:lumMod val="40000"/>
                    <a:lumOff val="60000"/>
                    <a:alpha val="60000"/>
                  </a:schemeClr>
                </a:glow>
                <a:outerShdw blurRad="101600" dist="101600" dir="8100000" algn="tr" rotWithShape="0">
                  <a:schemeClr val="bg2">
                    <a:lumMod val="25000"/>
                    <a:alpha val="82000"/>
                  </a:scheme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37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946"/>
          <a:stretch/>
        </p:blipFill>
        <p:spPr>
          <a:xfrm flipH="1">
            <a:off x="116783" y="124238"/>
            <a:ext cx="8894693" cy="6554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02" y="51366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古旧的十字架，是我的依靠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世人看为羞耻，我看为珍宝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因着耶稣牺牲，神与我和好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十字架是我的荣</a:t>
            </a:r>
            <a:r>
              <a:rPr lang="zh-CN" altLang="en-US" sz="3600" dirty="0" smtClean="0">
                <a:effectLst>
                  <a:glow rad="127000">
                    <a:schemeClr val="bg1"/>
                  </a:glow>
                </a:effectLst>
              </a:rPr>
              <a:t>耀</a:t>
            </a:r>
            <a:endParaRPr lang="en-US" altLang="zh-CN" sz="3600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3600" dirty="0" smtClean="0">
                <a:effectLst>
                  <a:glow rad="127000">
                    <a:schemeClr val="bg1"/>
                  </a:glow>
                </a:effectLst>
              </a:rPr>
              <a:t>十</a:t>
            </a: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字架是我的荣耀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我向黑暗世界来宣告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十字架是我的荣耀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我蒙救赎恩典的记号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endParaRPr lang="en-CA" sz="36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4389" y="596103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glow rad="101600">
                    <a:srgbClr val="580000">
                      <a:alpha val="60000"/>
                    </a:srgbClr>
                  </a:glow>
                </a:effectLst>
              </a:rPr>
              <a:t>十字架是我的荣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glow rad="101600">
                    <a:srgbClr val="580000">
                      <a:alpha val="60000"/>
                    </a:srgbClr>
                  </a:glow>
                </a:effectLst>
              </a:rPr>
              <a:t>耀 </a:t>
            </a:r>
            <a:r>
              <a:rPr lang="en-US" altLang="zh-CN" sz="2800" dirty="0">
                <a:solidFill>
                  <a:schemeClr val="bg1"/>
                </a:solidFill>
                <a:effectLst>
                  <a:glow rad="101600">
                    <a:srgbClr val="580000">
                      <a:alpha val="60000"/>
                    </a:srgbClr>
                  </a:glow>
                </a:effectLst>
              </a:rPr>
              <a:t>1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glow rad="101600">
                    <a:srgbClr val="580000">
                      <a:alpha val="60000"/>
                    </a:srgbClr>
                  </a:glow>
                </a:effectLst>
              </a:rPr>
              <a:t>/2</a:t>
            </a:r>
            <a:endParaRPr lang="en-CA" sz="2800" dirty="0">
              <a:solidFill>
                <a:schemeClr val="bg1"/>
              </a:solidFill>
              <a:effectLst>
                <a:glow rad="101600">
                  <a:srgbClr val="580000">
                    <a:alpha val="60000"/>
                  </a:srgbClr>
                </a:glo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38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46"/>
          <a:stretch/>
        </p:blipFill>
        <p:spPr>
          <a:xfrm flipH="1">
            <a:off x="116783" y="124238"/>
            <a:ext cx="8894693" cy="65548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02" y="513660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背起我的十架，天路我奔跑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世人看为愚拙，我看为荣耀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不畏魔鬼控告，不怕人嘲笑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耶稣基督作我中</a:t>
            </a:r>
            <a:r>
              <a:rPr lang="zh-CN" altLang="en-US" sz="3600" dirty="0" smtClean="0">
                <a:effectLst>
                  <a:glow rad="127000">
                    <a:schemeClr val="bg1"/>
                  </a:glow>
                </a:effectLst>
              </a:rPr>
              <a:t>保</a:t>
            </a:r>
            <a:endParaRPr lang="en-US" altLang="zh-CN" sz="3600" dirty="0" smtClean="0">
              <a:effectLst>
                <a:glow rad="127000">
                  <a:schemeClr val="bg1"/>
                </a:glow>
              </a:effectLst>
            </a:endParaRPr>
          </a:p>
          <a:p>
            <a:pPr marL="0" indent="0">
              <a:buNone/>
            </a:pPr>
            <a:r>
              <a:rPr lang="zh-CN" altLang="en-US" sz="3600" dirty="0" smtClean="0">
                <a:effectLst>
                  <a:glow rad="127000">
                    <a:schemeClr val="bg1"/>
                  </a:glow>
                </a:effectLst>
              </a:rPr>
              <a:t>十</a:t>
            </a: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字架是我的荣耀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我向黑暗世界来宣告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十字架是我的荣耀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  <a:t>我蒙救赎恩典的记号</a:t>
            </a:r>
            <a:br>
              <a:rPr lang="zh-CN" altLang="en-US" sz="3600" dirty="0">
                <a:effectLst>
                  <a:glow rad="127000">
                    <a:schemeClr val="bg1"/>
                  </a:glow>
                </a:effectLst>
              </a:rPr>
            </a:br>
            <a:endParaRPr lang="en-CA" sz="36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47641" y="596103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effectLst>
                  <a:glow rad="101600">
                    <a:srgbClr val="580000">
                      <a:alpha val="60000"/>
                    </a:srgbClr>
                  </a:glow>
                </a:effectLst>
              </a:rPr>
              <a:t>十字架是我的荣</a:t>
            </a:r>
            <a:r>
              <a:rPr lang="zh-CN" altLang="en-US" sz="2800" dirty="0" smtClean="0">
                <a:solidFill>
                  <a:schemeClr val="bg1"/>
                </a:solidFill>
                <a:effectLst>
                  <a:glow rad="101600">
                    <a:srgbClr val="580000">
                      <a:alpha val="60000"/>
                    </a:srgbClr>
                  </a:glow>
                </a:effectLst>
              </a:rPr>
              <a:t>耀 </a:t>
            </a:r>
            <a:r>
              <a:rPr lang="en-US" altLang="zh-CN" sz="2800" dirty="0" smtClean="0">
                <a:solidFill>
                  <a:schemeClr val="bg1"/>
                </a:solidFill>
                <a:effectLst>
                  <a:glow rad="101600">
                    <a:srgbClr val="580000">
                      <a:alpha val="60000"/>
                    </a:srgbClr>
                  </a:glow>
                </a:effectLst>
              </a:rPr>
              <a:t>2/2</a:t>
            </a:r>
            <a:endParaRPr lang="en-CA" sz="2800" dirty="0">
              <a:solidFill>
                <a:schemeClr val="bg1"/>
              </a:solidFill>
              <a:effectLst>
                <a:glow rad="101600">
                  <a:srgbClr val="580000">
                    <a:alpha val="60000"/>
                  </a:srgbClr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5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4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040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天国子民有神圣使命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作天国的使者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所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以，我们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作基督的使者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就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好像神藉我们劝你们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一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般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。我们替基督求你们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与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神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和好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CA" altLang="zh-CN" sz="3600" dirty="0" smtClean="0">
                <a:latin typeface="KaiTi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林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后</a:t>
            </a:r>
            <a:r>
              <a:rPr lang="en-CA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5:20</a:t>
            </a:r>
            <a:endParaRPr lang="en-US" altLang="zh-CN" dirty="0" smtClean="0"/>
          </a:p>
          <a:p>
            <a:r>
              <a:rPr lang="zh-CN" altLang="en-US" sz="3600" dirty="0"/>
              <a:t>世</a:t>
            </a:r>
            <a:r>
              <a:rPr lang="zh-CN" altLang="en-US" sz="3600" dirty="0" smtClean="0"/>
              <a:t>界不仅是客旅，也是工场</a:t>
            </a:r>
            <a:endParaRPr lang="en-US" altLang="zh-CN" sz="3600" dirty="0" smtClean="0"/>
          </a:p>
          <a:p>
            <a:r>
              <a:rPr lang="zh-CN" altLang="en-US" sz="3600" dirty="0"/>
              <a:t>大</a:t>
            </a:r>
            <a:r>
              <a:rPr lang="zh-CN" altLang="en-US" sz="3600" dirty="0" smtClean="0"/>
              <a:t>使宣扬天国理念和价值</a:t>
            </a:r>
            <a:endParaRPr lang="en-US" altLang="zh-CN" sz="3600" dirty="0" smtClean="0"/>
          </a:p>
          <a:p>
            <a:r>
              <a:rPr lang="zh-CN" altLang="en-US" sz="3600" dirty="0"/>
              <a:t>大</a:t>
            </a:r>
            <a:r>
              <a:rPr lang="zh-CN" altLang="en-US" sz="3600" dirty="0" smtClean="0"/>
              <a:t>使劝人与神和好</a:t>
            </a:r>
            <a:endParaRPr lang="en-US" altLang="zh-CN" sz="3600" dirty="0"/>
          </a:p>
          <a:p>
            <a:pPr marL="0" lvl="0" indent="0">
              <a:buNone/>
            </a:pPr>
            <a:endParaRPr lang="en-US" altLang="zh-CN" sz="3600" dirty="0"/>
          </a:p>
          <a:p>
            <a:pPr marL="0" lvl="0" indent="0">
              <a:buNone/>
            </a:pPr>
            <a:endParaRPr lang="en-US" altLang="zh-CN" sz="36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6232849" y="382558"/>
            <a:ext cx="2593908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要叫你们宣扬那召你们出黑暗入奇妙光明者的美德。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8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5171" y="587829"/>
            <a:ext cx="8349343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彼得前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书 </a:t>
            </a:r>
            <a:r>
              <a:rPr lang="en-CA" sz="28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2:9-10 </a:t>
            </a:r>
          </a:p>
          <a:p>
            <a:r>
              <a:rPr lang="zh-CN" sz="40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惟有你们是被拣选的族类，是有君尊的祭司，是圣洁的国度，是属神的子民，要叫你们宣扬那召你们出黑暗入奇妙光明者的美德。你们从前算不得子民，现在却作了神的子民；从前未曾蒙怜恤，现在却蒙了怜恤。</a:t>
            </a:r>
            <a:endParaRPr lang="en-CA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21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053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天国</a:t>
            </a:r>
            <a:r>
              <a:rPr lang="zh-CN" altLang="en-US" sz="4000" dirty="0" smtClean="0"/>
              <a:t>的国民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/>
              <a:t>天国是个什么概念</a:t>
            </a:r>
            <a:r>
              <a:rPr lang="zh-CN" altLang="en-US" sz="3600" dirty="0" smtClean="0"/>
              <a:t>？（圣</a:t>
            </a:r>
            <a:r>
              <a:rPr lang="zh-CN" altLang="en-US" sz="3600" dirty="0"/>
              <a:t>洁的国度）</a:t>
            </a:r>
            <a:endParaRPr lang="en-CA" sz="3600" dirty="0"/>
          </a:p>
          <a:p>
            <a:pPr lvl="0"/>
            <a:r>
              <a:rPr lang="zh-CN" altLang="en-US" sz="3600" dirty="0"/>
              <a:t>如何往那里移民</a:t>
            </a:r>
            <a:r>
              <a:rPr lang="zh-CN" altLang="en-US" sz="3600" dirty="0" smtClean="0"/>
              <a:t>？（靠基</a:t>
            </a:r>
            <a:r>
              <a:rPr lang="zh-CN" altLang="en-US" sz="3600" dirty="0"/>
              <a:t>督的救恩）</a:t>
            </a:r>
            <a:endParaRPr lang="en-CA" sz="3600" dirty="0"/>
          </a:p>
          <a:p>
            <a:pPr lvl="0"/>
            <a:r>
              <a:rPr lang="zh-CN" altLang="en-US" sz="3600" dirty="0"/>
              <a:t>做天国国民有什么利益？（高贵身</a:t>
            </a:r>
            <a:r>
              <a:rPr lang="zh-CN" altLang="en-US" sz="3600" dirty="0" smtClean="0"/>
              <a:t>份）</a:t>
            </a:r>
            <a:endParaRPr lang="en-CA" sz="3600" dirty="0"/>
          </a:p>
          <a:p>
            <a:pPr lvl="0"/>
            <a:r>
              <a:rPr lang="zh-CN" altLang="en-US" sz="3600" dirty="0"/>
              <a:t>做天国国民有什么义务？（宣扬耶</a:t>
            </a:r>
            <a:r>
              <a:rPr lang="zh-CN" altLang="en-US" sz="3600" dirty="0" smtClean="0"/>
              <a:t>稣）</a:t>
            </a:r>
            <a:endParaRPr lang="en-CA" sz="3600" dirty="0"/>
          </a:p>
          <a:p>
            <a:r>
              <a:rPr lang="zh-CN" altLang="en-US" sz="3600" dirty="0"/>
              <a:t>移民天国的意义是什么</a:t>
            </a:r>
            <a:r>
              <a:rPr lang="zh-CN" altLang="en-US" sz="3600" dirty="0" smtClean="0"/>
              <a:t>？（永恒国度）</a:t>
            </a:r>
            <a:endParaRPr lang="en-US" altLang="zh-CN" sz="3600" dirty="0" smtClean="0"/>
          </a:p>
          <a:p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357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5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天国是圣洁的国度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神的国度</a:t>
            </a:r>
            <a:endParaRPr lang="en-US" altLang="zh-CN" sz="3600" dirty="0" smtClean="0"/>
          </a:p>
          <a:p>
            <a:pPr lvl="0"/>
            <a:r>
              <a:rPr lang="zh-CN" altLang="en-US" sz="3600" dirty="0"/>
              <a:t>神</a:t>
            </a:r>
            <a:r>
              <a:rPr lang="zh-CN" altLang="en-US" sz="3600" dirty="0" smtClean="0"/>
              <a:t>是圣洁的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耶和华啊，尊大、能力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荣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耀、强胜、威严都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是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的；凡天上地下的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都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是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你的；国度也是你的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并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且你为至高，为万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之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首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 代上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29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11</a:t>
            </a:r>
          </a:p>
          <a:p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6270171" y="382558"/>
            <a:ext cx="2556586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惟有你们是被拣选的族类，是有君尊的祭司，是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圣洁的国度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是属神的子民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25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5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天国是圣洁的国度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神的国度子民、儿女</a:t>
            </a:r>
            <a:endParaRPr lang="en-US" altLang="zh-CN" sz="3600" dirty="0" smtClean="0"/>
          </a:p>
          <a:p>
            <a:pPr lvl="0"/>
            <a:r>
              <a:rPr lang="zh-CN" altLang="en-US" sz="3600" dirty="0" smtClean="0"/>
              <a:t>天国子民也是圣洁的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不要效法这个世界，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只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心意更新而变化，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叫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们察验何为神的善良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纯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全、可喜悦的旨意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12:2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6251510" y="382558"/>
            <a:ext cx="2575247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惟有你们是被拣选的族类，是有君尊的祭司，是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圣洁的国度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是属神的子民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76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5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天国是圣洁的国度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神的国度子民、儿女</a:t>
            </a:r>
            <a:endParaRPr lang="en-US" altLang="zh-CN" sz="3600" dirty="0" smtClean="0"/>
          </a:p>
          <a:p>
            <a:pPr lvl="0"/>
            <a:r>
              <a:rPr lang="zh-CN" altLang="en-US" sz="3600" dirty="0" smtClean="0"/>
              <a:t>天国子民也是圣洁的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不要效法这个世界，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只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心意更新而变化，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叫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们察验何为神的善良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纯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全、可喜悦的旨意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12:2</a:t>
            </a:r>
          </a:p>
          <a:p>
            <a:r>
              <a:rPr lang="zh-CN" altLang="en-US" sz="3600" dirty="0" smtClean="0">
                <a:latin typeface="+mn-ea"/>
              </a:rPr>
              <a:t>你在神圣洁国度里吗？</a:t>
            </a:r>
            <a:endParaRPr lang="en-US" altLang="zh-CN" sz="3600" dirty="0" smtClean="0">
              <a:latin typeface="+mn-ea"/>
            </a:endParaRPr>
          </a:p>
          <a:p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6232849" y="382558"/>
            <a:ext cx="259390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惟有你们是被拣选的族类，是有君尊的祭司，是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圣洁的国度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是属神的子民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6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5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天国子民是蒙拣选的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如何成为天国国民？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en-US" altLang="zh-CN" sz="3600" dirty="0"/>
              <a:t> </a:t>
            </a:r>
            <a:r>
              <a:rPr lang="en-US" altLang="zh-CN" sz="3600" dirty="0" smtClean="0"/>
              <a:t> --</a:t>
            </a:r>
            <a:r>
              <a:rPr lang="zh-CN" altLang="en-US" sz="3600" dirty="0" smtClean="0"/>
              <a:t>蒙神拣选</a:t>
            </a:r>
            <a:endParaRPr lang="en-US" altLang="zh-CN" sz="3600" dirty="0" smtClean="0"/>
          </a:p>
          <a:p>
            <a:pPr marL="0" lvl="0" indent="0">
              <a:buNone/>
            </a:pP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就如神从创立世界以前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在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基督里拣选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了我们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使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我们在他面前成为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圣</a:t>
            </a:r>
            <a: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洁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，无有瑕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疵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以弗所书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1: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endParaRPr lang="en-US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>
                <a:latin typeface="+mn-ea"/>
              </a:rPr>
              <a:t>蒙拣选是在基督里</a:t>
            </a:r>
            <a:endParaRPr lang="en-US" altLang="zh-CN" sz="3600" dirty="0" smtClean="0">
              <a:latin typeface="+mn-ea"/>
            </a:endParaRPr>
          </a:p>
          <a:p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6232849" y="382558"/>
            <a:ext cx="259390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惟有你们是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被拣选的族类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，是有君尊的祭司，是圣洁的国度，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是属神的子民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83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5" y="365126"/>
            <a:ext cx="7886700" cy="810531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2. </a:t>
            </a:r>
            <a:r>
              <a:rPr lang="zh-CN" altLang="en-US" sz="4000" dirty="0" smtClean="0"/>
              <a:t>天国子民是蒙拣选的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6"/>
            <a:ext cx="7886700" cy="4870677"/>
          </a:xfrm>
        </p:spPr>
        <p:txBody>
          <a:bodyPr>
            <a:normAutofit/>
          </a:bodyPr>
          <a:lstStyle/>
          <a:p>
            <a:pPr lvl="0"/>
            <a:r>
              <a:rPr lang="zh-CN" altLang="en-US" sz="3600" dirty="0" smtClean="0"/>
              <a:t>天国国民是因神的恩典</a:t>
            </a:r>
            <a:endParaRPr lang="en-US" altLang="zh-CN" sz="3600" dirty="0" smtClean="0"/>
          </a:p>
          <a:p>
            <a:r>
              <a:rPr lang="zh-CN" altLang="en-US" sz="3600" dirty="0" smtClean="0">
                <a:latin typeface="+mn-ea"/>
              </a:rPr>
              <a:t>天国国民当有感恩情怀</a:t>
            </a:r>
            <a:endParaRPr lang="en-US" altLang="zh-CN" sz="3600" dirty="0" smtClean="0">
              <a:latin typeface="+mn-ea"/>
            </a:endParaRPr>
          </a:p>
          <a:p>
            <a:endParaRPr lang="en-CA" sz="3600" dirty="0"/>
          </a:p>
        </p:txBody>
      </p:sp>
      <p:sp>
        <p:nvSpPr>
          <p:cNvPr id="5" name="Rectangle 4"/>
          <p:cNvSpPr/>
          <p:nvPr/>
        </p:nvSpPr>
        <p:spPr>
          <a:xfrm>
            <a:off x="6232849" y="382558"/>
            <a:ext cx="2593908" cy="3970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你们从前算不得子民，现在却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作了神的子民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；从前未曾蒙怜恤，现在却</a:t>
            </a:r>
            <a:r>
              <a:rPr lang="zh-CN" altLang="en-US" sz="3600" dirty="0">
                <a:solidFill>
                  <a:srgbClr val="C00000"/>
                </a:solidFill>
                <a:ea typeface="KaiTi" panose="02010609060101010101" pitchFamily="49" charset="-122"/>
                <a:cs typeface="SimSun" panose="02010600030101010101" pitchFamily="2" charset="-122"/>
              </a:rPr>
              <a:t>蒙了怜恤</a:t>
            </a:r>
            <a:r>
              <a:rPr lang="zh-CN" altLang="en-US" sz="3600" dirty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endParaRPr lang="en-CA" sz="36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D2E6E-3F3A-43DE-94B9-FBA941240BC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18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1316</Words>
  <Application>Microsoft Office PowerPoint</Application>
  <PresentationFormat>On-screen Show (4:3)</PresentationFormat>
  <Paragraphs>126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KaiTi</vt:lpstr>
      <vt:lpstr>黑体</vt:lpstr>
      <vt:lpstr>SimSun</vt:lpstr>
      <vt:lpstr>Arial</vt:lpstr>
      <vt:lpstr>Calibri</vt:lpstr>
      <vt:lpstr>Forte</vt:lpstr>
      <vt:lpstr>Georgia</vt:lpstr>
      <vt:lpstr>Times New Roman</vt:lpstr>
      <vt:lpstr>Office Theme</vt:lpstr>
      <vt:lpstr>PowerPoint Presentation</vt:lpstr>
      <vt:lpstr>PowerPoint Presentation</vt:lpstr>
      <vt:lpstr>PowerPoint Presentation</vt:lpstr>
      <vt:lpstr>天国的国民</vt:lpstr>
      <vt:lpstr>1. 天国是圣洁的国度</vt:lpstr>
      <vt:lpstr>1. 天国是圣洁的国度</vt:lpstr>
      <vt:lpstr>1. 天国是圣洁的国度</vt:lpstr>
      <vt:lpstr>2. 天国子民是蒙拣选的</vt:lpstr>
      <vt:lpstr>2. 天国子民是蒙拣选的</vt:lpstr>
      <vt:lpstr>3. 天国子民有高贵身份</vt:lpstr>
      <vt:lpstr>3. 天国子民有高贵身份</vt:lpstr>
      <vt:lpstr>4. 天国子民有神圣使命</vt:lpstr>
      <vt:lpstr>4. 天国子民有神圣使命</vt:lpstr>
      <vt:lpstr>4. 天国子民有神圣使命</vt:lpstr>
      <vt:lpstr>5. 天国是永恒的</vt:lpstr>
      <vt:lpstr>5. 天国是永恒的</vt:lpstr>
      <vt:lpstr>5. 天国是永恒的</vt:lpstr>
      <vt:lpstr>总结：天国的国民</vt:lpstr>
      <vt:lpstr>   圣      餐  Communion</vt:lpstr>
      <vt:lpstr>PowerPoint Presentation</vt:lpstr>
      <vt:lpstr>PowerPoint Presentation</vt:lpstr>
      <vt:lpstr>PowerPoint Presentation</vt:lpstr>
      <vt:lpstr>4. 天国子民有神圣使命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dli</dc:creator>
  <cp:lastModifiedBy>dli</cp:lastModifiedBy>
  <cp:revision>39</cp:revision>
  <dcterms:created xsi:type="dcterms:W3CDTF">2017-05-31T14:37:42Z</dcterms:created>
  <dcterms:modified xsi:type="dcterms:W3CDTF">2017-06-26T11:44:34Z</dcterms:modified>
</cp:coreProperties>
</file>