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6" r:id="rId4"/>
    <p:sldId id="257" r:id="rId5"/>
    <p:sldId id="258" r:id="rId6"/>
    <p:sldId id="268" r:id="rId7"/>
    <p:sldId id="259" r:id="rId8"/>
    <p:sldId id="260" r:id="rId9"/>
    <p:sldId id="269" r:id="rId10"/>
    <p:sldId id="261" r:id="rId11"/>
    <p:sldId id="270" r:id="rId12"/>
    <p:sldId id="262" r:id="rId13"/>
    <p:sldId id="267" r:id="rId14"/>
    <p:sldId id="272" r:id="rId15"/>
    <p:sldId id="273" r:id="rId16"/>
    <p:sldId id="271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8C2"/>
    <a:srgbClr val="E3E9DD"/>
    <a:srgbClr val="CFCEB5"/>
    <a:srgbClr val="E0E6D8"/>
    <a:srgbClr val="C39BE1"/>
    <a:srgbClr val="FF8585"/>
    <a:srgbClr val="FF6600"/>
    <a:srgbClr val="FF9900"/>
    <a:srgbClr val="DFE1D1"/>
    <a:srgbClr val="C4C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4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5F9A-51E4-4406-AD79-B14947502801}" type="datetimeFigureOut">
              <a:rPr lang="en-CA" smtClean="0"/>
              <a:t>08/07/2017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98CCF-D558-4BDC-A56D-53671F4F8B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04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8CCF-D558-4BDC-A56D-53671F4F8B4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06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B382-42C4-46AC-A1B0-899E1C7C3974}" type="datetime1">
              <a:rPr lang="en-CA" smtClean="0"/>
              <a:t>08/07/2017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96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F73C-8AB4-470B-B29A-823E816D5EAD}" type="datetime1">
              <a:rPr lang="en-CA" smtClean="0"/>
              <a:t>08/07/2017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94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ABA3-13C9-4213-9651-EEBEC39A2F9A}" type="datetime1">
              <a:rPr lang="en-CA" smtClean="0"/>
              <a:t>08/07/2017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72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CD97-53DD-486E-9F3E-716320BAC29B}" type="datetime1">
              <a:rPr lang="en-CA" smtClean="0"/>
              <a:t>08/07/2017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61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C7CA-D1D8-4534-8C47-C202F01DD4DE}" type="datetime1">
              <a:rPr lang="en-CA" smtClean="0"/>
              <a:t>08/07/2017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8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B081-3E94-4349-B23A-56BCAAD2B6A8}" type="datetime1">
              <a:rPr lang="en-CA" smtClean="0"/>
              <a:t>08/07/2017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65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4480-3B64-4D1B-A955-7870803CC690}" type="datetime1">
              <a:rPr lang="en-CA" smtClean="0"/>
              <a:t>08/07/2017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1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6CAB-E1F5-4300-A24E-AD6DE4F731AD}" type="datetime1">
              <a:rPr lang="en-CA" smtClean="0"/>
              <a:t>08/07/2017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13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7A35-7591-4048-B54A-0674E891A6FA}" type="datetime1">
              <a:rPr lang="en-CA" smtClean="0"/>
              <a:t>08/07/2017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9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BF52-2E0C-4664-AC82-B802EE3FA41C}" type="datetime1">
              <a:rPr lang="en-CA" smtClean="0"/>
              <a:t>08/07/2017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0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14C9-7B71-4457-9AC1-1C0EA7D3D870}" type="datetime1">
              <a:rPr lang="en-CA" smtClean="0"/>
              <a:t>08/07/2017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62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CAAE1-E556-4FE0-9AD8-C0EDF23FF1AD}" type="datetime1">
              <a:rPr lang="en-CA" smtClean="0"/>
              <a:t>08/07/2017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33ED1-C09B-45B8-8616-F03A12E19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5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1000">
              <a:srgbClr val="E0E6D8"/>
            </a:gs>
            <a:gs pos="77000">
              <a:srgbClr val="CDD8C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822" y="463620"/>
            <a:ext cx="5146549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 </a:t>
            </a:r>
            <a:r>
              <a:rPr lang="zh-CN" altLang="en-US" sz="6600" b="0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奴隶</a:t>
            </a:r>
            <a:endParaRPr lang="en-US" altLang="zh-CN" sz="5400" b="0" cap="none" spc="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到 </a:t>
            </a:r>
            <a:r>
              <a:rPr lang="zh-CN" altLang="en-US" sz="66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总理</a:t>
            </a:r>
            <a:endParaRPr lang="en-US" sz="54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4" y="3009310"/>
            <a:ext cx="5657850" cy="375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5739" b="13839"/>
          <a:stretch/>
        </p:blipFill>
        <p:spPr>
          <a:xfrm>
            <a:off x="5900057" y="76199"/>
            <a:ext cx="3134405" cy="4482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6085114" y="5246914"/>
            <a:ext cx="2775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创世记系列讲道（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）</a:t>
            </a:r>
            <a:endParaRPr lang="en-CA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1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6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4257"/>
            <a:ext cx="8216770" cy="477270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蒙受冤枉的特殊囚徒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约瑟的主人听见他妻子对他所说的话，说：「你的仆人如此如此待我」，他就生气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把约瑟下在监里，就是王的囚犯被囚的地方。於是约瑟在那里坐监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  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                           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39:1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9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-2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）</a:t>
            </a:r>
            <a:endParaRPr lang="en-CA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Oval 3"/>
          <p:cNvSpPr/>
          <p:nvPr/>
        </p:nvSpPr>
        <p:spPr>
          <a:xfrm>
            <a:off x="628650" y="391885"/>
            <a:ext cx="3311979" cy="8055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76200" dir="2700000" algn="tl" rotWithShape="0">
              <a:schemeClr val="bg2">
                <a:lumMod val="10000"/>
                <a:alpha val="40000"/>
              </a:scheme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蒙冤屈</a:t>
            </a:r>
            <a:r>
              <a:rPr lang="zh-CN" altLang="en-US" sz="2800" dirty="0" smtClean="0"/>
              <a:t>的囚犯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9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4257"/>
            <a:ext cx="8216770" cy="477270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帮</a:t>
            </a:r>
            <a:r>
              <a:rPr lang="zh-CN" altLang="en-US" sz="3600" dirty="0" smtClean="0"/>
              <a:t>助人却遭遗忘的可怜人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Oval 3"/>
          <p:cNvSpPr/>
          <p:nvPr/>
        </p:nvSpPr>
        <p:spPr>
          <a:xfrm>
            <a:off x="628650" y="391885"/>
            <a:ext cx="3311979" cy="8055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76200" dir="2700000" algn="tl" rotWithShape="0">
              <a:schemeClr val="bg2">
                <a:lumMod val="10000"/>
                <a:alpha val="40000"/>
              </a:scheme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蒙冤屈</a:t>
            </a:r>
            <a:r>
              <a:rPr lang="zh-CN" altLang="en-US" sz="2800" dirty="0" smtClean="0"/>
              <a:t>的囚犯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11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28650" y="2001080"/>
            <a:ext cx="7886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到了第三天，是法老的生日，他为众臣仆设摆筵席，把酒政和膳长提出监来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CN" altLang="en-US" sz="36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使</a:t>
            </a:r>
            <a:r>
              <a:rPr lang="zh-CN" altLang="en-US" sz="36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酒政官复原职，他仍旧递杯在法老手中</a:t>
            </a:r>
            <a:r>
              <a:rPr lang="zh-CN" altLang="en-US" sz="36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；但</a:t>
            </a:r>
            <a:r>
              <a:rPr lang="zh-CN" altLang="en-US" sz="36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把膳长挂起来，正如约瑟向他们所解的话</a:t>
            </a:r>
            <a:r>
              <a:rPr lang="zh-CN" altLang="en-US" sz="36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。酒</a:t>
            </a:r>
            <a:r>
              <a:rPr lang="zh-CN" altLang="en-US" sz="36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政却不记念约瑟，竟忘了他。</a:t>
            </a:r>
            <a:r>
              <a:rPr lang="en-US" altLang="zh-CN" sz="3600" dirty="0">
                <a:solidFill>
                  <a:prstClr val="black"/>
                </a:solidFill>
                <a:latin typeface="Georgia" panose="02040502050405020303" pitchFamily="18" charset="0"/>
                <a:ea typeface="SimSun" panose="02010600030101010101" pitchFamily="2" charset="-122"/>
              </a:rPr>
              <a:t> </a:t>
            </a:r>
            <a:r>
              <a:rPr lang="en-US" altLang="zh-CN" sz="3600" dirty="0" smtClean="0">
                <a:solidFill>
                  <a:prstClr val="black"/>
                </a:solidFill>
                <a:latin typeface="Georgia" panose="02040502050405020303" pitchFamily="18" charset="0"/>
                <a:ea typeface="SimSun" panose="02010600030101010101" pitchFamily="2" charset="-122"/>
              </a:rPr>
              <a:t>                     </a:t>
            </a:r>
            <a:r>
              <a:rPr lang="en-US" altLang="zh-CN" sz="28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40:21-23</a:t>
            </a:r>
            <a:endParaRPr lang="en-US" altLang="zh-CN" sz="28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2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4257"/>
            <a:ext cx="8216770" cy="5108510"/>
          </a:xfrm>
        </p:spPr>
        <p:txBody>
          <a:bodyPr>
            <a:normAutofit lnSpcReduction="10000"/>
          </a:bodyPr>
          <a:lstStyle/>
          <a:p>
            <a:r>
              <a:rPr lang="zh-CN" altLang="en-US" sz="3600" dirty="0"/>
              <a:t>为法老指点迷津的智慧</a:t>
            </a:r>
            <a:r>
              <a:rPr lang="zh-CN" altLang="en-US" sz="3600" dirty="0" smtClean="0"/>
              <a:t>人</a:t>
            </a:r>
            <a:endParaRPr lang="en-US" altLang="zh-CN" sz="3600" dirty="0" smtClean="0"/>
          </a:p>
          <a:p>
            <a:r>
              <a:rPr lang="zh-CN" altLang="en-US" sz="3600" dirty="0" smtClean="0"/>
              <a:t>深得法老信任器重的总理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法老对臣仆说：「像这样的人，有神的灵在他里头，我们岂能找得著呢？」法老对约瑟说：「神既将这事都指示你，可见没有人像你这样有聪明有智慧。你可以掌管我的家；我的民都必听从你的话。惟独在宝座上我比你大。」法老又对约瑟说：「我派你治理埃及全地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。」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41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38-41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CA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Oval 3"/>
          <p:cNvSpPr/>
          <p:nvPr/>
        </p:nvSpPr>
        <p:spPr>
          <a:xfrm>
            <a:off x="628650" y="391885"/>
            <a:ext cx="3311979" cy="805543"/>
          </a:xfrm>
          <a:prstGeom prst="ellipse">
            <a:avLst/>
          </a:prstGeom>
          <a:solidFill>
            <a:srgbClr val="FF6600">
              <a:alpha val="60000"/>
            </a:srgbClr>
          </a:solidFill>
          <a:ln>
            <a:noFill/>
          </a:ln>
          <a:effectLst>
            <a:outerShdw blurRad="50800" dist="76200" dir="2700000" algn="tl" rotWithShape="0">
              <a:schemeClr val="bg2">
                <a:lumMod val="10000"/>
                <a:alpha val="40000"/>
              </a:scheme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埃及国</a:t>
            </a:r>
            <a:r>
              <a:rPr lang="zh-CN" altLang="en-US" sz="2800" dirty="0" smtClean="0"/>
              <a:t>的总理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23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454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 </a:t>
            </a:r>
            <a:r>
              <a:rPr lang="zh-CN" altLang="en-US" sz="4000" dirty="0" smtClean="0"/>
              <a:t>神恒久不变的旨意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19673"/>
            <a:ext cx="8291415" cy="5057290"/>
          </a:xfrm>
        </p:spPr>
        <p:txBody>
          <a:bodyPr>
            <a:normAutofit lnSpcReduction="10000"/>
          </a:bodyPr>
          <a:lstStyle/>
          <a:p>
            <a:r>
              <a:rPr lang="zh-CN" altLang="en-US" sz="3600" dirty="0" smtClean="0"/>
              <a:t>神不离不弃的祝福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约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瑟住在他主人埃及人的家中，耶和华与他同在，他就百事顺利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。他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主人见耶和华与他同在，又见耶和华使他手里所办的尽都顺利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，约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瑟就在主人眼前蒙恩，伺候他主人，并且主人派他管理家务，把一切所有的都交在他手里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。自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从主人派约瑟管理家务和他一切所有的，耶和华就因约瑟的缘故赐福与那埃及人的家；凡家里和田间一切所有的都蒙耶和华赐福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</a:t>
            </a:r>
            <a:r>
              <a:rPr lang="zh-CN" altLang="en-US" sz="3600" dirty="0" smtClean="0"/>
              <a:t>                     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9:2-5</a:t>
            </a:r>
            <a:endParaRPr lang="en-CA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78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454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 </a:t>
            </a:r>
            <a:r>
              <a:rPr lang="zh-CN" altLang="en-US" sz="4000" dirty="0" smtClean="0"/>
              <a:t>神恒久不变的旨意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19673"/>
            <a:ext cx="8291415" cy="505729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神不离不弃的祝福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但耶和华与约瑟同在，向他施恩，使他在司狱的眼前蒙恩。司狱就把监里所有的囚犯都交在约瑟手下；他们在那里所办的事都是经他的手。凡在约瑟手下的事，司狱一概不察，因为耶和华与约瑟同在；耶和华使他所做的尽都顺利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</a:t>
            </a:r>
            <a:r>
              <a:rPr lang="zh-CN" altLang="en-US" sz="3600" dirty="0" smtClean="0"/>
              <a:t>                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39:21-23</a:t>
            </a:r>
            <a:endParaRPr lang="en-CA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18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454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 </a:t>
            </a:r>
            <a:r>
              <a:rPr lang="zh-CN" altLang="en-US" sz="4000" dirty="0" smtClean="0"/>
              <a:t>神恒久不变的旨意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19673"/>
            <a:ext cx="8291415" cy="505729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人</a:t>
            </a:r>
            <a:r>
              <a:rPr lang="zh-CN" altLang="en-US" sz="3600" dirty="0" smtClean="0"/>
              <a:t>生高峰低谷都是神的祝福</a:t>
            </a:r>
            <a:endParaRPr lang="en-US" altLang="zh-CN" sz="3600" dirty="0" smtClean="0"/>
          </a:p>
          <a:p>
            <a:r>
              <a:rPr lang="zh-CN" altLang="en-US" sz="3600" dirty="0"/>
              <a:t>神</a:t>
            </a:r>
            <a:r>
              <a:rPr lang="zh-CN" altLang="en-US" sz="3600" dirty="0" smtClean="0"/>
              <a:t>的祝福有更高的境</a:t>
            </a:r>
            <a:r>
              <a:rPr lang="zh-CN" altLang="en-US" sz="3600" dirty="0" smtClean="0"/>
              <a:t>界</a:t>
            </a:r>
            <a:endParaRPr lang="en-CA" altLang="zh-CN" sz="3600" dirty="0" smtClean="0"/>
          </a:p>
          <a:p>
            <a:r>
              <a:rPr lang="zh-CN" altLang="en-US" sz="3600"/>
              <a:t>体</a:t>
            </a:r>
            <a:r>
              <a:rPr lang="zh-CN" altLang="en-US" sz="3600" smtClean="0"/>
              <a:t>现神的守约施慈爱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21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454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 </a:t>
            </a:r>
            <a:r>
              <a:rPr lang="zh-CN" altLang="en-US" sz="4000" dirty="0" smtClean="0"/>
              <a:t>神恒久不变的旨意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9673"/>
            <a:ext cx="7886700" cy="505729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神超乎时空的主权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诸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山未曾生出，地与世界你未曾造成，从亘古到永远，你是神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诗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篇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90:2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 smtClean="0"/>
              <a:t>神</a:t>
            </a:r>
            <a:r>
              <a:rPr lang="zh-CN" altLang="en-US" sz="3600" dirty="0"/>
              <a:t>实</a:t>
            </a:r>
            <a:r>
              <a:rPr lang="zh-CN" altLang="en-US" sz="3600" dirty="0" smtClean="0"/>
              <a:t>现计划的</a:t>
            </a:r>
            <a:r>
              <a:rPr lang="zh-CN" altLang="en-US" sz="3600" dirty="0"/>
              <a:t>主权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耶和华说：我的意念非同你们的意念；我的道路非同你们的道路。天怎样高过地，照样，我的道路高过你们的道路；我的意念高过你们的意念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b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					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以赛亚书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55:8-9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4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454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人当有敬畏神的心态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9673"/>
            <a:ext cx="7886700" cy="505729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约</a:t>
            </a:r>
            <a:r>
              <a:rPr lang="zh-CN" altLang="en-US" sz="3600" dirty="0" smtClean="0"/>
              <a:t>瑟蒙祝福是因敬畏神</a:t>
            </a:r>
            <a:endParaRPr lang="en-US" altLang="zh-CN" sz="3600" dirty="0" smtClean="0"/>
          </a:p>
          <a:p>
            <a:r>
              <a:rPr lang="zh-CN" altLang="en-US" sz="3600" dirty="0" smtClean="0"/>
              <a:t>我们真的敬畏神吗？？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/>
              <a:t>真</a:t>
            </a:r>
            <a:r>
              <a:rPr lang="zh-CN" altLang="en-US" sz="3600" dirty="0" smtClean="0"/>
              <a:t>的追求、渴慕神？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/>
              <a:t>真</a:t>
            </a:r>
            <a:r>
              <a:rPr lang="zh-CN" altLang="en-US" sz="3600" dirty="0" smtClean="0"/>
              <a:t>的明白神的公义圣洁？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/>
              <a:t>真</a:t>
            </a:r>
            <a:r>
              <a:rPr lang="zh-CN" altLang="en-US" sz="3600" dirty="0" smtClean="0"/>
              <a:t>的对罪敏感？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真的向主委身？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/>
              <a:t>真</a:t>
            </a:r>
            <a:r>
              <a:rPr lang="zh-CN" altLang="en-US" sz="3600" dirty="0" smtClean="0"/>
              <a:t>的渴慕神的话语？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54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454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人当有敬畏神的心态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9673"/>
            <a:ext cx="7886700" cy="505729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我们敬畏神的主权吗？？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/>
              <a:t>遇</a:t>
            </a:r>
            <a:r>
              <a:rPr lang="zh-CN" altLang="en-US" sz="3600" dirty="0" smtClean="0"/>
              <a:t>事是先靠自己还是先靠神？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遭冤屈是自己报复还是求神公义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endParaRPr lang="en-US" altLang="zh-CN" sz="3600" dirty="0" smtClean="0"/>
          </a:p>
          <a:p>
            <a:r>
              <a:rPr lang="zh-CN" altLang="en-US" sz="3600" dirty="0"/>
              <a:t>敬</a:t>
            </a:r>
            <a:r>
              <a:rPr lang="zh-CN" altLang="en-US" sz="3600" dirty="0" smtClean="0"/>
              <a:t>畏神才能与神建立正确的关系</a:t>
            </a:r>
            <a:endParaRPr lang="en-US" altLang="zh-CN" sz="3600" dirty="0" smtClean="0"/>
          </a:p>
          <a:p>
            <a:r>
              <a:rPr lang="zh-CN" altLang="en-US" sz="3600" dirty="0"/>
              <a:t>敬畏</a:t>
            </a:r>
            <a:r>
              <a:rPr lang="zh-CN" altLang="en-US" sz="3600" dirty="0" smtClean="0"/>
              <a:t>神才能放眼永恒，追求天国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38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454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人当有敬畏神的心态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19673"/>
            <a:ext cx="8104803" cy="505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太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阳还存，月亮还在，人要敬畏你，直到万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代！</a:t>
            </a:r>
            <a:r>
              <a:rPr lang="en-CA" altLang="zh-CN" sz="3600" dirty="0" smtClean="0"/>
              <a:t>                                  </a:t>
            </a:r>
            <a:r>
              <a:rPr lang="en-CA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诗篇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72:5</a:t>
            </a:r>
          </a:p>
          <a:p>
            <a:pPr mar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时候将到，如今就是了，那真正拜父的，要用心灵和诚实拜他，因为父要这样的人拜他。神是个灵，所以拜他的必须用心灵和诚实拜他。</a:t>
            </a:r>
            <a:r>
              <a:rPr lang="en-US" sz="3600" dirty="0">
                <a:ea typeface="KaiTi" panose="02010609060101010101" pitchFamily="49" charset="-122"/>
              </a:rPr>
              <a:t> 	            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约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4:23-24</a:t>
            </a:r>
            <a:endParaRPr 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04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985" y="18665"/>
            <a:ext cx="8957388" cy="6846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CA" sz="3200" dirty="0" smtClean="0">
                <a:solidFill>
                  <a:srgbClr val="008080"/>
                </a:solidFill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37:23-28:</a:t>
            </a:r>
            <a:r>
              <a:rPr lang="en-CA" sz="3200" dirty="0" smtClean="0"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zh-CN" altLang="en-US" sz="32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约瑟到了他哥哥们那里，他们就剥了他的外衣，就是他穿的那件彩衣</a:t>
            </a:r>
            <a:r>
              <a:rPr lang="zh-CN" altLang="en-US" sz="32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，把</a:t>
            </a:r>
            <a:r>
              <a:rPr lang="zh-CN" altLang="en-US" sz="32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他丢在坑里；那坑是空的，里头没有水</a:t>
            </a:r>
            <a:r>
              <a:rPr lang="zh-CN" altLang="en-US" sz="32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。他</a:t>
            </a:r>
            <a:r>
              <a:rPr lang="zh-CN" altLang="en-US" sz="32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们坐下吃饭，举目观看，见有一夥米甸的以实玛利人从基列来，用骆驼驮著香料、乳香、没药，要带下埃及去</a:t>
            </a:r>
            <a:r>
              <a:rPr lang="zh-CN" altLang="en-US" sz="32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。犹</a:t>
            </a:r>
            <a:r>
              <a:rPr lang="zh-CN" altLang="en-US" sz="32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大对众弟兄说：「我们杀我们的兄弟，藏了他的血有什麽益处呢</a:t>
            </a:r>
            <a:r>
              <a:rPr lang="zh-CN" altLang="en-US" sz="32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？我</a:t>
            </a:r>
            <a:r>
              <a:rPr lang="zh-CN" altLang="en-US" sz="32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们不如将他卖给以实玛利人，不可下手害他；因为他是我们的兄弟，我们的骨肉。」众弟兄就听从了他</a:t>
            </a:r>
            <a:r>
              <a:rPr lang="zh-CN" altLang="en-US" sz="32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。有</a:t>
            </a:r>
            <a:r>
              <a:rPr lang="zh-CN" altLang="en-US" sz="32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些米甸的商人从那里经过，哥哥们就把约瑟从坑里拉上来，讲定二十舍客勒银子，把约瑟卖给以实玛利人。他们就把约瑟带到埃及去了。</a:t>
            </a:r>
            <a:r>
              <a:rPr lang="zh-CN" altLang="en-US" sz="3200" dirty="0">
                <a:latin typeface="Calibri" panose="020F0502020204030204" pitchFamily="34" charset="0"/>
                <a:ea typeface="KaiTi" panose="02010609060101010101" pitchFamily="49" charset="-122"/>
                <a:cs typeface="Georgia" panose="02040502050405020303" pitchFamily="18" charset="0"/>
              </a:rPr>
              <a:t> </a:t>
            </a:r>
            <a:endParaRPr lang="en-CA" sz="32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7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4467">
            <a:off x="3862873" y="3555405"/>
            <a:ext cx="4652478" cy="2842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4547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小</a:t>
            </a:r>
            <a:r>
              <a:rPr lang="zh-CN" altLang="en-US" sz="4000" dirty="0" smtClean="0"/>
              <a:t>结：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19673"/>
            <a:ext cx="8104803" cy="5057290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/>
              <a:t>约瑟的人生跌宕起伏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每</a:t>
            </a:r>
            <a:r>
              <a:rPr lang="zh-CN" altLang="en-US" sz="3600" dirty="0"/>
              <a:t>个人的人生都有高峰低谷。</a:t>
            </a:r>
            <a:endParaRPr lang="en-CA" sz="3600" dirty="0"/>
          </a:p>
          <a:p>
            <a:pPr lvl="0"/>
            <a:r>
              <a:rPr lang="zh-CN" altLang="en-US" sz="3600" dirty="0"/>
              <a:t>人生的高峰低谷中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都</a:t>
            </a:r>
            <a:r>
              <a:rPr lang="zh-CN" altLang="en-US" sz="3600" dirty="0"/>
              <a:t>有神永恒的主权和旨意。</a:t>
            </a:r>
            <a:endParaRPr lang="en-CA" sz="3600" dirty="0"/>
          </a:p>
          <a:p>
            <a:pPr lvl="0"/>
            <a:r>
              <a:rPr lang="zh-CN" altLang="en-US" sz="3600" dirty="0"/>
              <a:t>人当有敬畏神的心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方</a:t>
            </a:r>
            <a:r>
              <a:rPr lang="zh-CN" altLang="en-US" sz="3600" dirty="0"/>
              <a:t>能行在神的旨意中。</a:t>
            </a:r>
            <a:endParaRPr lang="en-CA" sz="3600" dirty="0"/>
          </a:p>
          <a:p>
            <a:pPr marL="0" indent="0">
              <a:buNone/>
            </a:pPr>
            <a:endParaRPr lang="en-CA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2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29" y="186612"/>
            <a:ext cx="9013371" cy="570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CA" sz="3200" dirty="0" smtClean="0">
                <a:solidFill>
                  <a:srgbClr val="008080"/>
                </a:solidFill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41:38-43</a:t>
            </a:r>
            <a:r>
              <a:rPr lang="en-CA" sz="3200" dirty="0" smtClean="0"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zh-CN" altLang="en-US" sz="32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法老对臣仆说：「像这样的人，有神的灵在他里头，我们岂能找得著呢</a:t>
            </a:r>
            <a:r>
              <a:rPr lang="zh-CN" altLang="en-US" sz="32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？」法</a:t>
            </a:r>
            <a:r>
              <a:rPr lang="zh-CN" altLang="en-US" sz="32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老对约瑟说：「神既将这事都指示你，可见没有人像你这样有聪明有智慧</a:t>
            </a:r>
            <a:r>
              <a:rPr lang="zh-CN" altLang="en-US" sz="32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。你</a:t>
            </a:r>
            <a:r>
              <a:rPr lang="zh-CN" altLang="en-US" sz="32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可以掌管我的家；我的民都必听从你的话。惟独在宝座上我比你大</a:t>
            </a:r>
            <a:r>
              <a:rPr lang="zh-CN" altLang="en-US" sz="32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。」法</a:t>
            </a:r>
            <a:r>
              <a:rPr lang="zh-CN" altLang="en-US" sz="32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老又对约瑟说：「我派你治理埃及全地</a:t>
            </a:r>
            <a:r>
              <a:rPr lang="zh-CN" altLang="en-US" sz="32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。」法</a:t>
            </a:r>
            <a:r>
              <a:rPr lang="zh-CN" altLang="en-US" sz="32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老就摘下手上打印的戒指，戴在约瑟的手上，给他穿上细麻衣，把金链戴在他的颈项上</a:t>
            </a:r>
            <a:r>
              <a:rPr lang="zh-CN" altLang="en-US" sz="32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</a:t>
            </a:r>
            <a:r>
              <a:rPr lang="zh-CN" altLang="en-US" sz="3200" dirty="0" smtClean="0">
                <a:ea typeface="KaiTi" panose="02010609060101010101" pitchFamily="49" charset="-122"/>
                <a:cs typeface="SimSun" panose="02010600030101010101" pitchFamily="2" charset="-122"/>
              </a:rPr>
              <a:t>又</a:t>
            </a:r>
            <a:r>
              <a:rPr lang="zh-CN" altLang="en-US" sz="3200" dirty="0">
                <a:ea typeface="KaiTi" panose="02010609060101010101" pitchFamily="49" charset="-122"/>
                <a:cs typeface="SimSun" panose="02010600030101010101" pitchFamily="2" charset="-122"/>
              </a:rPr>
              <a:t>叫约瑟坐他的副车，喝道的在前呼叫说：「跪下。」这样、法老派他治理埃及全地。</a:t>
            </a:r>
            <a:r>
              <a:rPr lang="zh-CN" altLang="en-US" sz="3200" dirty="0"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endParaRPr lang="en-CA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9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3" y="1545771"/>
            <a:ext cx="7576457" cy="39966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3492" y="696686"/>
            <a:ext cx="6966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约瑟大起大落的一生</a:t>
            </a:r>
            <a:endParaRPr lang="en-CA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96604" y="699798"/>
            <a:ext cx="696685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1. </a:t>
            </a:r>
            <a:r>
              <a:rPr lang="zh-CN" altLang="en-US" sz="4000" dirty="0" smtClean="0"/>
              <a:t>约瑟</a:t>
            </a:r>
            <a:r>
              <a:rPr lang="zh-CN" altLang="en-US" sz="4000" dirty="0" smtClean="0">
                <a:solidFill>
                  <a:schemeClr val="bg1"/>
                </a:solidFill>
              </a:rPr>
              <a:t>大起大落的一生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4257"/>
            <a:ext cx="5697505" cy="477270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雅各老来得到的嫡生儿子</a:t>
            </a:r>
            <a:endParaRPr lang="en-US" altLang="zh-CN" sz="3600" dirty="0" smtClean="0"/>
          </a:p>
          <a:p>
            <a:r>
              <a:rPr lang="zh-CN" altLang="en-US" sz="3600" dirty="0"/>
              <a:t>万千宠</a:t>
            </a:r>
            <a:r>
              <a:rPr lang="zh-CN" altLang="en-US" sz="3600" dirty="0" smtClean="0"/>
              <a:t>爱于一身的小老弟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LilyUPC" panose="020B0604020202020204" pitchFamily="34" charset="-34"/>
              </a:rPr>
              <a:t>以色列原来爱约瑟过於爱他的众子，因为约瑟是他年老生的；他给约瑟做了一件彩衣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LilyUPC" panose="020B0604020202020204" pitchFamily="34" charset="-34"/>
              </a:rPr>
              <a:t>。                 </a:t>
            </a:r>
            <a:r>
              <a:rPr lang="en-US" altLang="zh-CN" dirty="0" smtClean="0"/>
              <a:t>(3)</a:t>
            </a: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628650" y="391885"/>
            <a:ext cx="3311979" cy="805543"/>
          </a:xfrm>
          <a:prstGeom prst="ellipse">
            <a:avLst/>
          </a:prstGeom>
          <a:gradFill>
            <a:gsLst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effectLst>
            <a:outerShdw blurRad="50800" dist="76200" dir="2700000" algn="tl" rotWithShape="0">
              <a:schemeClr val="bg2">
                <a:lumMod val="10000"/>
                <a:alpha val="40000"/>
              </a:scheme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雅各家的宠儿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2805"/>
          <a:stretch/>
        </p:blipFill>
        <p:spPr>
          <a:xfrm>
            <a:off x="6323286" y="1523659"/>
            <a:ext cx="2225303" cy="46533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491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4257"/>
            <a:ext cx="8216770" cy="477270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爱做</a:t>
            </a:r>
            <a:r>
              <a:rPr lang="zh-CN" altLang="en-US" sz="3600" dirty="0" smtClean="0"/>
              <a:t>梦又爱炫耀的轻浮儿</a:t>
            </a:r>
            <a:endParaRPr lang="en-US" altLang="zh-CN" sz="3600" dirty="0" smtClean="0"/>
          </a:p>
          <a:p>
            <a:r>
              <a:rPr lang="zh-CN" altLang="en-US" sz="3600" dirty="0" smtClean="0"/>
              <a:t>因张扬招致嫉恨的公子哥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Arial" panose="020B0604020202020204" pitchFamily="34" charset="0"/>
              </a:rPr>
              <a:t>因他的梦和他的话就越发恨他。</a:t>
            </a:r>
            <a:r>
              <a:rPr lang="en-US" sz="3600" dirty="0">
                <a:latin typeface="KaiTi" panose="02010609060101010101" pitchFamily="49" charset="-122"/>
                <a:cs typeface="Arial" panose="020B0604020202020204" pitchFamily="34" charset="0"/>
              </a:rPr>
              <a:t>…</a:t>
            </a:r>
            <a:r>
              <a:rPr lang="zh-CN" altLang="en-US" sz="3600" dirty="0">
                <a:ea typeface="KaiTi" panose="02010609060101010101" pitchFamily="49" charset="-122"/>
                <a:cs typeface="Arial" panose="020B0604020202020204" pitchFamily="34" charset="0"/>
              </a:rPr>
              <a:t>他哥哥们都嫉妒他</a:t>
            </a:r>
            <a:r>
              <a:rPr lang="zh-CN" altLang="en-US" sz="3600" dirty="0" smtClean="0">
                <a:ea typeface="KaiTi" panose="02010609060101010101" pitchFamily="49" charset="-122"/>
                <a:cs typeface="Arial" panose="020B0604020202020204" pitchFamily="34" charset="0"/>
              </a:rPr>
              <a:t>。        </a:t>
            </a:r>
            <a:r>
              <a:rPr lang="en-US" sz="3600" dirty="0" smtClean="0">
                <a:latin typeface="KaiTi" panose="02010609060101010101" pitchFamily="49" charset="-122"/>
                <a:cs typeface="Arial" panose="020B0604020202020204" pitchFamily="34" charset="0"/>
              </a:rPr>
              <a:t>     </a:t>
            </a:r>
            <a:r>
              <a:rPr lang="zh-CN" altLang="en-US" dirty="0" smtClean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37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8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11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）</a:t>
            </a: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628650" y="391885"/>
            <a:ext cx="3311979" cy="805543"/>
          </a:xfrm>
          <a:prstGeom prst="ellipse">
            <a:avLst/>
          </a:prstGeom>
          <a:gradFill>
            <a:gsLst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effectLst>
            <a:outerShdw blurRad="50800" dist="76200" dir="2700000" algn="tl" rotWithShape="0">
              <a:schemeClr val="bg2">
                <a:lumMod val="10000"/>
                <a:alpha val="40000"/>
              </a:scheme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雅各家的宠儿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29050"/>
            <a:ext cx="7620000" cy="2857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50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4257"/>
            <a:ext cx="7886700" cy="477270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监</a:t>
            </a:r>
            <a:r>
              <a:rPr lang="zh-CN" altLang="en-US" sz="3600" dirty="0" smtClean="0"/>
              <a:t>视哥哥们工作的监工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Arial" panose="020B0604020202020204" pitchFamily="34" charset="0"/>
              </a:rPr>
              <a:t>看看他们平安不平安，群羊平安不平安，就回来报信给我</a:t>
            </a:r>
            <a:r>
              <a:rPr lang="zh-CN" altLang="en-US" sz="3600" dirty="0" smtClean="0">
                <a:ea typeface="KaiTi" panose="02010609060101010101" pitchFamily="49" charset="-122"/>
                <a:cs typeface="Arial" panose="020B0604020202020204" pitchFamily="34" charset="0"/>
              </a:rPr>
              <a:t>。</a:t>
            </a:r>
            <a:r>
              <a:rPr lang="en-US" altLang="zh-CN" sz="3600" dirty="0">
                <a:latin typeface="KaiTi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KaiTi" panose="02010609060101010101" pitchFamily="49" charset="-122"/>
                <a:cs typeface="Arial" panose="020B0604020202020204" pitchFamily="34" charset="0"/>
              </a:rPr>
              <a:t>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37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14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）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 smtClean="0"/>
              <a:t>遭受陷害被卖掉的奴隶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哥哥们就把约瑟从坑里拉上来，讲定二十舍客勒银子，把约瑟卖给以实玛利人。他们就把约瑟带到埃及去了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endParaRPr lang="en-US" altLang="zh-CN" sz="3600" dirty="0" smtClean="0">
              <a:ea typeface="KaiTi" panose="02010609060101010101" pitchFamily="49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3600" dirty="0">
                <a:ea typeface="KaiTi" panose="02010609060101010101" pitchFamily="49" charset="-122"/>
              </a:rPr>
              <a:t>	</a:t>
            </a:r>
            <a:r>
              <a:rPr lang="en-US" sz="3600" dirty="0" smtClean="0">
                <a:ea typeface="KaiTi" panose="02010609060101010101" pitchFamily="49" charset="-122"/>
              </a:rPr>
              <a:t>						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37:28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CA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Oval 3"/>
          <p:cNvSpPr/>
          <p:nvPr/>
        </p:nvSpPr>
        <p:spPr>
          <a:xfrm>
            <a:off x="628650" y="391885"/>
            <a:ext cx="3311979" cy="805543"/>
          </a:xfrm>
          <a:prstGeom prst="ellips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被卖掉的奴隶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67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4257"/>
            <a:ext cx="7886700" cy="477270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备</a:t>
            </a:r>
            <a:r>
              <a:rPr lang="zh-CN" altLang="en-US" sz="3600" dirty="0" smtClean="0"/>
              <a:t>受信任的高级奴隶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约瑟住在他主人埃及人的家中，耶和华与他同在，他就百事顺利。他主人见耶和华与他同在，又见耶和华使他手里所办的尽都顺利，约瑟就在主人眼前蒙恩，伺候他主人，并且主人派他管理家务，把一切所有的都交在他手里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en-US" altLang="zh-CN" sz="3600" dirty="0">
                <a:latin typeface="KaiTi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3600" dirty="0" smtClean="0">
                <a:latin typeface="KaiTi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sz="3600" dirty="0" smtClean="0">
                <a:latin typeface="KaiTi" panose="02010609060101010101" pitchFamily="49" charset="-122"/>
                <a:cs typeface="Arial" panose="020B0604020202020204" pitchFamily="34" charset="0"/>
              </a:rPr>
              <a:t>				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39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2-4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）</a:t>
            </a:r>
            <a:endParaRPr 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CA" sz="3600" dirty="0"/>
          </a:p>
        </p:txBody>
      </p:sp>
      <p:sp>
        <p:nvSpPr>
          <p:cNvPr id="4" name="Oval 3"/>
          <p:cNvSpPr/>
          <p:nvPr/>
        </p:nvSpPr>
        <p:spPr>
          <a:xfrm>
            <a:off x="628650" y="391885"/>
            <a:ext cx="3311979" cy="805543"/>
          </a:xfrm>
          <a:prstGeom prst="ellipse">
            <a:avLst/>
          </a:prstGeom>
          <a:solidFill>
            <a:srgbClr val="FF9900">
              <a:alpha val="80000"/>
            </a:srgbClr>
          </a:solidFill>
          <a:ln>
            <a:noFill/>
          </a:ln>
          <a:effectLst>
            <a:outerShdw blurRad="50800" dist="76200" dir="2700000" algn="tl" rotWithShape="0">
              <a:schemeClr val="bg2">
                <a:lumMod val="10000"/>
                <a:alpha val="40000"/>
              </a:scheme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高官</a:t>
            </a:r>
            <a:r>
              <a:rPr lang="zh-CN" altLang="en-US" sz="2800" dirty="0" smtClean="0"/>
              <a:t>家的主管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2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04257"/>
            <a:ext cx="8104803" cy="477270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900" dirty="0"/>
              <a:t>抗</a:t>
            </a:r>
            <a:r>
              <a:rPr lang="zh-CN" altLang="en-US" sz="3900" dirty="0" smtClean="0"/>
              <a:t>拒诱惑的的敬虔青年</a:t>
            </a:r>
            <a:endParaRPr lang="en-US" altLang="zh-CN" sz="3900" dirty="0" smtClean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zh-CN" altLang="en-US" sz="39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约</a:t>
            </a:r>
            <a:r>
              <a:rPr lang="zh-CN" altLang="en-US" sz="39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瑟主人的妻以目送情给约瑟，说：「你与我同寝吧</a:t>
            </a:r>
            <a:r>
              <a:rPr lang="zh-CN" altLang="en-US" sz="39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！」约瑟</a:t>
            </a:r>
            <a:r>
              <a:rPr lang="zh-CN" altLang="en-US" sz="39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不从，对他主人的妻说：「看哪，一切家务，我主人都不知道；他把所有的都交在我手里</a:t>
            </a:r>
            <a:r>
              <a:rPr lang="zh-CN" altLang="en-US" sz="39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zh-CN" altLang="en-US" sz="3900" dirty="0" smtClean="0">
                <a:ea typeface="KaiTi" panose="02010609060101010101" pitchFamily="49" charset="-122"/>
                <a:cs typeface="SimSun" panose="02010600030101010101" pitchFamily="2" charset="-122"/>
              </a:rPr>
              <a:t>在</a:t>
            </a:r>
            <a:r>
              <a:rPr lang="zh-CN" altLang="en-US" sz="3900" dirty="0">
                <a:ea typeface="KaiTi" panose="02010609060101010101" pitchFamily="49" charset="-122"/>
                <a:cs typeface="SimSun" panose="02010600030101010101" pitchFamily="2" charset="-122"/>
              </a:rPr>
              <a:t>这家里没有比我大的；并且他没有留下一样不交给我，只留下了你，因为你是他的妻子。我怎能作这大恶，得罪神呢</a:t>
            </a:r>
            <a:r>
              <a:rPr lang="zh-CN" altLang="en-US" sz="3900" dirty="0" smtClean="0">
                <a:ea typeface="KaiTi" panose="02010609060101010101" pitchFamily="49" charset="-122"/>
                <a:cs typeface="SimSun" panose="02010600030101010101" pitchFamily="2" charset="-122"/>
              </a:rPr>
              <a:t>？」  </a:t>
            </a:r>
            <a:r>
              <a:rPr lang="en-US" sz="3900" dirty="0" smtClean="0">
                <a:latin typeface="KaiTi" panose="02010609060101010101" pitchFamily="49" charset="-122"/>
                <a:cs typeface="Arial" panose="020B0604020202020204" pitchFamily="34" charset="0"/>
              </a:rPr>
              <a:t>	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39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2-4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）</a:t>
            </a:r>
            <a:endParaRPr 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CA" sz="3600" dirty="0"/>
          </a:p>
        </p:txBody>
      </p:sp>
      <p:sp>
        <p:nvSpPr>
          <p:cNvPr id="4" name="Oval 3"/>
          <p:cNvSpPr/>
          <p:nvPr/>
        </p:nvSpPr>
        <p:spPr>
          <a:xfrm>
            <a:off x="628650" y="391885"/>
            <a:ext cx="3311979" cy="805543"/>
          </a:xfrm>
          <a:prstGeom prst="ellipse">
            <a:avLst/>
          </a:prstGeom>
          <a:solidFill>
            <a:srgbClr val="FF9900">
              <a:alpha val="80000"/>
            </a:srgbClr>
          </a:solidFill>
          <a:ln>
            <a:noFill/>
          </a:ln>
          <a:effectLst>
            <a:outerShdw blurRad="50800" dist="76200" dir="2700000" algn="tl" rotWithShape="0">
              <a:schemeClr val="bg2">
                <a:lumMod val="10000"/>
                <a:alpha val="40000"/>
              </a:scheme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高官</a:t>
            </a:r>
            <a:r>
              <a:rPr lang="zh-CN" altLang="en-US" sz="2800" dirty="0" smtClean="0"/>
              <a:t>家的主管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ED1-C09B-45B8-8616-F03A12E1989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2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1977</Words>
  <Application>Microsoft Office PowerPoint</Application>
  <PresentationFormat>On-screen Show (4:3)</PresentationFormat>
  <Paragraphs>94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KaiTi</vt:lpstr>
      <vt:lpstr>黑体</vt:lpstr>
      <vt:lpstr>SimSun</vt:lpstr>
      <vt:lpstr>Arial</vt:lpstr>
      <vt:lpstr>Calibri</vt:lpstr>
      <vt:lpstr>Georgia</vt:lpstr>
      <vt:lpstr>LilyUPC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神恒久不变的旨意</vt:lpstr>
      <vt:lpstr>2. 神恒久不变的旨意</vt:lpstr>
      <vt:lpstr>2. 神恒久不变的旨意</vt:lpstr>
      <vt:lpstr>2. 神恒久不变的旨意</vt:lpstr>
      <vt:lpstr>3. 人当有敬畏神的心态</vt:lpstr>
      <vt:lpstr>3. 人当有敬畏神的心态</vt:lpstr>
      <vt:lpstr>3. 人当有敬畏神的心态</vt:lpstr>
      <vt:lpstr>小结：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dli</dc:creator>
  <cp:lastModifiedBy>dli</cp:lastModifiedBy>
  <cp:revision>33</cp:revision>
  <dcterms:created xsi:type="dcterms:W3CDTF">2017-05-03T13:24:59Z</dcterms:created>
  <dcterms:modified xsi:type="dcterms:W3CDTF">2017-07-08T23:35:28Z</dcterms:modified>
</cp:coreProperties>
</file>