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9" r:id="rId10"/>
    <p:sldId id="266" r:id="rId11"/>
    <p:sldId id="25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900"/>
    <a:srgbClr val="28212C"/>
    <a:srgbClr val="ABDB77"/>
    <a:srgbClr val="E3ECD0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0" autoAdjust="0"/>
  </p:normalViewPr>
  <p:slideViewPr>
    <p:cSldViewPr>
      <p:cViewPr varScale="1">
        <p:scale>
          <a:sx n="72" d="100"/>
          <a:sy n="72" d="100"/>
        </p:scale>
        <p:origin x="12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6DA43-9A3D-47AD-BA5D-55DAC2AEB727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11D4C-A4FF-4D03-BE30-C8F6203C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2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6146-A53D-4923-A686-AA7F6F786338}" type="datetime1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2087-1CA2-458F-A354-826ACFA67AE5}" type="datetime1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8AC6-D9C2-4136-B192-9FDD818DAAB5}" type="datetime1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ED2C-57F7-43F3-8B3D-B53BE64DA285}" type="datetime1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E02-6319-497E-9764-8FADBBCF2C0E}" type="datetime1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20C2-38D6-49B1-8070-92498918DD6F}" type="datetime1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018A-60C2-4DC6-93A3-3C8B84909DC7}" type="datetime1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DDDF-FB84-4D35-A8AD-FE4D4F4A048A}" type="datetime1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0E7B-90C6-4407-A48D-7640CB96CC32}" type="datetime1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13D9-EF9E-45E1-97ED-80792741CDC0}" type="datetime1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97FB-62C0-481F-916F-28EE3F8ED9E2}" type="datetime1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4BF0-424B-4E7C-B0FC-1180FB340FC7}" type="datetime1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06276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KaiTi" pitchFamily="49" charset="-122"/>
                <a:ea typeface="KaiTi" pitchFamily="49" charset="-122"/>
              </a:rPr>
              <a:t>所以，你们要去，</a:t>
            </a:r>
            <a:r>
              <a:rPr lang="zh-CN" altLang="en-US" sz="3600" b="1" dirty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KaiTi" pitchFamily="49" charset="-122"/>
                <a:ea typeface="KaiTi" pitchFamily="49" charset="-122"/>
              </a:rPr>
              <a:t>使万民作我的门徒，奉父、子、圣灵的名给他们施洗。</a:t>
            </a:r>
            <a:r>
              <a:rPr lang="zh-CN" altLang="en-US" sz="3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KaiTi" pitchFamily="49" charset="-122"/>
                <a:ea typeface="KaiTi" pitchFamily="49" charset="-122"/>
              </a:rPr>
              <a:t>凡我所吩咐你们的，都教训他们遵守，我就常与你们同在，直到世界的末了。</a:t>
            </a:r>
            <a:endParaRPr lang="en-US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52578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imHei" pitchFamily="49" charset="-122"/>
                <a:ea typeface="SimHei" pitchFamily="49" charset="-122"/>
              </a:rPr>
              <a:t>林肯路教会国语堂受洗典礼特别崇拜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2">
                    <a:lumMod val="5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59436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Wide Latin" pitchFamily="18" charset="0"/>
              </a:rPr>
              <a:t>2017 · 7 · 23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2">
                    <a:lumMod val="5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Wide Latin" pitchFamily="18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 l="34188" r="13390" b="10490"/>
          <a:stretch>
            <a:fillRect/>
          </a:stretch>
        </p:blipFill>
        <p:spPr bwMode="auto">
          <a:xfrm>
            <a:off x="152400" y="152400"/>
            <a:ext cx="8872538" cy="647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762000" y="762000"/>
            <a:ext cx="5257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若有人在基督里，他就是</a:t>
            </a:r>
            <a:r>
              <a:rPr lang="zh-CN" altLang="en-US" sz="4400" dirty="0" smtClean="0">
                <a:ln w="18415" cmpd="sng">
                  <a:solidFill>
                    <a:srgbClr val="FF5D5D"/>
                  </a:solidFill>
                  <a:prstDash val="solid"/>
                </a:ln>
                <a:solidFill>
                  <a:srgbClr val="FF5D5D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新造的人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，旧事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已过，都变成</a:t>
            </a:r>
            <a:r>
              <a:rPr lang="zh-CN" altLang="en-US" sz="4400" dirty="0" smtClean="0">
                <a:ln w="18415" cmpd="sng">
                  <a:solidFill>
                    <a:srgbClr val="FF5D5D"/>
                  </a:solidFill>
                  <a:prstDash val="solid"/>
                </a:ln>
                <a:solidFill>
                  <a:srgbClr val="FF5D5D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新的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了。 </a:t>
            </a:r>
            <a:endParaRPr lang="en-US" altLang="zh-CN" sz="4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          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哥林多后书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5:17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8100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imHei" pitchFamily="49" charset="-122"/>
                <a:ea typeface="SimHei" pitchFamily="49" charset="-122"/>
              </a:rPr>
              <a:t>新生命成长的关键是什么？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E3ECD0"/>
            </a:gs>
            <a:gs pos="90000">
              <a:srgbClr val="ABDB7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1. </a:t>
            </a:r>
            <a:r>
              <a:rPr lang="zh-CN" altLang="en-US" sz="3600" dirty="0" smtClean="0"/>
              <a:t>营养 </a:t>
            </a:r>
            <a:r>
              <a:rPr lang="en-US" altLang="zh-CN" sz="3600" dirty="0" smtClean="0"/>
              <a:t>· </a:t>
            </a:r>
            <a:r>
              <a:rPr lang="zh-CN" altLang="en-US" sz="3600" dirty="0" smtClean="0"/>
              <a:t>食粮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圣经话语是属灵生命的粮食</a:t>
            </a:r>
            <a:endParaRPr lang="en-US" altLang="zh-CN" sz="3600" dirty="0" smtClean="0"/>
          </a:p>
          <a:p>
            <a:pPr marL="0" indent="4763"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圣经都是神所默示的，于教训，督责，使人归正，教导人学义，都是有益的。</a:t>
            </a:r>
            <a:r>
              <a:rPr lang="en-US" altLang="zh-CN" sz="3600" dirty="0" smtClean="0">
                <a:latin typeface="KaiTi" pitchFamily="49" charset="-122"/>
                <a:ea typeface="KaiTi" pitchFamily="49" charset="-122"/>
              </a:rPr>
              <a:t>							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（提后</a:t>
            </a:r>
            <a:r>
              <a:rPr lang="en-US" sz="2800" dirty="0" smtClean="0">
                <a:latin typeface="SimSun" pitchFamily="2" charset="-122"/>
                <a:ea typeface="SimSun" pitchFamily="2" charset="-122"/>
              </a:rPr>
              <a:t>3:16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）</a:t>
            </a:r>
            <a:endParaRPr lang="en-US" sz="3600" dirty="0" smtClean="0">
              <a:latin typeface="SimSun" pitchFamily="2" charset="-122"/>
              <a:ea typeface="SimSun" pitchFamily="2" charset="-122"/>
            </a:endParaRPr>
          </a:p>
          <a:p>
            <a:pPr marL="0" indent="4763"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这律法书不可离开你的口，总要昼夜思想，好使你谨守遵行这书上所写的一切话。如此，你的道路就可以亨通，凡事顺利。                  </a:t>
            </a:r>
            <a:r>
              <a:rPr lang="en-US" sz="2800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约书亚记</a:t>
            </a:r>
            <a:r>
              <a:rPr lang="en-US" sz="2800" dirty="0" smtClean="0">
                <a:latin typeface="SimSun" pitchFamily="2" charset="-122"/>
                <a:ea typeface="SimSun" pitchFamily="2" charset="-122"/>
              </a:rPr>
              <a:t>1:8)</a:t>
            </a:r>
          </a:p>
          <a:p>
            <a:pPr marL="0" indent="4763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E3ECD0"/>
            </a:gs>
            <a:gs pos="90000">
              <a:srgbClr val="ABDB7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2. </a:t>
            </a:r>
            <a:r>
              <a:rPr lang="zh-CN" altLang="en-US" sz="3600" dirty="0" smtClean="0"/>
              <a:t>呼吸 </a:t>
            </a:r>
            <a:r>
              <a:rPr lang="en-US" altLang="zh-CN" sz="3600" dirty="0" smtClean="0"/>
              <a:t>· </a:t>
            </a:r>
            <a:r>
              <a:rPr lang="zh-CN" altLang="en-US" sz="3600" dirty="0" smtClean="0"/>
              <a:t>与神沟通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祷告是属灵生命呼吸、与神亲密交流</a:t>
            </a:r>
            <a:endParaRPr lang="en-US" altLang="zh-CN" sz="3600" dirty="0" smtClean="0"/>
          </a:p>
          <a:p>
            <a:pPr marL="0" indent="4763"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应当一无挂虑，只要凡事藉着祷告，祈求，和感谢，将你们所要的告诉神。神所赐、出人意外的平安必在基督耶稣里保守你们的心怀意念。    </a:t>
            </a:r>
            <a:r>
              <a:rPr lang="en-US" sz="2800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腓立比书</a:t>
            </a:r>
            <a:r>
              <a:rPr lang="en-US" sz="2800" dirty="0" smtClean="0">
                <a:latin typeface="SimSun" pitchFamily="2" charset="-122"/>
                <a:ea typeface="SimSun" pitchFamily="2" charset="-122"/>
              </a:rPr>
              <a:t>4:6)</a:t>
            </a:r>
            <a:endParaRPr lang="en-US" sz="3600" dirty="0" smtClean="0">
              <a:latin typeface="SimSun" pitchFamily="2" charset="-122"/>
              <a:ea typeface="SimSun" pitchFamily="2" charset="-122"/>
            </a:endParaRPr>
          </a:p>
          <a:p>
            <a:pPr marL="0" indent="4763"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要常常喜乐，不住的祷告，凡事谢恩；因为这是神在基督耶稣里向你们所定的旨意。         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（帖撒罗尼迦前书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5:16-18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）</a:t>
            </a:r>
            <a:endParaRPr lang="en-US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E3ECD0"/>
            </a:gs>
            <a:gs pos="90000">
              <a:srgbClr val="ABDB7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3. </a:t>
            </a:r>
            <a:r>
              <a:rPr lang="zh-CN" altLang="en-US" sz="3600" dirty="0" smtClean="0"/>
              <a:t>生存环境 </a:t>
            </a:r>
            <a:r>
              <a:rPr lang="en-US" altLang="zh-CN" sz="3600" dirty="0" smtClean="0"/>
              <a:t>· </a:t>
            </a:r>
            <a:r>
              <a:rPr lang="zh-CN" altLang="en-US" sz="3600" dirty="0" smtClean="0"/>
              <a:t>教会生活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zh-CN" altLang="en-US" sz="3600" dirty="0" smtClean="0"/>
              <a:t>教会是属灵生命成长的摇篮</a:t>
            </a:r>
            <a:endParaRPr lang="en-US" altLang="zh-CN" sz="3600" dirty="0" smtClean="0"/>
          </a:p>
          <a:p>
            <a:r>
              <a:rPr lang="zh-CN" altLang="en-US" sz="3600" dirty="0" smtClean="0"/>
              <a:t>参加聚会</a:t>
            </a:r>
            <a:endParaRPr lang="en-US" altLang="zh-CN" sz="3600" dirty="0" smtClean="0"/>
          </a:p>
          <a:p>
            <a:pPr marL="0" indent="4763"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因为无论在哪里，有两三个人奉我的名聚会，那里就有我在他们中间。我又告诉你们，若是你们中间有两个人在地上，同心合意的求什么事，我在天上的父必为他们成全。因为无论在那里，有两三个人奉我的名聚会，那里就有我在他们中间。              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（马太福音</a:t>
            </a:r>
            <a:r>
              <a:rPr lang="en-US" sz="2800" dirty="0" smtClean="0">
                <a:latin typeface="SimSun" pitchFamily="2" charset="-122"/>
                <a:ea typeface="SimSun" pitchFamily="2" charset="-122"/>
              </a:rPr>
              <a:t>18:19-20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）</a:t>
            </a:r>
            <a:endParaRPr lang="en-US" sz="36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E3ECD0"/>
            </a:gs>
            <a:gs pos="90000">
              <a:srgbClr val="ABDB7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3. </a:t>
            </a:r>
            <a:r>
              <a:rPr lang="zh-CN" altLang="en-US" sz="3600" dirty="0" smtClean="0"/>
              <a:t>生存环境 </a:t>
            </a:r>
            <a:r>
              <a:rPr lang="en-US" altLang="zh-CN" sz="3600" dirty="0" smtClean="0"/>
              <a:t>· </a:t>
            </a:r>
            <a:r>
              <a:rPr lang="zh-CN" altLang="en-US" sz="3600" dirty="0" smtClean="0"/>
              <a:t>教会生活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教会是属灵生命成长的摇篮</a:t>
            </a:r>
            <a:endParaRPr lang="en-US" altLang="zh-CN" sz="3600" dirty="0" smtClean="0"/>
          </a:p>
          <a:p>
            <a:r>
              <a:rPr lang="zh-CN" altLang="en-US" sz="3600" dirty="0" smtClean="0"/>
              <a:t>参加聚会</a:t>
            </a:r>
            <a:endParaRPr lang="en-US" altLang="zh-CN" sz="3600" dirty="0" smtClean="0"/>
          </a:p>
          <a:p>
            <a:pPr marL="0" indent="4763"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你们不可停止聚会，好像那些停止惯了的人，倒要彼此劝勉，既知道日子临近，就更当如此。        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（希伯来书</a:t>
            </a:r>
            <a:r>
              <a:rPr lang="en-US" sz="2800" dirty="0" smtClean="0">
                <a:latin typeface="SimSun" pitchFamily="2" charset="-122"/>
                <a:ea typeface="SimSun" pitchFamily="2" charset="-122"/>
              </a:rPr>
              <a:t>10:25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）</a:t>
            </a:r>
            <a:endParaRPr lang="en-US" sz="28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E3ECD0"/>
            </a:gs>
            <a:gs pos="90000">
              <a:srgbClr val="ABDB7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3. </a:t>
            </a:r>
            <a:r>
              <a:rPr lang="zh-CN" altLang="en-US" sz="3600" dirty="0" smtClean="0"/>
              <a:t>生存环境 </a:t>
            </a:r>
            <a:r>
              <a:rPr lang="en-US" altLang="zh-CN" sz="3600" dirty="0" smtClean="0"/>
              <a:t>· </a:t>
            </a:r>
            <a:r>
              <a:rPr lang="zh-CN" altLang="en-US" sz="3600" dirty="0" smtClean="0"/>
              <a:t>教会生活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教会是属灵生命成长的摇篮</a:t>
            </a:r>
            <a:endParaRPr lang="en-US" altLang="zh-CN" sz="3600" dirty="0" smtClean="0"/>
          </a:p>
          <a:p>
            <a:r>
              <a:rPr lang="zh-CN" altLang="en-US" sz="3600" dirty="0" smtClean="0"/>
              <a:t>团契生活</a:t>
            </a:r>
            <a:endParaRPr lang="en-US" altLang="zh-CN" sz="3600" dirty="0" smtClean="0"/>
          </a:p>
          <a:p>
            <a:pPr marL="0" indent="4763"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凡事谦虚、温柔、忍耐，用爱心互相宽容，用和平彼此联络，竭力保守圣灵所赐合而力一的心。      </a:t>
            </a:r>
            <a:r>
              <a:rPr lang="en-US" sz="2800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以弗所书</a:t>
            </a:r>
            <a:r>
              <a:rPr lang="en-US" sz="2800" dirty="0" smtClean="0">
                <a:latin typeface="SimSun" pitchFamily="2" charset="-122"/>
                <a:ea typeface="SimSun" pitchFamily="2" charset="-122"/>
              </a:rPr>
              <a:t>4:2-3)</a:t>
            </a:r>
            <a:endParaRPr lang="en-US" sz="28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E3ECD0"/>
            </a:gs>
            <a:gs pos="90000">
              <a:srgbClr val="ABDB7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3. </a:t>
            </a:r>
            <a:r>
              <a:rPr lang="zh-CN" altLang="en-US" sz="3600" dirty="0" smtClean="0"/>
              <a:t>生存环境 </a:t>
            </a:r>
            <a:r>
              <a:rPr lang="en-US" altLang="zh-CN" sz="3600" dirty="0" smtClean="0"/>
              <a:t>· </a:t>
            </a:r>
            <a:r>
              <a:rPr lang="zh-CN" altLang="en-US" sz="3600" dirty="0" smtClean="0"/>
              <a:t>教会生活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教会是属灵生命成长的摇篮</a:t>
            </a:r>
            <a:endParaRPr lang="en-US" altLang="zh-CN" sz="3600" dirty="0" smtClean="0"/>
          </a:p>
          <a:p>
            <a:r>
              <a:rPr lang="zh-CN" altLang="en-US" sz="3600" dirty="0" smtClean="0"/>
              <a:t>参与服事</a:t>
            </a:r>
            <a:endParaRPr lang="en-US" altLang="zh-CN" sz="3600" dirty="0" smtClean="0"/>
          </a:p>
          <a:p>
            <a:pPr marL="0" indent="4763"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你们要互相款待，不发怨言。各人要照所得的恩赐彼此服事，作神百般恩赐的好管家。              </a:t>
            </a:r>
            <a:r>
              <a:rPr lang="en-US" altLang="zh-CN" sz="3600" dirty="0" smtClean="0">
                <a:latin typeface="KaiTi" pitchFamily="49" charset="-122"/>
                <a:ea typeface="KaiTi" pitchFamily="49" charset="-122"/>
              </a:rPr>
              <a:t/>
            </a:r>
            <a:br>
              <a:rPr lang="en-US" altLang="zh-CN" sz="3600" dirty="0" smtClean="0">
                <a:latin typeface="KaiTi" pitchFamily="49" charset="-122"/>
                <a:ea typeface="KaiTi" pitchFamily="49" charset="-122"/>
              </a:rPr>
            </a:br>
            <a:r>
              <a:rPr lang="en-US" altLang="zh-CN" sz="3600" dirty="0" smtClean="0">
                <a:latin typeface="KaiTi" pitchFamily="49" charset="-122"/>
                <a:ea typeface="KaiTi" pitchFamily="49" charset="-122"/>
              </a:rPr>
              <a:t>                    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（彼得前书</a:t>
            </a:r>
            <a:r>
              <a:rPr lang="en-US" sz="2800" dirty="0" smtClean="0">
                <a:latin typeface="SimSun" pitchFamily="2" charset="-122"/>
                <a:ea typeface="SimSun" pitchFamily="2" charset="-122"/>
              </a:rPr>
              <a:t>4:7-10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）</a:t>
            </a:r>
            <a:endParaRPr lang="en-US" sz="28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E3ECD0"/>
            </a:gs>
            <a:gs pos="90000">
              <a:srgbClr val="ABDB7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圣餐礼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28955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持守圣餐礼是基督徒的本分</a:t>
            </a:r>
            <a:endParaRPr lang="en-US" altLang="zh-CN" sz="3600" dirty="0" smtClean="0"/>
          </a:p>
          <a:p>
            <a:r>
              <a:rPr lang="zh-CN" altLang="en-US" sz="3600" dirty="0" smtClean="0"/>
              <a:t>圣餐是纪念主在十字架上成就的救恩</a:t>
            </a:r>
            <a:endParaRPr lang="en-US" altLang="zh-CN" sz="3600" dirty="0" smtClean="0"/>
          </a:p>
          <a:p>
            <a:pPr marL="0" indent="4763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当日传给你们的、原是从主领受的、就是主耶稣被卖的那一夜、拿起饼来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、祝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谢了、就擘开、说、这是我的身体、为你们舍的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．你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们应当如此行、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为的是记念我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。饭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后、也照样拿起杯来、说、这杯是用我的血所立的新约．你们每逢喝的时候、要如此行、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为的是记念我</a:t>
            </a:r>
            <a:r>
              <a:rPr lang="zh-CN" altLang="en-US" sz="3600" dirty="0" smtClean="0"/>
              <a:t>。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哥</a:t>
            </a:r>
            <a:r>
              <a:rPr lang="zh-CN" altLang="en-US" sz="2800" dirty="0">
                <a:latin typeface="SimSun" pitchFamily="2" charset="-122"/>
                <a:ea typeface="SimSun" pitchFamily="2" charset="-122"/>
              </a:rPr>
              <a:t>林多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前书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11</a:t>
            </a:r>
            <a:r>
              <a:rPr lang="en-US" sz="2800" dirty="0" smtClean="0">
                <a:latin typeface="SimSun" pitchFamily="2" charset="-122"/>
                <a:ea typeface="SimSun" pitchFamily="2" charset="-122"/>
              </a:rPr>
              <a:t>: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23</a:t>
            </a:r>
            <a:r>
              <a:rPr lang="en-US" sz="2800" dirty="0" smtClean="0">
                <a:latin typeface="SimSun" pitchFamily="2" charset="-122"/>
                <a:ea typeface="SimSun" pitchFamily="2" charset="-122"/>
              </a:rPr>
              <a:t>-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25</a:t>
            </a:r>
            <a:endParaRPr lang="en-US" sz="28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E3ECD0"/>
            </a:gs>
            <a:gs pos="90000">
              <a:srgbClr val="ABDB7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圣餐礼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28955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圣餐是省察和激励自己</a:t>
            </a:r>
            <a:endParaRPr lang="en-US" altLang="zh-CN" sz="3600" dirty="0" smtClean="0"/>
          </a:p>
          <a:p>
            <a:pPr marL="0" indent="4763">
              <a:buNone/>
            </a:pPr>
            <a:r>
              <a:rPr lang="zh-CN" altLang="en-US" sz="3600" dirty="0" smtClean="0">
                <a:solidFill>
                  <a:srgbClr val="00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你</a:t>
            </a:r>
            <a:r>
              <a:rPr lang="zh-CN" altLang="en-US" sz="3600" dirty="0">
                <a:solidFill>
                  <a:srgbClr val="00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们每逢吃这饼、喝这杯、是表明主的死、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直等到他来</a:t>
            </a:r>
            <a:r>
              <a:rPr lang="zh-CN" altLang="en-US" sz="3600" dirty="0" smtClean="0">
                <a:solidFill>
                  <a:srgbClr val="00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。所</a:t>
            </a:r>
            <a:r>
              <a:rPr lang="zh-CN" altLang="en-US" sz="3600" dirty="0">
                <a:solidFill>
                  <a:srgbClr val="00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以无论何人、不按理吃主的饼、喝主的杯、就是干犯主的身主的血了</a:t>
            </a:r>
            <a:r>
              <a:rPr lang="zh-CN" altLang="en-US" sz="3600" dirty="0" smtClean="0">
                <a:solidFill>
                  <a:srgbClr val="00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3600" dirty="0" smtClean="0">
                <a:solidFill>
                  <a:srgbClr val="C0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应当自己省察</a:t>
            </a:r>
            <a:r>
              <a:rPr lang="zh-CN" altLang="en-US" sz="3600" dirty="0">
                <a:solidFill>
                  <a:srgbClr val="00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、然后吃这饼、喝这杯</a:t>
            </a:r>
            <a:r>
              <a:rPr lang="zh-CN" altLang="en-US" sz="3600" dirty="0" smtClean="0">
                <a:solidFill>
                  <a:srgbClr val="00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。因</a:t>
            </a:r>
            <a:r>
              <a:rPr lang="zh-CN" altLang="en-US" sz="3600" dirty="0">
                <a:solidFill>
                  <a:srgbClr val="00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为人吃喝、若不分辨是主的身体、就是吃喝自己的罪了</a:t>
            </a:r>
            <a:r>
              <a:rPr lang="zh-CN" altLang="en-US" sz="3600" dirty="0" smtClean="0">
                <a:solidFill>
                  <a:srgbClr val="00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。  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哥</a:t>
            </a:r>
            <a:r>
              <a:rPr lang="zh-CN" altLang="en-US" sz="2800" dirty="0">
                <a:latin typeface="SimSun" pitchFamily="2" charset="-122"/>
                <a:ea typeface="SimSun" pitchFamily="2" charset="-122"/>
              </a:rPr>
              <a:t>林多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前书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11</a:t>
            </a:r>
            <a:r>
              <a:rPr lang="en-US" sz="2800" dirty="0" smtClean="0">
                <a:latin typeface="SimSun" pitchFamily="2" charset="-122"/>
                <a:ea typeface="SimSun" pitchFamily="2" charset="-122"/>
              </a:rPr>
              <a:t>: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26</a:t>
            </a:r>
            <a:r>
              <a:rPr lang="en-US" sz="2800" dirty="0" smtClean="0">
                <a:latin typeface="SimSun" pitchFamily="2" charset="-122"/>
                <a:ea typeface="SimSun" pitchFamily="2" charset="-122"/>
              </a:rPr>
              <a:t>-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29</a:t>
            </a:r>
            <a:endParaRPr lang="en-US" sz="28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562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4114800"/>
          </a:xfrm>
        </p:spPr>
        <p:txBody>
          <a:bodyPr>
            <a:normAutofit/>
          </a:bodyPr>
          <a:lstStyle/>
          <a:p>
            <a:pPr algn="l"/>
            <a:r>
              <a:rPr lang="zh-CN" altLang="en-US" sz="9800" dirty="0" smtClean="0">
                <a:solidFill>
                  <a:schemeClr val="bg1"/>
                </a:solidFill>
                <a:effectLst>
                  <a:glow rad="101600">
                    <a:srgbClr val="28212C">
                      <a:alpha val="60000"/>
                    </a:srgbClr>
                  </a:glow>
                </a:effectLst>
              </a:rPr>
              <a:t>圣  餐</a:t>
            </a:r>
            <a:r>
              <a:rPr lang="en-US" altLang="zh-CN" dirty="0" smtClean="0">
                <a:solidFill>
                  <a:schemeClr val="bg1"/>
                </a:solidFill>
                <a:effectLst>
                  <a:glow rad="101600">
                    <a:srgbClr val="28212C">
                      <a:alpha val="60000"/>
                    </a:srgbClr>
                  </a:glow>
                </a:effectLst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effectLst>
                  <a:glow rad="101600">
                    <a:srgbClr val="28212C">
                      <a:alpha val="60000"/>
                    </a:srgbClr>
                  </a:glow>
                </a:effectLst>
              </a:rPr>
            </a:br>
            <a:r>
              <a:rPr lang="en-US" altLang="zh-CN" sz="3600" dirty="0" smtClean="0">
                <a:solidFill>
                  <a:schemeClr val="bg1"/>
                </a:solidFill>
                <a:effectLst>
                  <a:glow rad="101600">
                    <a:srgbClr val="28212C">
                      <a:alpha val="60000"/>
                    </a:srgbClr>
                  </a:glow>
                </a:effectLst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  <a:effectLst>
                  <a:glow rad="101600">
                    <a:srgbClr val="28212C">
                      <a:alpha val="60000"/>
                    </a:srgbClr>
                  </a:glow>
                </a:effectLst>
              </a:rPr>
            </a:br>
            <a:r>
              <a:rPr lang="en-US" altLang="zh-CN" sz="5300" dirty="0" smtClean="0">
                <a:solidFill>
                  <a:schemeClr val="bg1"/>
                </a:solidFill>
                <a:effectLst>
                  <a:glow rad="101600">
                    <a:srgbClr val="28212C">
                      <a:alpha val="60000"/>
                    </a:srgbClr>
                  </a:glow>
                </a:effectLst>
              </a:rPr>
              <a:t>COMMUNION</a:t>
            </a:r>
            <a:endParaRPr lang="en-CA" dirty="0">
              <a:solidFill>
                <a:schemeClr val="bg1"/>
              </a:solidFill>
              <a:effectLst>
                <a:glow rad="101600">
                  <a:srgbClr val="28212C">
                    <a:alpha val="60000"/>
                  </a:srgbClr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5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ptism background"/>
          <p:cNvPicPr>
            <a:picLocks noChangeAspect="1" noChangeArrowheads="1"/>
          </p:cNvPicPr>
          <p:nvPr/>
        </p:nvPicPr>
        <p:blipFill>
          <a:blip r:embed="rId2" cstate="print"/>
          <a:srcRect l="6400" t="9697" r="7200" b="7879"/>
          <a:stretch>
            <a:fillRect/>
          </a:stretch>
        </p:blipFill>
        <p:spPr bwMode="auto">
          <a:xfrm>
            <a:off x="152399" y="149577"/>
            <a:ext cx="8839201" cy="6556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00206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762000" y="609600"/>
            <a:ext cx="655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imHei" pitchFamily="49" charset="-122"/>
                <a:ea typeface="SimHei" pitchFamily="49" charset="-122"/>
              </a:rPr>
              <a:t>受洗弟兄姊妹名单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（按报名顺序）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	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鞠云美</a:t>
            </a:r>
            <a:endParaRPr lang="en-US" altLang="zh-CN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	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杨凯翔</a:t>
            </a:r>
            <a:endParaRPr lang="en-US" altLang="zh-CN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	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何小虎</a:t>
            </a:r>
            <a:endParaRPr lang="en-US" altLang="zh-CN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	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孙嘉惠</a:t>
            </a:r>
            <a:endParaRPr lang="en-US" altLang="zh-CN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	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赵雪茹</a:t>
            </a:r>
            <a:endParaRPr lang="en-US" altLang="zh-CN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	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彭美妙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92" y="0"/>
            <a:ext cx="91557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zh-CN" altLang="en-US" sz="54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</a:rPr>
              <a:t>颁发受洗证书、礼物</a:t>
            </a:r>
            <a:endParaRPr lang="en-CA" sz="5400" dirty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63754" y="2514600"/>
            <a:ext cx="5170646" cy="342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effectLst>
                  <a:glow rad="50800">
                    <a:srgbClr val="DEA9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鞠云美</a:t>
            </a:r>
            <a:endParaRPr lang="en-US" altLang="zh-CN" sz="5400" dirty="0" smtClean="0">
              <a:solidFill>
                <a:schemeClr val="bg1"/>
              </a:solidFill>
              <a:effectLst>
                <a:glow rad="50800">
                  <a:srgbClr val="DEA900"/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5400" dirty="0">
                <a:solidFill>
                  <a:schemeClr val="bg1"/>
                </a:solidFill>
                <a:effectLst>
                  <a:glow rad="50800">
                    <a:srgbClr val="DEA9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杨凯</a:t>
            </a:r>
            <a:r>
              <a:rPr lang="zh-CN" altLang="en-US" sz="5400" dirty="0" smtClean="0">
                <a:solidFill>
                  <a:schemeClr val="bg1"/>
                </a:solidFill>
                <a:effectLst>
                  <a:glow rad="50800">
                    <a:srgbClr val="DEA9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翔</a:t>
            </a:r>
            <a:endParaRPr lang="en-US" altLang="zh-CN" sz="5400" dirty="0" smtClean="0">
              <a:solidFill>
                <a:schemeClr val="bg1"/>
              </a:solidFill>
              <a:effectLst>
                <a:glow rad="50800">
                  <a:srgbClr val="DEA900"/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5400" dirty="0">
                <a:solidFill>
                  <a:schemeClr val="bg1"/>
                </a:solidFill>
                <a:effectLst>
                  <a:glow rad="50800">
                    <a:srgbClr val="DEA9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何小</a:t>
            </a:r>
            <a:r>
              <a:rPr lang="zh-CN" altLang="en-US" sz="5400" dirty="0" smtClean="0">
                <a:solidFill>
                  <a:schemeClr val="bg1"/>
                </a:solidFill>
                <a:effectLst>
                  <a:glow rad="50800">
                    <a:srgbClr val="DEA9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虎</a:t>
            </a:r>
            <a:endParaRPr lang="en-US" altLang="zh-CN" sz="5400" dirty="0" smtClean="0">
              <a:solidFill>
                <a:schemeClr val="bg1"/>
              </a:solidFill>
              <a:effectLst>
                <a:glow rad="50800">
                  <a:srgbClr val="DEA900"/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5400" dirty="0">
                <a:solidFill>
                  <a:schemeClr val="bg1"/>
                </a:solidFill>
                <a:effectLst>
                  <a:glow rad="50800">
                    <a:srgbClr val="DEA9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孙嘉</a:t>
            </a:r>
            <a:r>
              <a:rPr lang="zh-CN" altLang="en-US" sz="5400" dirty="0" smtClean="0">
                <a:solidFill>
                  <a:schemeClr val="bg1"/>
                </a:solidFill>
                <a:effectLst>
                  <a:glow rad="50800">
                    <a:srgbClr val="DEA9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惠</a:t>
            </a:r>
            <a:endParaRPr lang="en-US" altLang="zh-CN" sz="5400" dirty="0" smtClean="0">
              <a:solidFill>
                <a:schemeClr val="bg1"/>
              </a:solidFill>
              <a:effectLst>
                <a:glow rad="50800">
                  <a:srgbClr val="DEA900"/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5400" dirty="0">
                <a:solidFill>
                  <a:schemeClr val="bg1"/>
                </a:solidFill>
                <a:effectLst>
                  <a:glow rad="50800">
                    <a:srgbClr val="DEA9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赵雪</a:t>
            </a:r>
            <a:r>
              <a:rPr lang="zh-CN" altLang="en-US" sz="5400" dirty="0" smtClean="0">
                <a:solidFill>
                  <a:schemeClr val="bg1"/>
                </a:solidFill>
                <a:effectLst>
                  <a:glow rad="50800">
                    <a:srgbClr val="DEA9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茹</a:t>
            </a:r>
            <a:endParaRPr lang="en-US" altLang="zh-CN" sz="5400" dirty="0" smtClean="0">
              <a:solidFill>
                <a:schemeClr val="bg1"/>
              </a:solidFill>
              <a:effectLst>
                <a:glow rad="50800">
                  <a:srgbClr val="DEA900"/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5400" dirty="0">
                <a:solidFill>
                  <a:schemeClr val="bg1"/>
                </a:solidFill>
                <a:effectLst>
                  <a:glow rad="50800">
                    <a:srgbClr val="DEA9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彭美妙</a:t>
            </a:r>
            <a:endParaRPr lang="en-CA" sz="5400" dirty="0">
              <a:solidFill>
                <a:schemeClr val="bg1"/>
              </a:solidFill>
              <a:effectLst>
                <a:glow rad="50800">
                  <a:srgbClr val="DEA900"/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62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ptism background"/>
          <p:cNvPicPr>
            <a:picLocks noChangeAspect="1" noChangeArrowheads="1"/>
          </p:cNvPicPr>
          <p:nvPr/>
        </p:nvPicPr>
        <p:blipFill>
          <a:blip r:embed="rId2" cstate="print"/>
          <a:srcRect l="6400" t="9697" r="7200" b="7879"/>
          <a:stretch>
            <a:fillRect/>
          </a:stretch>
        </p:blipFill>
        <p:spPr bwMode="auto">
          <a:xfrm>
            <a:off x="152399" y="149577"/>
            <a:ext cx="8839201" cy="6556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00206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762000" y="609600"/>
            <a:ext cx="6553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imHei" pitchFamily="49" charset="-122"/>
                <a:ea typeface="SimHei" pitchFamily="49" charset="-122"/>
              </a:rPr>
              <a:t>受洗见证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（按报名顺序）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杨凯翔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何小虎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孙嘉惠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赵雪茹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彭美妙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286000"/>
            <a:ext cx="350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鞠云美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姐妹</a:t>
            </a:r>
            <a:endParaRPr lang="en-US" altLang="zh-CN" sz="6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ptism background"/>
          <p:cNvPicPr>
            <a:picLocks noChangeAspect="1" noChangeArrowheads="1"/>
          </p:cNvPicPr>
          <p:nvPr/>
        </p:nvPicPr>
        <p:blipFill>
          <a:blip r:embed="rId2" cstate="print"/>
          <a:srcRect l="6400" t="9697" r="7200" b="7879"/>
          <a:stretch>
            <a:fillRect/>
          </a:stretch>
        </p:blipFill>
        <p:spPr bwMode="auto">
          <a:xfrm>
            <a:off x="152399" y="149577"/>
            <a:ext cx="8839201" cy="6556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00206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762000" y="609600"/>
            <a:ext cx="6553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imHei" pitchFamily="49" charset="-122"/>
                <a:ea typeface="SimHei" pitchFamily="49" charset="-122"/>
              </a:rPr>
              <a:t>受洗见证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（按报名顺序）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鞠云美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何小虎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孙嘉惠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赵雪茹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彭美妙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286000"/>
            <a:ext cx="350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杨凯翔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弟兄</a:t>
            </a:r>
            <a:endParaRPr lang="en-US" altLang="zh-CN" sz="6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ptism background"/>
          <p:cNvPicPr>
            <a:picLocks noChangeAspect="1" noChangeArrowheads="1"/>
          </p:cNvPicPr>
          <p:nvPr/>
        </p:nvPicPr>
        <p:blipFill>
          <a:blip r:embed="rId2" cstate="print"/>
          <a:srcRect l="6400" t="9697" r="7200" b="7879"/>
          <a:stretch>
            <a:fillRect/>
          </a:stretch>
        </p:blipFill>
        <p:spPr bwMode="auto">
          <a:xfrm>
            <a:off x="152399" y="149577"/>
            <a:ext cx="8839201" cy="6556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00206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762000" y="609600"/>
            <a:ext cx="6553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imHei" pitchFamily="49" charset="-122"/>
                <a:ea typeface="SimHei" pitchFamily="49" charset="-122"/>
              </a:rPr>
              <a:t>受洗见证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（按报名顺序）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鞠云美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杨凯翔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孙嘉惠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赵雪茹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彭美妙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286000"/>
            <a:ext cx="350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何小虎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弟兄</a:t>
            </a:r>
            <a:endParaRPr lang="en-US" altLang="zh-CN" sz="6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ptism background"/>
          <p:cNvPicPr>
            <a:picLocks noChangeAspect="1" noChangeArrowheads="1"/>
          </p:cNvPicPr>
          <p:nvPr/>
        </p:nvPicPr>
        <p:blipFill>
          <a:blip r:embed="rId2" cstate="print"/>
          <a:srcRect l="6400" t="9697" r="7200" b="7879"/>
          <a:stretch>
            <a:fillRect/>
          </a:stretch>
        </p:blipFill>
        <p:spPr bwMode="auto">
          <a:xfrm>
            <a:off x="152399" y="149577"/>
            <a:ext cx="8839201" cy="6556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00206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762000" y="609600"/>
            <a:ext cx="6553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imHei" pitchFamily="49" charset="-122"/>
                <a:ea typeface="SimHei" pitchFamily="49" charset="-122"/>
              </a:rPr>
              <a:t>受洗见证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（按报名顺序）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鞠云美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杨凯翔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何小虎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赵雪茹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彭美妙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286000"/>
            <a:ext cx="350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孙嘉惠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姐妹</a:t>
            </a:r>
            <a:endParaRPr lang="en-US" altLang="zh-CN" sz="6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ptism background"/>
          <p:cNvPicPr>
            <a:picLocks noChangeAspect="1" noChangeArrowheads="1"/>
          </p:cNvPicPr>
          <p:nvPr/>
        </p:nvPicPr>
        <p:blipFill>
          <a:blip r:embed="rId2" cstate="print"/>
          <a:srcRect l="6400" t="9697" r="7200" b="7879"/>
          <a:stretch>
            <a:fillRect/>
          </a:stretch>
        </p:blipFill>
        <p:spPr bwMode="auto">
          <a:xfrm>
            <a:off x="152399" y="149577"/>
            <a:ext cx="8839201" cy="6556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00206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762000" y="609600"/>
            <a:ext cx="6553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imHei" pitchFamily="49" charset="-122"/>
                <a:ea typeface="SimHei" pitchFamily="49" charset="-122"/>
              </a:rPr>
              <a:t>受洗见证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（按报名顺序）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鞠云美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杨凯翔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何小虎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孙嘉惠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彭美妙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286000"/>
            <a:ext cx="350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赵雪茹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姐妹</a:t>
            </a:r>
            <a:endParaRPr lang="en-US" altLang="zh-CN" sz="6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ptism background"/>
          <p:cNvPicPr>
            <a:picLocks noChangeAspect="1" noChangeArrowheads="1"/>
          </p:cNvPicPr>
          <p:nvPr/>
        </p:nvPicPr>
        <p:blipFill>
          <a:blip r:embed="rId2" cstate="print"/>
          <a:srcRect l="6400" t="9697" r="7200" b="7879"/>
          <a:stretch>
            <a:fillRect/>
          </a:stretch>
        </p:blipFill>
        <p:spPr bwMode="auto">
          <a:xfrm>
            <a:off x="152399" y="149577"/>
            <a:ext cx="8839201" cy="6556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00206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762000" y="609600"/>
            <a:ext cx="6553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imHei" pitchFamily="49" charset="-122"/>
                <a:ea typeface="SimHei" pitchFamily="49" charset="-122"/>
              </a:rPr>
              <a:t>受洗见证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（按报名顺序）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鞠云美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杨凯翔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何小虎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孙嘉惠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赵雪茹</a:t>
            </a:r>
            <a:endParaRPr lang="en-US" altLang="zh-C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  <a:p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286000"/>
            <a:ext cx="350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彭美妙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姐妹</a:t>
            </a:r>
            <a:endParaRPr lang="en-US" altLang="zh-CN" sz="6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 descr="Image result for new life backgrounds"/>
          <p:cNvPicPr>
            <a:picLocks noChangeAspect="1" noChangeArrowheads="1"/>
          </p:cNvPicPr>
          <p:nvPr/>
        </p:nvPicPr>
        <p:blipFill>
          <a:blip r:embed="rId2" cstate="email"/>
          <a:srcRect r="11419"/>
          <a:stretch>
            <a:fillRect/>
          </a:stretch>
        </p:blipFill>
        <p:spPr bwMode="auto">
          <a:xfrm>
            <a:off x="76200" y="76200"/>
            <a:ext cx="8915400" cy="670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762000" y="914400"/>
            <a:ext cx="441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effectLst>
                  <a:outerShdw blurRad="50800" dist="50800" dir="18900000" algn="bl" rotWithShape="0">
                    <a:srgbClr val="FFFF00"/>
                  </a:outerShdw>
                </a:effectLst>
                <a:latin typeface="SimHei" pitchFamily="49" charset="-122"/>
                <a:ea typeface="SimHei" pitchFamily="49" charset="-122"/>
              </a:rPr>
              <a:t>信</a:t>
            </a:r>
            <a:r>
              <a:rPr lang="zh-CN" altLang="en-US" sz="4400" dirty="0" smtClean="0">
                <a:effectLst>
                  <a:outerShdw blurRad="50800" dist="50800" dir="18900000" algn="bl" rotWithShape="0">
                    <a:srgbClr val="FFFF00"/>
                  </a:outerShdw>
                </a:effectLst>
                <a:latin typeface="SimHei" pitchFamily="49" charset="-122"/>
                <a:ea typeface="SimHei" pitchFamily="49" charset="-122"/>
              </a:rPr>
              <a:t>息：</a:t>
            </a:r>
            <a:endParaRPr lang="en-US" altLang="zh-CN" sz="4400" dirty="0" smtClean="0">
              <a:effectLst>
                <a:outerShdw blurRad="50800" dist="50800" dir="18900000" algn="bl" rotWithShape="0">
                  <a:srgbClr val="FFFF00"/>
                </a:outerShdw>
              </a:effectLst>
              <a:latin typeface="SimHei" pitchFamily="49" charset="-122"/>
              <a:ea typeface="SimHei" pitchFamily="49" charset="-122"/>
            </a:endParaRPr>
          </a:p>
          <a:p>
            <a:endParaRPr lang="en-CA" altLang="zh-CN" sz="2800" dirty="0" smtClean="0">
              <a:effectLst>
                <a:outerShdw blurRad="50800" dist="50800" dir="18900000" algn="bl" rotWithShape="0">
                  <a:srgbClr val="FFFF00"/>
                </a:outerShdw>
              </a:effectLst>
              <a:latin typeface="SimHei" pitchFamily="49" charset="-122"/>
              <a:ea typeface="SimHei" pitchFamily="49" charset="-122"/>
            </a:endParaRPr>
          </a:p>
          <a:p>
            <a:r>
              <a:rPr lang="zh-CN" altLang="en-US" sz="6600" dirty="0" smtClean="0">
                <a:effectLst>
                  <a:outerShdw blurRad="50800" dist="50800" dir="18900000" algn="bl" rotWithShape="0">
                    <a:srgbClr val="FFFF00"/>
                  </a:outerShdw>
                </a:effectLst>
                <a:latin typeface="SimHei" pitchFamily="49" charset="-122"/>
                <a:ea typeface="SimHei" pitchFamily="49" charset="-122"/>
              </a:rPr>
              <a:t> 新生命</a:t>
            </a:r>
            <a:endParaRPr lang="en-US" altLang="zh-CN" sz="6600" dirty="0" smtClean="0">
              <a:effectLst>
                <a:outerShdw blurRad="50800" dist="50800" dir="18900000" algn="bl" rotWithShape="0">
                  <a:srgbClr val="FFFF00"/>
                </a:outerShdw>
              </a:effectLst>
              <a:latin typeface="SimHei" pitchFamily="49" charset="-122"/>
              <a:ea typeface="SimHei" pitchFamily="49" charset="-122"/>
            </a:endParaRPr>
          </a:p>
          <a:p>
            <a:r>
              <a:rPr lang="en-US" altLang="zh-CN" sz="6600" dirty="0">
                <a:effectLst>
                  <a:outerShdw blurRad="50800" dist="50800" dir="18900000" algn="bl" rotWithShape="0">
                    <a:srgbClr val="FFFF00"/>
                  </a:outerShdw>
                </a:effectLst>
                <a:latin typeface="SimHei" pitchFamily="49" charset="-122"/>
                <a:ea typeface="SimHei" pitchFamily="49" charset="-122"/>
              </a:rPr>
              <a:t> </a:t>
            </a:r>
            <a:r>
              <a:rPr lang="en-US" altLang="zh-CN" sz="6600" dirty="0" smtClean="0">
                <a:effectLst>
                  <a:outerShdw blurRad="50800" dist="50800" dir="18900000" algn="bl" rotWithShape="0">
                    <a:srgbClr val="FFFF00"/>
                  </a:outerShdw>
                </a:effectLst>
                <a:latin typeface="SimHei" pitchFamily="49" charset="-122"/>
                <a:ea typeface="SimHei" pitchFamily="49" charset="-122"/>
              </a:rPr>
              <a:t>   </a:t>
            </a:r>
            <a:r>
              <a:rPr lang="zh-CN" altLang="en-US" sz="4400" dirty="0" smtClean="0">
                <a:effectLst>
                  <a:outerShdw blurRad="50800" dist="50800" dir="18900000" algn="bl" rotWithShape="0">
                    <a:srgbClr val="FFFF00"/>
                  </a:outerShdw>
                </a:effectLst>
                <a:latin typeface="SimHei" pitchFamily="49" charset="-122"/>
                <a:ea typeface="SimHei" pitchFamily="49" charset="-122"/>
              </a:rPr>
              <a:t>的</a:t>
            </a:r>
            <a:endParaRPr lang="en-US" altLang="zh-CN" sz="6600" dirty="0" smtClean="0">
              <a:effectLst>
                <a:outerShdw blurRad="50800" dist="50800" dir="18900000" algn="bl" rotWithShape="0">
                  <a:srgbClr val="FFFF00"/>
                </a:outerShdw>
              </a:effectLst>
              <a:latin typeface="SimHei" pitchFamily="49" charset="-122"/>
              <a:ea typeface="SimHei" pitchFamily="49" charset="-122"/>
            </a:endParaRPr>
          </a:p>
          <a:p>
            <a:r>
              <a:rPr lang="en-US" altLang="zh-CN" sz="6600" dirty="0" smtClean="0">
                <a:effectLst>
                  <a:outerShdw blurRad="50800" dist="50800" dir="18900000" algn="bl" rotWithShape="0">
                    <a:srgbClr val="FFFF00"/>
                  </a:outerShdw>
                </a:effectLst>
                <a:latin typeface="SimHei" pitchFamily="49" charset="-122"/>
                <a:ea typeface="SimHei" pitchFamily="49" charset="-122"/>
              </a:rPr>
              <a:t>     </a:t>
            </a:r>
            <a:r>
              <a:rPr lang="zh-CN" altLang="en-US" sz="6600" dirty="0" smtClean="0">
                <a:effectLst>
                  <a:outerShdw blurRad="50800" dist="50800" dir="18900000" algn="bl" rotWithShape="0">
                    <a:srgbClr val="FFFF00"/>
                  </a:outerShdw>
                </a:effectLst>
                <a:latin typeface="SimHei" pitchFamily="49" charset="-122"/>
                <a:ea typeface="SimHei" pitchFamily="49" charset="-122"/>
              </a:rPr>
              <a:t>成长</a:t>
            </a:r>
            <a:endParaRPr lang="en-US" altLang="zh-CN" sz="6600" dirty="0" smtClean="0">
              <a:effectLst>
                <a:outerShdw blurRad="50800" dist="50800" dir="18900000" algn="bl" rotWithShape="0">
                  <a:srgbClr val="FFFF00"/>
                </a:outerShdw>
              </a:effectLst>
              <a:latin typeface="SimHei" pitchFamily="49" charset="-122"/>
              <a:ea typeface="SimHei" pitchFamily="49" charset="-122"/>
            </a:endParaRPr>
          </a:p>
          <a:p>
            <a:endParaRPr lang="en-US" altLang="zh-CN" dirty="0" smtClean="0">
              <a:effectLst>
                <a:outerShdw blurRad="50800" dist="50800" dir="18900000" algn="bl" rotWithShape="0">
                  <a:srgbClr val="FFFF00"/>
                </a:outerShdw>
              </a:effectLst>
            </a:endParaRPr>
          </a:p>
          <a:p>
            <a:r>
              <a:rPr lang="en-US" altLang="zh-CN" dirty="0" smtClean="0">
                <a:effectLst>
                  <a:outerShdw blurRad="50800" dist="50800" dir="18900000" algn="bl" rotWithShape="0">
                    <a:srgbClr val="FFFF00"/>
                  </a:outerShdw>
                </a:effectLst>
              </a:rPr>
              <a:t>	   </a:t>
            </a:r>
            <a:endParaRPr lang="en-US" dirty="0">
              <a:effectLst>
                <a:outerShdw blurRad="50800" dist="50800" dir="18900000" algn="bl" rotWithShape="0">
                  <a:srgbClr val="FFFF00"/>
                </a:outerShdw>
              </a:effectLst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1214</Words>
  <Application>Microsoft Office PowerPoint</Application>
  <PresentationFormat>On-screen Show (4:3)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KaiTi</vt:lpstr>
      <vt:lpstr>SimHei</vt:lpstr>
      <vt:lpstr>SimHei</vt:lpstr>
      <vt:lpstr>SimSun</vt:lpstr>
      <vt:lpstr>Arial</vt:lpstr>
      <vt:lpstr>Calibri</vt:lpstr>
      <vt:lpstr>Times New Roman</vt:lpstr>
      <vt:lpstr>Wide Latin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营养 · 食粮</vt:lpstr>
      <vt:lpstr>2. 呼吸 · 与神沟通</vt:lpstr>
      <vt:lpstr>3. 生存环境 · 教会生活</vt:lpstr>
      <vt:lpstr>3. 生存环境 · 教会生活</vt:lpstr>
      <vt:lpstr>3. 生存环境 · 教会生活</vt:lpstr>
      <vt:lpstr>3. 生存环境 · 教会生活</vt:lpstr>
      <vt:lpstr>圣餐礼</vt:lpstr>
      <vt:lpstr>圣餐礼</vt:lpstr>
      <vt:lpstr>圣  餐  COMMUNION</vt:lpstr>
      <vt:lpstr>颁发受洗证书、礼物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 Li</dc:creator>
  <cp:lastModifiedBy>dli</cp:lastModifiedBy>
  <cp:revision>15</cp:revision>
  <dcterms:created xsi:type="dcterms:W3CDTF">2006-08-16T00:00:00Z</dcterms:created>
  <dcterms:modified xsi:type="dcterms:W3CDTF">2017-07-20T10:36:01Z</dcterms:modified>
</cp:coreProperties>
</file>