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7" r:id="rId2"/>
    <p:sldId id="259" r:id="rId3"/>
    <p:sldId id="256" r:id="rId4"/>
    <p:sldId id="258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828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7132A5-835B-45B9-894F-C0CC9E14525E}" type="datetimeFigureOut">
              <a:rPr lang="en-CA" smtClean="0"/>
              <a:t>04/08/2017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FD66C8-A7C4-4219-BA2F-89741735E10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765668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D66C8-A7C4-4219-BA2F-89741735E105}" type="slidenum">
              <a:rPr lang="en-CA" smtClean="0"/>
              <a:t>22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42220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D6409-3FF0-4C99-AB03-8E4B7586462A}" type="datetime1">
              <a:rPr lang="en-CA" smtClean="0"/>
              <a:t>04/08/2017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883CA-581E-4E0D-B245-08BFE17ADD8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0212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7DB35-4199-4C7A-A6BA-79DD0F8CAAD9}" type="datetime1">
              <a:rPr lang="en-CA" smtClean="0"/>
              <a:t>04/08/2017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883CA-581E-4E0D-B245-08BFE17ADD8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27266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365125"/>
            <a:ext cx="1478756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365125"/>
            <a:ext cx="4321969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DA969-1626-447F-ABC4-7DB20EED662A}" type="datetime1">
              <a:rPr lang="en-CA" smtClean="0"/>
              <a:t>04/08/2017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883CA-581E-4E0D-B245-08BFE17ADD8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3127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8BF80-B082-46A9-BAAB-9C8A3A240C5B}" type="datetime1">
              <a:rPr lang="en-CA" smtClean="0"/>
              <a:t>04/08/2017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883CA-581E-4E0D-B245-08BFE17ADD8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1122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B5A7D-89F8-4FD0-B8F3-7B0449C342BF}" type="datetime1">
              <a:rPr lang="en-CA" smtClean="0"/>
              <a:t>04/08/2017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883CA-581E-4E0D-B245-08BFE17ADD8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88392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7" y="1825625"/>
            <a:ext cx="2900363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1825625"/>
            <a:ext cx="2900363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9F57F-8E63-45A3-BCCE-A3681A6218DF}" type="datetime1">
              <a:rPr lang="en-CA" smtClean="0"/>
              <a:t>04/08/2017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883CA-581E-4E0D-B245-08BFE17ADD8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44522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07872-A092-43AC-9E33-997582E1A3D2}" type="datetime1">
              <a:rPr lang="en-CA" smtClean="0"/>
              <a:t>04/08/2017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883CA-581E-4E0D-B245-08BFE17ADD8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44162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B19C0-9E84-4862-8D09-579542E09134}" type="datetime1">
              <a:rPr lang="en-CA" smtClean="0"/>
              <a:t>04/08/2017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883CA-581E-4E0D-B245-08BFE17ADD8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01470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BE266-4E9E-4E4A-A7D3-2E0C561A4D46}" type="datetime1">
              <a:rPr lang="en-CA" smtClean="0"/>
              <a:t>04/08/2017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883CA-581E-4E0D-B245-08BFE17ADD8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09251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80C2C-9F01-4FA2-8EF5-69F3A6553E0A}" type="datetime1">
              <a:rPr lang="en-CA" smtClean="0"/>
              <a:t>04/08/2017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883CA-581E-4E0D-B245-08BFE17ADD8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60077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AF1DD-6863-4C18-B953-205D5048DE87}" type="datetime1">
              <a:rPr lang="en-CA" smtClean="0"/>
              <a:t>04/08/2017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883CA-581E-4E0D-B245-08BFE17ADD8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07053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24368E-373A-4FC5-9855-D64E82535802}" type="datetime1">
              <a:rPr lang="en-CA" smtClean="0"/>
              <a:t>04/08/2017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B883CA-581E-4E0D-B245-08BFE17ADD8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88952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0630" y="111966"/>
            <a:ext cx="8882742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zh-CN" altLang="en-US" sz="3600" dirty="0" smtClean="0">
                <a:effectLst/>
                <a:latin typeface="KaiTi" panose="02010609060101010101" pitchFamily="49" charset="-122"/>
                <a:ea typeface="SimSun" panose="02010600030101010101" pitchFamily="2" charset="-122"/>
                <a:cs typeface="Georgia" panose="02040502050405020303" pitchFamily="18" charset="0"/>
              </a:rPr>
              <a:t>创世记 </a:t>
            </a:r>
            <a:r>
              <a:rPr lang="en-CA" sz="3600" dirty="0" smtClean="0">
                <a:effectLst/>
                <a:latin typeface="KaiTi" panose="02010609060101010101" pitchFamily="49" charset="-122"/>
                <a:ea typeface="SimSun" panose="02010600030101010101" pitchFamily="2" charset="-122"/>
                <a:cs typeface="Georgia" panose="02040502050405020303" pitchFamily="18" charset="0"/>
              </a:rPr>
              <a:t>50:1</a:t>
            </a:r>
            <a:r>
              <a:rPr lang="en-US" altLang="zh-CN" sz="3600" dirty="0" smtClean="0">
                <a:effectLst/>
                <a:latin typeface="KaiTi" panose="02010609060101010101" pitchFamily="49" charset="-122"/>
                <a:ea typeface="SimSun" panose="02010600030101010101" pitchFamily="2" charset="-122"/>
                <a:cs typeface="Georgia" panose="02040502050405020303" pitchFamily="18" charset="0"/>
              </a:rPr>
              <a:t>6-20</a:t>
            </a:r>
            <a:r>
              <a:rPr lang="en-CA" sz="3600" dirty="0" smtClean="0">
                <a:effectLst/>
                <a:latin typeface="KaiTi" panose="02010609060101010101" pitchFamily="49" charset="-122"/>
                <a:ea typeface="SimSun" panose="02010600030101010101" pitchFamily="2" charset="-122"/>
                <a:cs typeface="Georgia" panose="02040502050405020303" pitchFamily="18" charset="0"/>
              </a:rPr>
              <a:t> </a:t>
            </a:r>
            <a:r>
              <a:rPr lang="zh-CN" sz="3600" dirty="0" smtClean="0">
                <a:effectLst/>
                <a:latin typeface="Calibri" panose="020F0502020204030204" pitchFamily="34" charset="0"/>
                <a:ea typeface="KaiTi" panose="02010609060101010101" pitchFamily="49" charset="-122"/>
                <a:cs typeface="SimSun" panose="02010600030101010101" pitchFamily="2" charset="-122"/>
              </a:rPr>
              <a:t>他们就打发人去见约瑟，说：「你父亲未死以先吩咐说：『你们要对约瑟这样说：从前你哥哥们恶待你，求你饶恕他们的过犯和罪恶。』如今求你饶恕你父亲神之仆人的过犯。」他们对约瑟说这话，约瑟就哭了。他的哥哥们又来俯伏在他面前，说：「我们是你的仆人。」约瑟对他们说：「不要害怕，我岂能代替神呢？从前你们的意思是要害我，但</a:t>
            </a:r>
            <a:r>
              <a:rPr lang="zh-CN" sz="3600" b="1" dirty="0" smtClean="0">
                <a:effectLst/>
                <a:latin typeface="Calibri" panose="020F0502020204030204" pitchFamily="34" charset="0"/>
                <a:ea typeface="KaiTi" panose="02010609060101010101" pitchFamily="49" charset="-122"/>
                <a:cs typeface="SimSun" panose="02010600030101010101" pitchFamily="2" charset="-122"/>
              </a:rPr>
              <a:t>神的意思原是好的</a:t>
            </a:r>
            <a:r>
              <a:rPr lang="zh-CN" sz="3600" dirty="0" smtClean="0">
                <a:effectLst/>
                <a:latin typeface="Calibri" panose="020F0502020204030204" pitchFamily="34" charset="0"/>
                <a:ea typeface="KaiTi" panose="02010609060101010101" pitchFamily="49" charset="-122"/>
                <a:cs typeface="SimSun" panose="02010600030101010101" pitchFamily="2" charset="-122"/>
              </a:rPr>
              <a:t>，要保全许多人的性命，成就今日的光景。</a:t>
            </a:r>
            <a:endParaRPr lang="en-CA" sz="3600" dirty="0" smtClean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883CA-581E-4E0D-B245-08BFE17ADD8B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97671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42580"/>
          </a:xfrm>
        </p:spPr>
        <p:txBody>
          <a:bodyPr>
            <a:normAutofit/>
          </a:bodyPr>
          <a:lstStyle/>
          <a:p>
            <a:r>
              <a:rPr lang="en-US" altLang="zh-CN" sz="4000" dirty="0" smtClean="0"/>
              <a:t>1. </a:t>
            </a:r>
            <a:r>
              <a:rPr lang="zh-CN" altLang="en-US" sz="4000" dirty="0" smtClean="0"/>
              <a:t>人的遭遇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75657"/>
            <a:ext cx="7886700" cy="50013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600" dirty="0" smtClean="0"/>
              <a:t>1.2 </a:t>
            </a:r>
            <a:r>
              <a:rPr lang="zh-CN" altLang="en-US" sz="3600" dirty="0" smtClean="0"/>
              <a:t>被卖为奴</a:t>
            </a:r>
            <a:endParaRPr lang="en-US" altLang="zh-CN" sz="3600" dirty="0" smtClean="0"/>
          </a:p>
          <a:p>
            <a:pPr marL="354013" indent="-354013"/>
            <a:r>
              <a:rPr lang="zh-CN" altLang="en-US" sz="3600" dirty="0"/>
              <a:t>约</a:t>
            </a:r>
            <a:r>
              <a:rPr lang="zh-CN" altLang="en-US" sz="3600" dirty="0" smtClean="0"/>
              <a:t>瑟惨遭出卖、沦落为奴</a:t>
            </a:r>
            <a:endParaRPr lang="en-US" altLang="zh-CN" sz="3600" dirty="0" smtClean="0"/>
          </a:p>
          <a:p>
            <a:pPr marL="354013" indent="-354013"/>
            <a:r>
              <a:rPr lang="zh-CN" altLang="en-US" sz="3600" dirty="0" smtClean="0"/>
              <a:t>做奴隶是人生最低谷境遇</a:t>
            </a:r>
            <a:endParaRPr lang="en-US" altLang="zh-CN" sz="3600" dirty="0" smtClean="0"/>
          </a:p>
          <a:p>
            <a:pPr marL="354013" indent="-354013"/>
            <a:r>
              <a:rPr lang="zh-CN" altLang="en-US" sz="3600" dirty="0"/>
              <a:t>落</a:t>
            </a:r>
            <a:r>
              <a:rPr lang="zh-CN" altLang="en-US" sz="3600" dirty="0" smtClean="0"/>
              <a:t>入人生低谷是极大遭遇</a:t>
            </a:r>
            <a:endParaRPr lang="en-US" altLang="zh-CN" sz="3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883CA-581E-4E0D-B245-08BFE17ADD8B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65684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42580"/>
          </a:xfrm>
        </p:spPr>
        <p:txBody>
          <a:bodyPr>
            <a:normAutofit/>
          </a:bodyPr>
          <a:lstStyle/>
          <a:p>
            <a:r>
              <a:rPr lang="en-US" altLang="zh-CN" sz="4000" dirty="0" smtClean="0"/>
              <a:t>1. </a:t>
            </a:r>
            <a:r>
              <a:rPr lang="zh-CN" altLang="en-US" sz="4000" dirty="0" smtClean="0"/>
              <a:t>人的遭遇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75657"/>
            <a:ext cx="7886700" cy="50013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600" dirty="0" smtClean="0"/>
              <a:t>1.3 </a:t>
            </a:r>
            <a:r>
              <a:rPr lang="zh-CN" altLang="en-US" sz="3600" dirty="0" smtClean="0"/>
              <a:t>不白之冤</a:t>
            </a:r>
            <a:endParaRPr lang="en-US" altLang="zh-CN" sz="3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883CA-581E-4E0D-B245-08BFE17ADD8B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24825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9290" y="130630"/>
            <a:ext cx="8957388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dirty="0" smtClean="0">
                <a:effectLst/>
                <a:latin typeface="KaiTi" panose="02010609060101010101" pitchFamily="49" charset="-122"/>
                <a:ea typeface="SimSun" panose="02010600030101010101" pitchFamily="2" charset="-122"/>
                <a:cs typeface="Georgia" panose="02040502050405020303" pitchFamily="18" charset="0"/>
              </a:rPr>
              <a:t>创世记</a:t>
            </a:r>
            <a:r>
              <a:rPr lang="en-CA" sz="3600" dirty="0" smtClean="0">
                <a:effectLst/>
                <a:latin typeface="KaiTi" panose="02010609060101010101" pitchFamily="49" charset="-122"/>
                <a:ea typeface="SimSun" panose="02010600030101010101" pitchFamily="2" charset="-122"/>
                <a:cs typeface="Georgia" panose="02040502050405020303" pitchFamily="18" charset="0"/>
              </a:rPr>
              <a:t>3</a:t>
            </a:r>
            <a:r>
              <a:rPr lang="en-US" altLang="zh-CN" sz="3600" dirty="0" smtClean="0">
                <a:effectLst/>
                <a:latin typeface="KaiTi" panose="02010609060101010101" pitchFamily="49" charset="-122"/>
                <a:ea typeface="SimSun" panose="02010600030101010101" pitchFamily="2" charset="-122"/>
                <a:cs typeface="Georgia" panose="02040502050405020303" pitchFamily="18" charset="0"/>
              </a:rPr>
              <a:t>9</a:t>
            </a:r>
            <a:r>
              <a:rPr lang="en-CA" sz="3600" dirty="0" smtClean="0">
                <a:effectLst/>
                <a:latin typeface="KaiTi" panose="02010609060101010101" pitchFamily="49" charset="-122"/>
                <a:ea typeface="SimSun" panose="02010600030101010101" pitchFamily="2" charset="-122"/>
                <a:cs typeface="Georgia" panose="02040502050405020303" pitchFamily="18" charset="0"/>
              </a:rPr>
              <a:t>:</a:t>
            </a:r>
            <a:r>
              <a:rPr lang="en-CA" sz="3600" dirty="0" smtClean="0"/>
              <a:t>11</a:t>
            </a:r>
            <a:r>
              <a:rPr lang="en-US" altLang="zh-CN" sz="3600" dirty="0" smtClean="0"/>
              <a:t>-15</a:t>
            </a:r>
            <a:r>
              <a:rPr lang="en-CA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 </a:t>
            </a:r>
            <a:r>
              <a:rPr lang="zh-CN" altLang="en-US" sz="3600" dirty="0">
                <a:latin typeface="KaiTi" panose="02010609060101010101" pitchFamily="49" charset="-122"/>
                <a:ea typeface="KaiTi" panose="02010609060101010101" pitchFamily="49" charset="-122"/>
              </a:rPr>
              <a:t>有一天，约瑟进屋里去办事，家中人没有一个在那屋里</a:t>
            </a:r>
            <a:r>
              <a:rPr lang="zh-CN" altLang="en-US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，妇</a:t>
            </a:r>
            <a:r>
              <a:rPr lang="zh-CN" altLang="en-US" sz="3600" dirty="0">
                <a:latin typeface="KaiTi" panose="02010609060101010101" pitchFamily="49" charset="-122"/>
                <a:ea typeface="KaiTi" panose="02010609060101010101" pitchFamily="49" charset="-122"/>
              </a:rPr>
              <a:t>人就拉住他的衣裳，说：「你与我同寝吧！」约瑟把衣裳丢在妇人手里，跑到外边去了</a:t>
            </a:r>
            <a:r>
              <a:rPr lang="zh-CN" altLang="en-US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。妇</a:t>
            </a:r>
            <a:r>
              <a:rPr lang="zh-CN" altLang="en-US" sz="3600" dirty="0">
                <a:latin typeface="KaiTi" panose="02010609060101010101" pitchFamily="49" charset="-122"/>
                <a:ea typeface="KaiTi" panose="02010609060101010101" pitchFamily="49" charset="-122"/>
              </a:rPr>
              <a:t>人看见约瑟把衣裳丢在他手里跑出去了</a:t>
            </a:r>
            <a:r>
              <a:rPr lang="zh-CN" altLang="en-US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，就</a:t>
            </a:r>
            <a:r>
              <a:rPr lang="zh-CN" altLang="en-US" sz="3600" dirty="0">
                <a:latin typeface="KaiTi" panose="02010609060101010101" pitchFamily="49" charset="-122"/>
                <a:ea typeface="KaiTi" panose="02010609060101010101" pitchFamily="49" charset="-122"/>
              </a:rPr>
              <a:t>叫了家里的人来，对他们说：「你们看！他带了一个希伯来人进入我们家里，要戏弄我们。他到我这里来，要与我同寝，我就大声喊叫</a:t>
            </a:r>
            <a:r>
              <a:rPr lang="zh-CN" altLang="en-US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。他</a:t>
            </a:r>
            <a:r>
              <a:rPr lang="zh-CN" altLang="en-US" sz="3600" dirty="0">
                <a:latin typeface="KaiTi" panose="02010609060101010101" pitchFamily="49" charset="-122"/>
                <a:ea typeface="KaiTi" panose="02010609060101010101" pitchFamily="49" charset="-122"/>
              </a:rPr>
              <a:t>听见我放声喊起来，就把衣裳丢在我这里，跑到外边去了</a:t>
            </a:r>
            <a:r>
              <a:rPr lang="zh-CN" altLang="en-US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。」</a:t>
            </a:r>
            <a:r>
              <a:rPr lang="en-US" altLang="zh-CN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…</a:t>
            </a:r>
            <a:r>
              <a:rPr lang="zh-CN" altLang="en-US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 把</a:t>
            </a:r>
            <a:r>
              <a:rPr lang="zh-CN" altLang="en-US" sz="3600" dirty="0">
                <a:latin typeface="KaiTi" panose="02010609060101010101" pitchFamily="49" charset="-122"/>
                <a:ea typeface="KaiTi" panose="02010609060101010101" pitchFamily="49" charset="-122"/>
              </a:rPr>
              <a:t>约瑟</a:t>
            </a:r>
            <a:r>
              <a:rPr lang="zh-CN" altLang="en-US" sz="3600" dirty="0">
                <a:solidFill>
                  <a:srgbClr val="C0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下在监里</a:t>
            </a:r>
            <a:r>
              <a:rPr lang="zh-CN" altLang="en-US" sz="3600" dirty="0">
                <a:latin typeface="KaiTi" panose="02010609060101010101" pitchFamily="49" charset="-122"/>
                <a:ea typeface="KaiTi" panose="02010609060101010101" pitchFamily="49" charset="-122"/>
              </a:rPr>
              <a:t>，就是王的囚犯被囚的地方。於是约瑟在那里</a:t>
            </a:r>
            <a:r>
              <a:rPr lang="zh-CN" altLang="en-US" sz="3600" dirty="0">
                <a:solidFill>
                  <a:srgbClr val="C0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坐监</a:t>
            </a:r>
            <a:r>
              <a:rPr lang="zh-CN" altLang="en-US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。</a:t>
            </a:r>
            <a:endParaRPr lang="en-CA" sz="3600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883CA-581E-4E0D-B245-08BFE17ADD8B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57237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42580"/>
          </a:xfrm>
        </p:spPr>
        <p:txBody>
          <a:bodyPr>
            <a:normAutofit/>
          </a:bodyPr>
          <a:lstStyle/>
          <a:p>
            <a:r>
              <a:rPr lang="en-US" altLang="zh-CN" sz="4000" dirty="0" smtClean="0"/>
              <a:t>1. </a:t>
            </a:r>
            <a:r>
              <a:rPr lang="zh-CN" altLang="en-US" sz="4000" dirty="0" smtClean="0"/>
              <a:t>人的遭遇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75657"/>
            <a:ext cx="7886700" cy="50013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600" dirty="0" smtClean="0"/>
              <a:t>1.3 </a:t>
            </a:r>
            <a:r>
              <a:rPr lang="zh-CN" altLang="en-US" sz="3600" dirty="0" smtClean="0"/>
              <a:t>不白之冤</a:t>
            </a:r>
            <a:endParaRPr lang="en-US" altLang="zh-CN" sz="3600" dirty="0" smtClean="0"/>
          </a:p>
          <a:p>
            <a:pPr marL="354013" indent="-354013"/>
            <a:r>
              <a:rPr lang="zh-CN" altLang="en-US" sz="3600" dirty="0" smtClean="0"/>
              <a:t>约瑟敬畏神不受女主人色诱</a:t>
            </a:r>
            <a:endParaRPr lang="en-US" altLang="zh-CN" sz="3600" dirty="0" smtClean="0"/>
          </a:p>
          <a:p>
            <a:pPr marL="354013" indent="-354013"/>
            <a:r>
              <a:rPr lang="zh-CN" altLang="en-US" sz="3600" dirty="0" smtClean="0"/>
              <a:t>约瑟被荡妇反咬一口、遭陷害</a:t>
            </a:r>
            <a:endParaRPr lang="en-US" altLang="zh-CN" sz="3600" dirty="0" smtClean="0"/>
          </a:p>
          <a:p>
            <a:pPr marL="354013" indent="-354013"/>
            <a:r>
              <a:rPr lang="zh-CN" altLang="en-US" sz="3600" dirty="0" smtClean="0"/>
              <a:t>人生常会蒙受不白之冤</a:t>
            </a:r>
            <a:endParaRPr lang="en-US" altLang="zh-CN" sz="3600" dirty="0" smtClean="0"/>
          </a:p>
          <a:p>
            <a:pPr marL="354013" indent="-354013"/>
            <a:r>
              <a:rPr lang="zh-CN" altLang="en-US" sz="3600" dirty="0" smtClean="0"/>
              <a:t>蒙冤入狱是极大遭遇</a:t>
            </a:r>
            <a:endParaRPr lang="en-US" altLang="zh-CN" sz="3600" dirty="0" smtClean="0"/>
          </a:p>
          <a:p>
            <a:pPr marL="354013" indent="-354013"/>
            <a:endParaRPr lang="en-US" altLang="zh-CN" sz="3600" dirty="0"/>
          </a:p>
          <a:p>
            <a:pPr marL="354013" indent="-354013"/>
            <a:r>
              <a:rPr lang="zh-CN" altLang="en-US" sz="3600" dirty="0" smtClean="0"/>
              <a:t>亲人伤害、卖身为奴、蒙受冤屈</a:t>
            </a:r>
            <a:r>
              <a:rPr lang="en-US" altLang="zh-CN" sz="3600" dirty="0" smtClean="0"/>
              <a:t/>
            </a:r>
            <a:br>
              <a:rPr lang="en-US" altLang="zh-CN" sz="3600" dirty="0" smtClean="0"/>
            </a:br>
            <a:r>
              <a:rPr lang="en-US" altLang="zh-CN" sz="3600" dirty="0" smtClean="0"/>
              <a:t>—</a:t>
            </a:r>
            <a:r>
              <a:rPr lang="zh-CN" altLang="en-US" sz="3600" dirty="0" smtClean="0"/>
              <a:t>厄运连连</a:t>
            </a:r>
            <a:r>
              <a:rPr lang="en-US" altLang="zh-CN" sz="3600" dirty="0" smtClean="0"/>
              <a:t>·</a:t>
            </a:r>
            <a:r>
              <a:rPr lang="zh-CN" altLang="en-US" sz="3600" dirty="0" smtClean="0"/>
              <a:t>为什么？</a:t>
            </a:r>
            <a:endParaRPr lang="en-US" altLang="zh-CN" sz="3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883CA-581E-4E0D-B245-08BFE17ADD8B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30653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42580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2</a:t>
            </a:r>
            <a:r>
              <a:rPr lang="en-US" altLang="zh-CN" sz="4000" dirty="0" smtClean="0"/>
              <a:t>. </a:t>
            </a:r>
            <a:r>
              <a:rPr lang="zh-CN" altLang="en-US" sz="4000" dirty="0" smtClean="0"/>
              <a:t>神的意思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75657"/>
            <a:ext cx="7886700" cy="50013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3600" dirty="0" smtClean="0"/>
              <a:t>神的意思是什么？</a:t>
            </a:r>
            <a:endParaRPr lang="en-US" altLang="zh-CN" sz="3600" dirty="0" smtClean="0"/>
          </a:p>
          <a:p>
            <a:pPr marL="0" indent="0">
              <a:buNone/>
            </a:pPr>
            <a:r>
              <a:rPr lang="en-US" altLang="zh-CN" sz="3600" dirty="0" smtClean="0"/>
              <a:t>2.1 </a:t>
            </a:r>
            <a:r>
              <a:rPr lang="zh-CN" altLang="en-US" sz="3600" dirty="0"/>
              <a:t>锻</a:t>
            </a:r>
            <a:r>
              <a:rPr lang="zh-CN" altLang="en-US" sz="3600" dirty="0" smtClean="0"/>
              <a:t>炼陶冶</a:t>
            </a:r>
            <a:endParaRPr lang="en-US" altLang="zh-CN" sz="3600" dirty="0" smtClean="0"/>
          </a:p>
          <a:p>
            <a:pPr marL="354013" indent="-354013"/>
            <a:r>
              <a:rPr lang="zh-CN" altLang="en-US" sz="3600" dirty="0" smtClean="0"/>
              <a:t>约瑟有明显的缺点</a:t>
            </a:r>
            <a:endParaRPr lang="en-US" altLang="zh-CN" sz="3600" dirty="0" smtClean="0"/>
          </a:p>
          <a:p>
            <a:pPr marL="354013" indent="-354013"/>
            <a:r>
              <a:rPr lang="zh-CN" altLang="en-US" sz="3600" dirty="0" smtClean="0"/>
              <a:t>担当神的使命必须经受历练</a:t>
            </a:r>
            <a:endParaRPr lang="en-US" altLang="zh-CN" sz="3600" dirty="0" smtClean="0"/>
          </a:p>
          <a:p>
            <a:pPr marL="354013" indent="-354013"/>
            <a:r>
              <a:rPr lang="zh-CN" altLang="en-US" sz="3600" dirty="0"/>
              <a:t>磨</a:t>
            </a:r>
            <a:r>
              <a:rPr lang="zh-CN" altLang="en-US" sz="3600" dirty="0" smtClean="0"/>
              <a:t>练使约瑟更加成熟</a:t>
            </a:r>
            <a:endParaRPr lang="en-US" altLang="zh-CN" sz="3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883CA-581E-4E0D-B245-08BFE17ADD8B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02944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42580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2</a:t>
            </a:r>
            <a:r>
              <a:rPr lang="en-US" altLang="zh-CN" sz="4000" dirty="0" smtClean="0"/>
              <a:t>. </a:t>
            </a:r>
            <a:r>
              <a:rPr lang="zh-CN" altLang="en-US" sz="4000" dirty="0" smtClean="0"/>
              <a:t>神的意思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75657"/>
            <a:ext cx="7886700" cy="50013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600" dirty="0" smtClean="0"/>
              <a:t>2.2 </a:t>
            </a:r>
            <a:r>
              <a:rPr lang="zh-CN" altLang="en-US" sz="3600" dirty="0" smtClean="0"/>
              <a:t>建立信心</a:t>
            </a:r>
            <a:endParaRPr lang="en-US" altLang="zh-CN" sz="3600" dirty="0" smtClean="0"/>
          </a:p>
          <a:p>
            <a:pPr marL="354013" indent="-354013"/>
            <a:r>
              <a:rPr lang="zh-CN" altLang="en-US" sz="3600" dirty="0" smtClean="0"/>
              <a:t>什么是信心？</a:t>
            </a:r>
            <a:endParaRPr lang="en-US" altLang="zh-CN" sz="3600" dirty="0" smtClean="0"/>
          </a:p>
          <a:p>
            <a:pPr marL="354013" indent="-354013"/>
            <a:r>
              <a:rPr lang="zh-CN" altLang="en-US" sz="3600" dirty="0" smtClean="0"/>
              <a:t>信心需要培养建造</a:t>
            </a:r>
            <a:endParaRPr lang="en-US" altLang="zh-CN" sz="3600" dirty="0" smtClean="0"/>
          </a:p>
          <a:p>
            <a:pPr marL="0" indent="0">
              <a:buNone/>
            </a:pPr>
            <a:r>
              <a:rPr lang="en-US" altLang="zh-CN" sz="3600" dirty="0"/>
              <a:t> </a:t>
            </a:r>
            <a:r>
              <a:rPr lang="en-US" altLang="zh-CN" sz="3600" dirty="0" smtClean="0"/>
              <a:t>  </a:t>
            </a:r>
            <a:r>
              <a:rPr lang="zh-CN" altLang="en-US" sz="3600" dirty="0" smtClean="0"/>
              <a:t>在逆境中：挑战、挫折是人生财富</a:t>
            </a:r>
            <a:endParaRPr lang="en-US" altLang="zh-CN" sz="3600" dirty="0" smtClean="0"/>
          </a:p>
          <a:p>
            <a:pPr marL="0" indent="0">
              <a:buNone/>
            </a:pPr>
            <a:r>
              <a:rPr lang="en-US" altLang="zh-CN" sz="3600" dirty="0"/>
              <a:t> </a:t>
            </a:r>
            <a:r>
              <a:rPr lang="en-US" altLang="zh-CN" sz="3600" dirty="0" smtClean="0"/>
              <a:t>  </a:t>
            </a:r>
            <a:r>
              <a:rPr lang="zh-CN" altLang="en-US" sz="3600" dirty="0" smtClean="0"/>
              <a:t>在等候中：属灵成长、信心建立需要</a:t>
            </a:r>
            <a:r>
              <a:rPr lang="en-US" altLang="zh-CN" sz="3600" dirty="0" smtClean="0"/>
              <a:t/>
            </a:r>
            <a:br>
              <a:rPr lang="en-US" altLang="zh-CN" sz="3600" dirty="0" smtClean="0"/>
            </a:br>
            <a:r>
              <a:rPr lang="en-US" altLang="zh-CN" sz="3600" dirty="0" smtClean="0"/>
              <a:t>                     </a:t>
            </a:r>
            <a:r>
              <a:rPr lang="zh-CN" altLang="en-US" sz="3600" dirty="0" smtClean="0"/>
              <a:t>忍耐等候的过程</a:t>
            </a:r>
            <a:endParaRPr lang="en-US" altLang="zh-CN" sz="3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883CA-581E-4E0D-B245-08BFE17ADD8B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38570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42580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2</a:t>
            </a:r>
            <a:r>
              <a:rPr lang="en-US" altLang="zh-CN" sz="4000" dirty="0" smtClean="0"/>
              <a:t>. </a:t>
            </a:r>
            <a:r>
              <a:rPr lang="zh-CN" altLang="en-US" sz="4000" dirty="0" smtClean="0"/>
              <a:t>神的意思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75657"/>
            <a:ext cx="7886700" cy="50013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600" dirty="0" smtClean="0"/>
              <a:t>2.3 </a:t>
            </a:r>
            <a:r>
              <a:rPr lang="zh-CN" altLang="en-US" sz="3600" dirty="0" smtClean="0"/>
              <a:t>救恩计划</a:t>
            </a:r>
            <a:endParaRPr lang="en-US" altLang="zh-CN" sz="3600" dirty="0" smtClean="0"/>
          </a:p>
          <a:p>
            <a:pPr marL="354013" indent="-354013"/>
            <a:r>
              <a:rPr lang="zh-CN" altLang="en-US" sz="3600" dirty="0" smtClean="0"/>
              <a:t>埃及籴粮</a:t>
            </a:r>
            <a:endParaRPr lang="en-US" altLang="zh-CN" sz="3600" dirty="0"/>
          </a:p>
          <a:p>
            <a:pPr marL="0" indent="0">
              <a:buNone/>
            </a:pPr>
            <a:r>
              <a:rPr lang="zh-CN" altLang="en-US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雅</a:t>
            </a:r>
            <a:r>
              <a:rPr lang="zh-CN" altLang="en-US" sz="3600" dirty="0">
                <a:latin typeface="KaiTi" panose="02010609060101010101" pitchFamily="49" charset="-122"/>
                <a:ea typeface="KaiTi" panose="02010609060101010101" pitchFamily="49" charset="-122"/>
              </a:rPr>
              <a:t>各见埃及有粮，就对儿子们说</a:t>
            </a:r>
            <a:r>
              <a:rPr lang="zh-CN" altLang="en-US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：你</a:t>
            </a:r>
            <a:r>
              <a:rPr lang="zh-CN" altLang="en-US" sz="3600" dirty="0">
                <a:latin typeface="KaiTi" panose="02010609060101010101" pitchFamily="49" charset="-122"/>
                <a:ea typeface="KaiTi" panose="02010609060101010101" pitchFamily="49" charset="-122"/>
              </a:rPr>
              <a:t>们为什麽彼此观望呢</a:t>
            </a:r>
            <a:r>
              <a:rPr lang="zh-CN" altLang="en-US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？我</a:t>
            </a:r>
            <a:r>
              <a:rPr lang="zh-CN" altLang="en-US" sz="3600" dirty="0">
                <a:latin typeface="KaiTi" panose="02010609060101010101" pitchFamily="49" charset="-122"/>
                <a:ea typeface="KaiTi" panose="02010609060101010101" pitchFamily="49" charset="-122"/>
              </a:rPr>
              <a:t>听见埃及有粮，你们可以下去，从那里为我们籴些来，使我们可以存活，不至於死</a:t>
            </a:r>
            <a:r>
              <a:rPr lang="zh-CN" altLang="en-US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。於</a:t>
            </a:r>
            <a:r>
              <a:rPr lang="zh-CN" altLang="en-US" sz="3600" dirty="0">
                <a:latin typeface="KaiTi" panose="02010609060101010101" pitchFamily="49" charset="-122"/>
                <a:ea typeface="KaiTi" panose="02010609060101010101" pitchFamily="49" charset="-122"/>
              </a:rPr>
              <a:t>是，约瑟的十个哥哥都下埃及籴粮去了</a:t>
            </a:r>
            <a:r>
              <a:rPr lang="zh-CN" altLang="en-US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。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						</a:t>
            </a:r>
            <a:r>
              <a:rPr lang="en-CA" dirty="0" smtClean="0">
                <a:latin typeface="SimSun" panose="02010600030101010101" pitchFamily="2" charset="-122"/>
                <a:ea typeface="SimSun" panose="02010600030101010101" pitchFamily="2" charset="-122"/>
              </a:rPr>
              <a:t>42:1</a:t>
            </a:r>
            <a:r>
              <a:rPr lang="en-US" altLang="zh-CN" dirty="0" smtClean="0">
                <a:latin typeface="SimSun" panose="02010600030101010101" pitchFamily="2" charset="-122"/>
                <a:ea typeface="SimSun" panose="02010600030101010101" pitchFamily="2" charset="-122"/>
              </a:rPr>
              <a:t>-3</a:t>
            </a:r>
            <a:r>
              <a:rPr lang="en-CA" dirty="0" smtClean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endParaRPr lang="en-US" altLang="zh-CN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883CA-581E-4E0D-B245-08BFE17ADD8B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30462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42580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2</a:t>
            </a:r>
            <a:r>
              <a:rPr lang="en-US" altLang="zh-CN" sz="4000" dirty="0" smtClean="0"/>
              <a:t>. </a:t>
            </a:r>
            <a:r>
              <a:rPr lang="zh-CN" altLang="en-US" sz="4000" dirty="0" smtClean="0"/>
              <a:t>神的意思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75657"/>
            <a:ext cx="7886700" cy="5001306"/>
          </a:xfrm>
        </p:spPr>
        <p:txBody>
          <a:bodyPr>
            <a:noAutofit/>
          </a:bodyPr>
          <a:lstStyle/>
          <a:p>
            <a:pPr marL="354013" indent="-354013">
              <a:lnSpc>
                <a:spcPct val="100000"/>
              </a:lnSpc>
            </a:pPr>
            <a:r>
              <a:rPr lang="zh-CN" altLang="en-US" sz="3600" dirty="0" smtClean="0"/>
              <a:t>兄弟重</a:t>
            </a:r>
            <a:r>
              <a:rPr lang="zh-CN" altLang="en-US" sz="3600" dirty="0"/>
              <a:t>逢</a:t>
            </a:r>
            <a:endParaRPr lang="en-US" altLang="zh-CN" sz="3200" dirty="0"/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zh-CN" sz="3600" dirty="0" smtClean="0">
                <a:effectLst/>
                <a:latin typeface="Calibri" panose="020F0502020204030204" pitchFamily="34" charset="0"/>
                <a:ea typeface="KaiTi" panose="02010609060101010101" pitchFamily="49" charset="-122"/>
                <a:cs typeface="SimSun" panose="02010600030101010101" pitchFamily="2" charset="-122"/>
              </a:rPr>
              <a:t>约瑟对他弟兄们说：「我是约瑟。我的父亲还在吗？」他弟兄不能回答，因为在他面前都惊惶。</a:t>
            </a:r>
            <a:r>
              <a:rPr lang="zh-CN" sz="3600" dirty="0" smtClean="0">
                <a:effectLst/>
                <a:ea typeface="KaiTi" panose="02010609060101010101" pitchFamily="49" charset="-122"/>
                <a:cs typeface="SimSun" panose="02010600030101010101" pitchFamily="2" charset="-122"/>
              </a:rPr>
              <a:t>约瑟又对他弟兄们说：「请你们近前来。」他们就近前来。他说：「我是你们的兄弟约瑟，就是你们所卖到埃及的。</a:t>
            </a:r>
            <a:r>
              <a:rPr lang="en-US" altLang="zh-CN" sz="3600" dirty="0" smtClean="0">
                <a:effectLst/>
                <a:ea typeface="KaiTi" panose="02010609060101010101" pitchFamily="49" charset="-122"/>
                <a:cs typeface="SimSun" panose="02010600030101010101" pitchFamily="2" charset="-122"/>
              </a:rPr>
              <a:t>   </a:t>
            </a:r>
            <a:r>
              <a:rPr lang="en-CA" sz="2400" dirty="0" smtClean="0">
                <a:latin typeface="SimSun" panose="02010600030101010101" pitchFamily="2" charset="-122"/>
                <a:ea typeface="SimSun" panose="02010600030101010101" pitchFamily="2" charset="-122"/>
              </a:rPr>
              <a:t>4</a:t>
            </a:r>
            <a:r>
              <a:rPr lang="en-US" altLang="zh-CN" sz="2400" dirty="0" smtClean="0">
                <a:latin typeface="SimSun" panose="02010600030101010101" pitchFamily="2" charset="-122"/>
                <a:ea typeface="SimSun" panose="02010600030101010101" pitchFamily="2" charset="-122"/>
              </a:rPr>
              <a:t>5</a:t>
            </a:r>
            <a:r>
              <a:rPr lang="en-CA" sz="2400" dirty="0" smtClean="0">
                <a:latin typeface="SimSun" panose="02010600030101010101" pitchFamily="2" charset="-122"/>
                <a:ea typeface="SimSun" panose="02010600030101010101" pitchFamily="2" charset="-122"/>
              </a:rPr>
              <a:t>:</a:t>
            </a:r>
            <a:r>
              <a:rPr lang="en-US" altLang="zh-CN" sz="2400" dirty="0" smtClean="0">
                <a:latin typeface="SimSun" panose="02010600030101010101" pitchFamily="2" charset="-122"/>
                <a:ea typeface="SimSun" panose="02010600030101010101" pitchFamily="2" charset="-122"/>
              </a:rPr>
              <a:t>3-4</a:t>
            </a:r>
            <a:r>
              <a:rPr lang="en-CA" sz="2400" dirty="0" smtClean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endParaRPr lang="en-US" altLang="zh-CN" sz="240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883CA-581E-4E0D-B245-08BFE17ADD8B}" type="slidenum">
              <a:rPr lang="en-CA" smtClean="0"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93331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42580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2</a:t>
            </a:r>
            <a:r>
              <a:rPr lang="en-US" altLang="zh-CN" sz="4000" dirty="0" smtClean="0"/>
              <a:t>. </a:t>
            </a:r>
            <a:r>
              <a:rPr lang="zh-CN" altLang="en-US" sz="4000" dirty="0" smtClean="0"/>
              <a:t>神的意思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75657"/>
            <a:ext cx="7886700" cy="5001306"/>
          </a:xfrm>
        </p:spPr>
        <p:txBody>
          <a:bodyPr>
            <a:normAutofit/>
          </a:bodyPr>
          <a:lstStyle/>
          <a:p>
            <a:pPr marL="354013" indent="-354013"/>
            <a:r>
              <a:rPr lang="zh-CN" altLang="en-US" sz="3600" dirty="0" smtClean="0"/>
              <a:t>保</a:t>
            </a:r>
            <a:r>
              <a:rPr lang="zh-CN" altLang="en-US" sz="3600" dirty="0"/>
              <a:t>全性命</a:t>
            </a:r>
            <a:endParaRPr lang="en-US" altLang="zh-CN" sz="3600" dirty="0"/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zh-CN" sz="3600" dirty="0" smtClean="0">
                <a:effectLst/>
                <a:ea typeface="KaiTi" panose="02010609060101010101" pitchFamily="49" charset="-122"/>
                <a:cs typeface="SimSun" panose="02010600030101010101" pitchFamily="2" charset="-122"/>
              </a:rPr>
              <a:t>这是神差我在你们以先来，为要保全生命。神差我在你们以先来，为要给你们存留余种在世上，又要大施拯救，保全你们的生命。这样看来，差我到这里来的不是你们，乃是神。</a:t>
            </a:r>
            <a:r>
              <a:rPr lang="en-US" altLang="zh-CN" sz="4000" dirty="0" smtClean="0">
                <a:effectLst/>
                <a:ea typeface="KaiTi" panose="02010609060101010101" pitchFamily="49" charset="-122"/>
                <a:cs typeface="SimSun" panose="02010600030101010101" pitchFamily="2" charset="-122"/>
              </a:rPr>
              <a:t> </a:t>
            </a:r>
            <a:r>
              <a:rPr lang="en-CA" dirty="0" smtClean="0">
                <a:latin typeface="SimSun" panose="02010600030101010101" pitchFamily="2" charset="-122"/>
                <a:ea typeface="SimSun" panose="02010600030101010101" pitchFamily="2" charset="-122"/>
              </a:rPr>
              <a:t>4</a:t>
            </a:r>
            <a:r>
              <a:rPr lang="en-US" altLang="zh-CN" dirty="0" smtClean="0">
                <a:latin typeface="SimSun" panose="02010600030101010101" pitchFamily="2" charset="-122"/>
                <a:ea typeface="SimSun" panose="02010600030101010101" pitchFamily="2" charset="-122"/>
              </a:rPr>
              <a:t>5</a:t>
            </a:r>
            <a:r>
              <a:rPr lang="en-CA" dirty="0" smtClean="0">
                <a:latin typeface="SimSun" panose="02010600030101010101" pitchFamily="2" charset="-122"/>
                <a:ea typeface="SimSun" panose="02010600030101010101" pitchFamily="2" charset="-122"/>
              </a:rPr>
              <a:t>:5,7</a:t>
            </a:r>
            <a:r>
              <a:rPr lang="en-US" altLang="zh-CN" dirty="0" smtClean="0">
                <a:latin typeface="SimSun" panose="02010600030101010101" pitchFamily="2" charset="-122"/>
                <a:ea typeface="SimSun" panose="02010600030101010101" pitchFamily="2" charset="-122"/>
              </a:rPr>
              <a:t>-8</a:t>
            </a:r>
            <a:r>
              <a:rPr lang="en-CA" dirty="0" smtClean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endParaRPr lang="en-US" altLang="zh-CN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883CA-581E-4E0D-B245-08BFE17ADD8B}" type="slidenum">
              <a:rPr lang="en-CA" smtClean="0"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90720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42580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2</a:t>
            </a:r>
            <a:r>
              <a:rPr lang="en-US" altLang="zh-CN" sz="4000" dirty="0" smtClean="0"/>
              <a:t>. </a:t>
            </a:r>
            <a:r>
              <a:rPr lang="zh-CN" altLang="en-US" sz="4000" dirty="0" smtClean="0"/>
              <a:t>神的意思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75657"/>
            <a:ext cx="8142126" cy="50013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600" dirty="0" smtClean="0"/>
              <a:t>2.4 </a:t>
            </a:r>
            <a:r>
              <a:rPr lang="zh-CN" altLang="en-US" sz="3600" dirty="0" smtClean="0"/>
              <a:t>永恒盟约</a:t>
            </a:r>
            <a:endParaRPr lang="en-US" altLang="zh-CN" sz="3600" dirty="0" smtClean="0"/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zh-CN" sz="3600" dirty="0" smtClean="0">
                <a:effectLst/>
                <a:latin typeface="Calibri" panose="020F0502020204030204" pitchFamily="34" charset="0"/>
                <a:ea typeface="KaiTi" panose="02010609060101010101" pitchFamily="49" charset="-122"/>
                <a:cs typeface="SimSun" panose="02010600030101010101" pitchFamily="2" charset="-122"/>
              </a:rPr>
              <a:t>夜间，</a:t>
            </a:r>
            <a:r>
              <a:rPr lang="zh-CN" sz="3600" dirty="0" smtClean="0">
                <a:solidFill>
                  <a:srgbClr val="C00000"/>
                </a:solidFill>
                <a:effectLst/>
                <a:latin typeface="Calibri" panose="020F0502020204030204" pitchFamily="34" charset="0"/>
                <a:ea typeface="KaiTi" panose="02010609060101010101" pitchFamily="49" charset="-122"/>
                <a:cs typeface="SimSun" panose="02010600030101010101" pitchFamily="2" charset="-122"/>
              </a:rPr>
              <a:t>神</a:t>
            </a:r>
            <a:r>
              <a:rPr lang="zh-CN" sz="3600" dirty="0" smtClean="0">
                <a:effectLst/>
                <a:latin typeface="Calibri" panose="020F0502020204030204" pitchFamily="34" charset="0"/>
                <a:ea typeface="KaiTi" panose="02010609060101010101" pitchFamily="49" charset="-122"/>
                <a:cs typeface="SimSun" panose="02010600030101010101" pitchFamily="2" charset="-122"/>
              </a:rPr>
              <a:t>在异象中</a:t>
            </a:r>
            <a:r>
              <a:rPr lang="zh-CN" sz="3600" dirty="0" smtClean="0">
                <a:solidFill>
                  <a:srgbClr val="C00000"/>
                </a:solidFill>
                <a:effectLst/>
                <a:latin typeface="Calibri" panose="020F0502020204030204" pitchFamily="34" charset="0"/>
                <a:ea typeface="KaiTi" panose="02010609060101010101" pitchFamily="49" charset="-122"/>
                <a:cs typeface="SimSun" panose="02010600030101010101" pitchFamily="2" charset="-122"/>
              </a:rPr>
              <a:t>对以色列说</a:t>
            </a:r>
            <a:r>
              <a:rPr lang="zh-CN" sz="3600" dirty="0" smtClean="0">
                <a:effectLst/>
                <a:latin typeface="Calibri" panose="020F0502020204030204" pitchFamily="34" charset="0"/>
                <a:ea typeface="KaiTi" panose="02010609060101010101" pitchFamily="49" charset="-122"/>
                <a:cs typeface="SimSun" panose="02010600030101010101" pitchFamily="2" charset="-122"/>
              </a:rPr>
              <a:t>：「雅各！雅各！」他说：「我在这里。」神说：「</a:t>
            </a:r>
            <a:r>
              <a:rPr lang="zh-CN" sz="3600" dirty="0" smtClean="0">
                <a:solidFill>
                  <a:srgbClr val="C00000"/>
                </a:solidFill>
                <a:effectLst/>
                <a:latin typeface="Calibri" panose="020F0502020204030204" pitchFamily="34" charset="0"/>
                <a:ea typeface="KaiTi" panose="02010609060101010101" pitchFamily="49" charset="-122"/>
                <a:cs typeface="SimSun" panose="02010600030101010101" pitchFamily="2" charset="-122"/>
              </a:rPr>
              <a:t>我是神</a:t>
            </a:r>
            <a:r>
              <a:rPr lang="zh-CN" sz="3600" dirty="0" smtClean="0">
                <a:effectLst/>
                <a:latin typeface="Calibri" panose="020F0502020204030204" pitchFamily="34" charset="0"/>
                <a:ea typeface="KaiTi" panose="02010609060101010101" pitchFamily="49" charset="-122"/>
                <a:cs typeface="SimSun" panose="02010600030101010101" pitchFamily="2" charset="-122"/>
              </a:rPr>
              <a:t>，就是</a:t>
            </a:r>
            <a:r>
              <a:rPr lang="zh-CN" sz="3600" dirty="0" smtClean="0">
                <a:solidFill>
                  <a:srgbClr val="C00000"/>
                </a:solidFill>
                <a:effectLst/>
                <a:latin typeface="Calibri" panose="020F0502020204030204" pitchFamily="34" charset="0"/>
                <a:ea typeface="KaiTi" panose="02010609060101010101" pitchFamily="49" charset="-122"/>
                <a:cs typeface="SimSun" panose="02010600030101010101" pitchFamily="2" charset="-122"/>
              </a:rPr>
              <a:t>你父亲的神</a:t>
            </a:r>
            <a:r>
              <a:rPr lang="zh-CN" sz="3600" dirty="0" smtClean="0">
                <a:effectLst/>
                <a:latin typeface="Calibri" panose="020F0502020204030204" pitchFamily="34" charset="0"/>
                <a:ea typeface="KaiTi" panose="02010609060101010101" pitchFamily="49" charset="-122"/>
                <a:cs typeface="SimSun" panose="02010600030101010101" pitchFamily="2" charset="-122"/>
              </a:rPr>
              <a:t>。你下埃及去不要害怕，因为我必使你在那里</a:t>
            </a:r>
            <a:r>
              <a:rPr lang="zh-CN" sz="3600" dirty="0" smtClean="0">
                <a:solidFill>
                  <a:srgbClr val="C00000"/>
                </a:solidFill>
                <a:effectLst/>
                <a:latin typeface="Calibri" panose="020F0502020204030204" pitchFamily="34" charset="0"/>
                <a:ea typeface="KaiTi" panose="02010609060101010101" pitchFamily="49" charset="-122"/>
                <a:cs typeface="SimSun" panose="02010600030101010101" pitchFamily="2" charset="-122"/>
              </a:rPr>
              <a:t>成为大族</a:t>
            </a:r>
            <a:r>
              <a:rPr lang="zh-CN" sz="3600" dirty="0" smtClean="0">
                <a:effectLst/>
                <a:latin typeface="Calibri" panose="020F0502020204030204" pitchFamily="34" charset="0"/>
                <a:ea typeface="KaiTi" panose="02010609060101010101" pitchFamily="49" charset="-122"/>
                <a:cs typeface="SimSun" panose="02010600030101010101" pitchFamily="2" charset="-122"/>
              </a:rPr>
              <a:t>。</a:t>
            </a:r>
            <a:r>
              <a:rPr lang="zh-CN" sz="3600" dirty="0" smtClean="0">
                <a:effectLst/>
                <a:ea typeface="KaiTi" panose="02010609060101010101" pitchFamily="49" charset="-122"/>
                <a:cs typeface="SimSun" panose="02010600030101010101" pitchFamily="2" charset="-122"/>
              </a:rPr>
              <a:t>我要和你同</a:t>
            </a:r>
            <a:r>
              <a:rPr lang="zh-CN" sz="3600" dirty="0" smtClean="0">
                <a:solidFill>
                  <a:srgbClr val="C00000"/>
                </a:solidFill>
                <a:effectLst/>
                <a:ea typeface="KaiTi" panose="02010609060101010101" pitchFamily="49" charset="-122"/>
                <a:cs typeface="SimSun" panose="02010600030101010101" pitchFamily="2" charset="-122"/>
              </a:rPr>
              <a:t>下</a:t>
            </a:r>
            <a:r>
              <a:rPr lang="zh-CN" sz="3600" dirty="0" smtClean="0">
                <a:effectLst/>
                <a:ea typeface="KaiTi" panose="02010609060101010101" pitchFamily="49" charset="-122"/>
                <a:cs typeface="SimSun" panose="02010600030101010101" pitchFamily="2" charset="-122"/>
              </a:rPr>
              <a:t>埃及去，也必定带你</a:t>
            </a:r>
            <a:r>
              <a:rPr lang="zh-CN" sz="3600" dirty="0" smtClean="0">
                <a:solidFill>
                  <a:srgbClr val="C00000"/>
                </a:solidFill>
                <a:effectLst/>
                <a:ea typeface="KaiTi" panose="02010609060101010101" pitchFamily="49" charset="-122"/>
                <a:cs typeface="SimSun" panose="02010600030101010101" pitchFamily="2" charset="-122"/>
              </a:rPr>
              <a:t>上</a:t>
            </a:r>
            <a:r>
              <a:rPr lang="zh-CN" sz="3600" dirty="0" smtClean="0">
                <a:effectLst/>
                <a:ea typeface="KaiTi" panose="02010609060101010101" pitchFamily="49" charset="-122"/>
                <a:cs typeface="SimSun" panose="02010600030101010101" pitchFamily="2" charset="-122"/>
              </a:rPr>
              <a:t>来；约瑟必给你送终。」</a:t>
            </a:r>
            <a:r>
              <a:rPr lang="en-US" altLang="zh-CN" sz="4000" dirty="0" smtClean="0">
                <a:effectLst/>
                <a:ea typeface="KaiTi" panose="02010609060101010101" pitchFamily="49" charset="-122"/>
                <a:cs typeface="SimSun" panose="02010600030101010101" pitchFamily="2" charset="-122"/>
              </a:rPr>
              <a:t>     </a:t>
            </a:r>
            <a:r>
              <a:rPr lang="en-CA" dirty="0" smtClean="0">
                <a:latin typeface="SimSun" panose="02010600030101010101" pitchFamily="2" charset="-122"/>
                <a:ea typeface="SimSun" panose="02010600030101010101" pitchFamily="2" charset="-122"/>
              </a:rPr>
              <a:t>4</a:t>
            </a:r>
            <a:r>
              <a:rPr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6</a:t>
            </a:r>
            <a:r>
              <a:rPr lang="en-CA" dirty="0" smtClean="0">
                <a:latin typeface="SimSun" panose="02010600030101010101" pitchFamily="2" charset="-122"/>
                <a:ea typeface="SimSun" panose="02010600030101010101" pitchFamily="2" charset="-122"/>
              </a:rPr>
              <a:t>:</a:t>
            </a:r>
            <a:r>
              <a:rPr lang="en-US" altLang="zh-CN" dirty="0" smtClean="0">
                <a:latin typeface="SimSun" panose="02010600030101010101" pitchFamily="2" charset="-122"/>
                <a:ea typeface="SimSun" panose="02010600030101010101" pitchFamily="2" charset="-122"/>
              </a:rPr>
              <a:t>2-4</a:t>
            </a:r>
            <a:r>
              <a:rPr lang="en-CA" dirty="0" smtClean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endParaRPr lang="en-US" altLang="zh-CN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883CA-581E-4E0D-B245-08BFE17ADD8B}" type="slidenum">
              <a:rPr lang="en-CA" smtClean="0"/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7217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0630" y="111966"/>
            <a:ext cx="8882742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zh-CN" altLang="en-US" sz="3600" dirty="0" smtClean="0">
                <a:solidFill>
                  <a:schemeClr val="bg1"/>
                </a:solidFill>
                <a:effectLst/>
                <a:latin typeface="KaiTi" panose="02010609060101010101" pitchFamily="49" charset="-122"/>
                <a:ea typeface="SimSun" panose="02010600030101010101" pitchFamily="2" charset="-122"/>
                <a:cs typeface="Georgia" panose="02040502050405020303" pitchFamily="18" charset="0"/>
              </a:rPr>
              <a:t>创世记 </a:t>
            </a:r>
            <a:r>
              <a:rPr lang="en-CA" sz="3600" dirty="0" smtClean="0">
                <a:solidFill>
                  <a:schemeClr val="bg1"/>
                </a:solidFill>
                <a:effectLst/>
                <a:latin typeface="KaiTi" panose="02010609060101010101" pitchFamily="49" charset="-122"/>
                <a:ea typeface="SimSun" panose="02010600030101010101" pitchFamily="2" charset="-122"/>
                <a:cs typeface="Georgia" panose="02040502050405020303" pitchFamily="18" charset="0"/>
              </a:rPr>
              <a:t>50:1</a:t>
            </a:r>
            <a:r>
              <a:rPr lang="en-US" altLang="zh-CN" sz="3600" dirty="0" smtClean="0">
                <a:solidFill>
                  <a:schemeClr val="bg1"/>
                </a:solidFill>
                <a:effectLst/>
                <a:latin typeface="KaiTi" panose="02010609060101010101" pitchFamily="49" charset="-122"/>
                <a:ea typeface="SimSun" panose="02010600030101010101" pitchFamily="2" charset="-122"/>
                <a:cs typeface="Georgia" panose="02040502050405020303" pitchFamily="18" charset="0"/>
              </a:rPr>
              <a:t>6-20</a:t>
            </a:r>
            <a:r>
              <a:rPr lang="en-CA" sz="3600" dirty="0" smtClean="0">
                <a:solidFill>
                  <a:schemeClr val="bg1"/>
                </a:solidFill>
                <a:effectLst/>
                <a:latin typeface="KaiTi" panose="02010609060101010101" pitchFamily="49" charset="-122"/>
                <a:ea typeface="SimSun" panose="02010600030101010101" pitchFamily="2" charset="-122"/>
                <a:cs typeface="Georgia" panose="02040502050405020303" pitchFamily="18" charset="0"/>
              </a:rPr>
              <a:t> </a:t>
            </a:r>
            <a:r>
              <a:rPr lang="zh-CN" sz="3600" dirty="0" smtClean="0">
                <a:solidFill>
                  <a:schemeClr val="bg1"/>
                </a:solidFill>
                <a:effectLst/>
                <a:latin typeface="Calibri" panose="020F0502020204030204" pitchFamily="34" charset="0"/>
                <a:ea typeface="KaiTi" panose="02010609060101010101" pitchFamily="49" charset="-122"/>
                <a:cs typeface="SimSun" panose="02010600030101010101" pitchFamily="2" charset="-122"/>
              </a:rPr>
              <a:t>他们就打发人去见约瑟，说：「你父亲未死以先吩咐说：『你们要对约瑟这样说：从前你哥哥们恶待你，求你饶恕他们的过犯和罪恶。』如今求你饶恕你父亲神之仆人的过犯。」他们对约瑟说这话，约瑟就哭了。他的哥哥们又来俯伏在他面前，说：「我们是你的仆人。」约瑟对他们说：「不要害怕，我岂能代替神呢？从前你们的意思是要害我，但</a:t>
            </a:r>
            <a:r>
              <a:rPr lang="zh-CN" sz="3600" b="1" dirty="0" smtClean="0">
                <a:effectLst/>
                <a:latin typeface="Calibri" panose="020F0502020204030204" pitchFamily="34" charset="0"/>
                <a:ea typeface="KaiTi" panose="02010609060101010101" pitchFamily="49" charset="-122"/>
                <a:cs typeface="SimSun" panose="02010600030101010101" pitchFamily="2" charset="-122"/>
              </a:rPr>
              <a:t>神的意思原是好的</a:t>
            </a:r>
            <a:r>
              <a:rPr lang="zh-CN" sz="3600" dirty="0" smtClean="0">
                <a:solidFill>
                  <a:schemeClr val="bg1"/>
                </a:solidFill>
                <a:effectLst/>
                <a:latin typeface="Calibri" panose="020F0502020204030204" pitchFamily="34" charset="0"/>
                <a:ea typeface="KaiTi" panose="02010609060101010101" pitchFamily="49" charset="-122"/>
                <a:cs typeface="SimSun" panose="02010600030101010101" pitchFamily="2" charset="-122"/>
              </a:rPr>
              <a:t>，要保全许多人的性命，成就今日的光景。</a:t>
            </a:r>
            <a:endParaRPr lang="en-CA" sz="3600" dirty="0" smtClean="0">
              <a:solidFill>
                <a:schemeClr val="bg1"/>
              </a:solidFill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883CA-581E-4E0D-B245-08BFE17ADD8B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10366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42580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3</a:t>
            </a:r>
            <a:r>
              <a:rPr lang="en-US" altLang="zh-CN" sz="4000" dirty="0" smtClean="0"/>
              <a:t>. </a:t>
            </a:r>
            <a:r>
              <a:rPr lang="zh-CN" altLang="en-US" sz="4000" dirty="0" smtClean="0"/>
              <a:t>神的意思永远是最好的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75657"/>
            <a:ext cx="7886700" cy="50013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sz="3600" dirty="0" smtClean="0">
                <a:effectLst/>
                <a:ea typeface="KaiTi" panose="02010609060101010101" pitchFamily="49" charset="-122"/>
                <a:cs typeface="SimSun" panose="02010600030101010101" pitchFamily="2" charset="-122"/>
              </a:rPr>
              <a:t>约瑟对他们说：「不要害怕，我岂能代替神呢？从前你们的意思是要害我，但</a:t>
            </a:r>
            <a:r>
              <a:rPr lang="zh-CN" sz="3600" b="1" dirty="0" smtClean="0">
                <a:effectLst/>
                <a:ea typeface="KaiTi" panose="02010609060101010101" pitchFamily="49" charset="-122"/>
                <a:cs typeface="SimSun" panose="02010600030101010101" pitchFamily="2" charset="-122"/>
              </a:rPr>
              <a:t>神的意思原是好的</a:t>
            </a:r>
            <a:r>
              <a:rPr lang="zh-CN" sz="3600" dirty="0" smtClean="0">
                <a:effectLst/>
                <a:ea typeface="KaiTi" panose="02010609060101010101" pitchFamily="49" charset="-122"/>
                <a:cs typeface="SimSun" panose="02010600030101010101" pitchFamily="2" charset="-122"/>
              </a:rPr>
              <a:t>，要保全许多人的性命，成就今日的光景。</a:t>
            </a:r>
            <a:r>
              <a:rPr lang="en-US" altLang="zh-CN" sz="3600" dirty="0" smtClean="0">
                <a:effectLst/>
                <a:ea typeface="KaiTi" panose="02010609060101010101" pitchFamily="49" charset="-122"/>
                <a:cs typeface="SimSun" panose="02010600030101010101" pitchFamily="2" charset="-122"/>
              </a:rPr>
              <a:t>    </a:t>
            </a:r>
            <a:r>
              <a:rPr lang="en-US" altLang="zh-CN" dirty="0" smtClean="0">
                <a:latin typeface="SimSun" panose="02010600030101010101" pitchFamily="2" charset="-122"/>
                <a:ea typeface="SimSun" panose="02010600030101010101" pitchFamily="2" charset="-122"/>
              </a:rPr>
              <a:t>50</a:t>
            </a:r>
            <a:r>
              <a:rPr lang="en-CA" dirty="0" smtClean="0">
                <a:latin typeface="SimSun" panose="02010600030101010101" pitchFamily="2" charset="-122"/>
                <a:ea typeface="SimSun" panose="02010600030101010101" pitchFamily="2" charset="-122"/>
              </a:rPr>
              <a:t>:1</a:t>
            </a:r>
            <a:r>
              <a:rPr lang="en-US" altLang="zh-CN" dirty="0" smtClean="0">
                <a:latin typeface="SimSun" panose="02010600030101010101" pitchFamily="2" charset="-122"/>
                <a:ea typeface="SimSun" panose="02010600030101010101" pitchFamily="2" charset="-122"/>
              </a:rPr>
              <a:t>9-20</a:t>
            </a:r>
            <a:r>
              <a:rPr lang="en-CA" dirty="0" smtClean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</a:p>
          <a:p>
            <a:r>
              <a:rPr lang="zh-CN" altLang="en-US" sz="3600" dirty="0" smtClean="0">
                <a:latin typeface="+mn-ea"/>
              </a:rPr>
              <a:t>神原本美好的旨意：</a:t>
            </a:r>
            <a:r>
              <a:rPr lang="en-US" altLang="zh-CN" sz="3600" dirty="0" smtClean="0">
                <a:latin typeface="+mn-ea"/>
              </a:rPr>
              <a:t/>
            </a:r>
            <a:br>
              <a:rPr lang="en-US" altLang="zh-CN" sz="3600" dirty="0" smtClean="0">
                <a:latin typeface="+mn-ea"/>
              </a:rPr>
            </a:br>
            <a:r>
              <a:rPr lang="zh-CN" altLang="en-US" sz="3600" dirty="0" smtClean="0">
                <a:latin typeface="+mn-ea"/>
              </a:rPr>
              <a:t>除罪、饶恕、和睦、拯救</a:t>
            </a:r>
            <a:endParaRPr lang="en-US" altLang="zh-CN" sz="3600" dirty="0" smtClean="0">
              <a:latin typeface="+mn-e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883CA-581E-4E0D-B245-08BFE17ADD8B}" type="slidenum">
              <a:rPr lang="en-CA" smtClean="0"/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8789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42580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3</a:t>
            </a:r>
            <a:r>
              <a:rPr lang="en-US" altLang="zh-CN" sz="4000" dirty="0" smtClean="0"/>
              <a:t>. </a:t>
            </a:r>
            <a:r>
              <a:rPr lang="zh-CN" altLang="en-US" sz="4000" dirty="0" smtClean="0"/>
              <a:t>神的意思永远是最好的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75657"/>
            <a:ext cx="7886700" cy="5001306"/>
          </a:xfrm>
        </p:spPr>
        <p:txBody>
          <a:bodyPr>
            <a:normAutofit/>
          </a:bodyPr>
          <a:lstStyle/>
          <a:p>
            <a:r>
              <a:rPr lang="en-US" altLang="zh-CN" sz="3600" dirty="0" smtClean="0"/>
              <a:t> </a:t>
            </a:r>
            <a:r>
              <a:rPr lang="zh-CN" altLang="en-US" sz="3600" dirty="0" smtClean="0"/>
              <a:t>永远不要怀疑、抱怨神</a:t>
            </a:r>
            <a:endParaRPr lang="en-US" altLang="zh-CN" sz="3600" dirty="0" smtClean="0"/>
          </a:p>
          <a:p>
            <a:pPr marL="354013" indent="-354013"/>
            <a:r>
              <a:rPr lang="zh-CN" altLang="en-US" sz="3600" dirty="0" smtClean="0"/>
              <a:t>学习更加依靠、仰望神</a:t>
            </a:r>
            <a:endParaRPr lang="en-US" altLang="zh-CN" sz="3600" dirty="0" smtClean="0"/>
          </a:p>
          <a:p>
            <a:pPr marL="354013" indent="-354013"/>
            <a:r>
              <a:rPr lang="zh-CN" altLang="en-US" sz="3600" dirty="0"/>
              <a:t>求</a:t>
            </a:r>
            <a:r>
              <a:rPr lang="zh-CN" altLang="en-US" sz="3600" dirty="0" smtClean="0"/>
              <a:t>问神在遭遇中学习什么功课</a:t>
            </a:r>
            <a:endParaRPr lang="en-US" altLang="zh-CN" sz="3600" dirty="0" smtClean="0"/>
          </a:p>
          <a:p>
            <a:pPr marL="354013" indent="-354013"/>
            <a:r>
              <a:rPr lang="zh-CN" altLang="en-US" sz="3600" dirty="0"/>
              <a:t>确</a:t>
            </a:r>
            <a:r>
              <a:rPr lang="zh-CN" altLang="en-US" sz="3600" dirty="0" smtClean="0"/>
              <a:t>信神的旨意美善</a:t>
            </a:r>
            <a:endParaRPr lang="en-US" altLang="zh-CN" sz="3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883CA-581E-4E0D-B245-08BFE17ADD8B}" type="slidenum">
              <a:rPr lang="en-CA" smtClean="0"/>
              <a:t>21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53123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42580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3</a:t>
            </a:r>
            <a:r>
              <a:rPr lang="en-US" altLang="zh-CN" sz="4000" dirty="0" smtClean="0"/>
              <a:t>. </a:t>
            </a:r>
            <a:r>
              <a:rPr lang="zh-CN" altLang="en-US" sz="4000" dirty="0" smtClean="0"/>
              <a:t>神的意思永远是最好的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175657"/>
            <a:ext cx="8048819" cy="50013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sz="3600" dirty="0" smtClean="0">
                <a:effectLst/>
                <a:ea typeface="KaiTi" panose="02010609060101010101" pitchFamily="49" charset="-122"/>
                <a:cs typeface="SimSun" panose="02010600030101010101" pitchFamily="2" charset="-122"/>
              </a:rPr>
              <a:t>耶和华说：我知道我向你们所怀的意念是赐平安的意念，不是降灾祸的意念，要叫你们末後有指望。你们要呼求我，祷告我，我就应允你们。你们寻求我，若专心寻求我，就必寻见。 </a:t>
            </a:r>
            <a:r>
              <a:rPr lang="en-US" altLang="zh-CN" sz="3600" dirty="0" smtClean="0">
                <a:effectLst/>
                <a:ea typeface="KaiTi" panose="02010609060101010101" pitchFamily="49" charset="-122"/>
                <a:cs typeface="SimSun" panose="02010600030101010101" pitchFamily="2" charset="-122"/>
              </a:rPr>
              <a:t>				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 </a:t>
            </a:r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               </a:t>
            </a:r>
            <a:r>
              <a:rPr lang="zh-CN" altLang="en-US" dirty="0" smtClean="0">
                <a:effectLst/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耶利米书</a:t>
            </a:r>
            <a:r>
              <a:rPr lang="en-US" altLang="zh-CN" dirty="0" smtClean="0">
                <a:latin typeface="SimSun" panose="02010600030101010101" pitchFamily="2" charset="-122"/>
                <a:ea typeface="SimSun" panose="02010600030101010101" pitchFamily="2" charset="-122"/>
              </a:rPr>
              <a:t>29</a:t>
            </a:r>
            <a:r>
              <a:rPr lang="en-CA" dirty="0" smtClean="0">
                <a:latin typeface="SimSun" panose="02010600030101010101" pitchFamily="2" charset="-122"/>
                <a:ea typeface="SimSun" panose="02010600030101010101" pitchFamily="2" charset="-122"/>
              </a:rPr>
              <a:t>:1</a:t>
            </a:r>
            <a:r>
              <a:rPr lang="en-US" altLang="zh-CN" dirty="0" smtClean="0">
                <a:latin typeface="SimSun" panose="02010600030101010101" pitchFamily="2" charset="-122"/>
                <a:ea typeface="SimSun" panose="02010600030101010101" pitchFamily="2" charset="-122"/>
              </a:rPr>
              <a:t>1-13</a:t>
            </a:r>
            <a:r>
              <a:rPr lang="en-CA" dirty="0" smtClean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883CA-581E-4E0D-B245-08BFE17ADD8B}" type="slidenum">
              <a:rPr lang="en-CA" smtClean="0"/>
              <a:t>22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13812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Image result for communi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3099182"/>
            <a:ext cx="8153400" cy="2615819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276600"/>
            <a:ext cx="2514600" cy="1066800"/>
          </a:xfrm>
        </p:spPr>
        <p:txBody>
          <a:bodyPr>
            <a:noAutofit/>
          </a:bodyPr>
          <a:lstStyle/>
          <a:p>
            <a:pPr algn="dist"/>
            <a:r>
              <a:rPr lang="zh-CN" altLang="en-US" sz="5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圣 餐</a:t>
            </a:r>
            <a:r>
              <a:rPr lang="en-US" altLang="zh-CN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altLang="zh-CN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zh-CN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Communion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1000" y="1066801"/>
            <a:ext cx="815340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200" b="1" dirty="0">
                <a:solidFill>
                  <a:srgbClr val="360000"/>
                </a:solidFill>
                <a:latin typeface="KaiTi" pitchFamily="49" charset="-122"/>
                <a:ea typeface="KaiTi" pitchFamily="49" charset="-122"/>
              </a:rPr>
              <a:t>你们应当如此行，为的是纪念我</a:t>
            </a:r>
            <a:r>
              <a:rPr lang="zh-CN" altLang="en-US" sz="4000" b="1" dirty="0">
                <a:solidFill>
                  <a:srgbClr val="360000"/>
                </a:solidFill>
                <a:latin typeface="KaiTi" pitchFamily="49" charset="-122"/>
                <a:ea typeface="KaiTi" pitchFamily="49" charset="-122"/>
              </a:rPr>
              <a:t>。</a:t>
            </a:r>
            <a:endParaRPr lang="en-US" altLang="zh-CN" sz="4000" b="1" dirty="0">
              <a:solidFill>
                <a:srgbClr val="360000"/>
              </a:solidFill>
              <a:latin typeface="KaiTi" pitchFamily="49" charset="-122"/>
              <a:ea typeface="KaiTi" pitchFamily="49" charset="-122"/>
            </a:endParaRPr>
          </a:p>
          <a:p>
            <a:pPr algn="dist"/>
            <a:r>
              <a:rPr lang="en-US" altLang="zh-CN" sz="4000" dirty="0">
                <a:solidFill>
                  <a:srgbClr val="360000"/>
                </a:solidFill>
                <a:latin typeface="Forte" pitchFamily="66" charset="0"/>
              </a:rPr>
              <a:t>D</a:t>
            </a:r>
            <a:r>
              <a:rPr lang="en-US" sz="4000" dirty="0">
                <a:solidFill>
                  <a:srgbClr val="360000"/>
                </a:solidFill>
                <a:latin typeface="Forte" pitchFamily="66" charset="0"/>
              </a:rPr>
              <a:t>o this in remembrance of me</a:t>
            </a:r>
            <a:r>
              <a:rPr lang="en-US" sz="4000" dirty="0">
                <a:solidFill>
                  <a:srgbClr val="360000"/>
                </a:solidFill>
              </a:rPr>
              <a:t>.</a:t>
            </a:r>
            <a:endParaRPr lang="en-US" sz="4000" dirty="0">
              <a:solidFill>
                <a:srgbClr val="360000"/>
              </a:solidFill>
              <a:latin typeface="KaiTi" pitchFamily="49" charset="-122"/>
              <a:ea typeface="KaiTi" pitchFamily="49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38800" y="2438400"/>
            <a:ext cx="2895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800" b="1" dirty="0">
                <a:solidFill>
                  <a:srgbClr val="360000"/>
                </a:solidFill>
                <a:latin typeface="SimSun" pitchFamily="2" charset="-122"/>
                <a:ea typeface="SimSun" pitchFamily="2" charset="-122"/>
              </a:rPr>
              <a:t>林前 </a:t>
            </a:r>
            <a:r>
              <a:rPr lang="en-US" altLang="zh-CN" sz="2800" b="1" dirty="0">
                <a:solidFill>
                  <a:srgbClr val="360000"/>
                </a:solidFill>
                <a:latin typeface="SimSun" pitchFamily="2" charset="-122"/>
                <a:ea typeface="SimSun" pitchFamily="2" charset="-122"/>
              </a:rPr>
              <a:t>1Co 11:24</a:t>
            </a:r>
            <a:endParaRPr lang="en-US" sz="2800" b="1" dirty="0">
              <a:solidFill>
                <a:srgbClr val="360000"/>
              </a:solidFill>
              <a:latin typeface="SimSun" pitchFamily="2" charset="-122"/>
              <a:ea typeface="SimSun" pitchFamily="2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r="15004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876" y="712442"/>
            <a:ext cx="7886700" cy="4351338"/>
          </a:xfrm>
        </p:spPr>
        <p:txBody>
          <a:bodyPr>
            <a:normAutofit/>
          </a:bodyPr>
          <a:lstStyle/>
          <a:p>
            <a:pPr marL="0" indent="0" algn="r">
              <a:buNone/>
            </a:pPr>
            <a:r>
              <a:rPr lang="zh-CN" altLang="en-US" sz="4800" dirty="0" smtClean="0">
                <a:effectLst>
                  <a:glow rad="127000">
                    <a:schemeClr val="bg1"/>
                  </a:glow>
                </a:effectLst>
              </a:rPr>
              <a:t>十字架，十字架</a:t>
            </a:r>
            <a:endParaRPr lang="en-US" altLang="zh-CN" sz="4800" dirty="0" smtClean="0">
              <a:effectLst>
                <a:glow rad="127000">
                  <a:schemeClr val="bg1"/>
                </a:glow>
              </a:effectLst>
            </a:endParaRPr>
          </a:p>
          <a:p>
            <a:pPr marL="0" indent="0" algn="r">
              <a:buNone/>
            </a:pPr>
            <a:r>
              <a:rPr lang="zh-CN" altLang="en-US" sz="4800" dirty="0" smtClean="0">
                <a:effectLst>
                  <a:glow rad="127000">
                    <a:schemeClr val="bg1"/>
                  </a:glow>
                </a:effectLst>
              </a:rPr>
              <a:t>永是</a:t>
            </a:r>
            <a:r>
              <a:rPr lang="zh-CN" altLang="en-US" sz="4800" dirty="0">
                <a:effectLst>
                  <a:glow rad="127000">
                    <a:schemeClr val="bg1"/>
                  </a:glow>
                </a:effectLst>
              </a:rPr>
              <a:t>我</a:t>
            </a:r>
            <a:r>
              <a:rPr lang="zh-CN" altLang="en-US" sz="4800" dirty="0" smtClean="0">
                <a:effectLst>
                  <a:glow rad="127000">
                    <a:schemeClr val="bg1"/>
                  </a:glow>
                </a:effectLst>
              </a:rPr>
              <a:t>的荣耀</a:t>
            </a:r>
            <a:endParaRPr lang="en-US" altLang="zh-CN" sz="4800" dirty="0" smtClean="0">
              <a:effectLst>
                <a:glow rad="127000">
                  <a:schemeClr val="bg1"/>
                </a:glow>
              </a:effectLst>
            </a:endParaRPr>
          </a:p>
          <a:p>
            <a:pPr marL="0" indent="0" algn="r">
              <a:buNone/>
            </a:pPr>
            <a:r>
              <a:rPr lang="zh-CN" altLang="en-US" sz="4800" dirty="0">
                <a:effectLst>
                  <a:glow rad="127000">
                    <a:schemeClr val="bg1"/>
                  </a:glow>
                </a:effectLst>
              </a:rPr>
              <a:t>我众罪</a:t>
            </a:r>
            <a:r>
              <a:rPr lang="zh-CN" altLang="en-US" sz="4800" dirty="0" smtClean="0">
                <a:effectLst>
                  <a:glow rad="127000">
                    <a:schemeClr val="bg1"/>
                  </a:glow>
                </a:effectLst>
              </a:rPr>
              <a:t>都洗清洁</a:t>
            </a:r>
            <a:endParaRPr lang="en-US" altLang="zh-CN" sz="4800" dirty="0" smtClean="0">
              <a:effectLst>
                <a:glow rad="127000">
                  <a:schemeClr val="bg1"/>
                </a:glow>
              </a:effectLst>
            </a:endParaRPr>
          </a:p>
          <a:p>
            <a:pPr marL="0" indent="0" algn="r">
              <a:buNone/>
            </a:pPr>
            <a:r>
              <a:rPr lang="zh-CN" altLang="en-US" sz="4800" dirty="0">
                <a:effectLst>
                  <a:glow rad="127000">
                    <a:schemeClr val="bg1"/>
                  </a:glow>
                </a:effectLst>
              </a:rPr>
              <a:t>惟</a:t>
            </a:r>
            <a:r>
              <a:rPr lang="zh-CN" altLang="en-US" sz="4800" dirty="0" smtClean="0">
                <a:effectLst>
                  <a:glow rad="127000">
                    <a:schemeClr val="bg1"/>
                  </a:glow>
                </a:effectLst>
              </a:rPr>
              <a:t>靠耶稣宝血</a:t>
            </a:r>
            <a:endParaRPr lang="en-CA" sz="4800" dirty="0">
              <a:effectLst>
                <a:glow rad="127000">
                  <a:schemeClr val="bg1"/>
                </a:glo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883CA-581E-4E0D-B245-08BFE17ADD8B}" type="slidenum">
              <a:rPr lang="en-CA" smtClean="0"/>
              <a:t>24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12946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9143999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63417" y="134039"/>
            <a:ext cx="6858000" cy="1111320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神的意思原是好的</a:t>
            </a:r>
            <a:endParaRPr lang="en-CA" dirty="0">
              <a:solidFill>
                <a:schemeClr val="bg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82818" y="1245359"/>
            <a:ext cx="3919330" cy="526774"/>
          </a:xfrm>
        </p:spPr>
        <p:txBody>
          <a:bodyPr>
            <a:norm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创世记系列讲道（</a:t>
            </a:r>
            <a:r>
              <a:rPr lang="en-US" altLang="zh-CN" sz="2800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21</a:t>
            </a:r>
            <a:r>
              <a:rPr lang="zh-CN" altLang="en-US" sz="2800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）</a:t>
            </a:r>
            <a:endParaRPr lang="en-CA" sz="2800" dirty="0">
              <a:solidFill>
                <a:schemeClr val="bg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883CA-581E-4E0D-B245-08BFE17ADD8B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79385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42580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导言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75657"/>
            <a:ext cx="7886700" cy="5001306"/>
          </a:xfrm>
        </p:spPr>
        <p:txBody>
          <a:bodyPr>
            <a:normAutofit/>
          </a:bodyPr>
          <a:lstStyle/>
          <a:p>
            <a:r>
              <a:rPr lang="zh-CN" altLang="en-US" sz="3600" dirty="0" smtClean="0"/>
              <a:t>好事？坏事？</a:t>
            </a:r>
            <a:endParaRPr lang="en-US" altLang="zh-CN" sz="3600" dirty="0" smtClean="0"/>
          </a:p>
          <a:p>
            <a:r>
              <a:rPr lang="zh-CN" altLang="en-US" sz="3600" dirty="0" smtClean="0"/>
              <a:t>什么是判断好事坏事的根据？</a:t>
            </a:r>
            <a:endParaRPr lang="en-US" altLang="zh-CN" sz="3600" dirty="0" smtClean="0"/>
          </a:p>
          <a:p>
            <a:r>
              <a:rPr lang="zh-CN" altLang="en-US" sz="3600" dirty="0"/>
              <a:t>一切事</a:t>
            </a:r>
            <a:r>
              <a:rPr lang="zh-CN" altLang="en-US" sz="3600" dirty="0" smtClean="0"/>
              <a:t>情背后有神美善的旨意</a:t>
            </a:r>
            <a:endParaRPr lang="en-US" altLang="zh-CN" sz="3600" dirty="0" smtClean="0"/>
          </a:p>
          <a:p>
            <a:r>
              <a:rPr lang="zh-CN" altLang="en-US" sz="3600" dirty="0"/>
              <a:t>约</a:t>
            </a:r>
            <a:r>
              <a:rPr lang="zh-CN" altLang="en-US" sz="3600" dirty="0" smtClean="0"/>
              <a:t>瑟一生的遭遇和神的旨意</a:t>
            </a:r>
            <a:endParaRPr lang="en-CA" altLang="zh-CN" sz="3600" dirty="0" smtClean="0"/>
          </a:p>
          <a:p>
            <a:pPr marL="0" indent="0">
              <a:buNone/>
            </a:pPr>
            <a:r>
              <a:rPr lang="en-US" altLang="zh-CN" sz="3600" dirty="0" smtClean="0"/>
              <a:t>	</a:t>
            </a:r>
            <a:r>
              <a:rPr lang="zh-CN" altLang="en-US" sz="3600" dirty="0" smtClean="0"/>
              <a:t>人的遭遇</a:t>
            </a:r>
            <a:r>
              <a:rPr lang="en-US" altLang="zh-CN" sz="3600" dirty="0" smtClean="0"/>
              <a:t>	</a:t>
            </a:r>
            <a:r>
              <a:rPr lang="zh-CN" altLang="en-US" sz="3600" dirty="0" smtClean="0"/>
              <a:t>神的旨意</a:t>
            </a:r>
            <a:endParaRPr lang="en-CA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883CA-581E-4E0D-B245-08BFE17ADD8B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20520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42580"/>
          </a:xfrm>
        </p:spPr>
        <p:txBody>
          <a:bodyPr>
            <a:normAutofit/>
          </a:bodyPr>
          <a:lstStyle/>
          <a:p>
            <a:r>
              <a:rPr lang="en-US" altLang="zh-CN" sz="4000" dirty="0" smtClean="0"/>
              <a:t>1. </a:t>
            </a:r>
            <a:r>
              <a:rPr lang="zh-CN" altLang="en-US" sz="4000" dirty="0" smtClean="0"/>
              <a:t>人的遭遇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75657"/>
            <a:ext cx="7886700" cy="50013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600" dirty="0" smtClean="0"/>
              <a:t>1.1 </a:t>
            </a:r>
            <a:r>
              <a:rPr lang="zh-CN" altLang="en-US" sz="3600" dirty="0" smtClean="0"/>
              <a:t>手足相残</a:t>
            </a:r>
            <a:endParaRPr lang="en-US" altLang="zh-CN" sz="3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883CA-581E-4E0D-B245-08BFE17ADD8B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75421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6612" y="205274"/>
            <a:ext cx="8808098" cy="51891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zh-CN" altLang="en-US" sz="3600" dirty="0" smtClean="0">
                <a:effectLst/>
                <a:latin typeface="KaiTi" panose="02010609060101010101" pitchFamily="49" charset="-122"/>
                <a:ea typeface="SimSun" panose="02010600030101010101" pitchFamily="2" charset="-122"/>
                <a:cs typeface="Georgia" panose="02040502050405020303" pitchFamily="18" charset="0"/>
              </a:rPr>
              <a:t>创世记</a:t>
            </a:r>
            <a:r>
              <a:rPr lang="en-CA" sz="3600" dirty="0" smtClean="0">
                <a:effectLst/>
                <a:latin typeface="KaiTi" panose="02010609060101010101" pitchFamily="49" charset="-122"/>
                <a:ea typeface="SimSun" panose="02010600030101010101" pitchFamily="2" charset="-122"/>
                <a:cs typeface="Georgia" panose="02040502050405020303" pitchFamily="18" charset="0"/>
              </a:rPr>
              <a:t>37:18</a:t>
            </a:r>
            <a:r>
              <a:rPr lang="en-US" altLang="zh-CN" sz="3600" dirty="0" smtClean="0">
                <a:effectLst/>
                <a:latin typeface="KaiTi" panose="02010609060101010101" pitchFamily="49" charset="-122"/>
                <a:ea typeface="SimSun" panose="02010600030101010101" pitchFamily="2" charset="-122"/>
                <a:cs typeface="Georgia" panose="02040502050405020303" pitchFamily="18" charset="0"/>
              </a:rPr>
              <a:t>-20</a:t>
            </a:r>
            <a:r>
              <a:rPr lang="en-US" altLang="zh-CN" sz="3600" dirty="0" smtClean="0">
                <a:latin typeface="KaiTi" panose="02010609060101010101" pitchFamily="49" charset="-122"/>
                <a:ea typeface="SimSun" panose="02010600030101010101" pitchFamily="2" charset="-122"/>
                <a:cs typeface="Georgia" panose="02040502050405020303" pitchFamily="18" charset="0"/>
              </a:rPr>
              <a:t>,23-</a:t>
            </a:r>
            <a:r>
              <a:rPr lang="en-US" altLang="zh-CN" sz="3600" dirty="0" smtClean="0">
                <a:effectLst/>
                <a:latin typeface="KaiTi" panose="02010609060101010101" pitchFamily="49" charset="-122"/>
                <a:ea typeface="SimSun" panose="02010600030101010101" pitchFamily="2" charset="-122"/>
                <a:cs typeface="Georgia" panose="02040502050405020303" pitchFamily="18" charset="0"/>
              </a:rPr>
              <a:t>24</a:t>
            </a:r>
            <a:r>
              <a:rPr lang="en-CA" sz="3600" dirty="0" smtClean="0">
                <a:effectLst/>
                <a:latin typeface="KaiTi" panose="02010609060101010101" pitchFamily="49" charset="-122"/>
                <a:ea typeface="SimSun" panose="02010600030101010101" pitchFamily="2" charset="-122"/>
                <a:cs typeface="Georgia" panose="02040502050405020303" pitchFamily="18" charset="0"/>
              </a:rPr>
              <a:t> </a:t>
            </a:r>
            <a:r>
              <a:rPr lang="zh-CN" sz="3600" dirty="0" smtClean="0">
                <a:effectLst/>
                <a:latin typeface="Calibri" panose="020F0502020204030204" pitchFamily="34" charset="0"/>
                <a:ea typeface="KaiTi" panose="02010609060101010101" pitchFamily="49" charset="-122"/>
                <a:cs typeface="SimSun" panose="02010600030101010101" pitchFamily="2" charset="-122"/>
              </a:rPr>
              <a:t>他们远远的看见他，趁他还没有走到跟前，大家就</a:t>
            </a:r>
            <a:r>
              <a:rPr lang="zh-CN" sz="3600" dirty="0" smtClean="0">
                <a:solidFill>
                  <a:srgbClr val="C00000"/>
                </a:solidFill>
                <a:effectLst/>
                <a:latin typeface="Calibri" panose="020F0502020204030204" pitchFamily="34" charset="0"/>
                <a:ea typeface="KaiTi" panose="02010609060101010101" pitchFamily="49" charset="-122"/>
                <a:cs typeface="SimSun" panose="02010600030101010101" pitchFamily="2" charset="-122"/>
              </a:rPr>
              <a:t>同谋要害死他</a:t>
            </a:r>
            <a:r>
              <a:rPr lang="zh-CN" sz="3600" dirty="0" smtClean="0">
                <a:effectLst/>
                <a:latin typeface="Calibri" panose="020F0502020204030204" pitchFamily="34" charset="0"/>
                <a:ea typeface="KaiTi" panose="02010609060101010101" pitchFamily="49" charset="-122"/>
                <a:cs typeface="SimSun" panose="02010600030101010101" pitchFamily="2" charset="-122"/>
              </a:rPr>
              <a:t>，彼此说：「你看！那做梦的来了。来吧！我们</a:t>
            </a:r>
            <a:r>
              <a:rPr lang="zh-CN" sz="3600" dirty="0" smtClean="0">
                <a:solidFill>
                  <a:srgbClr val="C00000"/>
                </a:solidFill>
                <a:effectLst/>
                <a:latin typeface="Calibri" panose="020F0502020204030204" pitchFamily="34" charset="0"/>
                <a:ea typeface="KaiTi" panose="02010609060101010101" pitchFamily="49" charset="-122"/>
                <a:cs typeface="SimSun" panose="02010600030101010101" pitchFamily="2" charset="-122"/>
              </a:rPr>
              <a:t>将他杀了</a:t>
            </a:r>
            <a:r>
              <a:rPr lang="zh-CN" sz="3600" dirty="0" smtClean="0">
                <a:effectLst/>
                <a:latin typeface="Calibri" panose="020F0502020204030204" pitchFamily="34" charset="0"/>
                <a:ea typeface="KaiTi" panose="02010609060101010101" pitchFamily="49" charset="-122"/>
                <a:cs typeface="SimSun" panose="02010600030101010101" pitchFamily="2" charset="-122"/>
              </a:rPr>
              <a:t>，丢在一个坑里，就说有恶兽把他吃了。我们且看他的梦将来怎麽样。」</a:t>
            </a:r>
            <a:r>
              <a:rPr lang="en-US" altLang="zh-CN" sz="3600" dirty="0" smtClean="0">
                <a:effectLst/>
                <a:latin typeface="Calibri" panose="020F0502020204030204" pitchFamily="34" charset="0"/>
                <a:ea typeface="KaiTi" panose="02010609060101010101" pitchFamily="49" charset="-122"/>
                <a:cs typeface="SimSun" panose="02010600030101010101" pitchFamily="2" charset="-122"/>
              </a:rPr>
              <a:t>… </a:t>
            </a:r>
            <a:r>
              <a:rPr lang="zh-CN" sz="3600" dirty="0" smtClean="0">
                <a:effectLst/>
                <a:latin typeface="Calibri" panose="020F0502020204030204" pitchFamily="34" charset="0"/>
                <a:ea typeface="KaiTi" panose="02010609060101010101" pitchFamily="49" charset="-122"/>
                <a:cs typeface="SimSun" panose="02010600030101010101" pitchFamily="2" charset="-122"/>
              </a:rPr>
              <a:t>约瑟到了他哥哥们那里，他们就剥了他的外衣，就是他穿的那件彩衣，</a:t>
            </a:r>
            <a:r>
              <a:rPr lang="zh-CN" sz="3600" dirty="0" smtClean="0">
                <a:effectLst/>
                <a:ea typeface="KaiTi" panose="02010609060101010101" pitchFamily="49" charset="-122"/>
                <a:cs typeface="SimSun" panose="02010600030101010101" pitchFamily="2" charset="-122"/>
              </a:rPr>
              <a:t>把他</a:t>
            </a:r>
            <a:r>
              <a:rPr lang="zh-CN" sz="3600" dirty="0" smtClean="0">
                <a:solidFill>
                  <a:srgbClr val="C00000"/>
                </a:solidFill>
                <a:effectLst/>
                <a:ea typeface="KaiTi" panose="02010609060101010101" pitchFamily="49" charset="-122"/>
                <a:cs typeface="SimSun" panose="02010600030101010101" pitchFamily="2" charset="-122"/>
              </a:rPr>
              <a:t>丢在坑里</a:t>
            </a:r>
            <a:r>
              <a:rPr lang="zh-CN" sz="3600" dirty="0" smtClean="0">
                <a:effectLst/>
                <a:ea typeface="KaiTi" panose="02010609060101010101" pitchFamily="49" charset="-122"/>
                <a:cs typeface="SimSun" panose="02010600030101010101" pitchFamily="2" charset="-122"/>
              </a:rPr>
              <a:t>；那坑是空的，里头没有水。</a:t>
            </a:r>
            <a:endParaRPr lang="en-CA" sz="36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883CA-581E-4E0D-B245-08BFE17ADD8B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44059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42580"/>
          </a:xfrm>
        </p:spPr>
        <p:txBody>
          <a:bodyPr>
            <a:normAutofit/>
          </a:bodyPr>
          <a:lstStyle/>
          <a:p>
            <a:r>
              <a:rPr lang="en-US" altLang="zh-CN" sz="4000" dirty="0" smtClean="0"/>
              <a:t>1. </a:t>
            </a:r>
            <a:r>
              <a:rPr lang="zh-CN" altLang="en-US" sz="4000" dirty="0" smtClean="0"/>
              <a:t>人的遭遇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75657"/>
            <a:ext cx="7886700" cy="50013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600" dirty="0" smtClean="0"/>
              <a:t>1.1 </a:t>
            </a:r>
            <a:r>
              <a:rPr lang="zh-CN" altLang="en-US" sz="3600" dirty="0" smtClean="0"/>
              <a:t>手足相残</a:t>
            </a:r>
            <a:endParaRPr lang="en-US" altLang="zh-CN" sz="3600" dirty="0" smtClean="0"/>
          </a:p>
          <a:p>
            <a:pPr marL="354013" indent="-354013"/>
            <a:r>
              <a:rPr lang="zh-CN" altLang="en-US" sz="3600" dirty="0"/>
              <a:t>约</a:t>
            </a:r>
            <a:r>
              <a:rPr lang="zh-CN" altLang="en-US" sz="3600" dirty="0" smtClean="0"/>
              <a:t>瑟固然有错但罪不至死</a:t>
            </a:r>
            <a:endParaRPr lang="en-US" altLang="zh-CN" sz="3600" dirty="0" smtClean="0"/>
          </a:p>
          <a:p>
            <a:pPr marL="354013" indent="-354013"/>
            <a:r>
              <a:rPr lang="zh-CN" altLang="en-US" sz="3600" dirty="0"/>
              <a:t>嫉</a:t>
            </a:r>
            <a:r>
              <a:rPr lang="zh-CN" altLang="en-US" sz="3600" dirty="0" smtClean="0"/>
              <a:t>妒之罪害死人</a:t>
            </a:r>
            <a:endParaRPr lang="en-US" altLang="zh-CN" sz="3600" dirty="0" smtClean="0"/>
          </a:p>
          <a:p>
            <a:pPr marL="354013" indent="-354013"/>
            <a:r>
              <a:rPr lang="zh-CN" altLang="en-US" sz="3600" dirty="0"/>
              <a:t>亲</a:t>
            </a:r>
            <a:r>
              <a:rPr lang="zh-CN" altLang="en-US" sz="3600" dirty="0" smtClean="0"/>
              <a:t>人伤害、朋友背叛是极大遭遇</a:t>
            </a:r>
            <a:endParaRPr lang="en-US" altLang="zh-CN" sz="3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883CA-581E-4E0D-B245-08BFE17ADD8B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88341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42580"/>
          </a:xfrm>
        </p:spPr>
        <p:txBody>
          <a:bodyPr>
            <a:normAutofit/>
          </a:bodyPr>
          <a:lstStyle/>
          <a:p>
            <a:r>
              <a:rPr lang="en-US" altLang="zh-CN" sz="4000" dirty="0" smtClean="0"/>
              <a:t>1. </a:t>
            </a:r>
            <a:r>
              <a:rPr lang="zh-CN" altLang="en-US" sz="4000" dirty="0" smtClean="0"/>
              <a:t>人的遭遇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75657"/>
            <a:ext cx="7886700" cy="50013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600" dirty="0" smtClean="0"/>
              <a:t>1.2 </a:t>
            </a:r>
            <a:r>
              <a:rPr lang="zh-CN" altLang="en-US" sz="3600" dirty="0" smtClean="0"/>
              <a:t>被卖为奴</a:t>
            </a:r>
            <a:endParaRPr lang="en-US" altLang="zh-CN" sz="3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883CA-581E-4E0D-B245-08BFE17ADD8B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34485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6612" y="205274"/>
            <a:ext cx="880809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dirty="0" smtClean="0">
                <a:effectLst/>
                <a:latin typeface="KaiTi" panose="02010609060101010101" pitchFamily="49" charset="-122"/>
                <a:ea typeface="SimSun" panose="02010600030101010101" pitchFamily="2" charset="-122"/>
                <a:cs typeface="Georgia" panose="02040502050405020303" pitchFamily="18" charset="0"/>
              </a:rPr>
              <a:t>创世记</a:t>
            </a:r>
            <a:r>
              <a:rPr lang="en-CA" sz="3600" dirty="0" smtClean="0">
                <a:effectLst/>
                <a:latin typeface="KaiTi" panose="02010609060101010101" pitchFamily="49" charset="-122"/>
                <a:ea typeface="SimSun" panose="02010600030101010101" pitchFamily="2" charset="-122"/>
                <a:cs typeface="Georgia" panose="02040502050405020303" pitchFamily="18" charset="0"/>
              </a:rPr>
              <a:t>37:</a:t>
            </a:r>
            <a:r>
              <a:rPr lang="en-US" altLang="zh-CN" sz="3600" dirty="0" smtClean="0">
                <a:effectLst/>
                <a:latin typeface="KaiTi" panose="02010609060101010101" pitchFamily="49" charset="-122"/>
                <a:ea typeface="SimSun" panose="02010600030101010101" pitchFamily="2" charset="-122"/>
                <a:cs typeface="Georgia" panose="02040502050405020303" pitchFamily="18" charset="0"/>
              </a:rPr>
              <a:t>26</a:t>
            </a:r>
            <a:r>
              <a:rPr lang="en-US" altLang="zh-CN" sz="3600" dirty="0" smtClean="0">
                <a:latin typeface="KaiTi" panose="02010609060101010101" pitchFamily="49" charset="-122"/>
                <a:ea typeface="SimSun" panose="02010600030101010101" pitchFamily="2" charset="-122"/>
                <a:cs typeface="Georgia" panose="02040502050405020303" pitchFamily="18" charset="0"/>
              </a:rPr>
              <a:t>-</a:t>
            </a:r>
            <a:r>
              <a:rPr lang="en-US" altLang="zh-CN" sz="3600" dirty="0" smtClean="0">
                <a:effectLst/>
                <a:latin typeface="KaiTi" panose="02010609060101010101" pitchFamily="49" charset="-122"/>
                <a:ea typeface="SimSun" panose="02010600030101010101" pitchFamily="2" charset="-122"/>
                <a:cs typeface="Georgia" panose="02040502050405020303" pitchFamily="18" charset="0"/>
              </a:rPr>
              <a:t>28</a:t>
            </a:r>
            <a:r>
              <a:rPr lang="en-US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 </a:t>
            </a:r>
            <a:r>
              <a:rPr lang="zh-CN" altLang="en-US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犹</a:t>
            </a:r>
            <a:r>
              <a:rPr lang="zh-CN" altLang="en-US" sz="3600" dirty="0">
                <a:latin typeface="KaiTi" panose="02010609060101010101" pitchFamily="49" charset="-122"/>
                <a:ea typeface="KaiTi" panose="02010609060101010101" pitchFamily="49" charset="-122"/>
              </a:rPr>
              <a:t>大对众弟兄说：「我们杀我们的兄弟，藏了他的血有什麽益处呢</a:t>
            </a:r>
            <a:r>
              <a:rPr lang="zh-CN" altLang="en-US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？我</a:t>
            </a:r>
            <a:r>
              <a:rPr lang="zh-CN" altLang="en-US" sz="3600" dirty="0">
                <a:latin typeface="KaiTi" panose="02010609060101010101" pitchFamily="49" charset="-122"/>
                <a:ea typeface="KaiTi" panose="02010609060101010101" pitchFamily="49" charset="-122"/>
              </a:rPr>
              <a:t>们不如</a:t>
            </a:r>
            <a:r>
              <a:rPr lang="zh-CN" altLang="en-US" sz="3600" dirty="0">
                <a:solidFill>
                  <a:srgbClr val="C0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将他卖给以实玛利人</a:t>
            </a:r>
            <a:r>
              <a:rPr lang="zh-CN" altLang="en-US" sz="3600" dirty="0">
                <a:latin typeface="KaiTi" panose="02010609060101010101" pitchFamily="49" charset="-122"/>
                <a:ea typeface="KaiTi" panose="02010609060101010101" pitchFamily="49" charset="-122"/>
              </a:rPr>
              <a:t>，不可下手害他；因为他是我们的兄弟，我们的骨肉。」众弟兄就听从了他</a:t>
            </a:r>
            <a:r>
              <a:rPr lang="zh-CN" altLang="en-US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。有</a:t>
            </a:r>
            <a:r>
              <a:rPr lang="zh-CN" altLang="en-US" sz="3600" dirty="0">
                <a:latin typeface="KaiTi" panose="02010609060101010101" pitchFamily="49" charset="-122"/>
                <a:ea typeface="KaiTi" panose="02010609060101010101" pitchFamily="49" charset="-122"/>
              </a:rPr>
              <a:t>些米甸的商人从那里经过，哥哥们就把约瑟从坑里拉上来，讲定二十舍客勒银子，把</a:t>
            </a:r>
            <a:r>
              <a:rPr lang="zh-CN" altLang="en-US" sz="3600" dirty="0">
                <a:solidFill>
                  <a:srgbClr val="C0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约瑟卖给</a:t>
            </a:r>
            <a:r>
              <a:rPr lang="zh-CN" altLang="en-US" sz="3600" dirty="0">
                <a:latin typeface="KaiTi" panose="02010609060101010101" pitchFamily="49" charset="-122"/>
                <a:ea typeface="KaiTi" panose="02010609060101010101" pitchFamily="49" charset="-122"/>
              </a:rPr>
              <a:t>以实玛利人。他们就把约瑟</a:t>
            </a:r>
            <a:r>
              <a:rPr lang="zh-CN" altLang="en-US" sz="3600" dirty="0">
                <a:solidFill>
                  <a:srgbClr val="C0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带到埃及</a:t>
            </a:r>
            <a:r>
              <a:rPr lang="zh-CN" altLang="en-US" sz="3600" dirty="0">
                <a:latin typeface="KaiTi" panose="02010609060101010101" pitchFamily="49" charset="-122"/>
                <a:ea typeface="KaiTi" panose="02010609060101010101" pitchFamily="49" charset="-122"/>
              </a:rPr>
              <a:t>去了。 </a:t>
            </a:r>
            <a:endParaRPr lang="en-CA" sz="3600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883CA-581E-4E0D-B245-08BFE17ADD8B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73333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682</TotalTime>
  <Words>1911</Words>
  <Application>Microsoft Office PowerPoint</Application>
  <PresentationFormat>On-screen Show (4:3)</PresentationFormat>
  <Paragraphs>105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KaiTi</vt:lpstr>
      <vt:lpstr>黑体</vt:lpstr>
      <vt:lpstr>SimSun</vt:lpstr>
      <vt:lpstr>Arial</vt:lpstr>
      <vt:lpstr>Calibri</vt:lpstr>
      <vt:lpstr>Forte</vt:lpstr>
      <vt:lpstr>Georgia</vt:lpstr>
      <vt:lpstr>Times New Roman</vt:lpstr>
      <vt:lpstr>Office Theme</vt:lpstr>
      <vt:lpstr>PowerPoint Presentation</vt:lpstr>
      <vt:lpstr>PowerPoint Presentation</vt:lpstr>
      <vt:lpstr>神的意思原是好的</vt:lpstr>
      <vt:lpstr>导言</vt:lpstr>
      <vt:lpstr>1. 人的遭遇</vt:lpstr>
      <vt:lpstr>PowerPoint Presentation</vt:lpstr>
      <vt:lpstr>1. 人的遭遇</vt:lpstr>
      <vt:lpstr>1. 人的遭遇</vt:lpstr>
      <vt:lpstr>PowerPoint Presentation</vt:lpstr>
      <vt:lpstr>1. 人的遭遇</vt:lpstr>
      <vt:lpstr>1. 人的遭遇</vt:lpstr>
      <vt:lpstr>PowerPoint Presentation</vt:lpstr>
      <vt:lpstr>1. 人的遭遇</vt:lpstr>
      <vt:lpstr>2. 神的意思</vt:lpstr>
      <vt:lpstr>2. 神的意思</vt:lpstr>
      <vt:lpstr>2. 神的意思</vt:lpstr>
      <vt:lpstr>2. 神的意思</vt:lpstr>
      <vt:lpstr>2. 神的意思</vt:lpstr>
      <vt:lpstr>2. 神的意思</vt:lpstr>
      <vt:lpstr>3. 神的意思永远是最好的</vt:lpstr>
      <vt:lpstr>3. 神的意思永远是最好的</vt:lpstr>
      <vt:lpstr>3. 神的意思永远是最好的</vt:lpstr>
      <vt:lpstr>圣 餐 Communion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神的意思原是好的</dc:title>
  <dc:creator>dli</dc:creator>
  <cp:lastModifiedBy>dli</cp:lastModifiedBy>
  <cp:revision>35</cp:revision>
  <dcterms:created xsi:type="dcterms:W3CDTF">2017-05-20T14:09:12Z</dcterms:created>
  <dcterms:modified xsi:type="dcterms:W3CDTF">2017-08-04T14:01:54Z</dcterms:modified>
</cp:coreProperties>
</file>