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805E"/>
    <a:srgbClr val="886912"/>
    <a:srgbClr val="79936B"/>
    <a:srgbClr val="93A887"/>
    <a:srgbClr val="A1B673"/>
    <a:srgbClr val="638052"/>
    <a:srgbClr val="AD8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1210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1D811-0075-454A-B5A5-B3E82921550B}" type="datetimeFigureOut">
              <a:rPr lang="en-CA" smtClean="0"/>
              <a:t>20/08/2017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C0227-E3D9-43CF-85F3-7C97CB8425B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5255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C0227-E3D9-43CF-85F3-7C97CB8425B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21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5FC9-02A0-48E4-86F7-93A989373D0A}" type="datetime1">
              <a:rPr lang="en-CA" smtClean="0"/>
              <a:t>20/08/2017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81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D425F-E67B-4AC8-9E5C-6B0F0EED3DF3}" type="datetime1">
              <a:rPr lang="en-CA" smtClean="0"/>
              <a:t>20/08/2017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C4528-1F1E-41DE-B305-6581A595E7EF}" type="datetime1">
              <a:rPr lang="en-CA" smtClean="0"/>
              <a:t>20/08/2017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77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B72B9-B29D-4F77-B151-482604A7C6F7}" type="datetime1">
              <a:rPr lang="en-CA" smtClean="0"/>
              <a:t>20/08/2017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313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779EB-B3DE-41D4-9DC1-A1648EA47221}" type="datetime1">
              <a:rPr lang="en-CA" smtClean="0"/>
              <a:t>20/08/2017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97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DA8A2-0B2B-4FD5-BC1D-1F7D57B4F565}" type="datetime1">
              <a:rPr lang="en-CA" smtClean="0"/>
              <a:t>20/08/2017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227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E067-7513-4DED-9AB5-ED38935AFE65}" type="datetime1">
              <a:rPr lang="en-CA" smtClean="0"/>
              <a:t>20/08/2017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16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D328A-C915-4A55-9834-16EB9223D867}" type="datetime1">
              <a:rPr lang="en-CA" smtClean="0"/>
              <a:t>20/08/2017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91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69CE6-EB2A-4305-AAA2-C6A6AD5D63E1}" type="datetime1">
              <a:rPr lang="en-CA" smtClean="0"/>
              <a:t>20/08/2017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10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CC367-17BE-418E-9C91-518BD99D5B2E}" type="datetime1">
              <a:rPr lang="en-CA" smtClean="0"/>
              <a:t>20/08/2017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997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F1C-81ED-4276-8E6E-98FA081699C9}" type="datetime1">
              <a:rPr lang="en-CA" smtClean="0"/>
              <a:t>20/08/2017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18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B4404-BA36-4B8B-B88D-93CFA79734BD}" type="datetime1">
              <a:rPr lang="en-CA" smtClean="0"/>
              <a:t>20/08/2017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C264-F395-43AD-9439-A10BC8549B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26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-11036"/>
            <a:ext cx="9143998" cy="68690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887" y="645288"/>
            <a:ext cx="6052930" cy="2124415"/>
          </a:xfrm>
        </p:spPr>
        <p:txBody>
          <a:bodyPr/>
          <a:lstStyle/>
          <a:p>
            <a:pPr algn="l"/>
            <a:r>
              <a:rPr lang="zh-CN" altLang="en-US" sz="8000" dirty="0" smtClean="0">
                <a:solidFill>
                  <a:schemeClr val="bg1"/>
                </a:solidFill>
                <a:effectLst>
                  <a:glow rad="127000">
                    <a:srgbClr val="886912"/>
                  </a:glow>
                </a:effectLst>
              </a:rPr>
              <a:t>长 大 成 人</a:t>
            </a:r>
            <a:r>
              <a:rPr lang="en-US" altLang="zh-CN" dirty="0" smtClean="0">
                <a:solidFill>
                  <a:schemeClr val="bg1"/>
                </a:solidFill>
                <a:effectLst>
                  <a:glow rad="127000">
                    <a:srgbClr val="886912"/>
                  </a:glow>
                </a:effectLst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effectLst>
                  <a:glow rad="127000">
                    <a:srgbClr val="886912"/>
                  </a:glow>
                </a:effectLst>
              </a:rPr>
            </a:br>
            <a:r>
              <a:rPr lang="en-US" altLang="zh-CN" dirty="0" smtClean="0">
                <a:solidFill>
                  <a:schemeClr val="bg1"/>
                </a:solidFill>
                <a:effectLst>
                  <a:glow rad="127000">
                    <a:srgbClr val="886912"/>
                  </a:glow>
                </a:effectLst>
              </a:rPr>
              <a:t>	</a:t>
            </a:r>
            <a:r>
              <a:rPr lang="en-US" altLang="zh-CN" sz="4000" dirty="0" smtClean="0">
                <a:solidFill>
                  <a:schemeClr val="bg1"/>
                </a:solidFill>
                <a:effectLst>
                  <a:glow rad="127000">
                    <a:srgbClr val="886912"/>
                  </a:glow>
                </a:effectLst>
              </a:rPr>
              <a:t>--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27000">
                    <a:srgbClr val="886912"/>
                  </a:glow>
                </a:effectLst>
              </a:rPr>
              <a:t>论属灵生命的成熟</a:t>
            </a:r>
            <a:endParaRPr lang="en-CA" dirty="0">
              <a:solidFill>
                <a:schemeClr val="bg1"/>
              </a:solidFill>
              <a:effectLst>
                <a:glow rad="127000">
                  <a:srgbClr val="886912"/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1</a:t>
            </a:fld>
            <a:endParaRPr lang="en-CA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44217" y="5009316"/>
            <a:ext cx="6858000" cy="1678335"/>
          </a:xfrm>
        </p:spPr>
        <p:txBody>
          <a:bodyPr>
            <a:normAutofit/>
          </a:bodyPr>
          <a:lstStyle/>
          <a:p>
            <a:pPr algn="r"/>
            <a:endParaRPr lang="en-US" sz="2800" dirty="0" smtClean="0"/>
          </a:p>
          <a:p>
            <a:pPr algn="r"/>
            <a:endParaRPr lang="en-US" sz="2800" dirty="0"/>
          </a:p>
          <a:p>
            <a:pPr algn="r"/>
            <a:r>
              <a:rPr lang="zh-CN" altLang="en-US" sz="2800" dirty="0" smtClean="0">
                <a:effectLst>
                  <a:glow rad="152400">
                    <a:schemeClr val="bg1"/>
                  </a:glow>
                </a:effectLst>
              </a:rPr>
              <a:t>以弗所书</a:t>
            </a:r>
            <a:r>
              <a:rPr lang="en-US" altLang="zh-CN" sz="2800" dirty="0" smtClean="0">
                <a:effectLst>
                  <a:glow rad="152400">
                    <a:schemeClr val="bg1"/>
                  </a:glow>
                </a:effectLst>
              </a:rPr>
              <a:t>4:11-16</a:t>
            </a:r>
            <a:endParaRPr lang="en-CA" sz="2800" dirty="0">
              <a:effectLst>
                <a:glow rad="1524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81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属灵生命成熟的特征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2980"/>
            <a:ext cx="8366060" cy="483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3.2 </a:t>
            </a:r>
            <a:r>
              <a:rPr lang="zh-CN" altLang="en-US" sz="4000" dirty="0" smtClean="0"/>
              <a:t>有不受欺骗的信心</a:t>
            </a:r>
            <a:endParaRPr lang="en-US" altLang="zh-CN" sz="4000" dirty="0" smtClean="0"/>
          </a:p>
          <a:p>
            <a:r>
              <a:rPr lang="zh-CN" altLang="en-US" sz="4000" dirty="0" smtClean="0">
                <a:latin typeface="+mn-ea"/>
              </a:rPr>
              <a:t>幼稚的人容易上当受骗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smtClean="0">
                <a:latin typeface="+mj-lt"/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+mj-lt"/>
                <a:ea typeface="KaiTi" panose="02010609060101010101" pitchFamily="49" charset="-122"/>
              </a:rPr>
              <a:t>小孩子，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中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了人的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诡计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、和欺骗的法术、被一切异教之风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摇动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、飘来飘去、就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随从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各样的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异端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4000" dirty="0" smtClean="0"/>
              <a:t>       </a:t>
            </a:r>
            <a:r>
              <a:rPr lang="en-US" altLang="zh-CN" sz="4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14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>
                <a:latin typeface="+mn-ea"/>
              </a:rPr>
              <a:t>异端是与真理 </a:t>
            </a:r>
            <a:r>
              <a:rPr lang="zh-CN" altLang="en-US" sz="4000" u="sng" dirty="0" smtClean="0">
                <a:latin typeface="+mn-ea"/>
              </a:rPr>
              <a:t>偏离</a:t>
            </a:r>
            <a:r>
              <a:rPr lang="zh-CN" altLang="en-US" sz="4000" dirty="0" smtClean="0">
                <a:latin typeface="+mn-ea"/>
              </a:rPr>
              <a:t> 和 </a:t>
            </a:r>
            <a:r>
              <a:rPr lang="zh-CN" altLang="en-US" sz="4000" u="sng" dirty="0" smtClean="0">
                <a:latin typeface="+mn-ea"/>
              </a:rPr>
              <a:t>对立</a:t>
            </a:r>
            <a:r>
              <a:rPr lang="zh-CN" altLang="en-US" sz="4000" dirty="0" smtClean="0">
                <a:latin typeface="+mn-ea"/>
              </a:rPr>
              <a:t>的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50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属灵生命成熟的特征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2980"/>
            <a:ext cx="8366060" cy="5150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3.2 </a:t>
            </a:r>
            <a:r>
              <a:rPr lang="zh-CN" altLang="en-US" sz="4000" dirty="0" smtClean="0"/>
              <a:t>有不受欺骗的信心</a:t>
            </a:r>
            <a:endParaRPr lang="en-US" altLang="zh-CN" sz="4000" dirty="0" smtClean="0"/>
          </a:p>
          <a:p>
            <a:r>
              <a:rPr lang="zh-CN" altLang="en-US" sz="4000" dirty="0" smtClean="0">
                <a:latin typeface="+mn-ea"/>
              </a:rPr>
              <a:t>异端的要害是否认基督耶稣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谁是说谎话的呢？不是那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不认耶稣为基督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的吗？不认父与子的，这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就是敌基督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的。                 </a:t>
            </a:r>
            <a:r>
              <a:rPr lang="zh-CN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约一</a:t>
            </a:r>
            <a:r>
              <a:rPr lang="en-US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22</a:t>
            </a: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因为世上有许多迷惑人的出来，他们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不认耶稣基督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是成了肉身来的；这就是那迷惑人、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敌基督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的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1:7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07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属灵生命成熟的特征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2980"/>
            <a:ext cx="8366060" cy="483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3.2 </a:t>
            </a:r>
            <a:r>
              <a:rPr lang="zh-CN" altLang="en-US" sz="4000" dirty="0" smtClean="0"/>
              <a:t>有不受欺骗的信心</a:t>
            </a:r>
            <a:endParaRPr lang="en-US" altLang="zh-CN" sz="4000" dirty="0" smtClean="0"/>
          </a:p>
          <a:p>
            <a:r>
              <a:rPr lang="zh-CN" altLang="en-US" sz="4000" dirty="0" smtClean="0">
                <a:latin typeface="+mn-ea"/>
              </a:rPr>
              <a:t>长大成人才能抵挡异端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惟独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长大成人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的，才能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吃干粮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，他们的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心窍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，习练得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通达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，就能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分辨好歹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了。</a:t>
            </a:r>
            <a:r>
              <a:rPr lang="zh-CN" altLang="en-US" sz="4000" dirty="0" smtClean="0"/>
              <a:t> </a:t>
            </a:r>
            <a:r>
              <a:rPr lang="en-US" altLang="zh-CN" sz="4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来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5:14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99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属灵生命成熟的特征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2980"/>
            <a:ext cx="8366060" cy="5150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3.3 </a:t>
            </a:r>
            <a:r>
              <a:rPr lang="zh-CN" altLang="en-US" sz="4000" dirty="0" smtClean="0"/>
              <a:t>有</a:t>
            </a:r>
            <a:r>
              <a:rPr lang="zh-CN" altLang="en-US" sz="4000" dirty="0"/>
              <a:t>服</a:t>
            </a:r>
            <a:r>
              <a:rPr lang="zh-CN" altLang="en-US" sz="4000" dirty="0" smtClean="0"/>
              <a:t>事他人的行为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sz="40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全身都靠他</a:t>
            </a:r>
            <a:r>
              <a:rPr lang="zh-CN" sz="40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联络</a:t>
            </a:r>
            <a:r>
              <a:rPr lang="zh-CN" sz="40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得合式、百节各按</a:t>
            </a:r>
            <a:r>
              <a:rPr lang="zh-CN" sz="40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各职</a:t>
            </a:r>
            <a:r>
              <a:rPr lang="zh-CN" sz="40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、照着各体的</a:t>
            </a:r>
            <a:r>
              <a:rPr lang="zh-CN" sz="40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功用</a:t>
            </a:r>
            <a:r>
              <a:rPr lang="zh-CN" sz="40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、</a:t>
            </a:r>
            <a:r>
              <a:rPr lang="zh-CN" sz="4000" b="1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彼此相助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16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人子来，并不是要受人的服事，乃是要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服事人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，并且要舍命，作多人的赎价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太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20:28;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可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10:45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各人要照所得的恩赐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彼此服事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，作神百般恩赐的好管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家。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彼前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4:10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350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属灵生命成熟的特征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2980"/>
            <a:ext cx="8366060" cy="51504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4000" dirty="0" smtClean="0"/>
              <a:t>3.4 </a:t>
            </a:r>
            <a:r>
              <a:rPr lang="zh-CN" altLang="en-US" sz="4000" dirty="0" smtClean="0"/>
              <a:t>有谦卑虚己的美德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sz="40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百节</a:t>
            </a:r>
            <a:r>
              <a:rPr lang="zh-CN" sz="4000" b="1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各按各职</a:t>
            </a:r>
            <a:r>
              <a:rPr lang="zh-CN" sz="40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、照着各体的功用、彼此相助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CA" altLang="zh-CN" sz="4000" smtClean="0">
                <a:latin typeface="KaiTi" panose="02010609060101010101" pitchFamily="49" charset="-122"/>
                <a:ea typeface="KaiTi" panose="02010609060101010101" pitchFamily="49" charset="-122"/>
              </a:rPr>
              <a:t>						</a:t>
            </a:r>
            <a:r>
              <a:rPr lang="en-US" altLang="zh-CN" sz="3200" smtClean="0">
                <a:latin typeface="SimSun" panose="02010600030101010101" pitchFamily="2" charset="-122"/>
                <a:ea typeface="SimSun" panose="02010600030101010101" pitchFamily="2" charset="-122"/>
              </a:rPr>
              <a:t>16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只要</a:t>
            </a:r>
            <a:r>
              <a:rPr lang="zh-CN" altLang="en-US" sz="4000" b="1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心存谦卑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，各人看别人比自己强。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  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腓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2:3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世人啊，耶和华已指示你何为善，他向你所要的是什么呢？只要你行公义，好怜悯，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存谦卑的心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，与你的神同行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		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弥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6:8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025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属灵生命成熟的特征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2980"/>
            <a:ext cx="8366060" cy="5150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3.5 </a:t>
            </a:r>
            <a:r>
              <a:rPr lang="zh-CN" altLang="en-US" sz="4000" dirty="0" smtClean="0"/>
              <a:t>有结出果子的能力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便叫</a:t>
            </a:r>
            <a:r>
              <a:rPr lang="zh-CN" altLang="en-US" sz="4000" b="1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身体渐渐增长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，在爱中</a:t>
            </a:r>
            <a:r>
              <a:rPr lang="zh-CN" altLang="en-US" sz="4000" b="1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建立自己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			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16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>
                <a:latin typeface="+mn-ea"/>
              </a:rPr>
              <a:t>结出福音的果子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是你们拣选了我、是我拣选了你们、并且分派你们去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结果子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、叫你们的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果子常存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15:16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67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5000">
              <a:schemeClr val="bg1"/>
            </a:gs>
            <a:gs pos="99000">
              <a:srgbClr val="6A805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243" t="10031" r="35234" b="15028"/>
          <a:stretch/>
        </p:blipFill>
        <p:spPr>
          <a:xfrm flipH="1">
            <a:off x="5261879" y="3439888"/>
            <a:ext cx="3980092" cy="35378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结语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属灵生命成熟的最终目标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2980"/>
            <a:ext cx="8366060" cy="5150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满有基督长成的身量。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+mn-ea"/>
              </a:rPr>
              <a:t>效法基督，</a:t>
            </a:r>
            <a:r>
              <a:rPr lang="en-US" altLang="zh-CN" sz="4000" dirty="0" smtClean="0">
                <a:latin typeface="+mn-ea"/>
              </a:rPr>
              <a:t/>
            </a:r>
            <a:br>
              <a:rPr lang="en-US" altLang="zh-CN" sz="4000" dirty="0" smtClean="0">
                <a:latin typeface="+mn-ea"/>
              </a:rPr>
            </a:br>
            <a:r>
              <a:rPr lang="zh-CN" altLang="en-US" sz="4000" dirty="0" smtClean="0">
                <a:latin typeface="+mn-ea"/>
              </a:rPr>
              <a:t>心意更新变化，追求灵命成熟，</a:t>
            </a:r>
            <a:r>
              <a:rPr lang="en-US" altLang="zh-CN" sz="4000" dirty="0" smtClean="0">
                <a:latin typeface="+mn-ea"/>
              </a:rPr>
              <a:t/>
            </a:r>
            <a:br>
              <a:rPr lang="en-US" altLang="zh-CN" sz="4000" dirty="0" smtClean="0">
                <a:latin typeface="+mn-ea"/>
              </a:rPr>
            </a:br>
            <a:r>
              <a:rPr lang="zh-CN" altLang="en-US" sz="4000" dirty="0" smtClean="0">
                <a:latin typeface="+mn-ea"/>
              </a:rPr>
              <a:t>更能明辨是非，更加信心坚定，</a:t>
            </a:r>
            <a:r>
              <a:rPr lang="en-US" altLang="zh-CN" sz="4000" dirty="0" smtClean="0">
                <a:latin typeface="+mn-ea"/>
              </a:rPr>
              <a:t/>
            </a:r>
            <a:br>
              <a:rPr lang="en-US" altLang="zh-CN" sz="4000" dirty="0" smtClean="0">
                <a:latin typeface="+mn-ea"/>
              </a:rPr>
            </a:br>
            <a:r>
              <a:rPr lang="zh-CN" altLang="en-US" sz="4000" dirty="0" smtClean="0">
                <a:latin typeface="+mn-ea"/>
              </a:rPr>
              <a:t>更加勤勉服事，更加谦卑温柔，</a:t>
            </a:r>
            <a:r>
              <a:rPr lang="en-US" altLang="zh-CN" sz="4000" dirty="0" smtClean="0">
                <a:latin typeface="+mn-ea"/>
              </a:rPr>
              <a:t/>
            </a:r>
            <a:br>
              <a:rPr lang="en-US" altLang="zh-CN" sz="4000" dirty="0" smtClean="0">
                <a:latin typeface="+mn-ea"/>
              </a:rPr>
            </a:br>
            <a:r>
              <a:rPr lang="zh-CN" altLang="en-US" sz="4000" dirty="0" smtClean="0">
                <a:latin typeface="+mn-ea"/>
              </a:rPr>
              <a:t>更加结果不止。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295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262" y="172279"/>
            <a:ext cx="891871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他</a:t>
            </a:r>
            <a:r>
              <a:rPr lang="zh-CN" sz="36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所赐的有使徒、有先知</a:t>
            </a:r>
            <a:r>
              <a:rPr lang="zh-CN" altLang="en-US" sz="36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</a:t>
            </a:r>
            <a:r>
              <a:rPr lang="zh-CN" sz="36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有传福音的</a:t>
            </a:r>
            <a:r>
              <a:rPr lang="zh-CN" altLang="en-US" sz="36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</a:t>
            </a:r>
            <a:r>
              <a:rPr lang="zh-CN" sz="36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有牧师和教师</a:t>
            </a:r>
            <a:r>
              <a:rPr lang="zh-CN" altLang="en-US" sz="36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zh-CN" sz="36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为要成全圣徒、各尽其职、建立基督的身体。直等到我们众人在真道上同归于一、认识神的儿子、得以</a:t>
            </a:r>
            <a:r>
              <a:rPr lang="zh-CN" sz="3600" b="1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长大成人</a:t>
            </a:r>
            <a:r>
              <a:rPr lang="zh-CN" sz="36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、满有基督长成的身量</a:t>
            </a:r>
            <a:r>
              <a:rPr lang="zh-CN" altLang="en-US" sz="36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zh-CN" sz="36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使我们不再作小孩子、中了人的诡计、和欺骗的法术、被一切异教之风摇动、飘来飘去、就随从各样的异端</a:t>
            </a:r>
            <a:r>
              <a:rPr lang="zh-CN" altLang="en-US" sz="36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zh-CN" sz="36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惟用爱心说诚实话、凡事长进、连于元首基督</a:t>
            </a:r>
            <a:r>
              <a:rPr lang="zh-CN" altLang="en-US" sz="36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zh-CN" sz="36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全身都靠他联络得合式、百节各按各职、照着各体的功用、彼此相助、便叫身体渐渐增长、在爱中建立自己。</a:t>
            </a:r>
            <a:endParaRPr lang="en-CA" sz="3600" dirty="0"/>
          </a:p>
        </p:txBody>
      </p:sp>
      <p:sp>
        <p:nvSpPr>
          <p:cNvPr id="5" name="Rectangle 4"/>
          <p:cNvSpPr/>
          <p:nvPr/>
        </p:nvSpPr>
        <p:spPr>
          <a:xfrm>
            <a:off x="6707983" y="5767981"/>
            <a:ext cx="1664238" cy="5878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zh-CN" sz="28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弗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4:11</a:t>
            </a:r>
            <a:r>
              <a:rPr lang="en-CA" sz="28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sz="2800" dirty="0" smtClean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16</a:t>
            </a:r>
            <a:endParaRPr lang="en-CA" sz="24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80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>
                    <a:lumMod val="65000"/>
                  </a:schemeClr>
                </a:solidFill>
              </a:rPr>
              <a:t>五种属灵恩赐</a:t>
            </a:r>
            <a:endParaRPr lang="en-CA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3691"/>
            <a:ext cx="7886700" cy="5113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神赐下属灵恩赐的目的：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建立基督的身体，使我们众人得以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长大成人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，满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有基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督长成的身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量。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u="sng" dirty="0"/>
              <a:t>门徒灵命成长</a:t>
            </a:r>
            <a:r>
              <a:rPr lang="zh-CN" altLang="en-US" sz="4000" dirty="0"/>
              <a:t> </a:t>
            </a:r>
            <a:r>
              <a:rPr lang="en-US" altLang="zh-CN" sz="4000" dirty="0"/>
              <a:t>· </a:t>
            </a:r>
            <a:r>
              <a:rPr lang="zh-CN" altLang="en-US" sz="4000" dirty="0"/>
              <a:t>教会广传福</a:t>
            </a:r>
            <a:r>
              <a:rPr lang="zh-CN" altLang="en-US" sz="4000" dirty="0" smtClean="0"/>
              <a:t>音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          </a:t>
            </a:r>
            <a:r>
              <a:rPr lang="en-US" sz="4000" dirty="0" smtClean="0"/>
              <a:t>  </a:t>
            </a:r>
            <a:r>
              <a:rPr lang="en-US" sz="4000" dirty="0"/>
              <a:t>-- </a:t>
            </a:r>
            <a:r>
              <a:rPr lang="zh-CN" altLang="en-US" sz="4000" dirty="0"/>
              <a:t>教会</a:t>
            </a:r>
            <a:r>
              <a:rPr lang="en-US" sz="4000" dirty="0"/>
              <a:t>2017 </a:t>
            </a:r>
            <a:r>
              <a:rPr lang="zh-CN" altLang="en-US" sz="4000" dirty="0"/>
              <a:t>年度异象</a:t>
            </a:r>
            <a:endParaRPr lang="en-CA" sz="4000" dirty="0"/>
          </a:p>
          <a:p>
            <a:pPr marL="0" indent="0">
              <a:buNone/>
            </a:pP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542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属灵生命成长的概念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2979"/>
            <a:ext cx="7886700" cy="496398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长大成</a:t>
            </a:r>
            <a:r>
              <a:rPr lang="zh-CN" altLang="en-US" sz="4000" dirty="0" smtClean="0"/>
              <a:t>人</a:t>
            </a:r>
            <a:r>
              <a:rPr lang="en-US" altLang="zh-CN" sz="4000" dirty="0" smtClean="0"/>
              <a:t>=</a:t>
            </a:r>
            <a:r>
              <a:rPr lang="zh-CN" altLang="en-US" sz="4000" dirty="0" smtClean="0"/>
              <a:t>从幼稚变成熟</a:t>
            </a:r>
            <a:endParaRPr lang="en-US" altLang="zh-CN" sz="4000" dirty="0" smtClean="0"/>
          </a:p>
          <a:p>
            <a:r>
              <a:rPr lang="zh-CN" altLang="en-US" sz="4000" dirty="0"/>
              <a:t>成</a:t>
            </a:r>
            <a:r>
              <a:rPr lang="zh-CN" altLang="en-US" sz="4000" dirty="0" smtClean="0"/>
              <a:t>熟的涵义</a:t>
            </a:r>
            <a:endParaRPr lang="en-US" altLang="zh-CN" sz="4000" dirty="0" smtClean="0"/>
          </a:p>
          <a:p>
            <a:r>
              <a:rPr lang="zh-CN" altLang="en-US" sz="4000" dirty="0"/>
              <a:t>属灵生</a:t>
            </a:r>
            <a:r>
              <a:rPr lang="zh-CN" altLang="en-US" sz="4000" dirty="0" smtClean="0"/>
              <a:t>命的涵义</a:t>
            </a:r>
            <a:endParaRPr lang="en-US" altLang="zh-CN" sz="4000" dirty="0" smtClean="0"/>
          </a:p>
          <a:p>
            <a:pPr marL="0" indent="0">
              <a:buNone/>
            </a:pP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168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属灵生命成长的意义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2980"/>
            <a:ext cx="8366060" cy="483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2.1 </a:t>
            </a:r>
            <a:r>
              <a:rPr lang="zh-CN" altLang="en-US" sz="4000" dirty="0" smtClean="0"/>
              <a:t>是神建立教会的目的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>
                <a:ea typeface="KaiTi" panose="02010609060101010101" pitchFamily="49" charset="-122"/>
              </a:rPr>
              <a:t>…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教会，就是在基督耶稣里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成圣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蒙召</a:t>
            </a:r>
            <a:r>
              <a:rPr lang="zh-CN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作圣徒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的。              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林前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1:2</a:t>
            </a:r>
            <a:endParaRPr lang="en-US" altLang="zh-CN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他</a:t>
            </a:r>
            <a:r>
              <a:rPr lang="zh-CN" sz="40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所赐的有使徒、有先知．有传福音的．有牧师和教师。</a:t>
            </a:r>
            <a:r>
              <a:rPr lang="zh-CN" sz="4000" b="1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为要成全圣徒、各尽其职、建立基督的身体</a:t>
            </a:r>
            <a:r>
              <a:rPr lang="zh-CN" sz="40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US" altLang="zh-CN" sz="40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11-12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3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属灵生命成长的意义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2980"/>
            <a:ext cx="8366060" cy="483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是神对祂子民的旨意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得以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长大成人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4000" dirty="0" smtClean="0"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再作小孩子</a:t>
            </a:r>
            <a:r>
              <a:rPr lang="zh-CN" sz="4000" dirty="0" smtClean="0">
                <a:solidFill>
                  <a:srgbClr val="0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US" altLang="zh-CN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13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这些事你要殷勤去作，并要在此专心，使众人看出你的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长进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来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</a:t>
            </a:r>
            <a:r>
              <a:rPr lang="zh-CN" dirty="0" smtClean="0">
                <a:solidFill>
                  <a:srgbClr val="000000"/>
                </a:solidFill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提前</a:t>
            </a:r>
            <a:r>
              <a:rPr lang="en-US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cs typeface="SimSun" panose="02010600030101010101" pitchFamily="2" charset="-122"/>
              </a:rPr>
              <a:t>4</a:t>
            </a:r>
            <a:r>
              <a:rPr lang="en-US" dirty="0" smtClean="0">
                <a:solidFill>
                  <a:srgbClr val="000000"/>
                </a:solidFill>
                <a:ea typeface="SimSun" panose="02010600030101010101" pitchFamily="2" charset="-122"/>
                <a:cs typeface="SimSun" panose="02010600030101010101" pitchFamily="2" charset="-122"/>
              </a:rPr>
              <a:t>:</a:t>
            </a:r>
            <a:r>
              <a:rPr lang="en-US" dirty="0" smtClean="0">
                <a:solidFill>
                  <a:srgbClr val="000000"/>
                </a:solidFill>
                <a:effectLst/>
                <a:latin typeface="SimSun" panose="02010600030101010101" pitchFamily="2" charset="-122"/>
                <a:cs typeface="SimSun" panose="02010600030101010101" pitchFamily="2" charset="-122"/>
              </a:rPr>
              <a:t>15</a:t>
            </a:r>
          </a:p>
          <a:p>
            <a:pPr marL="0" indent="0">
              <a:buNone/>
            </a:pPr>
            <a:r>
              <a:rPr lang="zh-CN" sz="4000" dirty="0" smtClean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就要爱慕那纯净的灵奶，像才生的婴孩爱慕奶一样，叫你们因此</a:t>
            </a:r>
            <a:r>
              <a:rPr lang="zh-CN" sz="4000" b="1" dirty="0" smtClean="0">
                <a:solidFill>
                  <a:srgbClr val="C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见长</a:t>
            </a:r>
            <a:r>
              <a:rPr lang="zh-CN" sz="4000" dirty="0" smtClean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，以致得救。</a:t>
            </a:r>
            <a:r>
              <a:rPr lang="en-US" altLang="zh-CN" sz="4000" dirty="0" smtClean="0">
                <a:solidFill>
                  <a:srgbClr val="00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彼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前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2:2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010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属灵生命成长的意义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2979"/>
            <a:ext cx="8366060" cy="5318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2.3 </a:t>
            </a:r>
            <a:r>
              <a:rPr lang="zh-CN" altLang="en-US" sz="4000" dirty="0" smtClean="0"/>
              <a:t>是</a:t>
            </a:r>
            <a:r>
              <a:rPr lang="zh-CN" altLang="en-US" sz="4000" dirty="0"/>
              <a:t>循序渐进</a:t>
            </a:r>
            <a:r>
              <a:rPr lang="zh-CN" altLang="en-US" sz="4000" dirty="0" smtClean="0"/>
              <a:t>的过程</a:t>
            </a:r>
            <a:endParaRPr lang="en-US" altLang="zh-CN" sz="4000" dirty="0" smtClean="0"/>
          </a:p>
          <a:p>
            <a:r>
              <a:rPr lang="zh-CN" altLang="en-US" sz="4000" dirty="0"/>
              <a:t>得</a:t>
            </a:r>
            <a:r>
              <a:rPr lang="zh-CN" altLang="en-US" sz="4000" dirty="0" smtClean="0"/>
              <a:t>救是一次性的；成圣是一生之久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不要效法这个世界。只要</a:t>
            </a:r>
            <a:r>
              <a:rPr lang="zh-CN" altLang="en-US" sz="4000" b="1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心意更新而变化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，叫你们察验何为神的善良，纯全可喜悦的旨意。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马书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12</a:t>
            </a:r>
            <a:r>
              <a:rPr lang="en-US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亲爱的弟兄啊，你们要在我们主救主耶稣基督的</a:t>
            </a:r>
            <a:r>
              <a:rPr lang="zh-CN" altLang="en-US" sz="4000" b="1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恩典和知识上有长进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彼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后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3:18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25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属灵生命成长的意义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2980"/>
            <a:ext cx="8366060" cy="483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2.4 </a:t>
            </a:r>
            <a:r>
              <a:rPr lang="zh-CN" altLang="en-US" sz="4000" dirty="0" smtClean="0"/>
              <a:t>是</a:t>
            </a:r>
            <a:r>
              <a:rPr lang="zh-CN" altLang="en-US" sz="4000" dirty="0"/>
              <a:t>基督精兵</a:t>
            </a:r>
            <a:r>
              <a:rPr lang="zh-CN" altLang="en-US" sz="4000" dirty="0" smtClean="0"/>
              <a:t>的条件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好像基督耶稣的</a:t>
            </a:r>
            <a:r>
              <a:rPr lang="zh-CN" altLang="en-US" sz="4000" b="1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精兵</a:t>
            </a:r>
            <a:r>
              <a:rPr lang="zh-CN" altLang="en-US" sz="4000" dirty="0" smtClean="0"/>
              <a:t>。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提后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2:3</a:t>
            </a:r>
          </a:p>
          <a:p>
            <a:r>
              <a:rPr lang="zh-CN" altLang="en-US" sz="4000" dirty="0">
                <a:latin typeface="+mn-ea"/>
              </a:rPr>
              <a:t>神</a:t>
            </a:r>
            <a:r>
              <a:rPr lang="zh-CN" altLang="en-US" sz="4000" dirty="0" smtClean="0">
                <a:latin typeface="+mn-ea"/>
              </a:rPr>
              <a:t>国事工需要成熟的工人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4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属灵生命成熟的特征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12980"/>
            <a:ext cx="8366060" cy="483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3.1 </a:t>
            </a:r>
            <a:r>
              <a:rPr lang="zh-CN" altLang="en-US" sz="4000" dirty="0" smtClean="0"/>
              <a:t>有辨别是非的能力</a:t>
            </a:r>
            <a:endParaRPr lang="en-US" altLang="zh-CN" sz="4000" dirty="0" smtClean="0"/>
          </a:p>
          <a:p>
            <a:r>
              <a:rPr lang="zh-CN" altLang="en-US" sz="4000" dirty="0" smtClean="0">
                <a:latin typeface="+mn-ea"/>
              </a:rPr>
              <a:t>成熟的人才能辨别是非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辨别是非</a:t>
            </a:r>
            <a:r>
              <a:rPr lang="zh-CN" altLang="en-US" sz="4000" dirty="0" smtClean="0">
                <a:latin typeface="+mn-ea"/>
              </a:rPr>
              <a:t>的标准在于神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4000" dirty="0" smtClean="0"/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在</a:t>
            </a:r>
            <a:r>
              <a:rPr lang="zh-CN" altLang="en-US" sz="4000" b="1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真道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上同归于一</a:t>
            </a:r>
            <a:r>
              <a:rPr lang="en-US" altLang="zh-CN" sz="4000" dirty="0" smtClean="0">
                <a:ea typeface="SimSun" panose="02010600030101010101" pitchFamily="2" charset="-122"/>
              </a:rPr>
              <a:t>…</a:t>
            </a:r>
            <a:r>
              <a:rPr lang="zh-CN" altLang="en-US" sz="4000" dirty="0" smtClean="0"/>
              <a:t>        </a:t>
            </a:r>
            <a:r>
              <a:rPr lang="en-US" altLang="zh-CN" sz="40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4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4000" dirty="0" smtClean="0"/>
              <a:t>…</a:t>
            </a:r>
            <a:r>
              <a:rPr lang="zh-CN" altLang="en-US" sz="4000" b="1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认识神的儿子</a:t>
            </a:r>
            <a:r>
              <a:rPr lang="en-US" altLang="zh-CN" sz="4000" dirty="0" smtClean="0">
                <a:ea typeface="SimSun" panose="02010600030101010101" pitchFamily="2" charset="-122"/>
              </a:rPr>
              <a:t>…       </a:t>
            </a:r>
            <a:r>
              <a:rPr lang="zh-CN" altLang="en-US" sz="4000" dirty="0" smtClean="0"/>
              <a:t>        </a:t>
            </a:r>
            <a:r>
              <a:rPr lang="en-US" altLang="zh-CN" sz="4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DC264-F395-43AD-9439-A10BC8549B9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5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1229</Words>
  <Application>Microsoft Office PowerPoint</Application>
  <PresentationFormat>On-screen Show (4:3)</PresentationFormat>
  <Paragraphs>88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长 大 成 人  --论属灵生命的成熟</vt:lpstr>
      <vt:lpstr>PowerPoint Presentation</vt:lpstr>
      <vt:lpstr>五种属灵恩赐</vt:lpstr>
      <vt:lpstr>1. 属灵生命成长的概念</vt:lpstr>
      <vt:lpstr>2. 属灵生命成长的意义</vt:lpstr>
      <vt:lpstr>2. 属灵生命成长的意义</vt:lpstr>
      <vt:lpstr>2. 属灵生命成长的意义</vt:lpstr>
      <vt:lpstr>2. 属灵生命成长的意义</vt:lpstr>
      <vt:lpstr>3. 属灵生命成熟的特征</vt:lpstr>
      <vt:lpstr>3. 属灵生命成熟的特征</vt:lpstr>
      <vt:lpstr>3. 属灵生命成熟的特征</vt:lpstr>
      <vt:lpstr>3. 属灵生命成熟的特征</vt:lpstr>
      <vt:lpstr>3. 属灵生命成熟的特征</vt:lpstr>
      <vt:lpstr>3. 属灵生命成熟的特征</vt:lpstr>
      <vt:lpstr>3. 属灵生命成熟的特征</vt:lpstr>
      <vt:lpstr>结语. 属灵生命成熟的最终目标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长大成人 --论属灵生命的成熟</dc:title>
  <dc:creator>dli</dc:creator>
  <cp:lastModifiedBy>LRC Sound Booth</cp:lastModifiedBy>
  <cp:revision>37</cp:revision>
  <dcterms:created xsi:type="dcterms:W3CDTF">2017-08-07T22:18:31Z</dcterms:created>
  <dcterms:modified xsi:type="dcterms:W3CDTF">2017-08-20T15:26:15Z</dcterms:modified>
</cp:coreProperties>
</file>