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6" r:id="rId9"/>
    <p:sldId id="264" r:id="rId10"/>
    <p:sldId id="261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4" autoAdjust="0"/>
    <p:restoredTop sz="37363" autoAdjust="0"/>
  </p:normalViewPr>
  <p:slideViewPr>
    <p:cSldViewPr snapToGrid="0">
      <p:cViewPr varScale="1">
        <p:scale>
          <a:sx n="40" d="100"/>
          <a:sy n="40" d="100"/>
        </p:scale>
        <p:origin x="-2346" y="-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890" y="-9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71EE09F-1603-48DB-9366-A15E24ED1F32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03E922C-2AB8-48D4-95D4-BF1D93EBF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6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73892"/>
            <a:ext cx="5608320" cy="3980021"/>
          </a:xfrm>
        </p:spPr>
        <p:txBody>
          <a:bodyPr/>
          <a:lstStyle/>
          <a:p>
            <a:r>
              <a:rPr lang="zh-CN" altLang="en-US" dirty="0"/>
              <a:t>人物：主人， 园户，仆人，主人的儿子</a:t>
            </a:r>
            <a:r>
              <a:rPr lang="zh-CN" altLang="en-US" dirty="0" smtClean="0"/>
              <a:t>。他们分别代表上帝，世人，先知，主耶稣。非常形象的描述了他们之间的关系。上帝创造，委托人管理， 然后派仆人来收取果子。（何为果子？）。结果世人</a:t>
            </a:r>
            <a:r>
              <a:rPr lang="zh-CN" altLang="en-US" b="1" u="sng" strike="noStrike" dirty="0" smtClean="0"/>
              <a:t>反客为主</a:t>
            </a:r>
            <a:r>
              <a:rPr lang="zh-CN" altLang="en-US" dirty="0" smtClean="0"/>
              <a:t>，打了仆人，并羞辱他们。最后主人派的儿子去，这些恶人竟把他杀害了！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今天我们从一个仆人的角度，更深的理解一下这个比喻。让我们回到这之前</a:t>
            </a:r>
            <a:r>
              <a:rPr lang="en-US" altLang="zh-CN" dirty="0" smtClean="0"/>
              <a:t>600</a:t>
            </a:r>
            <a:r>
              <a:rPr lang="zh-CN" altLang="en-US" dirty="0" smtClean="0"/>
              <a:t>多年，了解一位叫耶利米的先知。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TW" altLang="en-US" dirty="0" smtClean="0"/>
              <a:t>耶利米出身於耶路撒冷東北不遠的亞拿突，是便雅憫支派祭司希勒家的兒子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，生來就有祭司的地位。猶大國約西亞王第十三年（前</a:t>
            </a:r>
            <a:r>
              <a:rPr lang="en-US" altLang="zh-TW" dirty="0" smtClean="0"/>
              <a:t>627</a:t>
            </a:r>
            <a:r>
              <a:rPr lang="zh-TW" altLang="en-US" dirty="0" smtClean="0"/>
              <a:t>年）蒙召</a:t>
            </a:r>
            <a:r>
              <a:rPr lang="zh-CN" altLang="en-US" dirty="0" smtClean="0"/>
              <a:t>他大概十几岁</a:t>
            </a:r>
            <a:r>
              <a:rPr lang="zh-TW" altLang="en-US" dirty="0" smtClean="0"/>
              <a:t>，最後作先知四十年。</a:t>
            </a:r>
            <a:r>
              <a:rPr lang="zh-CN" altLang="en-US" dirty="0" smtClean="0"/>
              <a:t>他写了圣经中的四卷书。</a:t>
            </a:r>
            <a:r>
              <a:rPr lang="zh-TW" altLang="en-US" dirty="0" smtClean="0"/>
              <a:t>他的名字是神</a:t>
            </a:r>
            <a:r>
              <a:rPr lang="zh-TW" altLang="en-US" b="1" u="sng" dirty="0" smtClean="0"/>
              <a:t>拆毁和建造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他经历了犹大末后五位王： 約西亞，約哈斯，約雅敬， 約雅斤，西底家。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时代背景：北国灭亡，南国</a:t>
            </a:r>
            <a:endParaRPr lang="en-US" altLang="zh-TW" dirty="0"/>
          </a:p>
          <a:p>
            <a:r>
              <a:rPr lang="zh-CN" altLang="en-US" dirty="0"/>
              <a:t>约西亚的改革：重新得到律法书（王下</a:t>
            </a:r>
            <a:r>
              <a:rPr lang="en-US" dirty="0" smtClean="0"/>
              <a:t>22</a:t>
            </a:r>
            <a:r>
              <a:rPr lang="zh-CN" altLang="en-US" dirty="0" smtClean="0"/>
              <a:t>：</a:t>
            </a:r>
            <a:r>
              <a:rPr lang="en-US" dirty="0"/>
              <a:t>8-13, </a:t>
            </a:r>
            <a:r>
              <a:rPr lang="zh-CN" altLang="en-US" dirty="0"/>
              <a:t>大祭祀希勒</a:t>
            </a:r>
            <a:r>
              <a:rPr lang="zh-CN" altLang="en-US" dirty="0" smtClean="0"/>
              <a:t>家。大卫王在诗篇</a:t>
            </a:r>
            <a:r>
              <a:rPr lang="en-US" altLang="zh-CN" dirty="0" smtClean="0"/>
              <a:t>119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说， 我将你的话藏在心里，免得我得罪你。 大卫到约西亚大约</a:t>
            </a:r>
            <a:r>
              <a:rPr lang="en-US" altLang="zh-CN" dirty="0" smtClean="0"/>
              <a:t>400</a:t>
            </a:r>
            <a:r>
              <a:rPr lang="zh-CN" altLang="en-US" dirty="0" smtClean="0"/>
              <a:t>年）。</a:t>
            </a:r>
            <a:r>
              <a:rPr lang="zh-CN" altLang="en-US" dirty="0"/>
              <a:t>对比約雅敬</a:t>
            </a:r>
            <a:r>
              <a:rPr lang="zh-CN" altLang="en-US" dirty="0" smtClean="0"/>
              <a:t>。 可</a:t>
            </a:r>
            <a:r>
              <a:rPr lang="zh-CN" altLang="en-US" dirty="0"/>
              <a:t>以看出当时以色列人的悖</a:t>
            </a:r>
            <a:r>
              <a:rPr lang="zh-CN" altLang="en-US" dirty="0" smtClean="0"/>
              <a:t>逆（举</a:t>
            </a:r>
            <a:r>
              <a:rPr lang="zh-CN" altLang="en-US" dirty="0"/>
              <a:t>例</a:t>
            </a:r>
            <a:r>
              <a:rPr lang="zh-CN" altLang="en-US" dirty="0" smtClean="0"/>
              <a:t>）。</a:t>
            </a:r>
            <a:r>
              <a:rPr lang="zh-TW" altLang="en-US" dirty="0"/>
              <a:t>在耶路撒冷的街道上：“</a:t>
            </a:r>
            <a:r>
              <a:rPr lang="zh-TW" altLang="en-US" b="1" dirty="0"/>
              <a:t>孩子撿柴，父親燒火，婦女摶麵做餅，獻給天后，又向別神澆奠祭（耶</a:t>
            </a:r>
            <a:r>
              <a:rPr lang="en-US" altLang="zh-TW" b="1" dirty="0"/>
              <a:t>7:18</a:t>
            </a:r>
            <a:r>
              <a:rPr lang="zh-TW" altLang="en-US" dirty="0"/>
              <a:t>）”。耶利米因而感嘆：“</a:t>
            </a:r>
            <a:r>
              <a:rPr lang="zh-TW" altLang="en-US" b="1" dirty="0"/>
              <a:t>人心比萬物都詭詐，壞到極處，有誰能識得透呢？（耶</a:t>
            </a:r>
            <a:r>
              <a:rPr lang="en-US" altLang="zh-TW" b="1" dirty="0"/>
              <a:t>7:19</a:t>
            </a:r>
            <a:r>
              <a:rPr lang="zh-TW" altLang="en-US" b="1" dirty="0"/>
              <a:t>）</a:t>
            </a:r>
            <a:endParaRPr lang="en-US" altLang="zh-CN" b="1" dirty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922C-2AB8-48D4-95D4-BF1D93EBF1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48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0" y="1101725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上帝的心意关乎万民的得救。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耶利米又是怎样传讲神的拯救信息的？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922C-2AB8-48D4-95D4-BF1D93EBF1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1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73892"/>
            <a:ext cx="5608320" cy="3854133"/>
          </a:xfrm>
        </p:spPr>
        <p:txBody>
          <a:bodyPr/>
          <a:lstStyle/>
          <a:p>
            <a:r>
              <a:rPr lang="zh-CN" altLang="en-US" dirty="0"/>
              <a:t>当有人现在对我们说这样的话，我们</a:t>
            </a:r>
            <a:r>
              <a:rPr lang="zh-CN" altLang="en-US" dirty="0" smtClean="0"/>
              <a:t>会爱听这样的话么？ 以色列人爱听的是这些：</a:t>
            </a:r>
            <a:r>
              <a:rPr lang="zh-CN" altLang="en-US" dirty="0"/>
              <a:t> </a:t>
            </a:r>
            <a:r>
              <a:rPr lang="zh-CN" altLang="en-US" dirty="0" smtClean="0"/>
              <a:t>耶利米书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  那些（假）先知常对他们说‘你们必不看见刀剑，也不遭遇饥荒，耶和华要在这地方赐你们长久的平安’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1</a:t>
            </a:r>
            <a:r>
              <a:rPr lang="zh-CN" altLang="en-US" dirty="0"/>
              <a:t>）人的骄傲。不认识造物主，自己造神。（保罗在希腊，中国</a:t>
            </a:r>
            <a:r>
              <a:rPr lang="zh-CN" altLang="en-US" dirty="0" smtClean="0"/>
              <a:t>）。不</a:t>
            </a:r>
            <a:r>
              <a:rPr lang="zh-CN" altLang="en-US" dirty="0"/>
              <a:t>知敬畏创造主。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）人的自我中心，自以为是（亚当夏娃犯罪，巴别</a:t>
            </a:r>
            <a:r>
              <a:rPr lang="zh-CN" altLang="en-US" dirty="0"/>
              <a:t>塔</a:t>
            </a:r>
            <a:r>
              <a:rPr lang="zh-CN" altLang="en-US" dirty="0" smtClean="0"/>
              <a:t>）。“</a:t>
            </a:r>
            <a:r>
              <a:rPr lang="zh-CN" altLang="en-US" dirty="0"/>
              <a:t>人之初，性本善”的错误（学好学坏哪个用</a:t>
            </a:r>
            <a:r>
              <a:rPr lang="zh-CN" altLang="en-US" dirty="0" smtClean="0"/>
              <a:t>教）。不</a:t>
            </a:r>
            <a:r>
              <a:rPr lang="zh-CN" altLang="en-US" dirty="0"/>
              <a:t>知自己是罪</a:t>
            </a:r>
            <a:r>
              <a:rPr lang="zh-CN" altLang="en-US" dirty="0" smtClean="0"/>
              <a:t>人。肤浅的“以人为本”。 “各人任意而行”。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r>
              <a:rPr lang="zh-CN" altLang="en-US" dirty="0" smtClean="0"/>
              <a:t>我们在这样的环境中浸淫多年，如同</a:t>
            </a:r>
            <a:r>
              <a:rPr lang="zh-CN" altLang="en-US" u="sng" dirty="0" smtClean="0"/>
              <a:t>历史上</a:t>
            </a:r>
            <a:r>
              <a:rPr lang="zh-CN" altLang="en-US" dirty="0" smtClean="0"/>
              <a:t>的以色列人一般。“</a:t>
            </a:r>
            <a:r>
              <a:rPr lang="zh-CN" altLang="en-US" b="1" dirty="0" smtClean="0"/>
              <a:t>与时俱进</a:t>
            </a:r>
            <a:r>
              <a:rPr lang="zh-CN" altLang="en-US" dirty="0" smtClean="0"/>
              <a:t>”。我们现在的社会价值观又是怎样的？明天会更好？加速堕落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神的管教临到了。</a:t>
            </a:r>
            <a:r>
              <a:rPr lang="zh-CN" altLang="en-US" b="1" dirty="0" smtClean="0"/>
              <a:t>“儿女该吃的”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 为父的心肠</a:t>
            </a:r>
            <a:r>
              <a:rPr lang="zh-CN" altLang="en-US" dirty="0" smtClean="0"/>
              <a:t>。可惜以色列人灾难临头了还不知道。但像耶利米等真正的先知们知道。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耶利米被称为流泪的先知。</a:t>
            </a:r>
            <a:r>
              <a:rPr lang="zh-CN" altLang="en-US" dirty="0" smtClean="0"/>
              <a:t>他后来亲</a:t>
            </a:r>
            <a:r>
              <a:rPr lang="zh-CN" altLang="en-US" dirty="0"/>
              <a:t>眼目睹了犹大国的灭亡</a:t>
            </a:r>
            <a:r>
              <a:rPr lang="zh-CN" altLang="en-US" dirty="0" smtClean="0"/>
              <a:t>。他</a:t>
            </a:r>
            <a:r>
              <a:rPr lang="zh-CN" altLang="en-US" dirty="0"/>
              <a:t>明明知道神的审判要来，犹大的结局是灭亡。 但他依然竭尽全力劝犹大人悔改。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922C-2AB8-48D4-95D4-BF1D93EBF1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0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神殷切地盼望以色列人认罪悔改。两次“回来吧！”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为父的心肠。 马太福音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 国王儿子娶亲的比喻  </a:t>
            </a:r>
            <a:r>
              <a:rPr lang="zh-TW" altLang="en-US" dirty="0"/>
              <a:t> </a:t>
            </a:r>
            <a:r>
              <a:rPr lang="zh-CN" altLang="en-US" dirty="0"/>
              <a:t>“</a:t>
            </a:r>
            <a:r>
              <a:rPr lang="zh-TW" altLang="en-US" dirty="0"/>
              <a:t>一個到自己田裡去； 一個作買賣去；</a:t>
            </a:r>
            <a:r>
              <a:rPr lang="en-US" altLang="zh-TW" b="1" baseline="30000" dirty="0"/>
              <a:t> </a:t>
            </a:r>
            <a:r>
              <a:rPr lang="zh-TW" altLang="en-US" dirty="0"/>
              <a:t>其餘的拿住僕人，凌辱他們，把他們殺了 </a:t>
            </a:r>
            <a:r>
              <a:rPr lang="zh-CN" altLang="en-US" dirty="0"/>
              <a:t>“        </a:t>
            </a:r>
            <a:r>
              <a:rPr lang="zh-CN" altLang="en-US" dirty="0" smtClean="0"/>
              <a:t>“因为被召的人多，选上的人少” （马太福音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</a:t>
            </a:r>
            <a:r>
              <a:rPr lang="zh-CN" altLang="en-US" dirty="0" smtClean="0"/>
              <a:t> 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zh-CN" altLang="en-US" dirty="0"/>
              <a:t>色列</a:t>
            </a:r>
            <a:r>
              <a:rPr lang="zh-CN" altLang="en-US" dirty="0" smtClean="0"/>
              <a:t>人听这样的话后，如何对待耶利米？（</a:t>
            </a:r>
            <a:r>
              <a:rPr lang="zh-CN" altLang="en-US" dirty="0"/>
              <a:t>耶利米可谓九死一</a:t>
            </a:r>
            <a:r>
              <a:rPr lang="zh-CN" altLang="en-US" dirty="0" smtClean="0"/>
              <a:t>生）：</a:t>
            </a:r>
            <a:endParaRPr lang="en-US" dirty="0"/>
          </a:p>
          <a:p>
            <a:r>
              <a:rPr lang="zh-CN" altLang="en-US" dirty="0" smtClean="0"/>
              <a:t>祭司兼耶和华殿的总管巴</a:t>
            </a:r>
            <a:r>
              <a:rPr lang="zh-CN" altLang="en-US" dirty="0"/>
              <a:t>施戶珥逼害先知 </a:t>
            </a:r>
            <a:r>
              <a:rPr lang="en-US" dirty="0"/>
              <a:t>(20</a:t>
            </a:r>
            <a:r>
              <a:rPr lang="zh-CN" altLang="en-US" dirty="0"/>
              <a:t>：</a:t>
            </a:r>
            <a:r>
              <a:rPr lang="en-US" dirty="0"/>
              <a:t>1-6)  - </a:t>
            </a:r>
            <a:r>
              <a:rPr lang="zh-CN" altLang="en-US" dirty="0"/>
              <a:t>挨打</a:t>
            </a:r>
            <a:r>
              <a:rPr lang="zh-CN" altLang="en-US" dirty="0" smtClean="0"/>
              <a:t>，上枷</a:t>
            </a:r>
            <a:r>
              <a:rPr lang="zh-CN" altLang="en-US" dirty="0"/>
              <a:t>锁；投入井中，陷在淤泥里。</a:t>
            </a:r>
            <a:r>
              <a:rPr lang="en-US" dirty="0"/>
              <a:t>(38</a:t>
            </a:r>
            <a:r>
              <a:rPr lang="zh-CN" altLang="en-US" dirty="0"/>
              <a:t>：</a:t>
            </a:r>
            <a:r>
              <a:rPr lang="en-US" dirty="0"/>
              <a:t>1-6)  </a:t>
            </a:r>
            <a:endParaRPr lang="en-US" dirty="0" smtClean="0"/>
          </a:p>
          <a:p>
            <a:r>
              <a:rPr lang="zh-CN" altLang="en-US" dirty="0" smtClean="0"/>
              <a:t>最后强迫到埃及地。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耶利米 </a:t>
            </a:r>
            <a:r>
              <a:rPr lang="zh-CN" altLang="en-US" dirty="0" smtClean="0"/>
              <a:t>十分痛苦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他实在爱以色列人，又有神的托付 （“去”）：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耶利米书</a:t>
            </a:r>
            <a:r>
              <a:rPr lang="en-US" dirty="0"/>
              <a:t>20</a:t>
            </a:r>
            <a:r>
              <a:rPr lang="zh-CN" altLang="en-US" dirty="0"/>
              <a:t>：</a:t>
            </a:r>
            <a:r>
              <a:rPr lang="en-US" dirty="0"/>
              <a:t>7, 14 </a:t>
            </a:r>
            <a:r>
              <a:rPr lang="zh-CN" altLang="en-US" dirty="0"/>
              <a:t>耶和华阿，你曾劝导我，我也听了你的劝导。你比我有力量，且胜了我。我终日成为笑话，人人都戏弄我。 </a:t>
            </a:r>
            <a:r>
              <a:rPr lang="en-US" dirty="0"/>
              <a:t>… </a:t>
            </a:r>
            <a:r>
              <a:rPr lang="zh-CN" altLang="en-US" dirty="0"/>
              <a:t>愿我生的那日受咒诅。愿我母亲产我的那日不蒙福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但是，耶利米是勇敢又忠心的。想想葡萄园的比喻。主人和仆人会是如何互动的？仆人是否知道危险？他是否更看中主人的心意？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他没有停止为众人的代求。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922C-2AB8-48D4-95D4-BF1D93EBF1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2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神不让耶利米为百姓祷告</a:t>
            </a:r>
            <a:r>
              <a:rPr lang="en-US" altLang="zh-CN" dirty="0"/>
              <a:t>.</a:t>
            </a:r>
            <a:r>
              <a:rPr lang="zh-CN" altLang="en-US" dirty="0"/>
              <a:t> 他马上为以色列民祷告。 </a:t>
            </a:r>
            <a:r>
              <a:rPr lang="en-US" altLang="zh-CN" dirty="0"/>
              <a:t>“</a:t>
            </a:r>
            <a:r>
              <a:rPr lang="zh-CN" altLang="en-US" dirty="0"/>
              <a:t>去</a:t>
            </a:r>
            <a:r>
              <a:rPr lang="en-US" altLang="zh-CN" dirty="0"/>
              <a:t>”</a:t>
            </a:r>
            <a:r>
              <a:rPr lang="zh-CN" altLang="en-US" dirty="0"/>
              <a:t> 有些被动 </a:t>
            </a:r>
            <a:r>
              <a:rPr lang="en-US" altLang="zh-CN" dirty="0"/>
              <a:t>–</a:t>
            </a:r>
            <a:r>
              <a:rPr lang="zh-CN" altLang="en-US" dirty="0"/>
              <a:t> 遵行神的命令</a:t>
            </a:r>
            <a:r>
              <a:rPr lang="en-US" altLang="zh-CN" dirty="0"/>
              <a:t>,</a:t>
            </a:r>
            <a:r>
              <a:rPr lang="zh-CN" altLang="en-US" dirty="0"/>
              <a:t> 要明白神的心意和旨意</a:t>
            </a:r>
            <a:r>
              <a:rPr lang="en-US" altLang="zh-CN" dirty="0"/>
              <a:t>;</a:t>
            </a:r>
            <a:r>
              <a:rPr lang="zh-CN" altLang="en-US" dirty="0"/>
              <a:t>  祷告是主动的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神到底喜不喜悦耶利米的祷告？即使神没有听我们的祷告，他也喜悦我们向他祷告。是谁背约？既然人背约，为何耶利米仍拿定约来和神“讨价还价”？</a:t>
            </a:r>
            <a:endParaRPr lang="en-US" dirty="0"/>
          </a:p>
          <a:p>
            <a:r>
              <a:rPr lang="zh-CN" altLang="en-US" dirty="0"/>
              <a:t>耶利米真知道神的心意是</a:t>
            </a:r>
            <a:r>
              <a:rPr lang="zh-CN" altLang="en-US" b="1" dirty="0"/>
              <a:t>愿人人悔改，不愿一人沉沦</a:t>
            </a:r>
            <a:r>
              <a:rPr lang="zh-CN" altLang="en-US" dirty="0"/>
              <a:t> （新约彼得后书</a:t>
            </a:r>
            <a:r>
              <a:rPr lang="en-US" dirty="0"/>
              <a:t>3</a:t>
            </a:r>
            <a:r>
              <a:rPr lang="zh-CN" altLang="en-US" dirty="0"/>
              <a:t>：</a:t>
            </a:r>
            <a:r>
              <a:rPr lang="en-US" dirty="0"/>
              <a:t>9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雅各与神的使者摔跤（居然赢了，“你不给我祝福，我就不容你去。” （创</a:t>
            </a:r>
            <a:r>
              <a:rPr lang="en-US" altLang="zh-CN" dirty="0"/>
              <a:t>32</a:t>
            </a:r>
            <a:r>
              <a:rPr lang="zh-CN" altLang="en-US" dirty="0"/>
              <a:t>：</a:t>
            </a:r>
            <a:r>
              <a:rPr lang="en-US" altLang="zh-CN" dirty="0"/>
              <a:t>26</a:t>
            </a:r>
            <a:r>
              <a:rPr lang="zh-CN" altLang="en-US" dirty="0"/>
              <a:t>）；  ）。雅各（意思是“抓住“）改名以色列，</a:t>
            </a:r>
            <a:r>
              <a:rPr lang="en-US" altLang="zh-CN" dirty="0"/>
              <a:t>“</a:t>
            </a:r>
            <a:r>
              <a:rPr lang="zh-CN" altLang="en-US" dirty="0"/>
              <a:t>以色列</a:t>
            </a:r>
            <a:r>
              <a:rPr lang="en-US" altLang="zh-CN" dirty="0"/>
              <a:t>”</a:t>
            </a:r>
            <a:r>
              <a:rPr lang="zh-CN" altLang="en-US" dirty="0"/>
              <a:t>这里的意思就是</a:t>
            </a:r>
            <a:r>
              <a:rPr lang="en-US" altLang="zh-CN" dirty="0"/>
              <a:t>"</a:t>
            </a:r>
            <a:r>
              <a:rPr lang="zh-CN" altLang="en-US" dirty="0"/>
              <a:t>与神与人较力都得了胜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亚伯拉罕与神讨价还价（五十到十人，但最终连十个人也没有）。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有关禁食祷告：赎罪日。</a:t>
            </a:r>
            <a:r>
              <a:rPr lang="zh-CN" altLang="en-US" sz="1600" dirty="0">
                <a:solidFill>
                  <a:srgbClr val="FF0000"/>
                </a:solidFill>
              </a:rPr>
              <a:t> 听命胜於献祭 顺从胜於公羊的脂油 </a:t>
            </a:r>
            <a:r>
              <a:rPr lang="zh-CN" altLang="en-US" dirty="0"/>
              <a:t>。（撒母耳記上 </a:t>
            </a:r>
            <a:r>
              <a:rPr lang="en-US" altLang="zh-CN" dirty="0"/>
              <a:t>15:22 </a:t>
            </a:r>
            <a:r>
              <a:rPr lang="zh-CN" altLang="en-US" dirty="0"/>
              <a:t>）。发自内心的悔改重于形式。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我们看到了神的仆人耶利米的忠心，为人代求，愿我们都能效法耶利米的忠心。同时我们要注意的一点：</a:t>
            </a:r>
            <a:endParaRPr lang="en-US" altLang="zh-CN" dirty="0"/>
          </a:p>
          <a:p>
            <a:r>
              <a:rPr lang="zh-CN" altLang="en-US" dirty="0"/>
              <a:t>神的最终心意只是寻见一些忠心的仆人么，像亚伯拉罕，摩西，耶利米，彼得，约翰，保罗 </a:t>
            </a:r>
            <a:r>
              <a:rPr lang="en-US" dirty="0"/>
              <a:t>…</a:t>
            </a:r>
            <a:r>
              <a:rPr lang="zh-CN" altLang="en-US" dirty="0"/>
              <a:t>？  </a:t>
            </a:r>
            <a:r>
              <a:rPr lang="en-US" altLang="zh-CN" dirty="0"/>
              <a:t>--</a:t>
            </a:r>
            <a:r>
              <a:rPr lang="zh-CN" altLang="en-US" sz="1600" b="1" dirty="0"/>
              <a:t> 神爱世人</a:t>
            </a:r>
            <a:endParaRPr lang="en-US" altLang="zh-CN" sz="1600" b="1" dirty="0"/>
          </a:p>
          <a:p>
            <a:endParaRPr lang="en-US" altLang="zh-CN" sz="1600" b="1" dirty="0"/>
          </a:p>
          <a:p>
            <a:pPr defTabSz="931774"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回过头来，我们看看园户怎样待主人派谴的仆人的？主人又是为何三番五次的派仆人？最后园户的结局又如何？（以色列亡国了！犹大亡国了！）。故事结束了么？（”</a:t>
            </a:r>
            <a:r>
              <a:rPr lang="zh-TW" altLang="en-US" sz="1600" dirty="0">
                <a:solidFill>
                  <a:srgbClr val="FF0000"/>
                </a:solidFill>
              </a:rPr>
              <a:t>將葡萄園轉給別人</a:t>
            </a:r>
            <a:r>
              <a:rPr lang="zh-CN" altLang="en-US" sz="1600" dirty="0">
                <a:solidFill>
                  <a:srgbClr val="FF0000"/>
                </a:solidFill>
              </a:rPr>
              <a:t>“。”赴宴席“）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altLang="zh-CN" sz="1600" b="1" dirty="0"/>
          </a:p>
          <a:p>
            <a:endParaRPr lang="en-US" altLang="zh-CN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922C-2AB8-48D4-95D4-BF1D93EBF1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32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zh-CN" altLang="en-US" dirty="0"/>
              <a:t>耶利米劝人归降巴比伦人，既降伏在上帝的主权之下。他同时预言了神的拯救。</a:t>
            </a:r>
            <a:endParaRPr lang="en-US" altLang="zh-CN" dirty="0"/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zh-CN" altLang="en-US" dirty="0"/>
              <a:t>神借巴比伦人的手惩戒以色列人， 是因为巴比伦更为“公义”么？胜利者就是正义的一方么？要么是朋友要么是敌人？ 都是罪人！巴比伦人只是神的工具，用完就被废掉。</a:t>
            </a:r>
            <a:endParaRPr lang="en-US" altLang="zh-CN" dirty="0"/>
          </a:p>
          <a:p>
            <a:pPr defTabSz="931774">
              <a:defRPr/>
            </a:pPr>
            <a:endParaRPr lang="en-US" altLang="zh-CN" dirty="0"/>
          </a:p>
          <a:p>
            <a:pPr defTabSz="931774">
              <a:defRPr/>
            </a:pPr>
            <a:r>
              <a:rPr lang="zh-CN" altLang="en-US" dirty="0">
                <a:solidFill>
                  <a:srgbClr val="FF0000"/>
                </a:solidFill>
              </a:rPr>
              <a:t>神往往借着一种困境甚至是敌人来管教或是操练我们。管教是带着爱的。要接受管教！</a:t>
            </a:r>
            <a:endParaRPr lang="en-US" altLang="zh-CN" dirty="0">
              <a:solidFill>
                <a:srgbClr val="FF0000"/>
              </a:solidFill>
            </a:endParaRPr>
          </a:p>
          <a:p>
            <a:pPr defTabSz="931774">
              <a:defRPr/>
            </a:pPr>
            <a:endParaRPr lang="en-US" altLang="zh-CN" dirty="0"/>
          </a:p>
          <a:p>
            <a:pPr defTabSz="931774">
              <a:defRPr/>
            </a:pPr>
            <a:r>
              <a:rPr lang="zh-CN" altLang="en-US" dirty="0"/>
              <a:t>悔改的以色列人仍然得着永远的救恩 </a:t>
            </a:r>
            <a:r>
              <a:rPr lang="en-US" altLang="zh-CN" dirty="0"/>
              <a:t>–</a:t>
            </a:r>
            <a:r>
              <a:rPr lang="zh-CN" altLang="en-US" dirty="0"/>
              <a:t> 这是神的应许。</a:t>
            </a:r>
            <a:endParaRPr lang="en-US" altLang="zh-CN" dirty="0"/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922C-2AB8-48D4-95D4-BF1D93EBF1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10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922C-2AB8-48D4-95D4-BF1D93EBF1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3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悔改和救恩的源头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“殊途同归”  “做好事”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922C-2AB8-48D4-95D4-BF1D93EBF1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8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来自基督</a:t>
            </a:r>
            <a:r>
              <a:rPr lang="en-US" altLang="zh-CN" dirty="0" smtClean="0"/>
              <a:t>,</a:t>
            </a:r>
            <a:r>
              <a:rPr lang="zh-CN" altLang="en-US" dirty="0" smtClean="0"/>
              <a:t> 向着基督</a:t>
            </a:r>
            <a:r>
              <a:rPr lang="en-US" altLang="zh-CN" dirty="0" smtClean="0"/>
              <a:t>,</a:t>
            </a:r>
            <a:r>
              <a:rPr lang="zh-CN" altLang="en-US" dirty="0" smtClean="0"/>
              <a:t> 靠着基督</a:t>
            </a:r>
            <a:r>
              <a:rPr lang="en-US" altLang="zh-CN" dirty="0" smtClean="0"/>
              <a:t>.</a:t>
            </a:r>
            <a:r>
              <a:rPr lang="zh-CN" altLang="en-US" dirty="0" smtClean="0"/>
              <a:t>  愿荣耀归给他</a:t>
            </a:r>
            <a:r>
              <a:rPr lang="en-US" altLang="zh-CN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922C-2AB8-48D4-95D4-BF1D93EBF1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9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新旧约前后呼应。</a:t>
            </a:r>
            <a:endParaRPr lang="en-US" altLang="zh-CN" dirty="0" smtClean="0"/>
          </a:p>
          <a:p>
            <a:r>
              <a:rPr lang="zh-CN" altLang="en-US" dirty="0" smtClean="0"/>
              <a:t>悔改和救恩是只能同时存在的， 正如信心和行为的关系一样。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922C-2AB8-48D4-95D4-BF1D93EBF1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8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1C7-E6E4-4ED2-9112-956E2405A9FE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BAB8-6937-4164-8B4C-373C7211D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1C7-E6E4-4ED2-9112-956E2405A9FE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BAB8-6937-4164-8B4C-373C7211D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1C7-E6E4-4ED2-9112-956E2405A9FE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BAB8-6937-4164-8B4C-373C7211D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5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1C7-E6E4-4ED2-9112-956E2405A9FE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BAB8-6937-4164-8B4C-373C7211D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2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1C7-E6E4-4ED2-9112-956E2405A9FE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BAB8-6937-4164-8B4C-373C7211D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7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1C7-E6E4-4ED2-9112-956E2405A9FE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BAB8-6937-4164-8B4C-373C7211D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2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1C7-E6E4-4ED2-9112-956E2405A9FE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BAB8-6937-4164-8B4C-373C7211D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1C7-E6E4-4ED2-9112-956E2405A9FE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BAB8-6937-4164-8B4C-373C7211D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6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1C7-E6E4-4ED2-9112-956E2405A9FE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BAB8-6937-4164-8B4C-373C7211D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0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1C7-E6E4-4ED2-9112-956E2405A9FE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BAB8-6937-4164-8B4C-373C7211D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8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81C7-E6E4-4ED2-9112-956E2405A9FE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BAB8-6937-4164-8B4C-373C7211D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381C7-E6E4-4ED2-9112-956E2405A9FE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BAB8-6937-4164-8B4C-373C7211D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7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2526" y="0"/>
            <a:ext cx="1086371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耶</a:t>
            </a:r>
            <a:r>
              <a:rPr lang="zh-CN" altLang="en-US" sz="2400" dirty="0"/>
              <a:t>穌就用比喻對他們說：有人栽了一個葡萄園，周圍圈上籬笆，挖了一個壓酒池，蓋了一座樓，租給園戶，就往外國去了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到</a:t>
            </a:r>
            <a:r>
              <a:rPr lang="zh-CN" altLang="en-US" sz="2400" dirty="0"/>
              <a:t>了時候，打發一個僕人到園戶那裡，要從園戶收葡萄園的果子。</a:t>
            </a:r>
            <a:endParaRPr lang="en-US" sz="2400" dirty="0"/>
          </a:p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園</a:t>
            </a:r>
            <a:r>
              <a:rPr lang="zh-CN" altLang="en-US" sz="2400" dirty="0"/>
              <a:t>戶拿住他，打了他，叫他空手回去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sz="2400" dirty="0" smtClean="0"/>
              <a:t>4. </a:t>
            </a:r>
            <a:r>
              <a:rPr lang="zh-CN" altLang="en-US" sz="2400" dirty="0" smtClean="0"/>
              <a:t>再</a:t>
            </a:r>
            <a:r>
              <a:rPr lang="zh-CN" altLang="en-US" sz="2400" dirty="0"/>
              <a:t>打發一個僕人到他們那裡。他們打傷他的頭，並且凌辱他。</a:t>
            </a:r>
            <a:endParaRPr lang="en-US" sz="2400" dirty="0"/>
          </a:p>
          <a:p>
            <a:r>
              <a:rPr lang="en-US" altLang="zh-CN" sz="2400" dirty="0" smtClean="0"/>
              <a:t>5. </a:t>
            </a:r>
            <a:r>
              <a:rPr lang="zh-CN" altLang="en-US" sz="2400" dirty="0" smtClean="0"/>
              <a:t>又</a:t>
            </a:r>
            <a:r>
              <a:rPr lang="zh-CN" altLang="en-US" sz="2400" dirty="0"/>
              <a:t>打發一個僕人去，他們就殺了他。後又打發好些僕人去，有被他們打的，有被他們殺的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6. </a:t>
            </a:r>
            <a:r>
              <a:rPr lang="zh-CN" altLang="en-US" sz="2400" dirty="0" smtClean="0"/>
              <a:t>園</a:t>
            </a:r>
            <a:r>
              <a:rPr lang="zh-CN" altLang="en-US" sz="2400" dirty="0"/>
              <a:t>主還有一位是他的愛子，末後又打發他去，意思說：他們必尊敬我的兒子。</a:t>
            </a:r>
            <a:endParaRPr lang="en-US" sz="2400" dirty="0"/>
          </a:p>
          <a:p>
            <a:r>
              <a:rPr lang="en-US" altLang="zh-CN" sz="2400" dirty="0" smtClean="0"/>
              <a:t>7. </a:t>
            </a:r>
            <a:r>
              <a:rPr lang="zh-CN" altLang="en-US" sz="2400" dirty="0" smtClean="0"/>
              <a:t>不</a:t>
            </a:r>
            <a:r>
              <a:rPr lang="zh-CN" altLang="en-US" sz="2400" dirty="0"/>
              <a:t>料，那些園戶彼此說：這是承受產業的。來吧，我們殺他，產業就歸我們了！</a:t>
            </a:r>
            <a:endParaRPr lang="en-US" sz="2400" dirty="0"/>
          </a:p>
          <a:p>
            <a:r>
              <a:rPr lang="en-US" altLang="zh-CN" sz="2400" dirty="0" smtClean="0"/>
              <a:t>8. </a:t>
            </a:r>
            <a:r>
              <a:rPr lang="zh-CN" altLang="en-US" sz="2400" dirty="0" smtClean="0"/>
              <a:t>於</a:t>
            </a:r>
            <a:r>
              <a:rPr lang="zh-CN" altLang="en-US" sz="2400" dirty="0"/>
              <a:t>是拿住他，殺了他，把他丟在園外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9. </a:t>
            </a:r>
            <a:r>
              <a:rPr lang="zh-CN" altLang="en-US" sz="2400" dirty="0" smtClean="0"/>
              <a:t>這</a:t>
            </a:r>
            <a:r>
              <a:rPr lang="zh-CN" altLang="en-US" sz="2400" dirty="0"/>
              <a:t>樣，葡萄園的主人要怎麼辦呢？他要來除滅那些園戶，將葡萄園轉給別人。</a:t>
            </a:r>
            <a:endParaRPr lang="en-US" sz="2400" dirty="0"/>
          </a:p>
          <a:p>
            <a:r>
              <a:rPr lang="en-US" altLang="zh-CN" sz="2400" dirty="0" smtClean="0"/>
              <a:t>10. </a:t>
            </a:r>
            <a:r>
              <a:rPr lang="zh-CN" altLang="en-US" sz="2400" dirty="0" smtClean="0"/>
              <a:t>經</a:t>
            </a:r>
            <a:r>
              <a:rPr lang="zh-CN" altLang="en-US" sz="2400" dirty="0"/>
              <a:t>上寫著說：匠人所棄的石頭，已作了房角的頭塊石頭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zh-CN" altLang="en-US" sz="2400" dirty="0"/>
              <a:t>马可福音</a:t>
            </a:r>
            <a:r>
              <a:rPr lang="en-US" sz="2400" dirty="0"/>
              <a:t>12</a:t>
            </a:r>
            <a:r>
              <a:rPr lang="zh-CN" altLang="en-US" sz="2400" dirty="0"/>
              <a:t>：</a:t>
            </a:r>
            <a:r>
              <a:rPr lang="en-US" sz="2400" dirty="0"/>
              <a:t>1-10</a:t>
            </a:r>
          </a:p>
          <a:p>
            <a:endParaRPr lang="en-US" sz="2400" dirty="0"/>
          </a:p>
          <a:p>
            <a:r>
              <a:rPr lang="zh-CN" altLang="en-US" sz="240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0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526" y="635725"/>
            <a:ext cx="104764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（马</a:t>
            </a:r>
            <a:r>
              <a:rPr lang="zh-CN" altLang="en-US" sz="2800" dirty="0"/>
              <a:t>太福音</a:t>
            </a:r>
            <a:r>
              <a:rPr lang="en-US" altLang="zh-CN" sz="2800" dirty="0"/>
              <a:t>28</a:t>
            </a:r>
            <a:r>
              <a:rPr lang="zh-CN" altLang="en-US" sz="2800" dirty="0"/>
              <a:t>：</a:t>
            </a:r>
            <a:r>
              <a:rPr lang="en-US" altLang="zh-CN" sz="2800" dirty="0" smtClean="0"/>
              <a:t>19</a:t>
            </a:r>
            <a:r>
              <a:rPr lang="zh-CN" altLang="en-US" sz="2800" dirty="0" smtClean="0"/>
              <a:t> ）</a:t>
            </a:r>
            <a:endParaRPr lang="en-US" altLang="zh-CN" sz="2800" dirty="0" smtClean="0"/>
          </a:p>
          <a:p>
            <a:r>
              <a:rPr lang="zh-CN" altLang="en-US" sz="3600" dirty="0" smtClean="0"/>
              <a:t>你</a:t>
            </a:r>
            <a:r>
              <a:rPr lang="zh-CN" altLang="en-US" sz="3600" dirty="0"/>
              <a:t>们要</a:t>
            </a:r>
            <a:r>
              <a:rPr lang="zh-CN" altLang="en-US" sz="3600" b="1" dirty="0" smtClean="0"/>
              <a:t>去，</a:t>
            </a:r>
            <a:r>
              <a:rPr lang="zh-CN" altLang="en-US" sz="3600" dirty="0" smtClean="0"/>
              <a:t>使</a:t>
            </a:r>
            <a:r>
              <a:rPr lang="zh-CN" altLang="en-US" sz="3600" b="1" dirty="0"/>
              <a:t>万民</a:t>
            </a:r>
            <a:r>
              <a:rPr lang="zh-CN" altLang="en-US" sz="3600" dirty="0"/>
              <a:t>做我的门徒，奉父子圣灵的名给他们施洗，凡我所吩咐你们的，都教训他们遵守，我就常与你们同在，直到世界的末了。</a:t>
            </a:r>
            <a:endParaRPr lang="en-US" altLang="zh-CN" sz="36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0526" y="3444003"/>
            <a:ext cx="1047641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（耶利米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r>
              <a:rPr lang="en-US" altLang="zh-CN" sz="2800" dirty="0"/>
              <a:t>7-8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3600" dirty="0" smtClean="0"/>
              <a:t>耶和华对我说：你不要说我是年幼的，因为我差遣 你到谁那里去，你都要去；我吩咐你说甚麽话，你都要说。你不要惧怕他们，因为我与你同在，要拯救你。这是耶和华说的。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7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5457" y="641739"/>
            <a:ext cx="110692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（耶利米书</a:t>
            </a:r>
            <a:r>
              <a:rPr lang="en-US" dirty="0"/>
              <a:t>2</a:t>
            </a:r>
            <a:r>
              <a:rPr lang="zh-CN" altLang="en-US" dirty="0"/>
              <a:t>：</a:t>
            </a:r>
            <a:r>
              <a:rPr lang="en-US" dirty="0"/>
              <a:t>13</a:t>
            </a:r>
            <a:r>
              <a:rPr lang="zh-CN" altLang="en-US" dirty="0"/>
              <a:t>）</a:t>
            </a:r>
            <a:r>
              <a:rPr lang="zh-CN" altLang="en-US" sz="2800" dirty="0"/>
              <a:t>因为我的百姓作了两件恶事，就是离弃我这活水的泉源，为</a:t>
            </a:r>
            <a:r>
              <a:rPr lang="zh-CN" altLang="en-US" sz="2800" b="1" dirty="0"/>
              <a:t>自己</a:t>
            </a:r>
            <a:r>
              <a:rPr lang="zh-CN" altLang="en-US" sz="2800" dirty="0"/>
              <a:t>凿出池子，是破裂不能存水的池子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zh-CN" altLang="en-US" dirty="0" smtClean="0"/>
              <a:t>（耶利米书</a:t>
            </a:r>
            <a:r>
              <a:rPr lang="en-US" dirty="0" smtClean="0"/>
              <a:t>2</a:t>
            </a:r>
            <a:r>
              <a:rPr lang="zh-CN" altLang="en-US" dirty="0" smtClean="0"/>
              <a:t>：</a:t>
            </a:r>
            <a:r>
              <a:rPr lang="en-US" dirty="0" smtClean="0"/>
              <a:t>1</a:t>
            </a:r>
            <a:r>
              <a:rPr lang="en-US" altLang="zh-CN" dirty="0" smtClean="0"/>
              <a:t>9</a:t>
            </a:r>
            <a:r>
              <a:rPr lang="en-US" dirty="0" smtClean="0"/>
              <a:t> </a:t>
            </a:r>
            <a:r>
              <a:rPr lang="zh-CN" altLang="en-US" dirty="0" smtClean="0"/>
              <a:t>）</a:t>
            </a:r>
            <a:r>
              <a:rPr lang="zh-CN" altLang="en-US" sz="2800" dirty="0"/>
              <a:t>你</a:t>
            </a:r>
            <a:r>
              <a:rPr lang="zh-CN" altLang="en-US" sz="2800" b="1" dirty="0"/>
              <a:t>自己</a:t>
            </a:r>
            <a:r>
              <a:rPr lang="zh-CN" altLang="en-US" sz="2800" dirty="0"/>
              <a:t>的恶必惩治你；你背道的事必责备你。由此可知可见，你离弃耶和</a:t>
            </a:r>
            <a:r>
              <a:rPr lang="zh-CN" altLang="en-US" sz="2800" dirty="0" smtClean="0"/>
              <a:t>华你</a:t>
            </a:r>
            <a:r>
              <a:rPr lang="zh-CN" altLang="en-US" sz="2800" dirty="0"/>
              <a:t>的神，不存敬畏我的心，乃为恶事，为苦事。这是</a:t>
            </a:r>
            <a:r>
              <a:rPr lang="zh-CN" altLang="en-US" sz="2800" dirty="0" smtClean="0"/>
              <a:t>主 万</a:t>
            </a:r>
            <a:r>
              <a:rPr lang="zh-CN" altLang="en-US" sz="2800" dirty="0"/>
              <a:t>军之耶和华说的。</a:t>
            </a:r>
            <a:endParaRPr lang="en-US" sz="2800" dirty="0"/>
          </a:p>
          <a:p>
            <a:r>
              <a:rPr lang="en-US" dirty="0"/>
              <a:t> </a:t>
            </a:r>
          </a:p>
          <a:p>
            <a:r>
              <a:rPr lang="zh-CN" altLang="en-US" dirty="0"/>
              <a:t>（耶利米书</a:t>
            </a:r>
            <a:r>
              <a:rPr lang="en-US" dirty="0"/>
              <a:t>5</a:t>
            </a:r>
            <a:r>
              <a:rPr lang="zh-CN" altLang="en-US" dirty="0"/>
              <a:t>：</a:t>
            </a:r>
            <a:r>
              <a:rPr lang="en-US" dirty="0"/>
              <a:t>15-17</a:t>
            </a:r>
            <a:r>
              <a:rPr lang="zh-CN" altLang="en-US" dirty="0"/>
              <a:t>）</a:t>
            </a:r>
            <a:r>
              <a:rPr lang="zh-CN" altLang="en-US" sz="2800" dirty="0"/>
              <a:t>耶和华说，以色列家阿，我必使一国的民从远方来攻击你</a:t>
            </a:r>
            <a:r>
              <a:rPr lang="en-US" sz="2800" dirty="0"/>
              <a:t>  … </a:t>
            </a:r>
            <a:r>
              <a:rPr lang="zh-CN" altLang="en-US" sz="2800" dirty="0"/>
              <a:t>他们必吃尽你的庄稼和你的粮食，是你儿女该吃的。必吃尽你的牛羊，吃尽你的葡萄和无花果。又必用刀毁坏你所倚靠的坚固城。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5457" y="641739"/>
            <a:ext cx="110692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（耶利米书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11-14, </a:t>
            </a:r>
            <a:r>
              <a:rPr lang="zh-CN" altLang="en-US" sz="2400" dirty="0"/>
              <a:t>神命令耶利米对众人</a:t>
            </a:r>
            <a:r>
              <a:rPr lang="zh-CN" altLang="en-US" sz="2400" dirty="0" smtClean="0"/>
              <a:t>说）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3200" dirty="0" smtClean="0"/>
              <a:t>你</a:t>
            </a:r>
            <a:r>
              <a:rPr lang="zh-CN" altLang="en-US" sz="3200" b="1" dirty="0"/>
              <a:t>去</a:t>
            </a:r>
            <a:r>
              <a:rPr lang="zh-CN" altLang="en-US" sz="3200" dirty="0"/>
              <a:t>向北方宣告说，耶和华说，</a:t>
            </a:r>
            <a:r>
              <a:rPr lang="zh-CN" altLang="en-US" sz="3200" b="1" dirty="0"/>
              <a:t>背道的以色列阿，回来吧</a:t>
            </a:r>
            <a:r>
              <a:rPr lang="zh-CN" altLang="en-US" sz="3200" dirty="0"/>
              <a:t>。我必不怒目看你们。因为我是慈爱的，我必不永远存怒。这是耶和华说的</a:t>
            </a:r>
            <a:r>
              <a:rPr lang="zh-CN" altLang="en-US" sz="3200" dirty="0" smtClean="0"/>
              <a:t>。只</a:t>
            </a:r>
            <a:r>
              <a:rPr lang="zh-CN" altLang="en-US" sz="3200" dirty="0"/>
              <a:t>要</a:t>
            </a:r>
            <a:r>
              <a:rPr lang="zh-CN" altLang="en-US" sz="3200" b="1" dirty="0"/>
              <a:t>承认你的</a:t>
            </a:r>
            <a:r>
              <a:rPr lang="zh-CN" altLang="en-US" sz="3200" b="1" dirty="0" smtClean="0"/>
              <a:t>罪孽</a:t>
            </a:r>
            <a:r>
              <a:rPr lang="zh-CN" altLang="en-US" sz="3200" dirty="0"/>
              <a:t>，就是你违背耶和华你的神，在各青翠树下向别神东奔西跑，没有听从我的话。这是耶和华说的。</a:t>
            </a:r>
            <a:r>
              <a:rPr lang="zh-CN" altLang="en-US" sz="3200" b="1" dirty="0"/>
              <a:t>耶和华说，背道的儿女阿，回来吧</a:t>
            </a:r>
            <a:r>
              <a:rPr lang="zh-CN" altLang="en-US" sz="3200" dirty="0" smtClean="0"/>
              <a:t>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939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7" y="679269"/>
            <a:ext cx="107637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（耶利米书</a:t>
            </a:r>
            <a:r>
              <a:rPr lang="en-US" sz="3600" dirty="0"/>
              <a:t>14</a:t>
            </a:r>
            <a:r>
              <a:rPr lang="zh-CN" altLang="en-US" sz="3600" dirty="0"/>
              <a:t>：</a:t>
            </a:r>
            <a:r>
              <a:rPr lang="en-US" sz="3600" dirty="0"/>
              <a:t>11-12</a:t>
            </a:r>
            <a:r>
              <a:rPr lang="zh-CN" altLang="en-US" sz="3600" dirty="0"/>
              <a:t>）耶和华又对我说，</a:t>
            </a:r>
            <a:r>
              <a:rPr lang="zh-CN" altLang="en-US" sz="3600" b="1" dirty="0"/>
              <a:t>不要为这百姓祈祷求好处</a:t>
            </a:r>
            <a:r>
              <a:rPr lang="zh-CN" altLang="en-US" sz="3600" dirty="0"/>
              <a:t>。他们</a:t>
            </a:r>
            <a:r>
              <a:rPr lang="zh-CN" altLang="en-US" sz="3600" b="1" dirty="0"/>
              <a:t>禁食</a:t>
            </a:r>
            <a:r>
              <a:rPr lang="zh-CN" altLang="en-US" sz="3600" dirty="0"/>
              <a:t>的时候，我</a:t>
            </a:r>
            <a:r>
              <a:rPr lang="zh-CN" altLang="en-US" sz="3600" b="1" dirty="0"/>
              <a:t>不听</a:t>
            </a:r>
            <a:r>
              <a:rPr lang="zh-CN" altLang="en-US" sz="3600" dirty="0"/>
              <a:t>他们的呼求。他们献燔祭和素祭，我也</a:t>
            </a:r>
            <a:r>
              <a:rPr lang="zh-CN" altLang="en-US" sz="3600" b="1" dirty="0"/>
              <a:t>不悦纳</a:t>
            </a:r>
            <a:r>
              <a:rPr lang="zh-CN" altLang="en-US" sz="3600" dirty="0"/>
              <a:t>。我却要用刀剑，饥荒，瘟疫</a:t>
            </a:r>
            <a:r>
              <a:rPr lang="zh-CN" altLang="en-US" sz="3600" b="1" dirty="0"/>
              <a:t>灭绝</a:t>
            </a:r>
            <a:r>
              <a:rPr lang="zh-CN" altLang="en-US" sz="3600" dirty="0"/>
              <a:t>他们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endParaRPr lang="en-US" sz="3600" dirty="0"/>
          </a:p>
          <a:p>
            <a:r>
              <a:rPr lang="zh-CN" altLang="en-US" sz="3600" dirty="0"/>
              <a:t>（耶利米书</a:t>
            </a:r>
            <a:r>
              <a:rPr lang="en-US" sz="3600" dirty="0"/>
              <a:t>14</a:t>
            </a:r>
            <a:r>
              <a:rPr lang="zh-CN" altLang="en-US" sz="3600" dirty="0"/>
              <a:t>：</a:t>
            </a:r>
            <a:r>
              <a:rPr lang="en-US" sz="3600" dirty="0"/>
              <a:t>20-21</a:t>
            </a:r>
            <a:r>
              <a:rPr lang="zh-CN" altLang="en-US" sz="3600" dirty="0"/>
              <a:t>）耶和华阿，我们承认自己的罪恶，和我们列祖的罪孽，因我们</a:t>
            </a:r>
            <a:r>
              <a:rPr lang="zh-CN" altLang="en-US" sz="3600" b="1" dirty="0"/>
              <a:t>得罪</a:t>
            </a:r>
            <a:r>
              <a:rPr lang="zh-CN" altLang="en-US" sz="3600" dirty="0"/>
              <a:t>了你。求你为你名的缘故，不厌恶我们，不辱没你荣耀的宝座。求你追念，不要背了与我们所立的约。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957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6" y="1071154"/>
            <a:ext cx="111034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（耶利米书</a:t>
            </a:r>
            <a:r>
              <a:rPr lang="en-US" sz="2400" dirty="0"/>
              <a:t>25</a:t>
            </a:r>
            <a:r>
              <a:rPr lang="zh-CN" altLang="en-US" sz="2400" dirty="0"/>
              <a:t>：</a:t>
            </a:r>
            <a:r>
              <a:rPr lang="en-US" sz="2400" dirty="0"/>
              <a:t>12</a:t>
            </a:r>
            <a:r>
              <a:rPr lang="zh-CN" altLang="en-US" sz="2400" dirty="0" smtClean="0"/>
              <a:t>） </a:t>
            </a:r>
            <a:r>
              <a:rPr lang="zh-CN" altLang="en-US" sz="3200" dirty="0" smtClean="0"/>
              <a:t>七</a:t>
            </a:r>
            <a:r>
              <a:rPr lang="zh-CN" altLang="en-US" sz="3200" dirty="0"/>
              <a:t>十年后，我要报应巴比伦王和他国民迦勒底人的罪，使他们的土地永远荒凉。这是耶和华说的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endParaRPr lang="en-US" sz="3200" dirty="0"/>
          </a:p>
          <a:p>
            <a:r>
              <a:rPr lang="zh-CN" altLang="en-US" sz="2400" dirty="0" smtClean="0"/>
              <a:t>（</a:t>
            </a:r>
            <a:r>
              <a:rPr lang="zh-CN" altLang="en-US" sz="2400" dirty="0"/>
              <a:t>耶利米书</a:t>
            </a:r>
            <a:r>
              <a:rPr lang="en-US" sz="2400" dirty="0"/>
              <a:t>23</a:t>
            </a:r>
            <a:r>
              <a:rPr lang="zh-CN" altLang="en-US" sz="2400" dirty="0"/>
              <a:t>：</a:t>
            </a:r>
            <a:r>
              <a:rPr lang="en-US" sz="2400" dirty="0"/>
              <a:t>3-5</a:t>
            </a:r>
            <a:r>
              <a:rPr lang="zh-CN" altLang="en-US" sz="2400" dirty="0"/>
              <a:t>）</a:t>
            </a:r>
            <a:r>
              <a:rPr lang="zh-CN" altLang="en-US" sz="3200" dirty="0"/>
              <a:t>我要把我幸存的子民从我流放他们去的各地召集起来，领他们回到故土，使他们子孙兴旺。 我要派首领照顾他们，使他们不再担惊受怕，也不再有一人迷失。这是耶和华说的。”耶和华说：“看啊，时候将到，我要为大卫选立一个公义的苗裔，使他执掌王权。他必秉公行义，治国有方。 在他掌权的日子，犹大必得拯救，以色列必国泰民安。他将被称为‘耶和华是我们的公义’。”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756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5680" y="1503678"/>
            <a:ext cx="10546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希伯來書 </a:t>
            </a:r>
            <a:r>
              <a:rPr lang="en-US" altLang="zh-CN" sz="2000" dirty="0" smtClean="0"/>
              <a:t>12:5-7</a:t>
            </a:r>
            <a:endParaRPr lang="en-US" altLang="zh-TW" sz="2000" dirty="0"/>
          </a:p>
          <a:p>
            <a:endParaRPr lang="en-US" altLang="zh-TW" dirty="0"/>
          </a:p>
          <a:p>
            <a:r>
              <a:rPr lang="zh-TW" altLang="en-US" sz="3200" dirty="0" smtClean="0"/>
              <a:t>你</a:t>
            </a:r>
            <a:r>
              <a:rPr lang="zh-TW" altLang="en-US" sz="3200" dirty="0"/>
              <a:t>們又忘了那勸你們如同勸兒子的話說：「我兒，你不可輕看主的管教，被他責備的時候也不可灰心。 </a:t>
            </a:r>
            <a:r>
              <a:rPr lang="zh-TW" altLang="en-US" sz="3200" dirty="0" smtClean="0"/>
              <a:t>因</a:t>
            </a:r>
            <a:r>
              <a:rPr lang="zh-TW" altLang="en-US" sz="3200" dirty="0"/>
              <a:t>為主所愛的，他必管教，又鞭打凡所收納的兒子。」 </a:t>
            </a:r>
            <a:r>
              <a:rPr lang="zh-TW" altLang="en-US" sz="3200" dirty="0" smtClean="0"/>
              <a:t>你</a:t>
            </a:r>
            <a:r>
              <a:rPr lang="zh-TW" altLang="en-US" sz="3200" dirty="0"/>
              <a:t>們所忍受的，是神管教你們，待你們如同待兒子。焉有兒子不被父親管教的呢？</a:t>
            </a:r>
            <a:r>
              <a:rPr lang="en-US" altLang="zh-TW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900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4355" y="2952204"/>
            <a:ext cx="6008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好消息？坏消息？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4269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640" y="2214880"/>
            <a:ext cx="11409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匠</a:t>
            </a:r>
            <a:r>
              <a:rPr lang="zh-CN" altLang="en-US" sz="4800" dirty="0"/>
              <a:t>人所棄的石</a:t>
            </a:r>
            <a:r>
              <a:rPr lang="zh-CN" altLang="en-US" sz="4800" dirty="0" smtClean="0"/>
              <a:t>頭，已</a:t>
            </a:r>
            <a:r>
              <a:rPr lang="zh-CN" altLang="en-US" sz="4800" dirty="0"/>
              <a:t>作了房角的頭塊石頭</a:t>
            </a:r>
            <a:r>
              <a:rPr lang="zh-CN" altLang="en-US" sz="4800" dirty="0" smtClean="0"/>
              <a:t>。</a:t>
            </a:r>
            <a:endParaRPr lang="en-US" altLang="zh-CN" sz="48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altLang="zh-CN" sz="2400" dirty="0" smtClean="0"/>
              <a:t>								</a:t>
            </a:r>
            <a:r>
              <a:rPr lang="zh-CN" altLang="en-US" sz="2400" dirty="0" smtClean="0"/>
              <a:t>马</a:t>
            </a:r>
            <a:r>
              <a:rPr lang="zh-CN" altLang="en-US" sz="2400" dirty="0"/>
              <a:t>可福音</a:t>
            </a:r>
            <a:r>
              <a:rPr lang="en-US" sz="2400" dirty="0"/>
              <a:t>12</a:t>
            </a:r>
            <a:r>
              <a:rPr lang="zh-CN" altLang="en-US" sz="2400" dirty="0" smtClean="0"/>
              <a:t>：</a:t>
            </a:r>
            <a:r>
              <a:rPr lang="en-US" sz="2400" dirty="0" smtClean="0"/>
              <a:t>10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908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685" y="798282"/>
            <a:ext cx="92786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zh-CN" altLang="en-US" sz="2400" dirty="0"/>
              <a:t>（</a:t>
            </a:r>
            <a:r>
              <a:rPr lang="zh-CN" altLang="en-US" sz="2400" dirty="0" smtClean="0"/>
              <a:t>耶利米書 </a:t>
            </a:r>
            <a:r>
              <a:rPr lang="en-US" altLang="zh-CN" sz="2400" dirty="0" smtClean="0"/>
              <a:t>29:11 </a:t>
            </a:r>
            <a:r>
              <a:rPr lang="zh-CN" altLang="en-US" sz="2400" dirty="0" smtClean="0"/>
              <a:t>）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r>
              <a:rPr lang="zh-CN" altLang="en-US" sz="2400" dirty="0" smtClean="0"/>
              <a:t>耶和</a:t>
            </a:r>
            <a:r>
              <a:rPr lang="zh-CN" altLang="en-US" sz="2400" dirty="0"/>
              <a:t>华说：我知道我向你们所怀的意念是赐平安的意念， 不是降灾祸的意念，要叫你们末后有指</a:t>
            </a:r>
            <a:r>
              <a:rPr lang="zh-CN" altLang="en-US" sz="2400" dirty="0" smtClean="0"/>
              <a:t>望</a:t>
            </a:r>
            <a:endParaRPr lang="en-US" altLang="zh-CN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zh-CN" altLang="en-US" sz="2400" dirty="0" smtClean="0"/>
              <a:t>（ </a:t>
            </a:r>
            <a:r>
              <a:rPr lang="zh-TW" altLang="en-US" sz="2400" dirty="0" smtClean="0"/>
              <a:t>羅</a:t>
            </a:r>
            <a:r>
              <a:rPr lang="zh-TW" altLang="en-US" sz="2400" dirty="0"/>
              <a:t>馬書</a:t>
            </a:r>
            <a:r>
              <a:rPr lang="en-US" altLang="zh-TW" sz="2400" dirty="0" smtClean="0"/>
              <a:t>1:16</a:t>
            </a:r>
            <a:r>
              <a:rPr lang="zh-CN" altLang="en-US" sz="2400" dirty="0" smtClean="0"/>
              <a:t> ）</a:t>
            </a:r>
            <a:endParaRPr lang="en-US" altLang="zh-CN" sz="2400" dirty="0" smtClean="0"/>
          </a:p>
          <a:p>
            <a:r>
              <a:rPr lang="en-US" altLang="zh-TW" sz="2400" dirty="0" smtClean="0"/>
              <a:t> </a:t>
            </a:r>
          </a:p>
          <a:p>
            <a:r>
              <a:rPr lang="zh-TW" altLang="en-US" sz="2400" dirty="0" smtClean="0"/>
              <a:t>我</a:t>
            </a:r>
            <a:r>
              <a:rPr lang="zh-TW" altLang="en-US" sz="2400" dirty="0"/>
              <a:t>不以福音為恥，這福音本是神的大能，要救一切相信</a:t>
            </a:r>
            <a:r>
              <a:rPr lang="zh-TW" altLang="en-US" sz="2400" dirty="0" smtClean="0"/>
              <a:t>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9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2903</Words>
  <Application>Microsoft Office PowerPoint</Application>
  <PresentationFormat>Custom</PresentationFormat>
  <Paragraphs>128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Liangan Yin</dc:creator>
  <cp:lastModifiedBy>DesktopLeno</cp:lastModifiedBy>
  <cp:revision>149</cp:revision>
  <cp:lastPrinted>2017-08-27T01:29:49Z</cp:lastPrinted>
  <dcterms:created xsi:type="dcterms:W3CDTF">2017-08-23T03:19:01Z</dcterms:created>
  <dcterms:modified xsi:type="dcterms:W3CDTF">2017-08-27T01:32:14Z</dcterms:modified>
</cp:coreProperties>
</file>