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75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1900"/>
    <a:srgbClr val="321704"/>
    <a:srgbClr val="142131"/>
    <a:srgbClr val="AD4100"/>
    <a:srgbClr val="C58A67"/>
    <a:srgbClr val="935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C7B42-2386-47BB-B3B1-0FA7A9839994}" type="datetimeFigureOut">
              <a:rPr lang="en-CA" smtClean="0"/>
              <a:t>01/09/2017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ED87B-3AB0-4F98-BDD3-D9A7971F4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45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DED87B-3AB0-4F98-BDD3-D9A7971F4206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13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2480-931C-484C-A99D-C3D060758D5A}" type="datetime1">
              <a:rPr lang="en-CA" smtClean="0"/>
              <a:t>01/09/2017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42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C4BE-DACA-431C-9F19-9F333AD4BE02}" type="datetime1">
              <a:rPr lang="en-CA" smtClean="0"/>
              <a:t>01/09/2017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01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CC371-B600-43D4-9E99-70B08932E1AE}" type="datetime1">
              <a:rPr lang="en-CA" smtClean="0"/>
              <a:t>01/09/2017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66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A3D8-7F86-4680-A4AB-B902A51FFF5F}" type="datetime1">
              <a:rPr lang="en-CA" smtClean="0"/>
              <a:t>01/09/2017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81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F5C1-B4AF-4A1C-BE59-3E3ADE6CEE43}" type="datetime1">
              <a:rPr lang="en-CA" smtClean="0"/>
              <a:t>01/09/2017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688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DBB6-9316-4B02-8D26-230EDF6604EA}" type="datetime1">
              <a:rPr lang="en-CA" smtClean="0"/>
              <a:t>01/09/2017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90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408B-A129-43A7-8126-D9ECC3E874E2}" type="datetime1">
              <a:rPr lang="en-CA" smtClean="0"/>
              <a:t>01/09/2017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09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65B0-DFEB-4486-B42B-A8133F66BDE1}" type="datetime1">
              <a:rPr lang="en-CA" smtClean="0"/>
              <a:t>01/09/2017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21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D777-1C32-4ACF-8C33-86B0A0876383}" type="datetime1">
              <a:rPr lang="en-CA" smtClean="0"/>
              <a:t>01/09/2017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60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B9BF-9057-4991-800C-016C6597E24E}" type="datetime1">
              <a:rPr lang="en-CA" smtClean="0"/>
              <a:t>01/09/2017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35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2EFD-562A-4FE1-80E0-70488F50C9BD}" type="datetime1">
              <a:rPr lang="en-CA" smtClean="0"/>
              <a:t>01/09/2017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38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15FC0-7A4E-4270-822F-0020A54745B8}" type="datetime1">
              <a:rPr lang="en-CA" smtClean="0"/>
              <a:t>01/09/2017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18E08-BCCC-46F4-BFCF-33A840BAB22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48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1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745" r="6226"/>
          <a:stretch/>
        </p:blipFill>
        <p:spPr>
          <a:xfrm>
            <a:off x="-1" y="-1"/>
            <a:ext cx="9139853" cy="5738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495" y="247720"/>
            <a:ext cx="6858000" cy="1925637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宣  教  月</a:t>
            </a:r>
            <a:r>
              <a:rPr lang="en-US" altLang="zh-CN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</a:br>
            <a:r>
              <a:rPr lang="en-US" altLang="zh-CN" sz="48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2017</a:t>
            </a:r>
            <a:r>
              <a:rPr lang="zh-CN" altLang="en-US" sz="48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年 </a:t>
            </a:r>
            <a:r>
              <a:rPr lang="en-US" altLang="zh-CN" sz="48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9</a:t>
            </a:r>
            <a:r>
              <a:rPr lang="zh-CN" altLang="en-US" sz="48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月</a:t>
            </a:r>
            <a:endParaRPr lang="en-CA" sz="48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495" y="2422592"/>
            <a:ext cx="6858000" cy="4435407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明白大使命意义</a:t>
            </a:r>
            <a:endParaRPr lang="en-US" altLang="zh-CN" sz="3600" dirty="0" smtClean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唤起传福音热情</a:t>
            </a:r>
            <a:endParaRPr lang="en-US" altLang="zh-CN" sz="3600" dirty="0" smtClean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参与救灵魂事工</a:t>
            </a:r>
            <a:endParaRPr lang="en-US" altLang="zh-CN" sz="3600" dirty="0" smtClean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</a:endParaRPr>
          </a:p>
          <a:p>
            <a:endParaRPr lang="en-US" sz="36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专题讲道 </a:t>
            </a:r>
            <a:r>
              <a:rPr lang="en-US" altLang="zh-CN" sz="36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· 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培灵 </a:t>
            </a:r>
            <a:r>
              <a:rPr lang="en-US" altLang="zh-CN" sz="36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· 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布道会</a:t>
            </a:r>
            <a:endParaRPr lang="en-US" altLang="zh-CN" sz="3600" dirty="0" smtClean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</a:endParaRPr>
          </a:p>
          <a:p>
            <a:endParaRPr lang="en-US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</a:endParaRPr>
          </a:p>
          <a:p>
            <a:pPr algn="r"/>
            <a:r>
              <a:rPr lang="zh-CN" altLang="en-US" sz="32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林 肯 路 教 会 国 语 堂 </a:t>
            </a:r>
            <a:endParaRPr lang="en-CA" sz="32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872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698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</a:t>
            </a:r>
            <a:r>
              <a:rPr lang="en-US" altLang="zh-CN" sz="3600" dirty="0" smtClean="0"/>
              <a:t>. </a:t>
            </a:r>
            <a:r>
              <a:rPr lang="zh-CN" altLang="en-US" sz="3600" dirty="0" smtClean="0"/>
              <a:t>宣扬基督的救恩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布道大会的内容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4513"/>
            <a:ext cx="7981950" cy="4892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福音</a:t>
            </a:r>
            <a:r>
              <a:rPr lang="zh-CN" altLang="en-US" sz="3600" dirty="0" smtClean="0"/>
              <a:t>的中心是耶稣基督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2.1 </a:t>
            </a:r>
            <a:r>
              <a:rPr lang="zh-CN" altLang="en-US" sz="3600" dirty="0" smtClean="0"/>
              <a:t>耶稣是圣经预言的主</a:t>
            </a:r>
            <a:endParaRPr lang="en-US" altLang="zh-CN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15686" y="2492838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我看见主常在我眼前；他在我右边，叫我不至於摇动。所以，我心里欢喜，我的灵（原文作舌）快乐；并且我的肉身要安居在指望中。因你必不将我的灵魂撇在阴间，也不叫你的圣者见朽坏。你已将生命的道路指示我，必叫我因见你的面（或作：叫我在你面前）得著满足的快乐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 </a:t>
            </a:r>
            <a:r>
              <a:rPr lang="zh-CN" sz="28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25-28</a:t>
            </a:r>
            <a:endParaRPr lang="en-CA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67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698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</a:t>
            </a:r>
            <a:r>
              <a:rPr lang="en-US" altLang="zh-CN" sz="3600" dirty="0" smtClean="0"/>
              <a:t>. </a:t>
            </a:r>
            <a:r>
              <a:rPr lang="zh-CN" altLang="en-US" sz="3600" dirty="0" smtClean="0"/>
              <a:t>宣扬基督的救恩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布道大会的内容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4513"/>
            <a:ext cx="7981950" cy="4892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福音</a:t>
            </a:r>
            <a:r>
              <a:rPr lang="zh-CN" altLang="en-US" sz="3600" dirty="0" smtClean="0"/>
              <a:t>的中心是耶稣基督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2.2 </a:t>
            </a:r>
            <a:r>
              <a:rPr lang="zh-CN" altLang="en-US" sz="3600" dirty="0" smtClean="0"/>
              <a:t>耶稣是恩典的主</a:t>
            </a:r>
            <a:endParaRPr lang="en-US" altLang="zh-CN" sz="3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15686" y="2492838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以色列人哪，请听我的话：神藉著拿撒勒人耶稣在你们中间施行异能、奇事神迹，将他证明出来，这是你们自己知道的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en-US" altLang="zh-CN" sz="28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22</a:t>
            </a:r>
            <a:endParaRPr lang="en-CA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0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698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</a:t>
            </a:r>
            <a:r>
              <a:rPr lang="en-US" altLang="zh-CN" sz="3600" dirty="0" smtClean="0"/>
              <a:t>. </a:t>
            </a:r>
            <a:r>
              <a:rPr lang="zh-CN" altLang="en-US" sz="3600" dirty="0" smtClean="0"/>
              <a:t>宣扬基督的救恩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布道大会的内容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4513"/>
            <a:ext cx="7981950" cy="4892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福音</a:t>
            </a:r>
            <a:r>
              <a:rPr lang="zh-CN" altLang="en-US" sz="3600" dirty="0" smtClean="0"/>
              <a:t>的中心是耶稣基督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2.3 </a:t>
            </a:r>
            <a:r>
              <a:rPr lang="zh-CN" altLang="en-US" sz="3600" dirty="0" smtClean="0"/>
              <a:t>耶稣是牺牲的主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你们就藉著无法之人的手，把他钉在</a:t>
            </a:r>
            <a:r>
              <a:rPr lang="zh-CN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KaiTi" panose="02010609060101010101" pitchFamily="49" charset="-122"/>
                <a:cs typeface="SimSun" panose="02010600030101010101" pitchFamily="2" charset="-122"/>
              </a:rPr>
              <a:t>十字架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上，杀了。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	                           </a:t>
            </a:r>
            <a:r>
              <a:rPr lang="en-US" altLang="zh-CN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23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5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698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</a:t>
            </a:r>
            <a:r>
              <a:rPr lang="en-US" altLang="zh-CN" sz="3600" dirty="0" smtClean="0"/>
              <a:t>. </a:t>
            </a:r>
            <a:r>
              <a:rPr lang="zh-CN" altLang="en-US" sz="3600" dirty="0" smtClean="0"/>
              <a:t>宣扬基督的救恩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布道大会的内容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4513"/>
            <a:ext cx="7981950" cy="4892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福音</a:t>
            </a:r>
            <a:r>
              <a:rPr lang="zh-CN" altLang="en-US" sz="3600" dirty="0" smtClean="0"/>
              <a:t>的中心是耶稣基督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2.4 </a:t>
            </a:r>
            <a:r>
              <a:rPr lang="zh-CN" altLang="en-US" sz="3600" dirty="0" smtClean="0"/>
              <a:t>耶稣是复活的主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这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耶稣，神已经叫他</a:t>
            </a:r>
            <a:r>
              <a:rPr lang="zh-CN" sz="3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KaiTi" panose="02010609060101010101" pitchFamily="49" charset="-122"/>
                <a:cs typeface="SimSun" panose="02010600030101010101" pitchFamily="2" charset="-122"/>
              </a:rPr>
              <a:t>复活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了，我们都为这事作见证。 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	                           </a:t>
            </a:r>
            <a:r>
              <a:rPr lang="en-US" altLang="zh-CN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32</a:t>
            </a:r>
          </a:p>
          <a:p>
            <a:r>
              <a:rPr lang="zh-CN" altLang="en-US" sz="3600" dirty="0">
                <a:latin typeface="+mn-ea"/>
              </a:rPr>
              <a:t>耶稣复</a:t>
            </a:r>
            <a:r>
              <a:rPr lang="zh-CN" altLang="en-US" sz="3600" dirty="0" smtClean="0">
                <a:latin typeface="+mn-ea"/>
              </a:rPr>
              <a:t>活是众门徒亲眼所见</a:t>
            </a:r>
            <a:endParaRPr lang="en-US" altLang="zh-CN" sz="3600" dirty="0" smtClean="0">
              <a:latin typeface="+mn-ea"/>
            </a:endParaRPr>
          </a:p>
          <a:p>
            <a:r>
              <a:rPr lang="zh-CN" altLang="en-US" sz="3600" dirty="0">
                <a:latin typeface="+mn-ea"/>
              </a:rPr>
              <a:t>耶稣复</a:t>
            </a:r>
            <a:r>
              <a:rPr lang="zh-CN" altLang="en-US" sz="3600" dirty="0" smtClean="0">
                <a:latin typeface="+mn-ea"/>
              </a:rPr>
              <a:t>活是圣经早已预言的</a:t>
            </a:r>
            <a:endParaRPr lang="en-US" altLang="zh-CN" sz="3600" dirty="0" smtClean="0">
              <a:latin typeface="+mn-ea"/>
            </a:endParaRPr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他的灵魂不撇在阴间；他的肉身也不见朽坏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                                   </a:t>
            </a:r>
            <a:r>
              <a:rPr lang="en-US" altLang="zh-CN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31</a:t>
            </a:r>
            <a:r>
              <a:rPr lang="en-US" altLang="zh-CN" b="1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|</a:t>
            </a:r>
            <a:r>
              <a:rPr lang="zh-CN" altLang="en-US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诗</a:t>
            </a:r>
            <a:r>
              <a:rPr lang="en-US" altLang="zh-CN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16:10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287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698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</a:t>
            </a:r>
            <a:r>
              <a:rPr lang="en-US" altLang="zh-CN" sz="3600" dirty="0" smtClean="0"/>
              <a:t>. </a:t>
            </a:r>
            <a:r>
              <a:rPr lang="zh-CN" altLang="en-US" sz="3600" dirty="0" smtClean="0"/>
              <a:t>宣扬基督的救恩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布道大会的内容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4513"/>
            <a:ext cx="7981950" cy="4892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福音</a:t>
            </a:r>
            <a:r>
              <a:rPr lang="zh-CN" altLang="en-US" sz="3600" dirty="0" smtClean="0"/>
              <a:t>的中心是耶稣基督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2.5 </a:t>
            </a:r>
            <a:r>
              <a:rPr lang="zh-CN" altLang="en-US" sz="3600" dirty="0" smtClean="0"/>
              <a:t>耶稣是</a:t>
            </a:r>
            <a:r>
              <a:rPr lang="zh-CN" altLang="en-US" sz="3600" dirty="0"/>
              <a:t>作王</a:t>
            </a:r>
            <a:r>
              <a:rPr lang="zh-CN" altLang="en-US" sz="3600" dirty="0" smtClean="0"/>
              <a:t>的主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你们钉在十字架上的这位耶稣，神已经立他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为主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，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为基督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了。 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                </a:t>
            </a:r>
            <a:r>
              <a:rPr lang="en-US" altLang="zh-CN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36</a:t>
            </a:r>
          </a:p>
          <a:p>
            <a:r>
              <a:rPr lang="zh-CN" altLang="en-US" sz="3600" dirty="0">
                <a:latin typeface="+mn-ea"/>
              </a:rPr>
              <a:t>耶</a:t>
            </a:r>
            <a:r>
              <a:rPr lang="zh-CN" altLang="en-US" sz="3600" dirty="0" smtClean="0">
                <a:latin typeface="+mn-ea"/>
              </a:rPr>
              <a:t>稣升天回到宝座</a:t>
            </a:r>
            <a:endParaRPr lang="en-US" altLang="zh-CN" sz="3600" dirty="0" smtClean="0">
              <a:latin typeface="+mn-ea"/>
            </a:endParaRPr>
          </a:p>
          <a:p>
            <a:r>
              <a:rPr lang="zh-CN" altLang="en-US" sz="3600" dirty="0" smtClean="0">
                <a:latin typeface="+mn-ea"/>
              </a:rPr>
              <a:t>将来必再来审判世界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95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698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2</a:t>
            </a:r>
            <a:r>
              <a:rPr lang="en-US" altLang="zh-CN" sz="3600" dirty="0" smtClean="0"/>
              <a:t>. </a:t>
            </a:r>
            <a:r>
              <a:rPr lang="zh-CN" altLang="en-US" sz="3600" dirty="0" smtClean="0"/>
              <a:t>宣扬基督的救恩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布道大会的内容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4513"/>
            <a:ext cx="7981950" cy="4892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福音</a:t>
            </a:r>
            <a:r>
              <a:rPr lang="zh-CN" altLang="en-US" sz="3600" dirty="0" smtClean="0"/>
              <a:t>的中心是耶稣基督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/>
              <a:t>第一</a:t>
            </a:r>
            <a:r>
              <a:rPr lang="zh-CN" altLang="en-US" sz="3600" dirty="0" smtClean="0"/>
              <a:t>次布道大会的信息：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完</a:t>
            </a:r>
            <a:r>
              <a:rPr lang="zh-CN" altLang="en-US" sz="3600" dirty="0"/>
              <a:t>整</a:t>
            </a:r>
            <a:r>
              <a:rPr lang="zh-CN" altLang="en-US" sz="3600" dirty="0" smtClean="0"/>
              <a:t>的基督论（神、人；救赎计划中的救世主；十字架救恩；复活的能力；再来作王审判）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05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698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 </a:t>
            </a:r>
            <a:r>
              <a:rPr lang="zh-CN" altLang="en-US" sz="3600" dirty="0" smtClean="0"/>
              <a:t>呼召悔改相信基督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布道大会的目的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4513"/>
            <a:ext cx="7981950" cy="4892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扎心：</a:t>
            </a:r>
            <a:r>
              <a:rPr lang="en-US" sz="3600" dirty="0" smtClean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我们当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怎样</a:t>
            </a: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行，才可以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得救</a:t>
            </a:r>
            <a:r>
              <a:rPr lang="zh-CN" sz="3600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3600" dirty="0" smtClean="0"/>
          </a:p>
          <a:p>
            <a:r>
              <a:rPr lang="zh-CN" altLang="en-US" sz="3600" dirty="0" smtClean="0"/>
              <a:t>呼吁认罪悔改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你们各人要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悔改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，奉耶稣基督的名受洗，叫你们的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罪得赦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，就必领受所赐的圣灵。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							       </a:t>
            </a:r>
            <a:r>
              <a:rPr lang="en-US" dirty="0" smtClean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38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4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6988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3. </a:t>
            </a:r>
            <a:r>
              <a:rPr lang="zh-CN" altLang="en-US" sz="3600" dirty="0" smtClean="0"/>
              <a:t>呼召悔改相信基督</a:t>
            </a:r>
            <a:r>
              <a:rPr lang="en-US" altLang="zh-CN" sz="3600" dirty="0" smtClean="0"/>
              <a:t>-</a:t>
            </a:r>
            <a:r>
              <a:rPr lang="zh-CN" altLang="en-US" sz="3600" dirty="0" smtClean="0"/>
              <a:t>布道大会的目的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4513"/>
            <a:ext cx="7981950" cy="4892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扎心：</a:t>
            </a:r>
            <a:r>
              <a:rPr lang="en-US" sz="3600" dirty="0" smtClean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我们当怎样行，才可以得救</a:t>
            </a:r>
            <a:r>
              <a:rPr lang="zh-CN" sz="3600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3600" dirty="0" smtClean="0"/>
          </a:p>
          <a:p>
            <a:r>
              <a:rPr lang="zh-CN" altLang="en-US" sz="3600" dirty="0"/>
              <a:t>做</a:t>
            </a:r>
            <a:r>
              <a:rPr lang="zh-CN" altLang="en-US" sz="3600" dirty="0" smtClean="0"/>
              <a:t>出生命见证</a:t>
            </a:r>
            <a:endParaRPr lang="en-US" altLang="zh-CN" sz="3600" dirty="0" smtClean="0"/>
          </a:p>
          <a:p>
            <a:r>
              <a:rPr lang="zh-CN" altLang="en-US" sz="3600" dirty="0"/>
              <a:t>勉</a:t>
            </a:r>
            <a:r>
              <a:rPr lang="zh-CN" altLang="en-US" sz="3600" dirty="0" smtClean="0"/>
              <a:t>励分别为圣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劝勉他们说：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「你们当救自己脱离这弯曲的世代。」</a:t>
            </a:r>
            <a:endParaRPr lang="en-US" altLang="zh-CN" sz="3600" dirty="0" smtClean="0">
              <a:effectLst/>
              <a:ea typeface="KaiTi" panose="02010609060101010101" pitchFamily="49" charset="-122"/>
              <a:cs typeface="SimSun" panose="02010600030101010101" pitchFamily="2" charset="-122"/>
            </a:endParaRPr>
          </a:p>
          <a:p>
            <a:r>
              <a:rPr lang="zh-CN" altLang="en-US" sz="3600" dirty="0">
                <a:latin typeface="+mn-ea"/>
              </a:rPr>
              <a:t>最终目</a:t>
            </a:r>
            <a:r>
              <a:rPr lang="zh-CN" altLang="en-US" sz="3600" dirty="0" smtClean="0">
                <a:latin typeface="+mn-ea"/>
              </a:rPr>
              <a:t>的是使人接受基督</a:t>
            </a:r>
            <a:r>
              <a:rPr lang="zh-CN" altLang="en-US" sz="3600" smtClean="0">
                <a:latin typeface="+mn-ea"/>
              </a:rPr>
              <a:t>救</a:t>
            </a:r>
            <a:r>
              <a:rPr lang="zh-CN" altLang="en-US" sz="3600" smtClean="0">
                <a:latin typeface="+mn-ea"/>
              </a:rPr>
              <a:t>恩，活出丰盛的生命</a:t>
            </a:r>
            <a:endParaRPr lang="en-US" altLang="zh-CN" sz="36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870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985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6988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effectLst>
                  <a:glow rad="139700">
                    <a:srgbClr val="321704">
                      <a:alpha val="60000"/>
                    </a:srgbClr>
                  </a:glow>
                </a:effectLst>
              </a:rPr>
              <a:t>总 结</a:t>
            </a:r>
            <a:endParaRPr lang="en-CA" sz="3600" dirty="0">
              <a:solidFill>
                <a:schemeClr val="bg1"/>
              </a:solidFill>
              <a:effectLst>
                <a:glow rad="139700">
                  <a:srgbClr val="321704">
                    <a:alpha val="60000"/>
                  </a:srgb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886" y="1284513"/>
            <a:ext cx="7981950" cy="4892449"/>
          </a:xfrm>
          <a:effectLst>
            <a:glow rad="177800">
              <a:srgbClr val="C00000"/>
            </a:glow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>
                <a:solidFill>
                  <a:schemeClr val="bg1"/>
                </a:solidFill>
                <a:effectLst>
                  <a:glow rad="101600">
                    <a:srgbClr val="421900"/>
                  </a:glow>
                </a:effectLst>
              </a:rPr>
              <a:t>历史上第一次布道大会</a:t>
            </a:r>
            <a:endParaRPr lang="en-US" altLang="zh-CN" sz="3600" dirty="0" smtClean="0">
              <a:solidFill>
                <a:schemeClr val="bg1"/>
              </a:solidFill>
              <a:effectLst>
                <a:glow rad="101600">
                  <a:srgbClr val="421900"/>
                </a:glow>
              </a:effectLst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effectLst>
                  <a:glow rad="101600">
                    <a:srgbClr val="421900"/>
                  </a:glow>
                </a:effectLst>
              </a:rPr>
              <a:t>圣灵奇妙的工作带来人心改变</a:t>
            </a:r>
            <a:endParaRPr lang="en-US" altLang="zh-CN" sz="3600" dirty="0" smtClean="0">
              <a:solidFill>
                <a:schemeClr val="bg1"/>
              </a:solidFill>
              <a:effectLst>
                <a:glow rad="101600">
                  <a:srgbClr val="421900"/>
                </a:glow>
              </a:effectLst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effectLst>
                  <a:glow rad="101600">
                    <a:srgbClr val="421900"/>
                  </a:glow>
                </a:effectLst>
              </a:rPr>
              <a:t>以基督为中心完整的福音</a:t>
            </a:r>
            <a:r>
              <a:rPr lang="zh-CN" altLang="en-US" sz="3600" dirty="0">
                <a:solidFill>
                  <a:schemeClr val="bg1"/>
                </a:solidFill>
                <a:effectLst>
                  <a:glow rad="101600">
                    <a:srgbClr val="421900"/>
                  </a:glow>
                </a:effectLst>
              </a:rPr>
              <a:t>信息</a:t>
            </a:r>
            <a:endParaRPr lang="en-US" altLang="zh-CN" sz="3600" dirty="0" smtClean="0">
              <a:solidFill>
                <a:schemeClr val="bg1"/>
              </a:solidFill>
              <a:effectLst>
                <a:glow rad="101600">
                  <a:srgbClr val="421900"/>
                </a:glow>
              </a:effectLst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effectLst>
                  <a:glow rad="101600">
                    <a:srgbClr val="421900"/>
                  </a:glow>
                </a:effectLst>
                <a:latin typeface="+mn-ea"/>
              </a:rPr>
              <a:t>使人认罪悔改</a:t>
            </a:r>
            <a:r>
              <a:rPr lang="zh-CN" altLang="en-US" sz="3600" dirty="0">
                <a:solidFill>
                  <a:schemeClr val="bg1"/>
                </a:solidFill>
                <a:effectLst>
                  <a:glow rad="101600">
                    <a:srgbClr val="421900"/>
                  </a:glow>
                </a:effectLst>
                <a:latin typeface="+mn-ea"/>
              </a:rPr>
              <a:t>接受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glow rad="101600">
                    <a:srgbClr val="421900"/>
                  </a:glow>
                </a:effectLst>
                <a:latin typeface="+mn-ea"/>
              </a:rPr>
              <a:t>基督的救恩</a:t>
            </a:r>
            <a:endParaRPr lang="en-US" altLang="zh-CN" sz="3600" dirty="0" smtClean="0">
              <a:solidFill>
                <a:schemeClr val="bg1"/>
              </a:solidFill>
              <a:effectLst>
                <a:glow rad="101600">
                  <a:srgbClr val="421900"/>
                </a:glow>
              </a:effectLst>
              <a:latin typeface="+mn-ea"/>
            </a:endParaRPr>
          </a:p>
          <a:p>
            <a:r>
              <a:rPr lang="zh-CN" altLang="en-US" sz="3600" dirty="0">
                <a:solidFill>
                  <a:schemeClr val="bg1"/>
                </a:solidFill>
                <a:effectLst>
                  <a:glow rad="101600">
                    <a:srgbClr val="421900"/>
                  </a:glow>
                </a:effectLst>
                <a:latin typeface="+mn-ea"/>
              </a:rPr>
              <a:t>上千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glow rad="101600">
                    <a:srgbClr val="421900"/>
                  </a:glow>
                </a:effectLst>
                <a:latin typeface="+mn-ea"/>
              </a:rPr>
              <a:t>人信主而成为光辉的典范</a:t>
            </a:r>
            <a:endParaRPr lang="en-US" altLang="zh-CN" sz="3600" dirty="0" smtClean="0">
              <a:solidFill>
                <a:schemeClr val="bg1"/>
              </a:solidFill>
              <a:effectLst>
                <a:glow rad="101600">
                  <a:srgbClr val="421900"/>
                </a:glow>
              </a:effectLst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18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 result for commun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99182"/>
            <a:ext cx="8153400" cy="261581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76600"/>
            <a:ext cx="2514600" cy="1066800"/>
          </a:xfrm>
        </p:spPr>
        <p:txBody>
          <a:bodyPr>
            <a:noAutofit/>
          </a:bodyPr>
          <a:lstStyle/>
          <a:p>
            <a:pPr algn="dist"/>
            <a:r>
              <a: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圣 餐</a:t>
            </a:r>
            <a: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066801"/>
            <a:ext cx="8153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200" b="1" dirty="0">
                <a:solidFill>
                  <a:srgbClr val="360000"/>
                </a:solidFill>
                <a:latin typeface="KaiTi" pitchFamily="49" charset="-122"/>
                <a:ea typeface="KaiTi" pitchFamily="49" charset="-122"/>
              </a:rPr>
              <a:t>你们应当如此行，为的是纪念我</a:t>
            </a:r>
            <a:r>
              <a:rPr lang="zh-CN" altLang="en-US" sz="4000" b="1" dirty="0">
                <a:solidFill>
                  <a:srgbClr val="360000"/>
                </a:solidFill>
                <a:latin typeface="KaiTi" pitchFamily="49" charset="-122"/>
                <a:ea typeface="KaiTi" pitchFamily="49" charset="-122"/>
              </a:rPr>
              <a:t>。</a:t>
            </a:r>
            <a:endParaRPr lang="en-US" altLang="zh-CN" sz="4000" b="1" dirty="0">
              <a:solidFill>
                <a:srgbClr val="360000"/>
              </a:solidFill>
              <a:latin typeface="KaiTi" pitchFamily="49" charset="-122"/>
              <a:ea typeface="KaiTi" pitchFamily="49" charset="-122"/>
            </a:endParaRPr>
          </a:p>
          <a:p>
            <a:pPr algn="dist"/>
            <a:r>
              <a:rPr lang="en-US" altLang="zh-CN" sz="4000" dirty="0">
                <a:solidFill>
                  <a:srgbClr val="360000"/>
                </a:solidFill>
                <a:latin typeface="Forte" pitchFamily="66" charset="0"/>
              </a:rPr>
              <a:t>D</a:t>
            </a:r>
            <a:r>
              <a:rPr lang="en-US" sz="4000" dirty="0">
                <a:solidFill>
                  <a:srgbClr val="360000"/>
                </a:solidFill>
                <a:latin typeface="Forte" pitchFamily="66" charset="0"/>
              </a:rPr>
              <a:t>o this in remembrance of me</a:t>
            </a:r>
            <a:r>
              <a:rPr lang="en-US" sz="4000" dirty="0">
                <a:solidFill>
                  <a:srgbClr val="360000"/>
                </a:solidFill>
              </a:rPr>
              <a:t>.</a:t>
            </a:r>
            <a:endParaRPr lang="en-US" sz="4000" dirty="0">
              <a:solidFill>
                <a:srgbClr val="360000"/>
              </a:solidFill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8800" y="24384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360000"/>
                </a:solidFill>
                <a:latin typeface="SimSun" pitchFamily="2" charset="-122"/>
                <a:ea typeface="SimSun" pitchFamily="2" charset="-122"/>
              </a:rPr>
              <a:t>林前 </a:t>
            </a:r>
            <a:r>
              <a:rPr lang="en-US" altLang="zh-CN" sz="2800" b="1" dirty="0">
                <a:solidFill>
                  <a:srgbClr val="360000"/>
                </a:solidFill>
                <a:latin typeface="SimSun" pitchFamily="2" charset="-122"/>
                <a:ea typeface="SimSun" pitchFamily="2" charset="-122"/>
              </a:rPr>
              <a:t>1Co 11:24</a:t>
            </a:r>
            <a:endParaRPr lang="en-US" sz="2800" b="1" dirty="0">
              <a:solidFill>
                <a:srgbClr val="360000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8A67">
            <a:alpha val="4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64029"/>
            <a:ext cx="9144000" cy="6193967"/>
          </a:xfrm>
        </p:spPr>
        <p:txBody>
          <a:bodyPr>
            <a:prstTxWarp prst="textArchUp">
              <a:avLst>
                <a:gd name="adj" fmla="val 10749141"/>
              </a:avLst>
            </a:prstTxWarp>
            <a:normAutofit/>
          </a:bodyPr>
          <a:lstStyle/>
          <a:p>
            <a:r>
              <a:rPr lang="zh-CN" altLang="en-US" sz="5400" b="1" dirty="0"/>
              <a:t>第一次福音布道大会礼赞</a:t>
            </a:r>
            <a:endParaRPr lang="en-CA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0084" y="5497285"/>
            <a:ext cx="6858000" cy="1273629"/>
          </a:xfrm>
        </p:spPr>
        <p:txBody>
          <a:bodyPr>
            <a:normAutofit/>
          </a:bodyPr>
          <a:lstStyle/>
          <a:p>
            <a:endParaRPr lang="en-US" altLang="zh-CN" sz="3600" dirty="0" smtClean="0"/>
          </a:p>
          <a:p>
            <a:r>
              <a:rPr lang="zh-CN" altLang="en-US" sz="3600" dirty="0" smtClean="0"/>
              <a:t>使</a:t>
            </a:r>
            <a:r>
              <a:rPr lang="zh-CN" altLang="en-US" sz="3600" dirty="0"/>
              <a:t>徒行</a:t>
            </a:r>
            <a:r>
              <a:rPr lang="zh-CN" altLang="en-US" sz="3600" dirty="0" smtClean="0"/>
              <a:t>传 第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章</a:t>
            </a:r>
            <a:endParaRPr lang="en-CA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74" y="1911660"/>
            <a:ext cx="8003139" cy="42217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267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10" y="-13248"/>
            <a:ext cx="9180564" cy="687124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20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1" y="251790"/>
            <a:ext cx="914400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imes New Roman" panose="02020603050405020304" pitchFamily="18" charset="0"/>
              </a:rPr>
              <a:t>你流出寶血，洗淨我污穢，將我的生命贖回，</a:t>
            </a:r>
            <a:r>
              <a:rPr lang="zh-TW" altLang="en-US" sz="3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/>
            </a:r>
            <a:br>
              <a:rPr lang="zh-TW" altLang="en-US" sz="3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lang="zh-TW" altLang="en-US" sz="3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imes New Roman" panose="02020603050405020304" pitchFamily="18" charset="0"/>
              </a:rPr>
              <a:t>你為了我的罪，犧牲永不悔，顯明你極大恩惠，</a:t>
            </a:r>
            <a:r>
              <a:rPr lang="zh-TW" altLang="en-US" sz="3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/>
            </a:r>
            <a:br>
              <a:rPr lang="zh-TW" altLang="en-US" sz="3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lang="zh-TW" altLang="en-US" sz="3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imes New Roman" panose="02020603050405020304" pitchFamily="18" charset="0"/>
              </a:rPr>
              <a:t>我深深體會，你愛的寶貴，獻上自己永追隨，</a:t>
            </a:r>
            <a:r>
              <a:rPr lang="zh-TW" altLang="en-US" sz="3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/>
            </a:r>
            <a:br>
              <a:rPr lang="zh-TW" altLang="en-US" sz="3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lang="zh-TW" altLang="en-US" sz="3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imes New Roman" panose="02020603050405020304" pitchFamily="18" charset="0"/>
              </a:rPr>
              <a:t>或傷心或氣餒或生離或死別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imes New Roman" panose="02020603050405020304" pitchFamily="18" charset="0"/>
              </a:rPr>
              <a:t>，</a:t>
            </a:r>
            <a:endParaRPr lang="en-CA" altLang="zh-TW" sz="3200" b="1" dirty="0" smtClean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Times New Roman" panose="02020603050405020304" pitchFamily="18" charset="0"/>
            </a:endParaRPr>
          </a:p>
          <a:p>
            <a:r>
              <a:rPr lang="zh-TW" altLang="en-US" sz="32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imes New Roman" panose="02020603050405020304" pitchFamily="18" charset="0"/>
              </a:rPr>
              <a:t>願</a:t>
            </a:r>
            <a:r>
              <a:rPr lang="zh-TW" altLang="en-US" sz="3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imes New Roman" panose="02020603050405020304" pitchFamily="18" charset="0"/>
              </a:rPr>
              <a:t>剛強壯膽永遠不後退，</a:t>
            </a:r>
            <a:r>
              <a:rPr lang="zh-TW" altLang="en-US" sz="3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/>
            </a:r>
            <a:br>
              <a:rPr lang="zh-TW" altLang="en-US" sz="3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lang="zh-TW" altLang="en-US" sz="3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imes New Roman" panose="02020603050405020304" pitchFamily="18" charset="0"/>
              </a:rPr>
              <a:t>哦，你愛永不變，從今直到永遠，深深澆灌我心田，</a:t>
            </a:r>
            <a:r>
              <a:rPr lang="zh-TW" altLang="en-US" sz="3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/>
            </a:r>
            <a:br>
              <a:rPr lang="zh-TW" altLang="en-US" sz="3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lang="zh-TW" altLang="en-US" sz="3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imes New Roman" panose="02020603050405020304" pitchFamily="18" charset="0"/>
              </a:rPr>
              <a:t>或天旋或地轉經滄海歷桑田</a:t>
            </a:r>
            <a:r>
              <a:rPr lang="zh-TW" altLang="en-US" sz="32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imes New Roman" panose="02020603050405020304" pitchFamily="18" charset="0"/>
              </a:rPr>
              <a:t>，</a:t>
            </a:r>
            <a:endParaRPr lang="en-CA" altLang="zh-TW" sz="3200" b="1" dirty="0" smtClean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Times New Roman" panose="02020603050405020304" pitchFamily="18" charset="0"/>
            </a:endParaRPr>
          </a:p>
          <a:p>
            <a:r>
              <a:rPr lang="zh-TW" altLang="en-US" sz="3200" b="1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imes New Roman" panose="02020603050405020304" pitchFamily="18" charset="0"/>
              </a:rPr>
              <a:t>都</a:t>
            </a:r>
            <a:r>
              <a:rPr lang="zh-TW" altLang="en-US" sz="32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imes New Roman" panose="02020603050405020304" pitchFamily="18" charset="0"/>
              </a:rPr>
              <a:t>不能叫我與你愛隔絕。</a:t>
            </a:r>
            <a:endParaRPr lang="en-CA" sz="3200" b="1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806" y="6029739"/>
            <a:ext cx="3273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你爱永不变</a:t>
            </a:r>
            <a:endParaRPr lang="en-CA" sz="3200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1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743" y="195944"/>
            <a:ext cx="8904514" cy="6415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zh-CN" altLang="en-US" sz="24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徒</a:t>
            </a:r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2:22-36 </a:t>
            </a:r>
            <a:r>
              <a:rPr lang="zh-CN" sz="32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以色列人哪，请听我的话：神藉著拿撒勒人耶稣在你们中间施行异能、奇事神迹，将他证明出来，这是你们自己知道的。他既按著神的定旨先见被交与人，你们就藉著无法之人的手，把他钉在十字架上，杀了。神却将死的痛苦解释了，叫他复活，因为他原不能被死拘禁。大卫指著他说：我看见主常在我眼前；他在我右边，叫我不至於摇动。所以，我心里欢喜，我的灵（原文作舌）快乐；并且我的肉身要安居在指望中。因你必不将我的灵魂撇在阴间，也不叫你的圣者见朽坏。</a:t>
            </a:r>
            <a:r>
              <a:rPr lang="zh-CN" sz="32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你已将生命的道路指示我，必叫我因见你的面（或作：叫我在你面前）得著满足的快乐。</a:t>
            </a:r>
            <a:endParaRPr lang="en-C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03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740" y="10882"/>
            <a:ext cx="8806545" cy="6942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zh-CN" sz="32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「弟兄们！先祖大卫的事，我可以明明的对你们说：他死了，也葬埋了，并且他的坟墓直到今日还在我们这里。大卫既是先知，又晓得神曾向他起誓，要从他的後裔中立一位坐在他的宝座上，就预先看明这事，讲论基督复活说：他的灵魂不撇在阴间；他的肉身也不见朽坏。这耶稣，神已经叫他复活了，我们都为这事作见证。他既被神的右手高举，又从父受了所应许的圣灵，就把你们所看见所听见的，浇灌下来。大卫并没有升到天上，但自己说：主对我主说：你坐在我的右边，等我使你仇敌作你的脚凳。</a:t>
            </a:r>
            <a:r>
              <a:rPr lang="zh-CN" sz="32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「故此，以色列全家当确实的知道，你们钉在十字架上的这位耶稣，神已经立他为主，为基督了。」</a:t>
            </a:r>
            <a:endParaRPr lang="en-CA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6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698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导言：布道大会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73629"/>
            <a:ext cx="7886700" cy="4903334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布</a:t>
            </a:r>
            <a:r>
              <a:rPr lang="zh-CN" altLang="en-US" sz="3600" dirty="0"/>
              <a:t>道大</a:t>
            </a:r>
            <a:r>
              <a:rPr lang="zh-CN" altLang="en-US" sz="3600" dirty="0" smtClean="0"/>
              <a:t>会的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sz="3600" dirty="0" smtClean="0"/>
              <a:t>	</a:t>
            </a:r>
            <a:r>
              <a:rPr lang="zh-CN" altLang="en-US" sz="3600" dirty="0" smtClean="0"/>
              <a:t>特点</a:t>
            </a:r>
            <a:r>
              <a:rPr lang="en-US" altLang="zh-CN" sz="3600" dirty="0"/>
              <a:t> </a:t>
            </a:r>
            <a:r>
              <a:rPr lang="en-US" altLang="zh-CN" sz="3600" dirty="0" smtClean="0"/>
              <a:t>· </a:t>
            </a:r>
            <a:r>
              <a:rPr lang="zh-CN" altLang="en-US" sz="3600" dirty="0" smtClean="0"/>
              <a:t>内容 </a:t>
            </a:r>
            <a:r>
              <a:rPr lang="en-US" altLang="zh-CN" sz="3600" dirty="0" smtClean="0"/>
              <a:t>· </a:t>
            </a:r>
            <a:r>
              <a:rPr lang="zh-CN" altLang="en-US" sz="3600" dirty="0" smtClean="0"/>
              <a:t>目的  是什么？</a:t>
            </a:r>
            <a:endParaRPr lang="en-US" sz="3600" dirty="0"/>
          </a:p>
          <a:p>
            <a:r>
              <a:rPr lang="zh-CN" altLang="en-US" sz="3600" dirty="0" smtClean="0"/>
              <a:t>第一次布道大会</a:t>
            </a:r>
            <a:endParaRPr lang="en-US" altLang="zh-CN" sz="3600" dirty="0" smtClean="0"/>
          </a:p>
          <a:p>
            <a:pPr lvl="1"/>
            <a:r>
              <a:rPr lang="zh-CN" altLang="en-US" sz="3600" dirty="0" smtClean="0"/>
              <a:t>在约两千年前 </a:t>
            </a:r>
            <a:r>
              <a:rPr lang="en-US" altLang="zh-CN" sz="3600" dirty="0" smtClean="0"/>
              <a:t>· </a:t>
            </a:r>
            <a:r>
              <a:rPr lang="zh-CN" altLang="en-US" sz="3600" dirty="0" smtClean="0"/>
              <a:t>讲员彼得</a:t>
            </a:r>
            <a:endParaRPr lang="en-US" altLang="zh-CN" sz="3600" dirty="0" smtClean="0"/>
          </a:p>
          <a:p>
            <a:pPr lvl="1"/>
            <a:r>
              <a:rPr lang="zh-CN" altLang="en-US" sz="3600" dirty="0"/>
              <a:t>耶</a:t>
            </a:r>
            <a:r>
              <a:rPr lang="zh-CN" altLang="en-US" sz="3600" dirty="0" smtClean="0"/>
              <a:t>稣升天</a:t>
            </a:r>
            <a:r>
              <a:rPr lang="en-US" altLang="zh-CN" sz="3600" dirty="0" smtClean="0"/>
              <a:t>10</a:t>
            </a:r>
            <a:r>
              <a:rPr lang="zh-CN" altLang="en-US" sz="3600" dirty="0" smtClean="0"/>
              <a:t>天后 </a:t>
            </a:r>
            <a:r>
              <a:rPr lang="en-US" altLang="zh-CN" sz="3600" dirty="0" smtClean="0"/>
              <a:t>· </a:t>
            </a:r>
            <a:r>
              <a:rPr lang="zh-CN" altLang="en-US" sz="3600" dirty="0" smtClean="0"/>
              <a:t>五旬节</a:t>
            </a:r>
            <a:endParaRPr lang="en-US" altLang="zh-CN" sz="3600" dirty="0" smtClean="0"/>
          </a:p>
          <a:p>
            <a:pPr lvl="1"/>
            <a:r>
              <a:rPr lang="zh-CN" altLang="en-US" sz="3600" dirty="0"/>
              <a:t>奇妙</a:t>
            </a:r>
            <a:r>
              <a:rPr lang="zh-CN" altLang="en-US" sz="3600" dirty="0" smtClean="0"/>
              <a:t>的景象 </a:t>
            </a:r>
            <a:r>
              <a:rPr lang="en-US" altLang="zh-CN" sz="3600" dirty="0" smtClean="0"/>
              <a:t>· </a:t>
            </a:r>
            <a:r>
              <a:rPr lang="zh-CN" altLang="en-US" sz="3600" dirty="0" smtClean="0"/>
              <a:t>吸引了人群</a:t>
            </a:r>
            <a:endParaRPr lang="en-US" altLang="zh-CN" sz="3600" dirty="0" smtClean="0"/>
          </a:p>
          <a:p>
            <a:pPr lvl="1"/>
            <a:r>
              <a:rPr lang="zh-CN" altLang="en-US" sz="3600" dirty="0"/>
              <a:t>圣灵感</a:t>
            </a:r>
            <a:r>
              <a:rPr lang="zh-CN" altLang="en-US" sz="3600" dirty="0" smtClean="0"/>
              <a:t>动彼得站出来布道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47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698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宣告圣灵的工作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布道大会的特点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4513"/>
            <a:ext cx="7886700" cy="4892449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圣灵的工作是奇妙的</a:t>
            </a:r>
            <a:endParaRPr lang="en-US" altLang="zh-CN" sz="3600" dirty="0" smtClean="0"/>
          </a:p>
          <a:p>
            <a:r>
              <a:rPr lang="zh-CN" altLang="en-US" sz="3600" dirty="0"/>
              <a:t>圣灵的工</a:t>
            </a:r>
            <a:r>
              <a:rPr lang="zh-CN" altLang="en-US" sz="3600" dirty="0" smtClean="0"/>
              <a:t>作是圣经预言应许的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186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698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宣告圣灵的工作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布道大会的特点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4513"/>
            <a:ext cx="8047264" cy="48924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在末後的日子，我要将我的灵浇灌凡有血气的。你们的儿女要说预言；你们的少年人要见异象；老年人要做异梦。在那些日子，我要将我的灵浇灌我的仆人和使女，他们就要说预言。在天上、我要显出奇事；在地下、我要显出神迹；有血，有火，有烟雾。日头要变为黑暗，月亮要变为血；这都在主大而明显的日子未到以前。到那时候，凡求告主名的，就必得救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15-21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49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698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宣告圣灵的工作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布道大会的特点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4513"/>
            <a:ext cx="7886700" cy="4892449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圣灵的工作是奇妙的</a:t>
            </a:r>
            <a:endParaRPr lang="en-US" altLang="zh-CN" sz="3600" dirty="0" smtClean="0"/>
          </a:p>
          <a:p>
            <a:r>
              <a:rPr lang="zh-CN" altLang="en-US" sz="3600" dirty="0"/>
              <a:t>圣灵的工</a:t>
            </a:r>
            <a:r>
              <a:rPr lang="zh-CN" altLang="en-US" sz="3600" dirty="0" smtClean="0"/>
              <a:t>作是圣经预言应许的</a:t>
            </a:r>
            <a:endParaRPr lang="en-US" altLang="zh-CN" sz="3600" dirty="0" smtClean="0"/>
          </a:p>
          <a:p>
            <a:pPr marL="457200" lvl="1" indent="0">
              <a:buNone/>
            </a:pPr>
            <a:r>
              <a:rPr lang="zh-CN" altLang="en-US" sz="3600" dirty="0" smtClean="0"/>
              <a:t>体</a:t>
            </a:r>
            <a:r>
              <a:rPr lang="zh-CN" altLang="en-US" sz="3600" dirty="0"/>
              <a:t>现</a:t>
            </a:r>
            <a:r>
              <a:rPr lang="zh-CN" altLang="en-US" sz="3600" dirty="0" smtClean="0"/>
              <a:t>在自然界 </a:t>
            </a:r>
            <a:r>
              <a:rPr lang="en-US" altLang="zh-CN" sz="3600" dirty="0" smtClean="0"/>
              <a:t>·</a:t>
            </a:r>
            <a:r>
              <a:rPr lang="zh-CN" altLang="en-US" sz="3600" dirty="0"/>
              <a:t>体现在人身上</a:t>
            </a:r>
            <a:endParaRPr lang="en-US" altLang="zh-CN" sz="3600" dirty="0" smtClean="0"/>
          </a:p>
          <a:p>
            <a:r>
              <a:rPr lang="zh-CN" altLang="en-US" sz="3600" dirty="0"/>
              <a:t>证</a:t>
            </a:r>
            <a:r>
              <a:rPr lang="zh-CN" altLang="en-US" sz="3600" dirty="0" smtClean="0"/>
              <a:t>明得救的时机已到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现在</a:t>
            </a: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正是悦纳的日子，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现在</a:t>
            </a: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正是拯救的日子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3600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				  </a:t>
            </a:r>
            <a:r>
              <a:rPr lang="zh-CN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林后</a:t>
            </a:r>
            <a:r>
              <a:rPr lang="en-US" dirty="0" smtClean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6:2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10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6988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宣告圣灵的工作</a:t>
            </a:r>
            <a:r>
              <a:rPr lang="en-US" altLang="zh-CN" sz="4000" dirty="0" smtClean="0"/>
              <a:t>-</a:t>
            </a:r>
            <a:r>
              <a:rPr lang="zh-CN" altLang="en-US" sz="4000" dirty="0" smtClean="0"/>
              <a:t>布道大会的特点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4513"/>
            <a:ext cx="7981950" cy="54369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圣灵显明得救途径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凡求告主名的，就必得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救。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3600" dirty="0"/>
              <a:t>圣灵的工</a:t>
            </a:r>
            <a:r>
              <a:rPr lang="zh-CN" altLang="en-US" sz="3600" dirty="0" smtClean="0"/>
              <a:t>作是人得救的根本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所以我告诉你们，被神的灵感动的，没有说「耶稣是可咒诅」的；若不是被圣灵感动的，也没有能说「耶稣是主」的。</a:t>
            </a:r>
            <a:endParaRPr lang="en-US" altLang="zh-CN" sz="3600" dirty="0" smtClean="0">
              <a:effectLst/>
              <a:ea typeface="KaiTi" panose="02010609060101010101" pitchFamily="49" charset="-122"/>
              <a:cs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	    				</a:t>
            </a:r>
            <a:r>
              <a:rPr lang="zh-CN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哥林多前书</a:t>
            </a:r>
            <a:r>
              <a:rPr lang="en-US" dirty="0" smtClean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dirty="0" smtClean="0"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effectLst/>
                <a:latin typeface="SimSun" panose="02010600030101010101" pitchFamily="2" charset="-122"/>
                <a:cs typeface="Times New Roman" panose="02020603050405020304" pitchFamily="18" charset="0"/>
              </a:rPr>
              <a:t>3</a:t>
            </a:r>
          </a:p>
          <a:p>
            <a:r>
              <a:rPr lang="zh-CN" altLang="en-US" sz="3600" dirty="0"/>
              <a:t>祷</a:t>
            </a:r>
            <a:r>
              <a:rPr lang="zh-CN" altLang="en-US" sz="3600" dirty="0" smtClean="0"/>
              <a:t>告先行！迫切祷告</a:t>
            </a:r>
            <a:r>
              <a:rPr lang="zh-CN" altLang="en-US" sz="3600" dirty="0" smtClean="0"/>
              <a:t>！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义人祈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祷所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发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的力量是大有功效的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8E08-BCCC-46F4-BFCF-33A840BAB22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271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1815</Words>
  <Application>Microsoft Office PowerPoint</Application>
  <PresentationFormat>On-screen Show (4:3)</PresentationFormat>
  <Paragraphs>112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KaiTi</vt:lpstr>
      <vt:lpstr>微軟正黑體</vt:lpstr>
      <vt:lpstr>黑体</vt:lpstr>
      <vt:lpstr>SimSun</vt:lpstr>
      <vt:lpstr>Arial</vt:lpstr>
      <vt:lpstr>Calibri</vt:lpstr>
      <vt:lpstr>Forte</vt:lpstr>
      <vt:lpstr>Times New Roman</vt:lpstr>
      <vt:lpstr>Office Theme</vt:lpstr>
      <vt:lpstr>宣  教  月 2017年 9月</vt:lpstr>
      <vt:lpstr>第一次福音布道大会礼赞</vt:lpstr>
      <vt:lpstr>PowerPoint Presentation</vt:lpstr>
      <vt:lpstr>PowerPoint Presentation</vt:lpstr>
      <vt:lpstr>导言：布道大会</vt:lpstr>
      <vt:lpstr>1. 宣告圣灵的工作-布道大会的特点</vt:lpstr>
      <vt:lpstr>1. 宣告圣灵的工作-布道大会的特点</vt:lpstr>
      <vt:lpstr>1. 宣告圣灵的工作-布道大会的特点</vt:lpstr>
      <vt:lpstr>1. 宣告圣灵的工作-布道大会的特点</vt:lpstr>
      <vt:lpstr>2. 宣扬基督的救恩-布道大会的内容</vt:lpstr>
      <vt:lpstr>2. 宣扬基督的救恩-布道大会的内容</vt:lpstr>
      <vt:lpstr>2. 宣扬基督的救恩-布道大会的内容</vt:lpstr>
      <vt:lpstr>2. 宣扬基督的救恩-布道大会的内容</vt:lpstr>
      <vt:lpstr>2. 宣扬基督的救恩-布道大会的内容</vt:lpstr>
      <vt:lpstr>2. 宣扬基督的救恩-布道大会的内容</vt:lpstr>
      <vt:lpstr>3. 呼召悔改相信基督-布道大会的目的</vt:lpstr>
      <vt:lpstr>3. 呼召悔改相信基督-布道大会的目的</vt:lpstr>
      <vt:lpstr>总 结</vt:lpstr>
      <vt:lpstr>圣 餐 Communion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第一次福音布道大会礼赞</dc:title>
  <dc:creator>dli</dc:creator>
  <cp:lastModifiedBy>dli</cp:lastModifiedBy>
  <cp:revision>31</cp:revision>
  <dcterms:created xsi:type="dcterms:W3CDTF">2017-08-01T20:06:04Z</dcterms:created>
  <dcterms:modified xsi:type="dcterms:W3CDTF">2017-09-01T13:56:08Z</dcterms:modified>
</cp:coreProperties>
</file>