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0B02"/>
    <a:srgbClr val="2E2300"/>
    <a:srgbClr val="053299"/>
    <a:srgbClr val="2B88CE"/>
    <a:srgbClr val="90C6EC"/>
    <a:srgbClr val="EAC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522" y="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84203-6D81-4F4A-85B3-CBCBA5E57217}" type="datetimeFigureOut">
              <a:rPr lang="en-CA" smtClean="0"/>
              <a:t>09/09/2017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FD7FAE-F5D7-405F-82A8-4E9B9F9E498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3428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FD7FAE-F5D7-405F-82A8-4E9B9F9E4985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539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47C6D-8D3C-4FB6-B18D-FED9A3F37957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317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34B80-FA1E-43A0-9E65-CC8CAD37EAA1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6698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F7DC8-C737-4865-8997-9D664FCD49F8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456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9590DB-945A-4379-A7F3-D67E2AFADA34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133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556E5-B575-47D0-AAF9-72DE462AED4E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38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3EC00-1239-49C2-8FEE-D9AE324ACDD1}" type="datetime1">
              <a:rPr lang="en-CA" smtClean="0"/>
              <a:t>09/09/2017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461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B0043-B88C-439D-B751-2FC061DD5B0B}" type="datetime1">
              <a:rPr lang="en-CA" smtClean="0"/>
              <a:t>09/09/2017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71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7B044-4BE2-4435-B99D-E5EA6587618D}" type="datetime1">
              <a:rPr lang="en-CA" smtClean="0"/>
              <a:t>09/09/2017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518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1BA1E-7792-4123-A71A-0B70565EDD58}" type="datetime1">
              <a:rPr lang="en-CA" smtClean="0"/>
              <a:t>09/09/2017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8284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DDE9-58A6-401F-8124-D0A1A7A683AD}" type="datetime1">
              <a:rPr lang="en-CA" smtClean="0"/>
              <a:t>09/09/2017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02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DE75A-2798-40F0-A493-F1B814B31EA0}" type="datetime1">
              <a:rPr lang="en-CA" smtClean="0"/>
              <a:t>09/09/2017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13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9EDC2-51CD-40AC-A7B0-16BCD2E73F96}" type="datetime1">
              <a:rPr lang="en-CA" smtClean="0"/>
              <a:t>09/09/2017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F7E86-13B9-4DD3-BE67-00E0A1487F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267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CC84">
            <a:alpha val="9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t="18744" b="13430"/>
          <a:stretch/>
        </p:blipFill>
        <p:spPr>
          <a:xfrm>
            <a:off x="17586" y="13255"/>
            <a:ext cx="9108830" cy="4651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3896135"/>
            <a:ext cx="6858000" cy="1654656"/>
          </a:xfrm>
        </p:spPr>
        <p:txBody>
          <a:bodyPr>
            <a:normAutofit/>
          </a:bodyPr>
          <a:lstStyle/>
          <a:p>
            <a:pPr algn="dist"/>
            <a:r>
              <a:rPr lang="zh-CN" altLang="en-US" sz="8800" dirty="0" smtClean="0"/>
              <a:t>安提阿模式</a:t>
            </a:r>
            <a:endParaRPr lang="en-CA" sz="8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662609" y="5592416"/>
            <a:ext cx="78850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4000" dirty="0" smtClean="0"/>
              <a:t>使</a:t>
            </a:r>
            <a:r>
              <a:rPr lang="zh-CN" altLang="en-US" sz="4000" dirty="0"/>
              <a:t>徒行</a:t>
            </a:r>
            <a:r>
              <a:rPr lang="zh-CN" altLang="en-US" sz="4000" dirty="0" smtClean="0"/>
              <a:t>传</a:t>
            </a:r>
            <a:r>
              <a:rPr lang="en-US" altLang="zh-CN" sz="4000" dirty="0" smtClean="0"/>
              <a:t>11:19-30, 12:1-3</a:t>
            </a:r>
            <a:endParaRPr lang="en-CA" sz="4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17586" y="13255"/>
            <a:ext cx="9108830" cy="6844745"/>
          </a:xfrm>
          <a:prstGeom prst="rect">
            <a:avLst/>
          </a:prstGeom>
          <a:noFill/>
          <a:ln w="76200">
            <a:solidFill>
              <a:srgbClr val="180B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2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1.</a:t>
            </a:r>
            <a:r>
              <a:rPr lang="zh-CN" altLang="en-US" sz="3600" dirty="0" smtClean="0"/>
              <a:t>扎实的信仰基础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有力的领导团队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1.4 </a:t>
            </a:r>
            <a:r>
              <a:rPr lang="zh-CN" altLang="en-US" sz="3600" dirty="0" smtClean="0"/>
              <a:t>满有生命见证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门徒称为「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基督徒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」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是从安提阿起首。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(26)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600" dirty="0" smtClean="0"/>
              <a:t>基督徒（</a:t>
            </a:r>
            <a:r>
              <a:rPr lang="en-US" altLang="zh-CN" sz="3600" dirty="0" smtClean="0"/>
              <a:t>Christian</a:t>
            </a:r>
            <a:r>
              <a:rPr lang="zh-CN" altLang="en-US" sz="3600" dirty="0" smtClean="0"/>
              <a:t>）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小基督</a:t>
            </a:r>
            <a:endParaRPr lang="en-US" altLang="zh-CN" sz="3600" dirty="0" smtClean="0"/>
          </a:p>
          <a:p>
            <a:r>
              <a:rPr lang="zh-CN" altLang="en-US" sz="3600" dirty="0"/>
              <a:t>为主作见</a:t>
            </a:r>
            <a:r>
              <a:rPr lang="zh-CN" altLang="en-US" sz="3600" dirty="0" smtClean="0"/>
              <a:t>证</a:t>
            </a:r>
            <a:r>
              <a:rPr lang="zh-CN" altLang="en-US" sz="3600" dirty="0"/>
              <a:t>是</a:t>
            </a:r>
            <a:r>
              <a:rPr lang="zh-CN" altLang="en-US" sz="3600" dirty="0" smtClean="0"/>
              <a:t>基督徒的使命</a:t>
            </a:r>
            <a:endParaRPr lang="en-US" altLang="zh-CN" sz="3600" dirty="0" smtClean="0"/>
          </a:p>
          <a:p>
            <a:pPr marL="0" indent="0">
              <a:buNone/>
            </a:pP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260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600" dirty="0" smtClean="0"/>
              <a:t>2.</a:t>
            </a:r>
            <a:r>
              <a:rPr lang="zh-CN" altLang="en-US" sz="3600" dirty="0" smtClean="0"/>
              <a:t>有力的领导团队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巴拿巴</a:t>
            </a:r>
            <a:endParaRPr lang="en-US" altLang="zh-CN" sz="3600" dirty="0" smtClean="0"/>
          </a:p>
          <a:p>
            <a:r>
              <a:rPr lang="zh-CN" altLang="en-US" sz="3600" dirty="0" smtClean="0"/>
              <a:t>开阔的心胸</a:t>
            </a:r>
            <a:r>
              <a:rPr lang="zh-CN" altLang="en-US" sz="3600" dirty="0" smtClean="0"/>
              <a:t>（</a:t>
            </a:r>
            <a:r>
              <a:rPr lang="zh-CN" altLang="en-US" sz="3600" dirty="0"/>
              <a:t>奠基人</a:t>
            </a:r>
            <a:r>
              <a:rPr lang="zh-CN" altLang="en-US" sz="3600" dirty="0" smtClean="0"/>
              <a:t>）</a:t>
            </a:r>
            <a:endParaRPr lang="en-US" altLang="zh-CN" sz="3600" dirty="0" smtClean="0"/>
          </a:p>
          <a:p>
            <a:r>
              <a:rPr lang="zh-CN" altLang="en-US" sz="3600" dirty="0" smtClean="0"/>
              <a:t>教导的恩赐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‘教训了许多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人，劝慰子’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3600" dirty="0"/>
              <a:t>高尚</a:t>
            </a:r>
            <a:r>
              <a:rPr lang="zh-CN" altLang="en-US" sz="3600" dirty="0" smtClean="0"/>
              <a:t>的道德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Aharoni" panose="02010803020104030203" pitchFamily="2" charset="-79"/>
              </a:rPr>
              <a:t>‘巴拿巴原是个好人’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  <a:cs typeface="Aharoni" panose="02010803020104030203" pitchFamily="2" charset="-79"/>
            </a:endParaRPr>
          </a:p>
          <a:p>
            <a:r>
              <a:rPr lang="zh-CN" altLang="en-US" sz="3600" dirty="0" smtClean="0"/>
              <a:t>被圣灵充满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‘被圣灵充满，大有信心’    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CN" altLang="en-US" sz="3600" dirty="0">
                <a:latin typeface="+mn-ea"/>
                <a:cs typeface="Aharoni" panose="02010803020104030203" pitchFamily="2" charset="-79"/>
              </a:rPr>
              <a:t>属灵</a:t>
            </a:r>
            <a:r>
              <a:rPr lang="zh-CN" altLang="en-US" sz="3600" dirty="0" smtClean="0">
                <a:latin typeface="+mn-ea"/>
                <a:cs typeface="Aharoni" panose="02010803020104030203" pitchFamily="2" charset="-79"/>
              </a:rPr>
              <a:t>的伯乐</a:t>
            </a:r>
            <a:r>
              <a:rPr lang="zh-CN" altLang="en-US" sz="3600" dirty="0" smtClean="0">
                <a:latin typeface="SimSun" panose="02010600030101010101" pitchFamily="2" charset="-122"/>
                <a:ea typeface="SimSun" panose="02010600030101010101" pitchFamily="2" charset="-122"/>
                <a:cs typeface="Aharoni" panose="02010803020104030203" pitchFamily="2" charset="-79"/>
              </a:rPr>
              <a:t>‘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他又往大数去找扫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罗’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535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600" dirty="0" smtClean="0"/>
              <a:t>2.</a:t>
            </a:r>
            <a:r>
              <a:rPr lang="zh-CN" altLang="en-US" sz="3600" dirty="0" smtClean="0"/>
              <a:t>有力的领导团队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扫罗</a:t>
            </a:r>
            <a:r>
              <a:rPr lang="en-US" altLang="zh-CN" sz="3600" dirty="0" smtClean="0"/>
              <a:t>=</a:t>
            </a:r>
            <a:r>
              <a:rPr lang="zh-CN" altLang="en-US" sz="3600" dirty="0" smtClean="0"/>
              <a:t>保罗</a:t>
            </a:r>
            <a:endParaRPr lang="en-US" altLang="zh-CN" sz="3600" dirty="0" smtClean="0"/>
          </a:p>
          <a:p>
            <a:r>
              <a:rPr lang="zh-CN" altLang="en-US" sz="3600" dirty="0" smtClean="0"/>
              <a:t>基督特别拣选的使徒</a:t>
            </a:r>
            <a:endParaRPr lang="en-US" altLang="zh-CN" sz="3600" dirty="0" smtClean="0"/>
          </a:p>
          <a:p>
            <a:r>
              <a:rPr lang="zh-CN" altLang="en-US" sz="3600" dirty="0" smtClean="0"/>
              <a:t>新约圣经的主要作者</a:t>
            </a:r>
            <a:endParaRPr lang="en-US" altLang="zh-CN" sz="3600" dirty="0" smtClean="0"/>
          </a:p>
          <a:p>
            <a:r>
              <a:rPr lang="zh-CN" altLang="en-US" sz="3600" dirty="0" smtClean="0"/>
              <a:t>教会历史的</a:t>
            </a:r>
            <a:r>
              <a:rPr lang="zh-CN" altLang="en-US" sz="3600" dirty="0"/>
              <a:t>关键</a:t>
            </a:r>
            <a:r>
              <a:rPr lang="zh-CN" altLang="en-US" sz="3600" dirty="0" smtClean="0"/>
              <a:t>人物</a:t>
            </a:r>
            <a:endParaRPr lang="en-CA" sz="36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46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600" dirty="0" smtClean="0"/>
              <a:t>2.</a:t>
            </a:r>
            <a:r>
              <a:rPr lang="zh-CN" altLang="en-US" sz="3600" dirty="0" smtClean="0"/>
              <a:t>有力的领导团队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2.3 </a:t>
            </a:r>
            <a:r>
              <a:rPr lang="zh-CN" altLang="en-US" sz="3600" dirty="0" smtClean="0"/>
              <a:t>其他领袖</a:t>
            </a:r>
            <a:endParaRPr lang="en-US" altLang="zh-CN" sz="3600" dirty="0" smtClean="0"/>
          </a:p>
          <a:p>
            <a:r>
              <a:rPr lang="zh-CN" altLang="en-US" sz="3600" dirty="0" smtClean="0"/>
              <a:t>西面、路求、马念</a:t>
            </a:r>
            <a:endParaRPr lang="en-US" altLang="zh-CN" sz="3600" dirty="0" smtClean="0"/>
          </a:p>
          <a:p>
            <a:r>
              <a:rPr lang="zh-CN" altLang="en-US" sz="3600" dirty="0" smtClean="0"/>
              <a:t>背景不同，但同心事奉主</a:t>
            </a:r>
            <a:endParaRPr lang="en-US" altLang="zh-CN" sz="3600" dirty="0" smtClean="0"/>
          </a:p>
          <a:p>
            <a:endParaRPr lang="en-US" altLang="zh-CN" sz="3600" dirty="0" smtClean="0"/>
          </a:p>
          <a:p>
            <a:r>
              <a:rPr lang="zh-CN" altLang="en-US" sz="3600" dirty="0"/>
              <a:t>神</a:t>
            </a:r>
            <a:r>
              <a:rPr lang="zh-CN" altLang="en-US" sz="3600" dirty="0" smtClean="0"/>
              <a:t>的手做工</a:t>
            </a:r>
            <a:endParaRPr lang="en-US" altLang="zh-CN" sz="3600" dirty="0" smtClean="0"/>
          </a:p>
          <a:p>
            <a:r>
              <a:rPr lang="zh-CN" altLang="en-US" sz="3600" dirty="0"/>
              <a:t>神</a:t>
            </a:r>
            <a:r>
              <a:rPr lang="zh-CN" altLang="en-US" sz="3600" dirty="0" smtClean="0"/>
              <a:t>的手通过祂拣选的领袖做工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893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有力的领导团队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 smtClean="0"/>
              <a:t>3.</a:t>
            </a:r>
            <a:r>
              <a:rPr lang="zh-CN" altLang="en-US" sz="3600" dirty="0" smtClean="0"/>
              <a:t>明确的宣教异象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3.1 </a:t>
            </a:r>
            <a:r>
              <a:rPr lang="zh-CN" altLang="en-US" sz="3600" dirty="0" smtClean="0"/>
              <a:t>‘外邦人’</a:t>
            </a:r>
            <a:endParaRPr lang="en-US" altLang="zh-CN" sz="3600" dirty="0" smtClean="0"/>
          </a:p>
          <a:p>
            <a:r>
              <a:rPr lang="zh-CN" altLang="en-US" sz="3600" dirty="0" smtClean="0"/>
              <a:t>向外邦人传福音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/>
              <a:t>从犹太人  </a:t>
            </a:r>
            <a:r>
              <a:rPr lang="en-US" altLang="zh-CN" sz="3600" dirty="0" smtClean="0"/>
              <a:t>-  </a:t>
            </a:r>
            <a:r>
              <a:rPr lang="zh-CN" altLang="en-US" sz="3600" dirty="0" smtClean="0"/>
              <a:t>希腊人</a:t>
            </a:r>
            <a:endParaRPr lang="en-US" altLang="zh-CN" sz="3600" dirty="0" smtClean="0"/>
          </a:p>
          <a:p>
            <a:r>
              <a:rPr lang="zh-CN" altLang="en-US" sz="3600" dirty="0" smtClean="0"/>
              <a:t>跨文化传福音努力的起点</a:t>
            </a:r>
            <a:endParaRPr lang="en-US" altLang="zh-CN" sz="3600" dirty="0" smtClean="0"/>
          </a:p>
          <a:p>
            <a:r>
              <a:rPr lang="zh-CN" altLang="en-US" sz="3600" dirty="0" smtClean="0"/>
              <a:t>福音跨越中华文化的努力在继续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996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有力的领导团队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dirty="0" smtClean="0"/>
              <a:t>3.</a:t>
            </a:r>
            <a:r>
              <a:rPr lang="zh-CN" altLang="en-US" sz="3600" dirty="0" smtClean="0"/>
              <a:t>明确的宣教异象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3.2 </a:t>
            </a:r>
            <a:r>
              <a:rPr lang="zh-CN" altLang="en-US" sz="3600" dirty="0" smtClean="0"/>
              <a:t>圣灵的工作</a:t>
            </a:r>
            <a:endParaRPr lang="en-US" altLang="zh-CN" sz="3600" dirty="0" smtClean="0"/>
          </a:p>
          <a:p>
            <a:r>
              <a:rPr lang="zh-CN" altLang="en-US" sz="3600" dirty="0" smtClean="0"/>
              <a:t>迫切地祷告</a:t>
            </a:r>
            <a:endParaRPr lang="en-US" altLang="zh-CN" sz="3600" dirty="0" smtClean="0"/>
          </a:p>
          <a:p>
            <a:r>
              <a:rPr lang="zh-CN" altLang="en-US" sz="3600" dirty="0" smtClean="0"/>
              <a:t>同心合意的感动</a:t>
            </a:r>
            <a:endParaRPr lang="en-US" altLang="zh-CN" sz="3600" dirty="0" smtClean="0"/>
          </a:p>
          <a:p>
            <a:r>
              <a:rPr lang="zh-CN" altLang="en-US" sz="3600" dirty="0" smtClean="0"/>
              <a:t>圣灵清楚的吩咐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要为我分派巴拿巴和扫罗，去做我召他们所做的工</a:t>
            </a:r>
            <a:r>
              <a:rPr lang="zh-CN" sz="36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。</a:t>
            </a:r>
            <a:r>
              <a:rPr lang="en-US" altLang="zh-CN" sz="3600" dirty="0" smtClean="0">
                <a:effectLst/>
                <a:ea typeface="SimSun" panose="02010600030101010101" pitchFamily="2" charset="-122"/>
                <a:cs typeface="SimSun" panose="02010600030101010101" pitchFamily="2" charset="-122"/>
              </a:rPr>
              <a:t>                     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13:2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78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有力的领导团队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CN" sz="3600" dirty="0" smtClean="0"/>
              <a:t>4.</a:t>
            </a:r>
            <a:r>
              <a:rPr lang="zh-CN" altLang="en-US" sz="3600" dirty="0" smtClean="0"/>
              <a:t>切实的宣教行动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4.1 </a:t>
            </a:r>
            <a:r>
              <a:rPr lang="zh-CN" altLang="en-US" sz="3600" dirty="0" smtClean="0"/>
              <a:t>慷慨奉献</a:t>
            </a:r>
            <a:endParaRPr lang="en-US" altLang="zh-CN" sz="3600" dirty="0" smtClean="0"/>
          </a:p>
          <a:p>
            <a:r>
              <a:rPr lang="zh-CN" altLang="en-US" sz="3600" dirty="0"/>
              <a:t>主</a:t>
            </a:r>
            <a:r>
              <a:rPr lang="zh-CN" altLang="en-US" sz="3600" dirty="0" smtClean="0"/>
              <a:t>动、定意</a:t>
            </a:r>
            <a:endParaRPr lang="en-US" altLang="zh-CN" sz="3600" dirty="0" smtClean="0"/>
          </a:p>
          <a:p>
            <a:r>
              <a:rPr lang="zh-CN" altLang="en-US" sz="3600" dirty="0"/>
              <a:t>照</a:t>
            </a:r>
            <a:r>
              <a:rPr lang="zh-CN" altLang="en-US" sz="3600" dirty="0" smtClean="0"/>
              <a:t>个人的力量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11:29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40703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1.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扎实的信仰基础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有力的领导团队</a:t>
            </a:r>
            <a:r>
              <a:rPr lang="en-US" altLang="zh-CN" sz="3200" dirty="0" smtClean="0"/>
              <a:t/>
            </a:r>
            <a:br>
              <a:rPr lang="en-US" altLang="zh-CN" sz="3200" dirty="0" smtClean="0"/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7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altLang="zh-CN" sz="3600" dirty="0" smtClean="0"/>
              <a:t>4.</a:t>
            </a:r>
            <a:r>
              <a:rPr lang="zh-CN" altLang="en-US" sz="3600" dirty="0" smtClean="0"/>
              <a:t>切实的宣教行动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4.2 </a:t>
            </a:r>
            <a:r>
              <a:rPr lang="zh-CN" altLang="en-US" sz="3600" dirty="0" smtClean="0"/>
              <a:t>积极差遣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於是禁食祷告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，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按手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在他们头上，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/>
            </a:r>
            <a:b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</a:b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就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打发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他们去了</a:t>
            </a:r>
            <a:r>
              <a:rPr lang="zh-CN" altLang="en-US" sz="3600" dirty="0" smtClean="0">
                <a:ea typeface="KaiTi" panose="02010609060101010101" pitchFamily="49" charset="-122"/>
                <a:cs typeface="SimSun" panose="02010600030101010101" pitchFamily="2" charset="-122"/>
              </a:rPr>
              <a:t>。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13:3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立</a:t>
            </a:r>
            <a:r>
              <a:rPr lang="zh-CN" altLang="en-US" sz="3600" dirty="0" smtClean="0"/>
              <a:t>刻行动</a:t>
            </a:r>
            <a:endParaRPr lang="en-US" altLang="zh-CN" sz="3600" dirty="0" smtClean="0"/>
          </a:p>
          <a:p>
            <a:r>
              <a:rPr lang="zh-CN" altLang="en-US" sz="3600" dirty="0"/>
              <a:t>禁食祷</a:t>
            </a:r>
            <a:r>
              <a:rPr lang="zh-CN" altLang="en-US" sz="3600" dirty="0" smtClean="0"/>
              <a:t>告</a:t>
            </a:r>
            <a:endParaRPr lang="en-US" altLang="zh-CN" sz="3600" dirty="0" smtClean="0"/>
          </a:p>
          <a:p>
            <a:r>
              <a:rPr lang="zh-CN" altLang="en-US" sz="3600" dirty="0" smtClean="0"/>
              <a:t>按手祷告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517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000">
              <a:schemeClr val="accent1">
                <a:lumMod val="5000"/>
                <a:lumOff val="95000"/>
              </a:schemeClr>
            </a:gs>
            <a:gs pos="42000">
              <a:srgbClr val="2B88CE"/>
            </a:gs>
            <a:gs pos="61000">
              <a:srgbClr val="053299"/>
            </a:gs>
            <a:gs pos="86000">
              <a:srgbClr val="002060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26683" b="11021"/>
          <a:stretch/>
        </p:blipFill>
        <p:spPr>
          <a:xfrm flipH="1">
            <a:off x="2517564" y="2305878"/>
            <a:ext cx="6626436" cy="45521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1065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</a:rPr>
              <a:t>总结：安提阿模式</a:t>
            </a:r>
            <a:endParaRPr lang="en-CA" sz="40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786480" cy="5247861"/>
          </a:xfrm>
        </p:spPr>
        <p:txBody>
          <a:bodyPr>
            <a:norm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是宣教历史上的里程碑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根基、眼界、心胸、使命、行动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耶路撒冷教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会 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vs. 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安提阿教会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求神让我们的教会成为有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</a:b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扎实的信仰基础 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</a:b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有力的领导团队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</a:b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明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确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的宣教异象</a:t>
            </a: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</a:br>
            <a:r>
              <a:rPr lang="en-US" altLang="zh-CN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	</a:t>
            </a: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切实的宣教行动 </a:t>
            </a:r>
            <a:r>
              <a:rPr lang="en-US" altLang="zh-CN" sz="36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/>
            </a:r>
            <a:br>
              <a:rPr lang="en-US" altLang="zh-CN" sz="36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</a:br>
            <a:r>
              <a:rPr lang="zh-CN" altLang="en-US" sz="3600" dirty="0" smtClean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的传福音的</a:t>
            </a:r>
            <a:r>
              <a:rPr lang="zh-CN" altLang="en-US" sz="3600" dirty="0">
                <a:solidFill>
                  <a:schemeClr val="bg1"/>
                </a:solidFill>
                <a:effectLst>
                  <a:glow rad="101600">
                    <a:schemeClr val="tx1"/>
                  </a:glow>
                </a:effectLst>
              </a:rPr>
              <a:t>教会</a:t>
            </a:r>
            <a:endParaRPr lang="en-US" altLang="zh-CN" sz="3600" dirty="0" smtClean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  <a:p>
            <a:endParaRPr lang="en-CA" sz="3600" dirty="0">
              <a:solidFill>
                <a:schemeClr val="bg1"/>
              </a:solidFill>
              <a:effectLst>
                <a:glow rad="101600">
                  <a:schemeClr val="tx1"/>
                </a:glo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860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3" y="198784"/>
            <a:ext cx="8799443" cy="6577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11:19-30: 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那些因司提反的事遭患难四散的门徒直走到腓尼基和居比路，并安提阿；他们不向别人讲道，只向犹太人讲。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但内中有居比路和古利奈人，他们到了安提阿也向希利尼人传讲主耶稣。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主与他们同在，信而归主的人就很多了。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这风声传到耶路撒冷教会人的耳中，他们就打发巴拿巴出去，走到安提阿为止。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他到了那里，看见神所赐的恩就欢喜，劝勉众人，立定心志，恒久靠主。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这巴拿巴原是个好人，被圣灵充满，大有信心。於是有许多人归服了主。</a:t>
            </a:r>
            <a:endParaRPr lang="en-CA" sz="3600" dirty="0">
              <a:solidFill>
                <a:srgbClr val="00206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4224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783" y="198784"/>
            <a:ext cx="8799443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11:19-30: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他又往大数去找扫罗，找著了，就带他到安提阿去。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他们足有一年的工夫和教会一同聚集，教训了许多人。门徒称为「基督徒」是从安提阿起首。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当那些日子，有几位先知从耶路撒冷下到安提阿。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内中有一位，名叫亚迦布，站起来，藉著圣灵指明天下将有大饥荒。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於是门徒定意照各人的力量捐钱，送去供给住在犹太的弟兄。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他们就这样行，把捐项托巴拿巴和扫罗送到众长老那里。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Georgia" panose="02040502050405020303" pitchFamily="18" charset="0"/>
                <a:cs typeface="Georgia" panose="02040502050405020303" pitchFamily="18" charset="0"/>
              </a:rPr>
              <a:t> </a:t>
            </a:r>
            <a:endParaRPr lang="en-CA" sz="36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67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3583" y="397566"/>
            <a:ext cx="8216347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13:1-3 </a:t>
            </a:r>
            <a:r>
              <a:rPr lang="zh-CN" sz="3600" dirty="0" smtClean="0">
                <a:solidFill>
                  <a:srgbClr val="C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在安提阿的教会中，有几位先知和教师，就是巴拿巴和称呼尼结的西面、古利奈人路求，与分封之王希律同养的马念，并扫罗。</a:t>
            </a:r>
            <a:r>
              <a:rPr lang="zh-CN" sz="3600" dirty="0" smtClean="0">
                <a:solidFill>
                  <a:srgbClr val="00206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他们事奉主、禁食的时候，圣灵说：「要为我分派巴拿巴和扫罗，去做我召他们所做的工。」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於是禁食祷告，按手在他们头上，就打发他们去了。</a:t>
            </a:r>
            <a:endParaRPr lang="en-CA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145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01065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导</a:t>
            </a:r>
            <a:r>
              <a:rPr lang="zh-CN" altLang="en-US" sz="4000" dirty="0" smtClean="0"/>
              <a:t>言：安提阿教会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786480" cy="5247861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耶路撒冷教会受逼迫、分散</a:t>
            </a:r>
            <a:endParaRPr lang="en-US" altLang="zh-CN" sz="3600" dirty="0" smtClean="0"/>
          </a:p>
          <a:p>
            <a:r>
              <a:rPr lang="zh-CN" altLang="en-US" sz="3600" dirty="0"/>
              <a:t>门</a:t>
            </a:r>
            <a:r>
              <a:rPr lang="zh-CN" altLang="en-US" sz="3600" dirty="0" smtClean="0"/>
              <a:t>徒来到安提阿</a:t>
            </a:r>
            <a:endParaRPr lang="en-US" altLang="zh-CN" sz="3600" dirty="0" smtClean="0"/>
          </a:p>
          <a:p>
            <a:r>
              <a:rPr lang="zh-CN" altLang="en-US" sz="3600" dirty="0"/>
              <a:t>安提</a:t>
            </a:r>
            <a:r>
              <a:rPr lang="zh-CN" altLang="en-US" sz="3600" dirty="0" smtClean="0"/>
              <a:t>阿是罗马重镇</a:t>
            </a:r>
            <a:endParaRPr lang="en-US" altLang="zh-CN" sz="3600" dirty="0" smtClean="0"/>
          </a:p>
          <a:p>
            <a:r>
              <a:rPr lang="zh-CN" altLang="en-US" sz="3600" dirty="0"/>
              <a:t>跨文</a:t>
            </a:r>
            <a:r>
              <a:rPr lang="zh-CN" altLang="en-US" sz="3600" dirty="0" smtClean="0"/>
              <a:t>化教会诞生</a:t>
            </a:r>
            <a:endParaRPr lang="en-US" altLang="zh-CN" sz="3600" dirty="0" smtClean="0"/>
          </a:p>
          <a:p>
            <a:r>
              <a:rPr lang="zh-CN" altLang="en-US" sz="3600" dirty="0"/>
              <a:t>宣</a:t>
            </a:r>
            <a:r>
              <a:rPr lang="zh-CN" altLang="en-US" sz="3600" dirty="0" smtClean="0"/>
              <a:t>教教会的先驱</a:t>
            </a:r>
            <a:endParaRPr lang="en-US" altLang="zh-CN" sz="3600" dirty="0" smtClean="0"/>
          </a:p>
          <a:p>
            <a:pPr algn="r"/>
            <a:r>
              <a:rPr lang="zh-CN" altLang="en-US" sz="3600" dirty="0" smtClean="0"/>
              <a:t>宣教教会的特点：  </a:t>
            </a:r>
            <a:r>
              <a:rPr lang="en-US" altLang="zh-CN" sz="3600" dirty="0" smtClean="0"/>
              <a:t>  </a:t>
            </a:r>
            <a:r>
              <a:rPr lang="zh-CN" altLang="en-US" sz="3600" dirty="0" smtClean="0"/>
              <a:t>扎实的信仰基础 有力的领导团队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明</a:t>
            </a:r>
            <a:r>
              <a:rPr lang="zh-CN" altLang="en-US" sz="3600" dirty="0"/>
              <a:t>确</a:t>
            </a:r>
            <a:r>
              <a:rPr lang="zh-CN" altLang="en-US" sz="3600" dirty="0" smtClean="0"/>
              <a:t>的宣教异象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切实的宣教行动</a:t>
            </a:r>
            <a:endParaRPr lang="en-US" altLang="zh-CN" sz="3600" dirty="0" smtClean="0"/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592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226" y="365127"/>
            <a:ext cx="4089124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1.</a:t>
            </a:r>
            <a:r>
              <a:rPr lang="zh-CN" altLang="en-US" sz="3600" dirty="0" smtClean="0"/>
              <a:t>扎实的信仰基础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2.</a:t>
            </a:r>
            <a:r>
              <a:rPr lang="zh-CN" altLang="en-US" sz="3600" dirty="0" smtClean="0"/>
              <a:t>有力的领导团队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zh-CN" altLang="en-US" sz="3600" dirty="0" smtClean="0"/>
              <a:t> </a:t>
            </a:r>
            <a:r>
              <a:rPr lang="en-US" altLang="zh-CN" sz="3600" dirty="0" smtClean="0"/>
              <a:t>3.</a:t>
            </a:r>
            <a:r>
              <a:rPr lang="zh-CN" altLang="en-US" sz="3600" dirty="0" smtClean="0"/>
              <a:t>明确的宣教异象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4.</a:t>
            </a:r>
            <a:r>
              <a:rPr lang="zh-CN" altLang="en-US" sz="3600" dirty="0" smtClean="0"/>
              <a:t>切实的宣教行动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742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1.</a:t>
            </a:r>
            <a:r>
              <a:rPr lang="zh-CN" altLang="en-US" sz="3600" dirty="0" smtClean="0"/>
              <a:t>扎实的信仰基础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有力的领导团队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主与他们同在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主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与他们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同在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 (21)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600" dirty="0" smtClean="0"/>
              <a:t>教会最重要的是有主同在</a:t>
            </a:r>
            <a:endParaRPr lang="en-US" altLang="zh-CN" sz="3600" dirty="0" smtClean="0"/>
          </a:p>
          <a:p>
            <a:r>
              <a:rPr lang="zh-CN" altLang="en-US" sz="3600" dirty="0"/>
              <a:t>教</a:t>
            </a:r>
            <a:r>
              <a:rPr lang="zh-CN" altLang="en-US" sz="3600" dirty="0" smtClean="0"/>
              <a:t>会的宗旨就是尊主为大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38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1.</a:t>
            </a:r>
            <a:r>
              <a:rPr lang="zh-CN" altLang="en-US" sz="3600" dirty="0" smtClean="0"/>
              <a:t>扎实的信仰基础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有力的领导团队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重视圣经教导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传讲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耶稣；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劝勉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众人；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教训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许多人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.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(20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,23,26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600" dirty="0"/>
              <a:t>重</a:t>
            </a:r>
            <a:r>
              <a:rPr lang="zh-CN" altLang="en-US" sz="3600" dirty="0" smtClean="0"/>
              <a:t>视圣经教导是教会首要标准</a:t>
            </a:r>
            <a:endParaRPr lang="en-US" altLang="zh-CN" sz="3600" dirty="0" smtClean="0"/>
          </a:p>
          <a:p>
            <a:r>
              <a:rPr lang="zh-CN" altLang="en-US" sz="3600" dirty="0" smtClean="0"/>
              <a:t>坚持圣经真理是教会的试金石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1440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36" y="298867"/>
            <a:ext cx="4142133" cy="2073274"/>
          </a:xfrm>
        </p:spPr>
        <p:txBody>
          <a:bodyPr>
            <a:normAutofit/>
          </a:bodyPr>
          <a:lstStyle/>
          <a:p>
            <a:pPr marL="0" indent="0" algn="r"/>
            <a:r>
              <a:rPr lang="en-US" altLang="zh-CN" sz="3600" dirty="0" smtClean="0"/>
              <a:t> 1.</a:t>
            </a:r>
            <a:r>
              <a:rPr lang="zh-CN" altLang="en-US" sz="3600" dirty="0" smtClean="0"/>
              <a:t>扎实的信仰基础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2.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有力的领导团队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3.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明确的宣教异象</a:t>
            </a: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/>
            </a:r>
            <a:b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altLang="zh-CN" sz="3200" dirty="0" smtClean="0">
                <a:solidFill>
                  <a:schemeClr val="bg1">
                    <a:lumMod val="65000"/>
                  </a:schemeClr>
                </a:solidFill>
              </a:rPr>
              <a:t>4.</a:t>
            </a:r>
            <a:r>
              <a:rPr lang="zh-CN" altLang="en-US" sz="3200" dirty="0" smtClean="0">
                <a:solidFill>
                  <a:schemeClr val="bg1">
                    <a:lumMod val="65000"/>
                  </a:schemeClr>
                </a:solidFill>
              </a:rPr>
              <a:t>切实的宣教行动</a:t>
            </a:r>
            <a:endParaRPr lang="en-CA" sz="3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66191"/>
            <a:ext cx="7886700" cy="5010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1.3 </a:t>
            </a:r>
            <a:r>
              <a:rPr lang="zh-CN" altLang="en-US" sz="3600" dirty="0" smtClean="0"/>
              <a:t>教会兴旺发展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信而归主的人就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很多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了</a:t>
            </a:r>
            <a:endParaRPr lang="en-US" altLang="zh-CN" sz="3600" dirty="0" smtClean="0">
              <a:effectLst/>
              <a:ea typeface="KaiTi" panose="02010609060101010101" pitchFamily="49" charset="-122"/>
              <a:cs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有</a:t>
            </a:r>
            <a:r>
              <a:rPr lang="zh-CN" sz="3600" dirty="0" smtClean="0">
                <a:solidFill>
                  <a:srgbClr val="C00000"/>
                </a:solidFill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许多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人归服了主。</a:t>
            </a:r>
            <a:r>
              <a:rPr lang="en-US" alt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(21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,24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)</a:t>
            </a:r>
            <a:endParaRPr lang="en-US" altLang="zh-CN" sz="3600" dirty="0" smtClean="0">
              <a:effectLst/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  <a:p>
            <a:r>
              <a:rPr lang="zh-CN" altLang="en-US" sz="3600" dirty="0" smtClean="0"/>
              <a:t>健康教会必定兴旺发展</a:t>
            </a:r>
            <a:endParaRPr lang="en-US" altLang="zh-CN" sz="3600" dirty="0" smtClean="0"/>
          </a:p>
          <a:p>
            <a:r>
              <a:rPr lang="zh-CN" altLang="en-US" sz="3600" dirty="0" smtClean="0"/>
              <a:t>只有福音才能改变人心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F7E86-13B9-4DD3-BE67-00E0A1487F2E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609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1166</Words>
  <Application>Microsoft Office PowerPoint</Application>
  <PresentationFormat>On-screen Show (4:3)</PresentationFormat>
  <Paragraphs>103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KaiTi</vt:lpstr>
      <vt:lpstr>黑体</vt:lpstr>
      <vt:lpstr>SimSun</vt:lpstr>
      <vt:lpstr>Aharoni</vt:lpstr>
      <vt:lpstr>Arial</vt:lpstr>
      <vt:lpstr>Calibri</vt:lpstr>
      <vt:lpstr>Georgia</vt:lpstr>
      <vt:lpstr>Times New Roman</vt:lpstr>
      <vt:lpstr>Office Theme</vt:lpstr>
      <vt:lpstr>安提阿模式</vt:lpstr>
      <vt:lpstr>PowerPoint Presentation</vt:lpstr>
      <vt:lpstr>PowerPoint Presentation</vt:lpstr>
      <vt:lpstr>PowerPoint Presentation</vt:lpstr>
      <vt:lpstr>导言：安提阿教会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 1.扎实的信仰基础 2.有力的领导团队  3.明确的宣教异象 4.切实的宣教行动</vt:lpstr>
      <vt:lpstr>总结：安提阿模式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安提阿模式</dc:title>
  <dc:creator>dli</dc:creator>
  <cp:lastModifiedBy>dli</cp:lastModifiedBy>
  <cp:revision>48</cp:revision>
  <dcterms:created xsi:type="dcterms:W3CDTF">2017-08-05T13:50:11Z</dcterms:created>
  <dcterms:modified xsi:type="dcterms:W3CDTF">2017-09-09T12:23:36Z</dcterms:modified>
</cp:coreProperties>
</file>