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68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300E"/>
    <a:srgbClr val="A61B08"/>
    <a:srgbClr val="D43812"/>
    <a:srgbClr val="AC1D05"/>
    <a:srgbClr val="A71A0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-91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A4130-E29C-4FFB-84DC-D1D13B600D50}" type="datetimeFigureOut">
              <a:rPr lang="en-CA" smtClean="0"/>
              <a:pPr/>
              <a:t>2017-10-12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A9D4D4-8C0F-4107-9F5E-933FDBCFF11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4050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A9D4D4-8C0F-4107-9F5E-933FDBCFF117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34451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D50B7-4E5A-43A5-99DA-8CBEE9794377}" type="datetime1">
              <a:rPr lang="en-CA" smtClean="0"/>
              <a:pPr/>
              <a:t>2017-10-12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49628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D0739-8E09-4469-9BF0-FA09D6B9E246}" type="datetime1">
              <a:rPr lang="en-CA" smtClean="0"/>
              <a:pPr/>
              <a:t>2017-10-12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48602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6CA7B-8C6B-4F78-B35E-9F8CA4BAEE15}" type="datetime1">
              <a:rPr lang="en-CA" smtClean="0"/>
              <a:pPr/>
              <a:t>2017-10-12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27811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6E52-01A2-4F1A-9B31-31B823C2A784}" type="datetime1">
              <a:rPr lang="en-CA" smtClean="0"/>
              <a:pPr/>
              <a:t>2017-10-12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057861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23D84-BE13-40E6-9022-BE190959B493}" type="datetime1">
              <a:rPr lang="en-CA" smtClean="0"/>
              <a:pPr/>
              <a:t>2017-10-12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994460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CEED8-6CD1-4544-883D-F188205008AA}" type="datetime1">
              <a:rPr lang="en-CA" smtClean="0"/>
              <a:pPr/>
              <a:t>2017-10-12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21450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9E074-2F78-4F4B-B38E-78F48D543BCB}" type="datetime1">
              <a:rPr lang="en-CA" smtClean="0"/>
              <a:pPr/>
              <a:t>2017-10-12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83975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1E5C6-6358-423C-BD90-8E92EFB5BEA5}" type="datetime1">
              <a:rPr lang="en-CA" smtClean="0"/>
              <a:pPr/>
              <a:t>2017-10-12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86404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FA834-B827-4C74-85AD-61F066CA2EAF}" type="datetime1">
              <a:rPr lang="en-CA" smtClean="0"/>
              <a:pPr/>
              <a:t>2017-10-12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06165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7793C-5743-4DCD-BE04-5F08615BA4CF}" type="datetime1">
              <a:rPr lang="en-CA" smtClean="0"/>
              <a:pPr/>
              <a:t>2017-10-12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33046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E5F33-4EBE-4B70-9D3E-EC09BA1BC148}" type="datetime1">
              <a:rPr lang="en-CA" smtClean="0"/>
              <a:pPr/>
              <a:t>2017-10-12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15060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2571-C9FA-4F8B-B7A6-A9CE156C8C55}" type="datetime1">
              <a:rPr lang="en-CA" smtClean="0"/>
              <a:pPr/>
              <a:t>2017-10-12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7927EB-3014-4536-8CBD-5BA5C5204AA7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5279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AC1D05"/>
            </a:gs>
            <a:gs pos="79000">
              <a:srgbClr val="D0300E"/>
            </a:gs>
            <a:gs pos="29000">
              <a:srgbClr val="D43812"/>
            </a:gs>
            <a:gs pos="100000">
              <a:srgbClr val="A61B08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715591"/>
            <a:ext cx="9144000" cy="512064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543" y="719592"/>
            <a:ext cx="5932714" cy="2387600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CA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zh-CN" altLang="en-US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杜绝结党纷争</a:t>
            </a:r>
            <a:r>
              <a:rPr lang="en-CA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CA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r>
              <a:rPr lang="en-CA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   </a:t>
            </a:r>
            <a:r>
              <a:rPr lang="zh-CN" altLang="en-US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追求彼此合一</a:t>
            </a:r>
            <a:r>
              <a:rPr lang="en-CA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/>
            </a:r>
            <a:br>
              <a:rPr lang="en-CA" dirty="0" smtClean="0">
                <a:solidFill>
                  <a:schemeClr val="bg1"/>
                </a:solidFill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</a:br>
            <a:endParaRPr lang="en-CA" dirty="0">
              <a:solidFill>
                <a:schemeClr val="bg1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95257" y="6052457"/>
            <a:ext cx="2775857" cy="609600"/>
          </a:xfrm>
        </p:spPr>
        <p:txBody>
          <a:bodyPr>
            <a:normAutofit/>
          </a:bodyPr>
          <a:lstStyle/>
          <a:p>
            <a:r>
              <a:rPr lang="zh-CN" altLang="en-US" dirty="0"/>
              <a:t>哥林多前</a:t>
            </a:r>
            <a:r>
              <a:rPr lang="zh-CN" altLang="en-US" dirty="0" smtClean="0"/>
              <a:t>书</a:t>
            </a:r>
            <a:r>
              <a:rPr lang="en-US" altLang="zh-CN" dirty="0" smtClean="0"/>
              <a:t>1:10-17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4247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610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彼此合一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84029" cy="519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保罗</a:t>
            </a:r>
            <a:r>
              <a:rPr lang="zh-CN" altLang="en-US" sz="3600" dirty="0" smtClean="0"/>
              <a:t>呼吁同心合一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弟兄们，我藉我们主耶稣基督的名劝你们都说一样的话。你们中间也不可分党，只要一心一意，彼此相合</a:t>
            </a:r>
            <a:r>
              <a:rPr lang="zh-CN" altLang="en-US" sz="3600" dirty="0" smtClean="0"/>
              <a:t>。 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  <a:endParaRPr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奉主的名好言相劝</a:t>
            </a:r>
            <a:endParaRPr lang="en-US" altLang="zh-CN" sz="3600" dirty="0" smtClean="0"/>
          </a:p>
          <a:p>
            <a:r>
              <a:rPr lang="en-CA" altLang="zh-CN" sz="3600" dirty="0" smtClean="0"/>
              <a:t>‘</a:t>
            </a:r>
            <a:r>
              <a:rPr lang="zh-CN" altLang="en-US" sz="3600" dirty="0" smtClean="0"/>
              <a:t>一样的话</a:t>
            </a:r>
            <a:r>
              <a:rPr lang="en-CA" altLang="zh-CN" sz="3600" dirty="0" smtClean="0"/>
              <a:t>’ </a:t>
            </a:r>
            <a:r>
              <a:rPr lang="zh-CN" altLang="en-US" sz="3600" dirty="0" smtClean="0"/>
              <a:t>并非人云亦云</a:t>
            </a:r>
            <a:endParaRPr lang="en-US" altLang="zh-CN" sz="3600" dirty="0" smtClean="0"/>
          </a:p>
          <a:p>
            <a:r>
              <a:rPr lang="zh-CN" altLang="en-US" sz="3600" dirty="0" smtClean="0"/>
              <a:t>追求在基督里合一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01926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610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彼此合一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84029" cy="519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保罗</a:t>
            </a:r>
            <a:r>
              <a:rPr lang="zh-CN" altLang="en-US" sz="3600" dirty="0" smtClean="0"/>
              <a:t>呼吁同心合一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2.1 </a:t>
            </a:r>
            <a:r>
              <a:rPr lang="zh-CN" altLang="en-US" sz="3600" dirty="0" smtClean="0"/>
              <a:t>合一的根基 </a:t>
            </a:r>
            <a:r>
              <a:rPr lang="en-US" altLang="zh-CN" sz="3600" dirty="0" smtClean="0"/>
              <a:t>– </a:t>
            </a:r>
            <a:r>
              <a:rPr lang="zh-CN" altLang="en-US" sz="3600" dirty="0" smtClean="0"/>
              <a:t>基督</a:t>
            </a:r>
            <a:endParaRPr lang="en-US" altLang="zh-CN" sz="3600" dirty="0" smtClean="0"/>
          </a:p>
          <a:p>
            <a:r>
              <a:rPr lang="zh-CN" altLang="en-US" sz="3600" dirty="0" smtClean="0"/>
              <a:t>基督是独一、完整的 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基督是分开的吗？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/>
              <a:t>我</a:t>
            </a:r>
            <a:r>
              <a:rPr lang="zh-CN" altLang="en-US" sz="3600" dirty="0" smtClean="0"/>
              <a:t>们都在基督救恩里 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保罗为你们钉十字架吗？       </a:t>
            </a:r>
            <a:r>
              <a:rPr lang="zh-CN" altLang="en-US" sz="3600" dirty="0" smtClean="0"/>
              <a:t>   </a:t>
            </a:r>
            <a:r>
              <a:rPr lang="en-US" altLang="zh-CN" sz="3600" dirty="0" smtClean="0"/>
              <a:t> 	        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13</a:t>
            </a:r>
          </a:p>
          <a:p>
            <a:pPr marL="0" indent="0">
              <a:buNone/>
            </a:pPr>
            <a:r>
              <a:rPr lang="zh-CN" altLang="en-US" sz="3600" dirty="0" smtClean="0"/>
              <a:t>  十字架</a:t>
            </a:r>
            <a:r>
              <a:rPr lang="zh-CN" altLang="en-US" sz="3600" dirty="0"/>
              <a:t>是</a:t>
            </a:r>
            <a:r>
              <a:rPr lang="zh-CN" altLang="en-US" sz="3600" dirty="0" smtClean="0"/>
              <a:t>救恩的中心：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因为我曾定了主意，在你们中间不知道别的，只知道耶稣基督并他钉十字架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                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2:2</a:t>
            </a:r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738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610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彼此合一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84029" cy="519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保罗</a:t>
            </a:r>
            <a:r>
              <a:rPr lang="zh-CN" altLang="en-US" sz="3600" dirty="0" smtClean="0"/>
              <a:t>呼吁同心合一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2.1 </a:t>
            </a:r>
            <a:r>
              <a:rPr lang="zh-CN" altLang="en-US" sz="3600" dirty="0" smtClean="0"/>
              <a:t>合一的根基 </a:t>
            </a:r>
            <a:r>
              <a:rPr lang="en-US" altLang="zh-CN" sz="3600" dirty="0" smtClean="0"/>
              <a:t>– </a:t>
            </a:r>
            <a:r>
              <a:rPr lang="zh-CN" altLang="en-US" sz="3600" dirty="0" smtClean="0"/>
              <a:t>基督</a:t>
            </a:r>
            <a:endParaRPr lang="en-US" altLang="zh-CN" sz="3600" dirty="0" smtClean="0"/>
          </a:p>
          <a:p>
            <a:pPr marL="42863" indent="-42863"/>
            <a:r>
              <a:rPr lang="zh-CN" altLang="en-US" sz="3600" dirty="0" smtClean="0"/>
              <a:t>我们都承受基督的爱 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为义人死，是少有的；为仁人死、或者有敢做的。惟有基督在我们还作罪人的时候为我们死，神的爱就在此向我们显明了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zh-CN" altLang="en-US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罗马书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5:7-8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/>
              <a:t>我</a:t>
            </a:r>
            <a:r>
              <a:rPr lang="zh-CN" altLang="en-US" sz="3600" dirty="0" smtClean="0"/>
              <a:t>们都</a:t>
            </a:r>
            <a:r>
              <a:rPr lang="zh-CN" altLang="en-US" sz="3600" dirty="0"/>
              <a:t>顺</a:t>
            </a:r>
            <a:r>
              <a:rPr lang="zh-CN" altLang="en-US" sz="3600" dirty="0" smtClean="0"/>
              <a:t>服基督主权 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你们是奉保罗的名受洗吗？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  </a:t>
            </a:r>
            <a:r>
              <a:rPr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           13</a:t>
            </a:r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564838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610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彼此合一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84029" cy="519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保罗</a:t>
            </a:r>
            <a:r>
              <a:rPr lang="zh-CN" altLang="en-US" sz="3600" dirty="0" smtClean="0"/>
              <a:t>呼吁同心合一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2.2 </a:t>
            </a:r>
            <a:r>
              <a:rPr lang="zh-CN" altLang="en-US" sz="3600" dirty="0" smtClean="0"/>
              <a:t>合一的动力 </a:t>
            </a:r>
            <a:r>
              <a:rPr lang="en-US" altLang="zh-CN" sz="3600" dirty="0" smtClean="0"/>
              <a:t>– </a:t>
            </a:r>
            <a:r>
              <a:rPr lang="zh-CN" altLang="en-US" sz="3600" dirty="0" smtClean="0"/>
              <a:t>共同的使命</a:t>
            </a:r>
            <a:endParaRPr lang="en-US" altLang="zh-CN" sz="3600" dirty="0" smtClean="0"/>
          </a:p>
          <a:p>
            <a:r>
              <a:rPr lang="zh-CN" altLang="en-US" sz="3600" dirty="0" smtClean="0"/>
              <a:t>传福音是共同使命   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基督差遣我，原不是为施洗，乃是为传福音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17</a:t>
            </a:r>
          </a:p>
          <a:p>
            <a:r>
              <a:rPr lang="zh-CN" altLang="en-US" sz="3600" dirty="0" smtClean="0"/>
              <a:t>传福音是使人作基督门徒</a:t>
            </a: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507981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610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2</a:t>
            </a:r>
            <a:r>
              <a:rPr lang="en-US" altLang="zh-CN" sz="4000" dirty="0" smtClean="0"/>
              <a:t>. </a:t>
            </a:r>
            <a:r>
              <a:rPr lang="zh-CN" altLang="en-US" sz="4000" dirty="0" smtClean="0"/>
              <a:t>彼此合一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84029" cy="519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600" dirty="0"/>
              <a:t>保罗</a:t>
            </a:r>
            <a:r>
              <a:rPr lang="zh-CN" altLang="en-US" sz="3600" dirty="0" smtClean="0"/>
              <a:t>呼吁同心合一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en-US" altLang="zh-CN" sz="3600" dirty="0" smtClean="0"/>
              <a:t>2.2 </a:t>
            </a:r>
            <a:r>
              <a:rPr lang="zh-CN" altLang="en-US" sz="3600" dirty="0" smtClean="0"/>
              <a:t>合一的动力 </a:t>
            </a:r>
            <a:r>
              <a:rPr lang="en-US" altLang="zh-CN" sz="3600" dirty="0" smtClean="0"/>
              <a:t>– </a:t>
            </a:r>
            <a:r>
              <a:rPr lang="zh-CN" altLang="en-US" sz="3600" dirty="0" smtClean="0"/>
              <a:t>共同的使命</a:t>
            </a:r>
            <a:endParaRPr lang="en-US" altLang="zh-CN" sz="3600" dirty="0" smtClean="0"/>
          </a:p>
          <a:p>
            <a:r>
              <a:rPr lang="zh-CN" altLang="en-US" sz="3600" dirty="0" smtClean="0">
                <a:effectLst/>
                <a:latin typeface="+mn-ea"/>
                <a:cs typeface="SimSun" panose="02010600030101010101" pitchFamily="2" charset="-122"/>
              </a:rPr>
              <a:t>施洗是共同使命  </a:t>
            </a:r>
            <a:r>
              <a:rPr lang="zh-CN" sz="36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奉圣父、圣子、圣灵的名为他们施洗</a:t>
            </a:r>
            <a:r>
              <a:rPr lang="zh-CN" altLang="en-US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。                   </a:t>
            </a:r>
            <a:r>
              <a:rPr lang="zh-CN" altLang="en-US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太</a:t>
            </a:r>
            <a:r>
              <a:rPr lang="en-US" altLang="zh-CN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SimSun" panose="02010600030101010101" pitchFamily="2" charset="-122"/>
              </a:rPr>
              <a:t>5:7-8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施洗是使人作委身、成长、承担使命的基督门徒</a:t>
            </a:r>
            <a:endParaRPr lang="en-US" altLang="zh-CN" sz="3600" dirty="0" smtClean="0"/>
          </a:p>
          <a:p>
            <a:pPr marL="0" indent="0" algn="ctr">
              <a:buNone/>
            </a:pPr>
            <a:endParaRPr lang="en-US" altLang="zh-CN" sz="3600" dirty="0" smtClean="0">
              <a:latin typeface="+mn-ea"/>
            </a:endParaRPr>
          </a:p>
          <a:p>
            <a:pPr marL="0" indent="0" algn="ctr">
              <a:buNone/>
            </a:pPr>
            <a:r>
              <a:rPr lang="zh-CN" altLang="en-US" sz="3600" dirty="0" smtClean="0">
                <a:latin typeface="+mn-ea"/>
              </a:rPr>
              <a:t>门徒灵命成长</a:t>
            </a:r>
            <a:r>
              <a:rPr lang="en-US" altLang="zh-CN" sz="3600" dirty="0" smtClean="0">
                <a:latin typeface="+mn-ea"/>
              </a:rPr>
              <a:t>·</a:t>
            </a:r>
            <a:r>
              <a:rPr lang="zh-CN" altLang="en-US" sz="3600" dirty="0" smtClean="0">
                <a:latin typeface="+mn-ea"/>
              </a:rPr>
              <a:t>教会广传福音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252400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610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小    结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84029" cy="5192486"/>
          </a:xfrm>
        </p:spPr>
        <p:txBody>
          <a:bodyPr>
            <a:normAutofit/>
          </a:bodyPr>
          <a:lstStyle/>
          <a:p>
            <a:r>
              <a:rPr lang="zh-CN" altLang="en-US" sz="3600" dirty="0">
                <a:latin typeface="+mn-ea"/>
                <a:cs typeface="SimSun" panose="02010600030101010101" pitchFamily="2" charset="-122"/>
              </a:rPr>
              <a:t>结党纷</a:t>
            </a:r>
            <a:r>
              <a:rPr lang="zh-CN" altLang="en-US" sz="3600" dirty="0" smtClean="0">
                <a:latin typeface="+mn-ea"/>
                <a:cs typeface="SimSun" panose="02010600030101010101" pitchFamily="2" charset="-122"/>
              </a:rPr>
              <a:t>争是教会的普遍问题</a:t>
            </a:r>
            <a:endParaRPr lang="en-US" altLang="zh-CN" sz="36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3600" dirty="0" smtClean="0"/>
              <a:t>圣经的教导是杜绝结党纷争的指南</a:t>
            </a:r>
            <a:endParaRPr lang="en-US" altLang="zh-CN" sz="3600" dirty="0"/>
          </a:p>
          <a:p>
            <a:r>
              <a:rPr lang="zh-CN" altLang="en-US" sz="3600" dirty="0" smtClean="0">
                <a:latin typeface="+mn-ea"/>
              </a:rPr>
              <a:t>因着基督是合一根基而彼此合一</a:t>
            </a:r>
            <a:endParaRPr lang="en-US" altLang="zh-CN" sz="3600" dirty="0" smtClean="0">
              <a:latin typeface="+mn-ea"/>
            </a:endParaRPr>
          </a:p>
          <a:p>
            <a:r>
              <a:rPr lang="zh-CN" altLang="en-US" sz="3600" dirty="0">
                <a:latin typeface="+mn-ea"/>
              </a:rPr>
              <a:t>因</a:t>
            </a:r>
            <a:r>
              <a:rPr lang="zh-CN" altLang="en-US" sz="3600" dirty="0" smtClean="0">
                <a:latin typeface="+mn-ea"/>
              </a:rPr>
              <a:t>着承担共同的使命而彼此合一</a:t>
            </a:r>
            <a:endParaRPr lang="en-US" altLang="zh-CN" dirty="0" smtClean="0">
              <a:latin typeface="+mn-ea"/>
            </a:endParaRPr>
          </a:p>
          <a:p>
            <a:pPr marL="0" indent="0">
              <a:buNone/>
            </a:pPr>
            <a:endParaRPr lang="en-US" altLang="zh-CN" sz="3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321641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429" y="315686"/>
            <a:ext cx="8392885" cy="6020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CA" sz="3600" dirty="0" smtClean="0">
                <a:solidFill>
                  <a:srgbClr val="008080"/>
                </a:solidFill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1:10</a:t>
            </a:r>
            <a:r>
              <a:rPr lang="en-CA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弟兄们，我藉我们主耶稣基督的名劝你们都说一样的话。你们中间也不可分党，只要一心一意，彼此相合。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endParaRPr lang="en-CA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solidFill>
                  <a:srgbClr val="008080"/>
                </a:solidFill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1:11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因为革来氏家里的人曾对我提起弟兄们来，说你们中间有分争。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endParaRPr lang="en-CA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solidFill>
                  <a:srgbClr val="008080"/>
                </a:solidFill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1:12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我的意思就是你们各人说：「我是属保罗的」；「我是属亚波罗的」；「我是属矶法的」；「我是属基督的」。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endParaRPr lang="en-CA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solidFill>
                  <a:srgbClr val="008080"/>
                </a:solidFill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1:13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基督是分开的吗？保罗为你们钉了十字架吗？你们是奉保罗的名受了洗吗？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endParaRPr lang="en-CA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84728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5429" y="315686"/>
            <a:ext cx="8392885" cy="471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solidFill>
                  <a:srgbClr val="008080"/>
                </a:solidFill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1:14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我感谢神，除了基利司布并该犹以外，我没有给你们一个人施洗；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endParaRPr lang="en-CA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solidFill>
                  <a:srgbClr val="008080"/>
                </a:solidFill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1:15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免得有人说，你们是奉我的名受洗。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endParaRPr lang="en-CA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3600" dirty="0" smtClean="0">
                <a:solidFill>
                  <a:srgbClr val="008080"/>
                </a:solidFill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1:16</a:t>
            </a:r>
            <a:r>
              <a:rPr lang="en-US" sz="3600" dirty="0" smtClean="0">
                <a:effectLst/>
                <a:latin typeface="KaiTi" panose="02010609060101010101" pitchFamily="49" charset="-122"/>
                <a:ea typeface="SimSun" panose="02010600030101010101" pitchFamily="2" charset="-122"/>
                <a:cs typeface="Georgia" panose="02040502050405020303" pitchFamily="18" charset="0"/>
              </a:rPr>
              <a:t> 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SimSun" panose="02010600030101010101" pitchFamily="2" charset="-122"/>
              </a:rPr>
              <a:t>我也给司提反家施过洗，此外给别人施洗没有，我却记不清。</a:t>
            </a:r>
            <a:r>
              <a:rPr lang="zh-CN" sz="3600" dirty="0" smtClean="0">
                <a:effectLst/>
                <a:latin typeface="Calibri" panose="020F0502020204030204" pitchFamily="34" charset="0"/>
                <a:ea typeface="KaiTi" panose="02010609060101010101" pitchFamily="49" charset="-122"/>
                <a:cs typeface="Georgia" panose="02040502050405020303" pitchFamily="18" charset="0"/>
              </a:rPr>
              <a:t> </a:t>
            </a:r>
            <a:endParaRPr lang="en-CA" sz="3600" dirty="0" smtClean="0"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sz="3600" dirty="0" smtClean="0">
                <a:solidFill>
                  <a:srgbClr val="008080"/>
                </a:solidFill>
                <a:effectLst/>
                <a:latin typeface="KaiTi" panose="02010609060101010101" pitchFamily="49" charset="-122"/>
                <a:cs typeface="Georgia" panose="02040502050405020303" pitchFamily="18" charset="0"/>
              </a:rPr>
              <a:t>1:17</a:t>
            </a:r>
            <a:r>
              <a:rPr lang="en-US" sz="3600" dirty="0" smtClean="0">
                <a:effectLst/>
                <a:latin typeface="KaiTi" panose="02010609060101010101" pitchFamily="49" charset="-122"/>
                <a:cs typeface="Georgia" panose="02040502050405020303" pitchFamily="18" charset="0"/>
              </a:rPr>
              <a:t> </a:t>
            </a:r>
            <a:r>
              <a:rPr lang="zh-CN" sz="3600" dirty="0" smtClean="0">
                <a:effectLst/>
                <a:ea typeface="KaiTi" panose="02010609060101010101" pitchFamily="49" charset="-122"/>
                <a:cs typeface="SimSun" panose="02010600030101010101" pitchFamily="2" charset="-122"/>
              </a:rPr>
              <a:t>基督差遣我，原不是为施洗，乃是为传福音，并不用智慧的言语，免得基督的十字架落了空。</a:t>
            </a:r>
            <a:endParaRPr lang="en-CA" sz="36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27589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6103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导</a:t>
            </a:r>
            <a:r>
              <a:rPr lang="zh-CN" altLang="en-US" sz="4000" dirty="0" smtClean="0"/>
              <a:t>言：从哥林多传来的消息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84029" cy="4881563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令人担忧的纷争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纷争 </a:t>
            </a:r>
            <a:r>
              <a:rPr lang="en-US" altLang="zh-CN" sz="3600" dirty="0" smtClean="0"/>
              <a:t>= </a:t>
            </a:r>
            <a:r>
              <a:rPr lang="zh-CN" altLang="en-US" sz="3600" dirty="0" smtClean="0"/>
              <a:t>争吵</a:t>
            </a:r>
            <a:endParaRPr lang="en-US" altLang="zh-CN" sz="3600" dirty="0" smtClean="0"/>
          </a:p>
          <a:p>
            <a:r>
              <a:rPr lang="zh-CN" altLang="en-US" sz="3600" dirty="0"/>
              <a:t>苦口婆</a:t>
            </a:r>
            <a:r>
              <a:rPr lang="zh-CN" altLang="en-US" sz="3600" dirty="0" smtClean="0"/>
              <a:t>心的规劝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弟兄们：</a:t>
            </a:r>
            <a:r>
              <a:rPr lang="en-US" altLang="zh-CN" sz="3600" dirty="0" smtClean="0"/>
              <a:t>…</a:t>
            </a:r>
          </a:p>
          <a:p>
            <a:r>
              <a:rPr lang="zh-CN" altLang="en-US" sz="3600" dirty="0"/>
              <a:t>普遍存在</a:t>
            </a:r>
            <a:r>
              <a:rPr lang="zh-CN" altLang="en-US" sz="3600" dirty="0" smtClean="0"/>
              <a:t>的问题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历代、到处</a:t>
            </a:r>
            <a:endParaRPr lang="en-US" altLang="zh-CN" sz="3600" dirty="0" smtClean="0"/>
          </a:p>
          <a:p>
            <a:r>
              <a:rPr lang="zh-CN" altLang="en-US" sz="3600" dirty="0"/>
              <a:t>切合实</a:t>
            </a:r>
            <a:r>
              <a:rPr lang="zh-CN" altLang="en-US" sz="3600" dirty="0" smtClean="0"/>
              <a:t>际的教导</a:t>
            </a:r>
            <a:r>
              <a:rPr lang="en-US" altLang="zh-CN" sz="3600" dirty="0" smtClean="0"/>
              <a:t>		</a:t>
            </a:r>
            <a:r>
              <a:rPr lang="zh-CN" altLang="en-US" sz="3600" dirty="0" smtClean="0"/>
              <a:t>现实意义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69223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610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结党纷争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84029" cy="488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1.1 </a:t>
            </a:r>
            <a:r>
              <a:rPr lang="zh-CN" altLang="en-US" sz="3600" dirty="0" smtClean="0"/>
              <a:t>为什么有结党纷争？</a:t>
            </a:r>
            <a:endParaRPr lang="en-US" altLang="zh-CN" sz="3600" dirty="0" smtClean="0"/>
          </a:p>
          <a:p>
            <a:r>
              <a:rPr lang="zh-CN" altLang="en-US" sz="3600" dirty="0" smtClean="0"/>
              <a:t>神</a:t>
            </a:r>
            <a:r>
              <a:rPr lang="zh-CN" altLang="en-US" sz="3600" dirty="0" smtClean="0"/>
              <a:t>学、实践上的不</a:t>
            </a:r>
            <a:r>
              <a:rPr lang="zh-CN" altLang="en-US" sz="3600" dirty="0" smtClean="0"/>
              <a:t>同</a:t>
            </a:r>
            <a:endParaRPr lang="en-US" altLang="zh-CN" sz="3600" dirty="0" smtClean="0"/>
          </a:p>
          <a:p>
            <a:r>
              <a:rPr lang="zh-CN" altLang="en-US" sz="3600" dirty="0" smtClean="0"/>
              <a:t>真理、教</a:t>
            </a:r>
            <a:r>
              <a:rPr lang="zh-CN" altLang="en-US" sz="3600" dirty="0" smtClean="0"/>
              <a:t>义上的不同</a:t>
            </a:r>
            <a:endParaRPr lang="en-US" altLang="zh-CN" sz="3600" dirty="0" smtClean="0"/>
          </a:p>
          <a:p>
            <a:r>
              <a:rPr lang="zh-CN" altLang="en-US" sz="3600" dirty="0" smtClean="0"/>
              <a:t>太强调自我（</a:t>
            </a:r>
            <a:r>
              <a:rPr lang="zh-CN" altLang="en-US" sz="3600" smtClean="0"/>
              <a:t>骄</a:t>
            </a:r>
            <a:r>
              <a:rPr lang="zh-CN" altLang="en-US" sz="3600" smtClean="0"/>
              <a:t>傲）</a:t>
            </a:r>
            <a:endParaRPr lang="en-US" altLang="zh-CN" sz="3600" dirty="0" smtClean="0"/>
          </a:p>
          <a:p>
            <a:r>
              <a:rPr lang="zh-CN" altLang="en-US" sz="3600" dirty="0" smtClean="0"/>
              <a:t>结党纷争多因推崇人</a:t>
            </a:r>
            <a:endParaRPr lang="en-US" altLang="zh-CN" sz="3600" dirty="0" smtClean="0"/>
          </a:p>
          <a:p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649232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610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结党纷争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84029" cy="488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纷争结成的党派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保罗党</a:t>
            </a:r>
            <a:endParaRPr lang="en-US" altLang="zh-CN" sz="3600" dirty="0" smtClean="0"/>
          </a:p>
          <a:p>
            <a:r>
              <a:rPr lang="zh-CN" altLang="en-US" sz="3600" dirty="0" smtClean="0"/>
              <a:t>教会奠基人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我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在基督耶稣里用福音生了你们</a:t>
            </a:r>
            <a:r>
              <a:rPr lang="zh-CN" altLang="en-US" sz="3600" dirty="0" smtClean="0"/>
              <a:t>。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(4:15)</a:t>
            </a:r>
          </a:p>
          <a:p>
            <a:r>
              <a:rPr lang="zh-CN" altLang="en-US" sz="3600" dirty="0"/>
              <a:t>按</a:t>
            </a:r>
            <a:r>
              <a:rPr lang="zh-CN" altLang="en-US" sz="3600" dirty="0" smtClean="0"/>
              <a:t>照感情和关系分类，建小圈子</a:t>
            </a:r>
            <a:endParaRPr lang="en-US" altLang="zh-CN" sz="3600" dirty="0" smtClean="0"/>
          </a:p>
          <a:p>
            <a:r>
              <a:rPr lang="zh-CN" altLang="en-US" sz="3600" dirty="0"/>
              <a:t>牧</a:t>
            </a:r>
            <a:r>
              <a:rPr lang="zh-CN" altLang="en-US" sz="3600" dirty="0" smtClean="0"/>
              <a:t>者、领袖要摆正自己的位置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6997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610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结党纷争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84029" cy="488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纷争结成的党派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 smtClean="0"/>
              <a:t>亚波罗党</a:t>
            </a:r>
            <a:endParaRPr lang="en-US" altLang="zh-CN" sz="3600" dirty="0" smtClean="0"/>
          </a:p>
          <a:p>
            <a:r>
              <a:rPr lang="zh-CN" altLang="en-US" sz="3600" dirty="0"/>
              <a:t>魅力</a:t>
            </a:r>
            <a:r>
              <a:rPr lang="zh-CN" altLang="en-US" sz="3600" dirty="0" smtClean="0"/>
              <a:t>型领袖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他生在亚力山大，是有学问（或作：口才）的，最能讲解圣经。</a:t>
            </a: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(18:24)</a:t>
            </a:r>
          </a:p>
          <a:p>
            <a:r>
              <a:rPr lang="zh-CN" altLang="en-US" sz="3600" dirty="0"/>
              <a:t>过</a:t>
            </a:r>
            <a:r>
              <a:rPr lang="zh-CN" altLang="en-US" sz="3600" dirty="0" smtClean="0"/>
              <a:t>分高举领袖的恩赐</a:t>
            </a:r>
            <a:endParaRPr lang="en-US" altLang="zh-CN" sz="3600" dirty="0" smtClean="0"/>
          </a:p>
          <a:p>
            <a:r>
              <a:rPr lang="zh-CN" altLang="en-US" sz="3600" dirty="0"/>
              <a:t>教</a:t>
            </a:r>
            <a:r>
              <a:rPr lang="zh-CN" altLang="en-US" sz="3600" dirty="0" smtClean="0"/>
              <a:t>会应拒绝个人崇拜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7933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610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结党纷争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84029" cy="4881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纷争结成的党派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彼得</a:t>
            </a:r>
            <a:r>
              <a:rPr lang="zh-CN" altLang="en-US" sz="3600" dirty="0" smtClean="0"/>
              <a:t>党</a:t>
            </a:r>
            <a:endParaRPr lang="en-US" altLang="zh-CN" sz="3600" dirty="0" smtClean="0"/>
          </a:p>
          <a:p>
            <a:r>
              <a:rPr lang="zh-CN" altLang="en-US" sz="3600" dirty="0" smtClean="0"/>
              <a:t>传统权威领袖</a:t>
            </a:r>
            <a:endParaRPr lang="en-US" altLang="zh-CN" sz="3600" dirty="0" smtClean="0"/>
          </a:p>
          <a:p>
            <a:r>
              <a:rPr lang="zh-CN" altLang="en-US" sz="3600" dirty="0" smtClean="0"/>
              <a:t>犹太人的灵魂人物、基督大弟子</a:t>
            </a:r>
            <a:endParaRPr lang="en-US" altLang="zh-CN" sz="3600" dirty="0" smtClean="0"/>
          </a:p>
          <a:p>
            <a:r>
              <a:rPr lang="zh-CN" altLang="en-US" sz="3600" dirty="0"/>
              <a:t>教</a:t>
            </a:r>
            <a:r>
              <a:rPr lang="zh-CN" altLang="en-US" sz="3600" dirty="0" smtClean="0"/>
              <a:t>会应防止按文化背景分门别类</a:t>
            </a:r>
            <a:endParaRPr lang="en-US" altLang="zh-CN" sz="3600" dirty="0" smtClean="0"/>
          </a:p>
          <a:p>
            <a:r>
              <a:rPr lang="zh-CN" altLang="en-US" sz="3600" dirty="0" smtClean="0"/>
              <a:t>要从旧有的文化束缚中脱离出来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972486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56103"/>
          </a:xfrm>
        </p:spPr>
        <p:txBody>
          <a:bodyPr>
            <a:normAutofit/>
          </a:bodyPr>
          <a:lstStyle/>
          <a:p>
            <a:r>
              <a:rPr lang="en-US" altLang="zh-CN" sz="4000" dirty="0" smtClean="0"/>
              <a:t>1. </a:t>
            </a:r>
            <a:r>
              <a:rPr lang="zh-CN" altLang="en-US" sz="4000" dirty="0" smtClean="0"/>
              <a:t>结党纷争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95400"/>
            <a:ext cx="8284029" cy="51924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dirty="0" smtClean="0"/>
              <a:t>1.2 </a:t>
            </a:r>
            <a:r>
              <a:rPr lang="zh-CN" altLang="en-US" sz="3600" dirty="0" smtClean="0"/>
              <a:t>纷争结成的党派</a:t>
            </a:r>
            <a:endParaRPr lang="en-US" altLang="zh-CN" sz="3600" dirty="0" smtClean="0"/>
          </a:p>
          <a:p>
            <a:pPr marL="0" indent="0">
              <a:buNone/>
            </a:pPr>
            <a:r>
              <a:rPr lang="zh-CN" altLang="en-US" sz="3600" dirty="0"/>
              <a:t>基督</a:t>
            </a:r>
            <a:r>
              <a:rPr lang="zh-CN" altLang="en-US" sz="3600" dirty="0" smtClean="0"/>
              <a:t>党</a:t>
            </a:r>
            <a:endParaRPr lang="en-US" altLang="zh-CN" sz="3600" dirty="0" smtClean="0"/>
          </a:p>
          <a:p>
            <a:r>
              <a:rPr lang="zh-CN" altLang="en-US" sz="3600" dirty="0" smtClean="0"/>
              <a:t>独树一帜型</a:t>
            </a:r>
            <a:endParaRPr lang="en-US" altLang="zh-CN" sz="3600" dirty="0" smtClean="0"/>
          </a:p>
          <a:p>
            <a:r>
              <a:rPr lang="zh-CN" altLang="en-US" sz="3600" dirty="0" smtClean="0"/>
              <a:t>高举基督大旗，实则唯我独尊</a:t>
            </a:r>
            <a:endParaRPr lang="en-US" altLang="zh-CN" sz="3600" dirty="0" smtClean="0"/>
          </a:p>
          <a:p>
            <a:r>
              <a:rPr lang="zh-CN" altLang="en-US" sz="3600" dirty="0"/>
              <a:t>谁也不</a:t>
            </a:r>
            <a:r>
              <a:rPr lang="zh-CN" altLang="en-US" sz="3600" dirty="0" smtClean="0"/>
              <a:t>服，宣传只有自己才得救</a:t>
            </a:r>
            <a:endParaRPr lang="en-US" altLang="zh-CN" sz="3600" dirty="0" smtClean="0"/>
          </a:p>
          <a:p>
            <a:endParaRPr lang="en-US" sz="3600" dirty="0"/>
          </a:p>
          <a:p>
            <a:r>
              <a:rPr lang="zh-CN" altLang="en-US" sz="3600" dirty="0" smtClean="0"/>
              <a:t>无论打谁旗号，结党纷争都不合神心意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927EB-3014-4536-8CBD-5BA5C5204AA7}" type="slidenum">
              <a:rPr lang="en-CA" smtClean="0"/>
              <a:pPr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2593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1104</Words>
  <Application>Microsoft Office PowerPoint</Application>
  <PresentationFormat>On-screen Show (4:3)</PresentationFormat>
  <Paragraphs>100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 杜绝结党纷争    追求彼此合一 </vt:lpstr>
      <vt:lpstr>Slide 2</vt:lpstr>
      <vt:lpstr>Slide 3</vt:lpstr>
      <vt:lpstr>导言：从哥林多传来的消息</vt:lpstr>
      <vt:lpstr>1. 结党纷争</vt:lpstr>
      <vt:lpstr>1. 结党纷争</vt:lpstr>
      <vt:lpstr>1. 结党纷争</vt:lpstr>
      <vt:lpstr>1. 结党纷争</vt:lpstr>
      <vt:lpstr>1. 结党纷争</vt:lpstr>
      <vt:lpstr>2. 彼此合一</vt:lpstr>
      <vt:lpstr>2. 彼此合一</vt:lpstr>
      <vt:lpstr>2. 彼此合一</vt:lpstr>
      <vt:lpstr>2. 彼此合一</vt:lpstr>
      <vt:lpstr>2. 彼此合一</vt:lpstr>
      <vt:lpstr>小    结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杜绝结党纷争    追求彼此合一 </dc:title>
  <dc:creator>dli</dc:creator>
  <cp:lastModifiedBy>Don Li</cp:lastModifiedBy>
  <cp:revision>22</cp:revision>
  <dcterms:created xsi:type="dcterms:W3CDTF">2017-09-13T17:02:21Z</dcterms:created>
  <dcterms:modified xsi:type="dcterms:W3CDTF">2017-10-13T00:13:07Z</dcterms:modified>
</cp:coreProperties>
</file>