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5" r:id="rId14"/>
    <p:sldId id="268" r:id="rId15"/>
    <p:sldId id="269" r:id="rId16"/>
    <p:sldId id="270" r:id="rId17"/>
    <p:sldId id="271" r:id="rId18"/>
    <p:sldId id="272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0A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1" d="100"/>
          <a:sy n="91" d="100"/>
        </p:scale>
        <p:origin x="-1210" y="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E7A0AF-FBFA-468B-B0A9-685BAFD66F67}" type="datetimeFigureOut">
              <a:rPr lang="en-US" smtClean="0"/>
              <a:pPr/>
              <a:t>10/29/2017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A15739-0F49-471F-A781-D84B1B95B0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98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15739-0F49-471F-A781-D84B1B95B0D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391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F57E1-A3C6-4EA0-BC29-67DFC4CAFD40}" type="datetime1">
              <a:rPr lang="en-US" smtClean="0"/>
              <a:pPr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6923-1AB1-43B6-A77D-C353F167C3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66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BC9B1-6640-42FB-AA25-F83AC6FF385C}" type="datetime1">
              <a:rPr lang="en-US" smtClean="0"/>
              <a:pPr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6923-1AB1-43B6-A77D-C353F167C3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759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DBD35-5C39-48F7-8C11-A8BDEF19D775}" type="datetime1">
              <a:rPr lang="en-US" smtClean="0"/>
              <a:pPr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6923-1AB1-43B6-A77D-C353F167C3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148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B2089-F291-4AE3-AF2D-72274218AFB7}" type="datetime1">
              <a:rPr lang="en-US" smtClean="0"/>
              <a:pPr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6923-1AB1-43B6-A77D-C353F167C3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659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2013-9882-4D59-B278-21A35BBAD183}" type="datetime1">
              <a:rPr lang="en-US" smtClean="0"/>
              <a:pPr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6923-1AB1-43B6-A77D-C353F167C3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247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54C16-4F18-4824-A549-460893DA47F2}" type="datetime1">
              <a:rPr lang="en-US" smtClean="0"/>
              <a:pPr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6923-1AB1-43B6-A77D-C353F167C3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53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8F09-5582-444B-ADA2-90EB12E8861B}" type="datetime1">
              <a:rPr lang="en-US" smtClean="0"/>
              <a:pPr/>
              <a:t>10/29/2017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6923-1AB1-43B6-A77D-C353F167C3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588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D80E-EAE0-469C-A45D-629F3FE78523}" type="datetime1">
              <a:rPr lang="en-US" smtClean="0"/>
              <a:pPr/>
              <a:t>10/29/2017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6923-1AB1-43B6-A77D-C353F167C3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612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F7118-AC49-4502-BED1-4D0CD6F19EEB}" type="datetime1">
              <a:rPr lang="en-US" smtClean="0"/>
              <a:pPr/>
              <a:t>10/29/2017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6923-1AB1-43B6-A77D-C353F167C3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416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EBD5-8BE2-40AF-99BC-330A7F297DAF}" type="datetime1">
              <a:rPr lang="en-US" smtClean="0"/>
              <a:pPr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6923-1AB1-43B6-A77D-C353F167C3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02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C8DC7-FBCA-4D89-BB5F-1874643662BF}" type="datetime1">
              <a:rPr lang="en-US" smtClean="0"/>
              <a:pPr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6923-1AB1-43B6-A77D-C353F167C3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35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41A0E-6E83-4743-9637-750B1A17ADAF}" type="datetime1">
              <a:rPr lang="en-US" smtClean="0"/>
              <a:pPr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16923-1AB1-43B6-A77D-C353F167C3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41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1"/>
            <a:ext cx="9159676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1047631"/>
          </a:xfrm>
        </p:spPr>
        <p:txBody>
          <a:bodyPr/>
          <a:lstStyle/>
          <a:p>
            <a:pPr algn="l"/>
            <a:r>
              <a:rPr lang="zh-CN" alt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十字</a:t>
            </a:r>
            <a:r>
              <a:rPr lang="zh-CN" altLang="en-US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架的道理</a:t>
            </a:r>
            <a:endParaRPr lang="en-US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9352" y="5882184"/>
            <a:ext cx="6858000" cy="644857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 smtClean="0">
                <a:solidFill>
                  <a:schemeClr val="bg1"/>
                </a:solidFill>
              </a:rPr>
              <a:t>哥林多前书系列讲道之</a:t>
            </a:r>
            <a:r>
              <a:rPr lang="en-US" altLang="zh-CN" sz="3200" dirty="0" smtClean="0">
                <a:solidFill>
                  <a:schemeClr val="bg1"/>
                </a:solidFill>
              </a:rPr>
              <a:t>3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6923-1AB1-43B6-A77D-C353F167C37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93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51480"/>
            <a:ext cx="8242395" cy="740341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2</a:t>
            </a:r>
            <a:r>
              <a:rPr lang="en-US" altLang="zh-CN" sz="3600" dirty="0" smtClean="0"/>
              <a:t>. </a:t>
            </a:r>
            <a:r>
              <a:rPr lang="zh-CN" altLang="en-US" sz="3600" dirty="0" smtClean="0"/>
              <a:t>世人追求智慧神迹，神成就十架救恩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255594"/>
            <a:ext cx="8024031" cy="4921369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zh-CN" sz="3600" dirty="0" smtClean="0">
                <a:effectLst/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犹太人是要</a:t>
            </a:r>
            <a:r>
              <a:rPr lang="zh-CN" sz="3600" dirty="0" smtClean="0">
                <a:solidFill>
                  <a:srgbClr val="C00000"/>
                </a:solidFill>
                <a:effectLst/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神迹</a:t>
            </a:r>
            <a:r>
              <a:rPr lang="zh-CN" sz="3600" dirty="0" smtClean="0">
                <a:effectLst/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，希利尼人是求智慧</a:t>
            </a:r>
            <a:r>
              <a:rPr lang="zh-CN" sz="3600" dirty="0" smtClean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。</a:t>
            </a:r>
            <a:r>
              <a:rPr lang="en-US" altLang="zh-CN" sz="3600" dirty="0" smtClean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/>
            </a:r>
            <a:br>
              <a:rPr lang="en-US" altLang="zh-CN" sz="3600" dirty="0" smtClean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</a:br>
            <a:r>
              <a:rPr lang="en-US" altLang="zh-CN" sz="3600" dirty="0" smtClean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							</a:t>
            </a:r>
            <a:r>
              <a:rPr lang="zh-CN" sz="3000" dirty="0" smtClean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（22）</a:t>
            </a:r>
            <a:endParaRPr lang="en-US" sz="3600" dirty="0" smtClean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当时，有几个文士和法利赛人对耶稣说：「夫子，我们愿意你显个神迹给我们看。」耶稣回答说：「一个邪恶淫乱的世代求看神迹，除了先知约拿的神迹以外，再没有神迹给他们看</a:t>
            </a:r>
            <a:r>
              <a:rPr lang="zh-CN" sz="3600" dirty="0" smtClean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en-US" altLang="zh-CN" sz="3600" dirty="0" smtClean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zh-CN" dirty="0" smtClean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太</a:t>
            </a:r>
            <a:r>
              <a:rPr lang="en-CA" dirty="0" smtClean="0">
                <a:effectLst/>
                <a:latin typeface="SimSun" panose="02010600030101010101" pitchFamily="2" charset="-122"/>
                <a:cs typeface="Times New Roman" panose="02020603050405020304" pitchFamily="18" charset="0"/>
              </a:rPr>
              <a:t>12:38-39</a:t>
            </a:r>
            <a:endParaRPr lang="en-US" altLang="zh-CN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6923-1AB1-43B6-A77D-C353F167C37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2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51480"/>
            <a:ext cx="8242395" cy="740341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2</a:t>
            </a:r>
            <a:r>
              <a:rPr lang="en-US" altLang="zh-CN" sz="3600" dirty="0" smtClean="0"/>
              <a:t>. </a:t>
            </a:r>
            <a:r>
              <a:rPr lang="zh-CN" altLang="en-US" sz="3600" dirty="0" smtClean="0"/>
              <a:t>世人追求智慧神迹，神成就十架救恩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255594"/>
            <a:ext cx="8024031" cy="4921369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zh-CN" sz="3600" dirty="0" smtClean="0">
                <a:effectLst/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犹太人是要</a:t>
            </a:r>
            <a:r>
              <a:rPr lang="zh-CN" sz="3600" dirty="0" smtClean="0">
                <a:solidFill>
                  <a:srgbClr val="C00000"/>
                </a:solidFill>
                <a:effectLst/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神迹</a:t>
            </a:r>
            <a:r>
              <a:rPr lang="zh-CN" sz="3600" dirty="0" smtClean="0">
                <a:effectLst/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，希利尼人是求智慧</a:t>
            </a:r>
            <a:r>
              <a:rPr lang="zh-CN" sz="3600" dirty="0" smtClean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。</a:t>
            </a:r>
            <a:r>
              <a:rPr lang="en-US" altLang="zh-CN" sz="3600" dirty="0" smtClean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/>
            </a:r>
            <a:br>
              <a:rPr lang="en-US" altLang="zh-CN" sz="3600" dirty="0" smtClean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</a:br>
            <a:r>
              <a:rPr lang="en-US" altLang="zh-CN" sz="3600" dirty="0" smtClean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							</a:t>
            </a:r>
            <a:r>
              <a:rPr lang="zh-CN" sz="3000" dirty="0" smtClean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（22）</a:t>
            </a:r>
            <a:endParaRPr lang="en-US" sz="3600" dirty="0" smtClean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3600" dirty="0" smtClean="0"/>
              <a:t>求神迹是出于不信的恶心</a:t>
            </a:r>
            <a:endParaRPr lang="en-US" altLang="zh-CN" sz="3600" dirty="0" smtClean="0"/>
          </a:p>
          <a:p>
            <a:r>
              <a:rPr lang="zh-CN" altLang="en-US" sz="3600" dirty="0"/>
              <a:t>广</a:t>
            </a:r>
            <a:r>
              <a:rPr lang="zh-CN" altLang="en-US" sz="3600" dirty="0" smtClean="0"/>
              <a:t>义的神迹是神改变人生命</a:t>
            </a:r>
            <a:endParaRPr lang="en-US" altLang="zh-CN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6923-1AB1-43B6-A77D-C353F167C37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6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51480"/>
            <a:ext cx="8242395" cy="740341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2</a:t>
            </a:r>
            <a:r>
              <a:rPr lang="en-US" altLang="zh-CN" sz="3600" dirty="0" smtClean="0"/>
              <a:t>. </a:t>
            </a:r>
            <a:r>
              <a:rPr lang="zh-CN" altLang="en-US" sz="3600" dirty="0" smtClean="0"/>
              <a:t>世人追求智慧神迹，神成就十架救恩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255594"/>
            <a:ext cx="8024031" cy="5336275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zh-CN" sz="3600" dirty="0" smtClean="0">
                <a:effectLst/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犹太人是要</a:t>
            </a:r>
            <a:r>
              <a:rPr lang="zh-CN" sz="3600" dirty="0" smtClean="0">
                <a:solidFill>
                  <a:srgbClr val="C00000"/>
                </a:solidFill>
                <a:effectLst/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神迹</a:t>
            </a:r>
            <a:r>
              <a:rPr lang="zh-CN" sz="3600" dirty="0" smtClean="0">
                <a:effectLst/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，希利尼人是求智慧</a:t>
            </a:r>
            <a:r>
              <a:rPr lang="zh-CN" sz="3600" dirty="0" smtClean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。</a:t>
            </a:r>
            <a:r>
              <a:rPr lang="en-US" altLang="zh-CN" sz="3600" dirty="0" smtClean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/>
            </a:r>
            <a:br>
              <a:rPr lang="en-US" altLang="zh-CN" sz="3600" dirty="0" smtClean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</a:br>
            <a:r>
              <a:rPr lang="en-US" altLang="zh-CN" sz="3600" dirty="0" smtClean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							</a:t>
            </a:r>
            <a:r>
              <a:rPr lang="zh-CN" sz="3000" dirty="0" smtClean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（22）</a:t>
            </a:r>
            <a:endParaRPr lang="en-US" sz="3600" dirty="0" smtClean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3600" dirty="0"/>
              <a:t>要看</a:t>
            </a:r>
            <a:r>
              <a:rPr lang="zh-CN" altLang="en-US" sz="3600" dirty="0" smtClean="0"/>
              <a:t>神迹是挑战神的权柄</a:t>
            </a:r>
            <a:endParaRPr lang="en-US" altLang="zh-CN" sz="3600" dirty="0" smtClean="0"/>
          </a:p>
          <a:p>
            <a:r>
              <a:rPr lang="zh-CN" altLang="en-US" sz="3600" dirty="0" smtClean="0"/>
              <a:t>借着神的创造</a:t>
            </a:r>
            <a:r>
              <a:rPr lang="zh-CN" altLang="en-US" sz="3600" dirty="0"/>
              <a:t>就</a:t>
            </a:r>
            <a:r>
              <a:rPr lang="zh-CN" altLang="en-US" sz="3600" dirty="0" smtClean="0"/>
              <a:t>可以认识神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神的事情，人所能知道的，原显明在人心里，因为神已经给他们显明。自从造天地以来，神的永能和神性是明明可知的，虽是眼不能见，但藉著所造之物就可以晓得，叫人无可推诿。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罗马书</a:t>
            </a:r>
            <a:r>
              <a:rPr lang="en-CA" dirty="0" smtClean="0">
                <a:latin typeface="SimSun" panose="02010600030101010101" pitchFamily="2" charset="-122"/>
                <a:ea typeface="SimSun" panose="02010600030101010101" pitchFamily="2" charset="-122"/>
              </a:rPr>
              <a:t>1:19-20</a:t>
            </a:r>
            <a:endParaRPr lang="en-US" altLang="zh-CN" sz="36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6923-1AB1-43B6-A77D-C353F167C37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9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51480"/>
            <a:ext cx="8242395" cy="740341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2</a:t>
            </a:r>
            <a:r>
              <a:rPr lang="en-US" altLang="zh-CN" sz="3600" dirty="0" smtClean="0"/>
              <a:t>. </a:t>
            </a:r>
            <a:r>
              <a:rPr lang="zh-CN" altLang="en-US" sz="3600" dirty="0" smtClean="0"/>
              <a:t>世人追求智慧神迹，神成就十架救恩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255594"/>
            <a:ext cx="8024031" cy="5336275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zh-CN" sz="3600" dirty="0" smtClean="0">
                <a:effectLst/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犹太人是要</a:t>
            </a:r>
            <a:r>
              <a:rPr lang="zh-CN" sz="3600" dirty="0" smtClean="0">
                <a:solidFill>
                  <a:srgbClr val="C00000"/>
                </a:solidFill>
                <a:effectLst/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神迹</a:t>
            </a:r>
            <a:r>
              <a:rPr lang="zh-CN" sz="3600" dirty="0" smtClean="0">
                <a:effectLst/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，希利尼人是求智慧</a:t>
            </a:r>
            <a:r>
              <a:rPr lang="zh-CN" sz="3600" dirty="0" smtClean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。</a:t>
            </a:r>
            <a:r>
              <a:rPr lang="en-US" altLang="zh-CN" sz="3600" dirty="0" smtClean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/>
            </a:r>
            <a:br>
              <a:rPr lang="en-US" altLang="zh-CN" sz="3600" dirty="0" smtClean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</a:br>
            <a:r>
              <a:rPr lang="en-US" altLang="zh-CN" sz="3600" dirty="0" smtClean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							</a:t>
            </a:r>
            <a:r>
              <a:rPr lang="zh-CN" sz="3000" dirty="0" smtClean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（22）</a:t>
            </a:r>
            <a:endParaRPr lang="en-US" sz="3600" dirty="0" smtClean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3600" dirty="0" smtClean="0"/>
              <a:t>神为我们成就十架救恩</a:t>
            </a:r>
            <a:endParaRPr lang="en-US" altLang="zh-CN" sz="3600" dirty="0" smtClean="0"/>
          </a:p>
          <a:p>
            <a:r>
              <a:rPr lang="zh-CN" altLang="en-US" sz="3600" dirty="0" smtClean="0"/>
              <a:t>我们唯独靠十架恩典才能得救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 smtClean="0">
                <a:latin typeface="KaiTi" pitchFamily="49" charset="-122"/>
                <a:ea typeface="KaiTi" pitchFamily="49" charset="-122"/>
              </a:rPr>
              <a:t>既然藉著他在十字架上所流的血成就了和平，便藉著他叫万有，无论是地上的、天上的都与自己和好了</a:t>
            </a:r>
            <a:r>
              <a:rPr lang="zh-CN" altLang="en-US" sz="3600" dirty="0" smtClean="0"/>
              <a:t>。   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歌罗西书</a:t>
            </a:r>
            <a:r>
              <a:rPr lang="en-CA" dirty="0" smtClean="0">
                <a:latin typeface="SimSun" panose="02010600030101010101" pitchFamily="2" charset="-122"/>
                <a:ea typeface="SimSun" panose="02010600030101010101" pitchFamily="2" charset="-122"/>
              </a:rPr>
              <a:t>1:20</a:t>
            </a:r>
            <a:endParaRPr lang="en-US" altLang="zh-CN" sz="36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6923-1AB1-43B6-A77D-C353F167C37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9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51480"/>
            <a:ext cx="8242395" cy="740341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3. </a:t>
            </a:r>
            <a:r>
              <a:rPr lang="zh-CN" altLang="en-US" sz="3600" dirty="0" smtClean="0"/>
              <a:t>世人看为软弱，却是神的刚强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255594"/>
            <a:ext cx="8024031" cy="5336275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None/>
            </a:pPr>
            <a:r>
              <a:rPr lang="zh-CN" sz="3600" dirty="0" smtClean="0">
                <a:effectLst/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神却拣选了世上愚拙的，叫有智慧的羞愧；又拣选了世上软弱的，叫那强壮的羞愧。</a:t>
            </a:r>
            <a:r>
              <a:rPr lang="en-US" altLang="zh-CN" sz="3600" dirty="0" smtClean="0">
                <a:effectLst/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						</a:t>
            </a:r>
            <a:r>
              <a:rPr lang="zh-CN" dirty="0" smtClean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（27）</a:t>
            </a:r>
            <a:endParaRPr lang="en-US" sz="3600" dirty="0" smtClean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3600" dirty="0" smtClean="0"/>
              <a:t>世人认为信仰耶稣的人是软弱的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弟兄们哪，可见你们蒙召的，按著肉体有智慧的不多，有能力的不多，有尊贵的也不多。</a:t>
            </a:r>
            <a:r>
              <a:rPr lang="en-US" alt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                                 </a:t>
            </a:r>
            <a:r>
              <a:rPr lang="zh-CN" dirty="0" smtClean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CA" dirty="0" smtClean="0">
                <a:effectLst/>
                <a:latin typeface="SimSun" panose="02010600030101010101" pitchFamily="2" charset="-122"/>
                <a:cs typeface="Times New Roman" panose="02020603050405020304" pitchFamily="18" charset="0"/>
              </a:rPr>
              <a:t>26</a:t>
            </a:r>
            <a:r>
              <a:rPr lang="zh-CN" dirty="0" smtClean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6923-1AB1-43B6-A77D-C353F167C37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8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51480"/>
            <a:ext cx="8242395" cy="740341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3. </a:t>
            </a:r>
            <a:r>
              <a:rPr lang="zh-CN" altLang="en-US" sz="3600" dirty="0" smtClean="0"/>
              <a:t>世人看为软弱，却是神的刚强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255594"/>
            <a:ext cx="8024031" cy="5336275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神国的事工不靠人的强壮来成就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神也拣选了世上卑贱的，被人厌恶的，以及那无有的，为要废掉那有的。使一切有血气的，在神面前一个也不能自夸。</a:t>
            </a:r>
            <a:r>
              <a:rPr lang="en-US" alt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                               </a:t>
            </a:r>
            <a:r>
              <a:rPr lang="zh-CN" dirty="0" smtClean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CA" dirty="0" smtClean="0">
                <a:effectLst/>
                <a:latin typeface="SimSun" panose="02010600030101010101" pitchFamily="2" charset="-122"/>
                <a:cs typeface="Times New Roman" panose="02020603050405020304" pitchFamily="18" charset="0"/>
              </a:rPr>
              <a:t>26</a:t>
            </a:r>
            <a:r>
              <a:rPr lang="zh-CN" dirty="0" smtClean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6923-1AB1-43B6-A77D-C353F167C37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49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51480"/>
            <a:ext cx="8242395" cy="740341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3. </a:t>
            </a:r>
            <a:r>
              <a:rPr lang="zh-CN" altLang="en-US" sz="3600" dirty="0" smtClean="0"/>
              <a:t>世人看为软弱，却是神的刚强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255594"/>
            <a:ext cx="8024031" cy="5336275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美好改变都是神的能力和工作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sz="3600" dirty="0" smtClean="0">
                <a:effectLst/>
                <a:ea typeface="KaiTi" panose="02010609060101010101" pitchFamily="49" charset="-122"/>
                <a:cs typeface="Times New Roman" panose="02020603050405020304" pitchFamily="18" charset="0"/>
              </a:rPr>
              <a:t>夸口的，当指着主夸口</a:t>
            </a:r>
            <a:r>
              <a:rPr lang="zh-CN" altLang="en-US" sz="3600" dirty="0" smtClean="0">
                <a:ea typeface="SimSun" panose="02010600030101010101" pitchFamily="2" charset="-122"/>
                <a:cs typeface="Times New Roman" panose="02020603050405020304" pitchFamily="18" charset="0"/>
              </a:rPr>
              <a:t>。          </a:t>
            </a:r>
            <a:r>
              <a:rPr lang="zh-CN" dirty="0" smtClean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dirty="0" smtClean="0">
                <a:effectLst/>
                <a:latin typeface="SimSun" panose="02010600030101010101" pitchFamily="2" charset="-122"/>
                <a:cs typeface="Times New Roman" panose="02020603050405020304" pitchFamily="18" charset="0"/>
              </a:rPr>
              <a:t>31</a:t>
            </a:r>
            <a:r>
              <a:rPr lang="zh-CN" dirty="0" smtClean="0">
                <a:effectLst/>
                <a:latin typeface="SimSun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6923-1AB1-43B6-A77D-C353F167C37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3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51480"/>
            <a:ext cx="8242395" cy="740341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3. </a:t>
            </a:r>
            <a:r>
              <a:rPr lang="zh-CN" altLang="en-US" sz="3600" dirty="0" smtClean="0"/>
              <a:t>世人看为软弱，却是神的刚强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255594"/>
            <a:ext cx="8024031" cy="5336275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我们传扬的不是一套成功哲学，而是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	</a:t>
            </a:r>
            <a:r>
              <a:rPr lang="zh-CN" altLang="en-US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钉十字架的基督</a:t>
            </a:r>
            <a:r>
              <a:rPr lang="zh-CN" altLang="en-US" sz="3600" dirty="0" smtClean="0">
                <a:ea typeface="SimSun" panose="02010600030101010101" pitchFamily="2" charset="-122"/>
                <a:cs typeface="Times New Roman" panose="02020603050405020304" pitchFamily="18" charset="0"/>
              </a:rPr>
              <a:t>                   </a:t>
            </a:r>
            <a:r>
              <a:rPr lang="zh-CN" dirty="0" smtClean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effectLst/>
                <a:latin typeface="SimSun" panose="02010600030101010101" pitchFamily="2" charset="-122"/>
                <a:cs typeface="Times New Roman" panose="02020603050405020304" pitchFamily="18" charset="0"/>
              </a:rPr>
              <a:t>23</a:t>
            </a:r>
            <a:r>
              <a:rPr lang="zh-CN" dirty="0" smtClean="0">
                <a:effectLst/>
                <a:latin typeface="SimSun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dirty="0" smtClean="0">
              <a:effectLst/>
              <a:latin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3600" dirty="0">
                <a:latin typeface="SimSun" panose="02010600030101010101" pitchFamily="2" charset="-122"/>
                <a:cs typeface="Times New Roman" panose="02020603050405020304" pitchFamily="18" charset="0"/>
              </a:rPr>
              <a:t>我</a:t>
            </a:r>
            <a:r>
              <a:rPr lang="zh-CN" altLang="en-US" sz="3600" dirty="0" smtClean="0">
                <a:latin typeface="SimSun" panose="02010600030101010101" pitchFamily="2" charset="-122"/>
                <a:cs typeface="Times New Roman" panose="02020603050405020304" pitchFamily="18" charset="0"/>
              </a:rPr>
              <a:t>们要传钉十字架的基督</a:t>
            </a:r>
            <a:endParaRPr lang="en-US" altLang="zh-CN" sz="3600" dirty="0" smtClean="0">
              <a:latin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3600" dirty="0">
                <a:latin typeface="SimSun" panose="02010600030101010101" pitchFamily="2" charset="-122"/>
                <a:cs typeface="Times New Roman" panose="02020603050405020304" pitchFamily="18" charset="0"/>
              </a:rPr>
              <a:t>我们</a:t>
            </a:r>
            <a:r>
              <a:rPr lang="zh-CN" altLang="en-US" sz="3600" dirty="0" smtClean="0">
                <a:latin typeface="SimSun" panose="02010600030101010101" pitchFamily="2" charset="-122"/>
                <a:cs typeface="Times New Roman" panose="02020603050405020304" pitchFamily="18" charset="0"/>
              </a:rPr>
              <a:t>要讲的是十字架的道理</a:t>
            </a:r>
            <a:endParaRPr lang="en-US" altLang="zh-CN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6923-1AB1-43B6-A77D-C353F167C37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830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51480"/>
            <a:ext cx="8242395" cy="740341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3. </a:t>
            </a:r>
            <a:r>
              <a:rPr lang="zh-CN" altLang="en-US" sz="3600" dirty="0" smtClean="0"/>
              <a:t>世人看为软弱，却是神的刚强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255594"/>
            <a:ext cx="8024031" cy="5336275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我们愚拙但神有大智慧</a:t>
            </a:r>
            <a:endParaRPr lang="en-US" altLang="zh-CN" sz="3600" dirty="0" smtClean="0"/>
          </a:p>
          <a:p>
            <a:r>
              <a:rPr lang="zh-CN" altLang="en-US" sz="3600" dirty="0"/>
              <a:t>我们软</a:t>
            </a:r>
            <a:r>
              <a:rPr lang="zh-CN" altLang="en-US" sz="3600" dirty="0" smtClean="0"/>
              <a:t>弱但神的刚强复庇我们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sz="3600" dirty="0" smtClean="0">
                <a:effectLst/>
                <a:ea typeface="KaiTi" panose="02010609060101010101" pitchFamily="49" charset="-122"/>
                <a:cs typeface="Times New Roman" panose="02020603050405020304" pitchFamily="18" charset="0"/>
              </a:rPr>
              <a:t>得以在基督耶稣里，是本乎神</a:t>
            </a:r>
            <a:r>
              <a:rPr lang="zh-CN" altLang="en-US" sz="3600" dirty="0" smtClean="0">
                <a:effectLst/>
                <a:ea typeface="KaiT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sz="3600" dirty="0" smtClean="0">
                <a:effectLst/>
                <a:ea typeface="KaiTi" panose="02010609060101010101" pitchFamily="49" charset="-122"/>
                <a:cs typeface="Times New Roman" panose="02020603050405020304" pitchFamily="18" charset="0"/>
              </a:rPr>
              <a:t>神</a:t>
            </a:r>
            <a:r>
              <a:rPr 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又使他成为我们的智慧、公义、圣洁、救赎。</a:t>
            </a:r>
            <a:r>
              <a:rPr lang="en-US" alt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/>
            </a:r>
            <a:br>
              <a:rPr lang="en-US" alt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</a:br>
            <a:r>
              <a:rPr lang="en-US" alt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					</a:t>
            </a:r>
            <a:r>
              <a:rPr lang="zh-CN" altLang="en-US" sz="3600" dirty="0" smtClean="0">
                <a:ea typeface="SimSun" panose="02010600030101010101" pitchFamily="2" charset="-122"/>
                <a:cs typeface="Times New Roman" panose="02020603050405020304" pitchFamily="18" charset="0"/>
              </a:rPr>
              <a:t>                  </a:t>
            </a:r>
            <a:r>
              <a:rPr lang="zh-CN" dirty="0" smtClean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effectLst/>
                <a:latin typeface="SimSun" panose="02010600030101010101" pitchFamily="2" charset="-122"/>
                <a:cs typeface="Times New Roman" panose="02020603050405020304" pitchFamily="18" charset="0"/>
              </a:rPr>
              <a:t>30</a:t>
            </a:r>
            <a:r>
              <a:rPr lang="zh-CN" altLang="en-US" dirty="0" smtClean="0">
                <a:effectLst/>
                <a:latin typeface="SimSun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dirty="0" smtClean="0">
              <a:effectLst/>
              <a:latin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3600" dirty="0" smtClean="0">
                <a:latin typeface="SimSun" panose="02010600030101010101" pitchFamily="2" charset="-122"/>
                <a:cs typeface="Times New Roman" panose="02020603050405020304" pitchFamily="18" charset="0"/>
              </a:rPr>
              <a:t>十字架让我们得到智慧</a:t>
            </a:r>
            <a:endParaRPr lang="en-US" altLang="zh-CN" sz="3600" dirty="0" smtClean="0">
              <a:latin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3600" dirty="0" smtClean="0">
                <a:latin typeface="SimSun" panose="02010600030101010101" pitchFamily="2" charset="-122"/>
                <a:cs typeface="Times New Roman" panose="02020603050405020304" pitchFamily="18" charset="0"/>
              </a:rPr>
              <a:t>十字架让我们得到救赎</a:t>
            </a:r>
            <a:endParaRPr lang="en-US" altLang="zh-CN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6923-1AB1-43B6-A77D-C353F167C37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07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0A0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41525" y="890870"/>
            <a:ext cx="6319599" cy="357194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201002"/>
            <a:ext cx="8024031" cy="533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 smtClean="0">
                <a:solidFill>
                  <a:schemeClr val="bg1"/>
                </a:solidFill>
              </a:rPr>
              <a:t>       世人：                  </a:t>
            </a:r>
            <a:r>
              <a:rPr lang="en-US" altLang="zh-CN" sz="3600" dirty="0" smtClean="0">
                <a:solidFill>
                  <a:schemeClr val="bg1"/>
                </a:solidFill>
              </a:rPr>
              <a:t>	       </a:t>
            </a:r>
            <a:r>
              <a:rPr lang="zh-CN" altLang="en-US" sz="3600" dirty="0" smtClean="0">
                <a:solidFill>
                  <a:schemeClr val="bg1"/>
                </a:solidFill>
              </a:rPr>
              <a:t>神：</a:t>
            </a:r>
            <a:endParaRPr lang="en-US" altLang="zh-CN" sz="36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z="36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sz="3600" dirty="0" smtClean="0">
                <a:solidFill>
                  <a:schemeClr val="bg1"/>
                </a:solidFill>
              </a:rPr>
              <a:t>看为愚拙</a:t>
            </a:r>
            <a:r>
              <a:rPr lang="en-US" altLang="zh-CN" sz="3600" dirty="0" smtClean="0">
                <a:solidFill>
                  <a:schemeClr val="bg1"/>
                </a:solidFill>
              </a:rPr>
              <a:t>			</a:t>
            </a:r>
            <a:r>
              <a:rPr lang="zh-CN" altLang="en-US" sz="3600" dirty="0" smtClean="0">
                <a:solidFill>
                  <a:schemeClr val="bg1"/>
                </a:solidFill>
              </a:rPr>
              <a:t>神的大能</a:t>
            </a:r>
            <a:endParaRPr lang="en-US" altLang="zh-CN" sz="36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sz="3600" dirty="0">
                <a:solidFill>
                  <a:schemeClr val="bg1"/>
                </a:solidFill>
              </a:rPr>
              <a:t>追</a:t>
            </a:r>
            <a:r>
              <a:rPr lang="zh-CN" altLang="en-US" sz="3600" dirty="0" smtClean="0">
                <a:solidFill>
                  <a:schemeClr val="bg1"/>
                </a:solidFill>
              </a:rPr>
              <a:t>求智慧、神迹</a:t>
            </a:r>
            <a:r>
              <a:rPr lang="en-US" altLang="zh-CN" sz="3600" dirty="0" smtClean="0">
                <a:solidFill>
                  <a:schemeClr val="bg1"/>
                </a:solidFill>
              </a:rPr>
              <a:t>		</a:t>
            </a:r>
            <a:r>
              <a:rPr lang="zh-CN" altLang="en-US" sz="3600" dirty="0" smtClean="0">
                <a:solidFill>
                  <a:schemeClr val="bg1"/>
                </a:solidFill>
              </a:rPr>
              <a:t>成就十字架救恩</a:t>
            </a:r>
            <a:endParaRPr lang="en-US" altLang="zh-CN" sz="36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sz="3600" dirty="0">
                <a:solidFill>
                  <a:schemeClr val="bg1"/>
                </a:solidFill>
              </a:rPr>
              <a:t>看</a:t>
            </a:r>
            <a:r>
              <a:rPr lang="zh-CN" altLang="en-US" sz="3600" dirty="0" smtClean="0">
                <a:solidFill>
                  <a:schemeClr val="bg1"/>
                </a:solidFill>
              </a:rPr>
              <a:t>为软弱</a:t>
            </a:r>
            <a:r>
              <a:rPr lang="en-US" altLang="zh-CN" sz="3600" dirty="0" smtClean="0">
                <a:solidFill>
                  <a:schemeClr val="bg1"/>
                </a:solidFill>
              </a:rPr>
              <a:t>			</a:t>
            </a:r>
            <a:r>
              <a:rPr lang="zh-CN" altLang="en-US" sz="3600" dirty="0" smtClean="0">
                <a:solidFill>
                  <a:schemeClr val="bg1"/>
                </a:solidFill>
              </a:rPr>
              <a:t>显出神的刚强</a:t>
            </a:r>
            <a:endParaRPr lang="en-US" altLang="zh-CN" sz="3600" dirty="0" smtClean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51480"/>
            <a:ext cx="8242395" cy="740341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</a:rPr>
              <a:t>                        总    结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6923-1AB1-43B6-A77D-C353F167C37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00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4716" y="191116"/>
            <a:ext cx="8598090" cy="588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zh-CN" altLang="en-US" sz="3200" dirty="0" smtClean="0">
                <a:effectLst/>
                <a:latin typeface="KaiTi" panose="02010609060101010101" pitchFamily="49" charset="-122"/>
                <a:ea typeface="SimSun" panose="02010600030101010101" pitchFamily="2" charset="-122"/>
                <a:cs typeface="Georgia" panose="02040502050405020303" pitchFamily="18" charset="0"/>
              </a:rPr>
              <a:t>哥林多前书</a:t>
            </a:r>
            <a:r>
              <a:rPr lang="en-US" altLang="zh-CN" sz="3200" dirty="0" smtClean="0">
                <a:effectLst/>
                <a:latin typeface="KaiTi" panose="02010609060101010101" pitchFamily="49" charset="-122"/>
                <a:ea typeface="SimSun" panose="02010600030101010101" pitchFamily="2" charset="-122"/>
                <a:cs typeface="Georgia" panose="02040502050405020303" pitchFamily="18" charset="0"/>
              </a:rPr>
              <a:t>1</a:t>
            </a:r>
            <a:r>
              <a:rPr lang="en-CA" sz="3200" dirty="0" smtClean="0">
                <a:effectLst/>
                <a:latin typeface="KaiTi" panose="02010609060101010101" pitchFamily="49" charset="-122"/>
                <a:ea typeface="SimSun" panose="02010600030101010101" pitchFamily="2" charset="-122"/>
                <a:cs typeface="Georgia" panose="02040502050405020303" pitchFamily="18" charset="0"/>
              </a:rPr>
              <a:t>:18</a:t>
            </a:r>
            <a:r>
              <a:rPr lang="en-US" altLang="zh-CN" sz="3200" dirty="0" smtClean="0">
                <a:effectLst/>
                <a:latin typeface="KaiTi" panose="02010609060101010101" pitchFamily="49" charset="-122"/>
                <a:ea typeface="SimSun" panose="02010600030101010101" pitchFamily="2" charset="-122"/>
                <a:cs typeface="Georgia" panose="02040502050405020303" pitchFamily="18" charset="0"/>
              </a:rPr>
              <a:t>-31</a:t>
            </a:r>
            <a:r>
              <a:rPr lang="en-CA" sz="3200" dirty="0" smtClean="0">
                <a:effectLst/>
                <a:latin typeface="KaiTi" panose="02010609060101010101" pitchFamily="49" charset="-122"/>
                <a:ea typeface="SimSun" panose="02010600030101010101" pitchFamily="2" charset="-122"/>
                <a:cs typeface="Georgia" panose="02040502050405020303" pitchFamily="18" charset="0"/>
              </a:rPr>
              <a:t> </a:t>
            </a:r>
            <a:r>
              <a:rPr lang="zh-CN" sz="3200" dirty="0" smtClean="0">
                <a:effectLst/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因为</a:t>
            </a:r>
            <a:r>
              <a:rPr lang="zh-CN" sz="3200" dirty="0" smtClean="0">
                <a:solidFill>
                  <a:srgbClr val="C00000"/>
                </a:solidFill>
                <a:effectLst/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十字架的道理</a:t>
            </a:r>
            <a:r>
              <a:rPr lang="zh-CN" sz="3200" dirty="0" smtClean="0">
                <a:effectLst/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，在那灭亡的人为愚拙；在我们得救的人，却为神的大能。就如经上所记：我要灭绝智慧人的智慧，废弃聪明人的聪明。智慧人在那里？文士在那里？这世上的辩士在那里？神岂不是叫这世上的智慧变成愚拙吗？世人凭自己的智慧，既不认识神，神就乐意用人所当作愚拙的道理，拯救那些信的人；这就是神的智慧了。犹太人是要神迹，希利尼人是求智慧，我们却是传钉十字架的基督，在犹太人为绊脚石，在外邦人为愚拙；但在那蒙召的，无论是犹太人、希利尼</a:t>
            </a:r>
            <a:endParaRPr lang="en-US" sz="32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6923-1AB1-43B6-A77D-C353F167C37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37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0723" y="296252"/>
            <a:ext cx="8536674" cy="5846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zh-CN" sz="3200" dirty="0" smtClean="0">
                <a:effectLst/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人，基督总为神的能力，神的智慧。因神的愚拙总比人智慧，神的软弱总比人强壮。弟兄们哪，可见你们蒙召的，按著肉体有智慧的不多，有能力的不多，有尊贵的也不多。神却拣选了世上愚拙的，叫有智慧的羞愧；又拣选了世上软弱的，叫那强壮的羞愧。神也拣选了世上卑贱的，被人厌恶的，以及那无有的，为要废掉那有的。使一切有血气的，在神面前一个也不能自夸。但你们得在基督耶稣里，是本乎神，神又使他成为我们的智慧、公义、圣洁、救赎。</a:t>
            </a:r>
            <a:r>
              <a:rPr lang="zh-CN" sz="32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如经上所记：『夸口的，当指著主夸口。』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6923-1AB1-43B6-A77D-C353F167C37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65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51480"/>
            <a:ext cx="7886700" cy="740341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导言：十字架的道理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55594"/>
            <a:ext cx="7886700" cy="4921369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是基督信仰的基石</a:t>
            </a:r>
            <a:endParaRPr lang="en-US" altLang="zh-CN" sz="3600" dirty="0" smtClean="0"/>
          </a:p>
          <a:p>
            <a:r>
              <a:rPr lang="zh-CN" altLang="en-US" sz="3600" dirty="0" smtClean="0"/>
              <a:t>是基督徒救恩的核心</a:t>
            </a:r>
            <a:endParaRPr lang="en-US" altLang="zh-CN" sz="3600" dirty="0" smtClean="0"/>
          </a:p>
          <a:p>
            <a:r>
              <a:rPr lang="zh-CN" altLang="en-US" sz="3600" dirty="0" smtClean="0"/>
              <a:t>是保罗强调重视的道理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6923-1AB1-43B6-A77D-C353F167C37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62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51480"/>
            <a:ext cx="7886700" cy="740341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1. </a:t>
            </a:r>
            <a:r>
              <a:rPr lang="zh-CN" altLang="en-US" sz="3600" dirty="0" smtClean="0"/>
              <a:t>世人看为愚拙，却是神的大能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255594"/>
            <a:ext cx="8024031" cy="4921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因为十字架的道理，在那灭亡的人为</a:t>
            </a:r>
            <a:r>
              <a:rPr lang="zh-CN" altLang="en-US" sz="3600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愚拙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；在我们得救的人，却为神的大能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	</a:t>
            </a:r>
            <a:r>
              <a:rPr lang="en-US" altLang="zh-CN" sz="3600" dirty="0" smtClean="0"/>
              <a:t>							</a:t>
            </a:r>
            <a:r>
              <a:rPr lang="zh-CN" altLang="en-US" dirty="0" smtClean="0"/>
              <a:t>（</a:t>
            </a:r>
            <a:r>
              <a:rPr lang="en-US" altLang="zh-CN" dirty="0"/>
              <a:t>18</a:t>
            </a:r>
            <a:r>
              <a:rPr lang="zh-CN" altLang="en-US" dirty="0" smtClean="0"/>
              <a:t>）</a:t>
            </a:r>
            <a:endParaRPr lang="en-US" altLang="zh-CN" sz="3600" dirty="0" smtClean="0"/>
          </a:p>
          <a:p>
            <a:r>
              <a:rPr lang="zh-CN" altLang="en-US" sz="3600" dirty="0" smtClean="0"/>
              <a:t>是十分残忍的刑罚</a:t>
            </a:r>
            <a:endParaRPr lang="en-US" altLang="zh-CN" sz="3600" dirty="0" smtClean="0"/>
          </a:p>
          <a:p>
            <a:r>
              <a:rPr lang="zh-CN" altLang="en-US" sz="3600" dirty="0"/>
              <a:t>世</a:t>
            </a:r>
            <a:r>
              <a:rPr lang="zh-CN" altLang="en-US" sz="3600" dirty="0" smtClean="0"/>
              <a:t>人难以理解为什么神要上十字架</a:t>
            </a:r>
            <a:endParaRPr lang="en-US" altLang="zh-CN" sz="3600" dirty="0" smtClean="0"/>
          </a:p>
          <a:p>
            <a:r>
              <a:rPr lang="zh-CN" altLang="en-US" sz="3600" dirty="0"/>
              <a:t>十字</a:t>
            </a:r>
            <a:r>
              <a:rPr lang="zh-CN" altLang="en-US" sz="3600" dirty="0" smtClean="0"/>
              <a:t>架专门对付罪，让人不爽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6923-1AB1-43B6-A77D-C353F167C37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010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51480"/>
            <a:ext cx="7886700" cy="740341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1. </a:t>
            </a:r>
            <a:r>
              <a:rPr lang="zh-CN" altLang="en-US" sz="3600" dirty="0" smtClean="0"/>
              <a:t>世人看为愚拙，却是神的大能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255594"/>
            <a:ext cx="8024031" cy="492136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因为十字架的道理，在那灭亡的人为愚拙；在我们得救的人，却为</a:t>
            </a:r>
            <a:r>
              <a:rPr lang="zh-CN" altLang="en-US" sz="3600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神的大能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	</a:t>
            </a:r>
            <a:r>
              <a:rPr lang="en-US" altLang="zh-CN" sz="3600" dirty="0" smtClean="0"/>
              <a:t>							</a:t>
            </a:r>
            <a:r>
              <a:rPr lang="zh-CN" altLang="en-US" dirty="0" smtClean="0"/>
              <a:t>（</a:t>
            </a:r>
            <a:r>
              <a:rPr lang="en-US" altLang="zh-CN" dirty="0"/>
              <a:t>18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sz="3600" dirty="0" smtClean="0"/>
              <a:t>大能 </a:t>
            </a:r>
            <a:r>
              <a:rPr lang="en-US" altLang="zh-CN" sz="3600" dirty="0" smtClean="0"/>
              <a:t>= </a:t>
            </a:r>
            <a:r>
              <a:rPr lang="zh-CN" altLang="en-US" sz="3600" dirty="0" smtClean="0"/>
              <a:t>炸药般的威力</a:t>
            </a:r>
            <a:endParaRPr lang="en-US" altLang="zh-CN" sz="3600" dirty="0" smtClean="0"/>
          </a:p>
          <a:p>
            <a:r>
              <a:rPr lang="zh-CN" altLang="en-US" sz="3600" dirty="0" smtClean="0"/>
              <a:t>神的大爱具有无比的能力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sz="3600" dirty="0" smtClean="0">
                <a:effectLst/>
                <a:ea typeface="KaiTi" panose="02010609060101010101" pitchFamily="49" charset="-122"/>
                <a:cs typeface="Times New Roman" panose="02020603050405020304" pitchFamily="18" charset="0"/>
              </a:rPr>
              <a:t>唯有基督在我们还做罪人的时候为我们死，神的爱就在此向我们显明了。</a:t>
            </a:r>
            <a:r>
              <a:rPr lang="en-US" altLang="zh-CN" sz="3600" dirty="0" smtClean="0">
                <a:effectLst/>
                <a:ea typeface="KaiTi" panose="02010609060101010101" pitchFamily="49" charset="-122"/>
                <a:cs typeface="Times New Roman" panose="02020603050405020304" pitchFamily="18" charset="0"/>
              </a:rPr>
              <a:t/>
            </a:r>
            <a:br>
              <a:rPr lang="en-US" altLang="zh-CN" sz="3600" dirty="0" smtClean="0">
                <a:effectLst/>
                <a:ea typeface="KaiTi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3600" dirty="0" smtClean="0">
                <a:effectLst/>
                <a:ea typeface="KaiTi" panose="02010609060101010101" pitchFamily="49" charset="-122"/>
                <a:cs typeface="Times New Roman" panose="02020603050405020304" pitchFamily="18" charset="0"/>
              </a:rPr>
              <a:t>					</a:t>
            </a:r>
            <a:r>
              <a:rPr lang="zh-CN" dirty="0" smtClean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（罗马书</a:t>
            </a:r>
            <a:r>
              <a:rPr lang="en-CA" dirty="0" smtClean="0">
                <a:effectLst/>
                <a:latin typeface="SimSun" panose="02010600030101010101" pitchFamily="2" charset="-122"/>
                <a:cs typeface="Times New Roman" panose="02020603050405020304" pitchFamily="18" charset="0"/>
              </a:rPr>
              <a:t>5:8</a:t>
            </a:r>
            <a:r>
              <a:rPr lang="zh-CN" dirty="0" smtClean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3600" dirty="0" smtClean="0"/>
          </a:p>
          <a:p>
            <a:r>
              <a:rPr lang="zh-CN" altLang="en-US" sz="3600" dirty="0" smtClean="0"/>
              <a:t>爱是有能力的表现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6923-1AB1-43B6-A77D-C353F167C37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950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51480"/>
            <a:ext cx="8242395" cy="740341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2</a:t>
            </a:r>
            <a:r>
              <a:rPr lang="en-US" altLang="zh-CN" sz="3600" dirty="0" smtClean="0"/>
              <a:t>. </a:t>
            </a:r>
            <a:r>
              <a:rPr lang="zh-CN" altLang="en-US" sz="3600" dirty="0" smtClean="0"/>
              <a:t>世人追求智慧神迹，神成就十架救恩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255594"/>
            <a:ext cx="8024031" cy="4921369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zh-CN" sz="3600" dirty="0" smtClean="0">
                <a:effectLst/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犹太人是要神迹，希利尼人是求</a:t>
            </a:r>
            <a:r>
              <a:rPr lang="zh-CN" sz="3600" dirty="0" smtClean="0">
                <a:solidFill>
                  <a:srgbClr val="C00000"/>
                </a:solidFill>
                <a:effectLst/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智慧</a:t>
            </a:r>
            <a:r>
              <a:rPr lang="zh-CN" sz="3600" dirty="0" smtClean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。</a:t>
            </a:r>
            <a:r>
              <a:rPr lang="en-US" altLang="zh-CN" sz="3600" dirty="0" smtClean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/>
            </a:r>
            <a:br>
              <a:rPr lang="en-US" altLang="zh-CN" sz="3600" dirty="0" smtClean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</a:br>
            <a:r>
              <a:rPr lang="en-US" altLang="zh-CN" sz="3600" dirty="0" smtClean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							</a:t>
            </a:r>
            <a:r>
              <a:rPr lang="zh-CN" sz="3000" dirty="0" smtClean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（22）</a:t>
            </a:r>
            <a:endParaRPr lang="en-US" sz="3600" dirty="0" smtClean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3600" dirty="0" smtClean="0"/>
              <a:t>人的智慧：</a:t>
            </a:r>
            <a:endParaRPr lang="en-US" altLang="zh-CN" sz="3600" dirty="0" smtClean="0"/>
          </a:p>
          <a:p>
            <a:r>
              <a:rPr lang="zh-CN" altLang="en-US" sz="3600" dirty="0" smtClean="0"/>
              <a:t>希腊文化崇尚智慧</a:t>
            </a:r>
            <a:endParaRPr lang="en-US" altLang="zh-CN" sz="3600" dirty="0" smtClean="0"/>
          </a:p>
          <a:p>
            <a:r>
              <a:rPr lang="zh-CN" altLang="en-US" sz="3600" dirty="0" smtClean="0"/>
              <a:t>当今时代追求科学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6923-1AB1-43B6-A77D-C353F167C37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5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51480"/>
            <a:ext cx="8242395" cy="740341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2</a:t>
            </a:r>
            <a:r>
              <a:rPr lang="en-US" altLang="zh-CN" sz="3600" dirty="0" smtClean="0"/>
              <a:t>. </a:t>
            </a:r>
            <a:r>
              <a:rPr lang="zh-CN" altLang="en-US" sz="3600" dirty="0" smtClean="0"/>
              <a:t>世人追求智慧神迹，神成就十架救恩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255594"/>
            <a:ext cx="8024031" cy="4921369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zh-CN" sz="3600" dirty="0" smtClean="0">
                <a:effectLst/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犹太人是要神迹，希利尼人是求</a:t>
            </a:r>
            <a:r>
              <a:rPr lang="zh-CN" sz="3600" dirty="0" smtClean="0">
                <a:solidFill>
                  <a:srgbClr val="C00000"/>
                </a:solidFill>
                <a:effectLst/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智慧</a:t>
            </a:r>
            <a:r>
              <a:rPr lang="zh-CN" sz="3600" dirty="0" smtClean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。</a:t>
            </a:r>
            <a:r>
              <a:rPr lang="en-US" altLang="zh-CN" sz="3600" dirty="0" smtClean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/>
            </a:r>
            <a:br>
              <a:rPr lang="en-US" altLang="zh-CN" sz="3600" dirty="0" smtClean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</a:br>
            <a:r>
              <a:rPr lang="en-US" altLang="zh-CN" sz="3600" dirty="0" smtClean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							</a:t>
            </a:r>
            <a:r>
              <a:rPr lang="zh-CN" sz="3000" dirty="0" smtClean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（22）</a:t>
            </a:r>
            <a:endParaRPr lang="en-US" sz="3600" dirty="0" smtClean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3600" dirty="0" smtClean="0"/>
              <a:t>人的智慧根本行不通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我要灭绝智慧人的智慧，废弃聪明人的聪明。神岂不是叫这世上的智慧变成愚拙吗？世人凭自己的智慧，既不认识神</a:t>
            </a:r>
            <a:r>
              <a:rPr lang="zh-CN" altLang="en-US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，</a:t>
            </a:r>
            <a:r>
              <a:rPr 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神就乐意用人所当作愚拙的道理，拯救那些信的人；这就是神的智慧了。</a:t>
            </a:r>
            <a:r>
              <a:rPr lang="en-US" altLang="zh-CN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20-21</a:t>
            </a:r>
            <a:endParaRPr lang="en-US" altLang="zh-CN" sz="3600" dirty="0" smtClean="0">
              <a:effectLst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6923-1AB1-43B6-A77D-C353F167C37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89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51480"/>
            <a:ext cx="8242395" cy="740341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2</a:t>
            </a:r>
            <a:r>
              <a:rPr lang="en-US" altLang="zh-CN" sz="3600" dirty="0" smtClean="0"/>
              <a:t>. </a:t>
            </a:r>
            <a:r>
              <a:rPr lang="zh-CN" altLang="en-US" sz="3600" dirty="0" smtClean="0"/>
              <a:t>世人追求智慧神迹，神成就十架救恩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255594"/>
            <a:ext cx="8024031" cy="4921369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zh-CN" sz="3600" dirty="0" smtClean="0">
                <a:effectLst/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犹太人是要神迹，希利尼人是求</a:t>
            </a:r>
            <a:r>
              <a:rPr lang="zh-CN" sz="3600" dirty="0" smtClean="0">
                <a:solidFill>
                  <a:srgbClr val="C00000"/>
                </a:solidFill>
                <a:effectLst/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智慧</a:t>
            </a:r>
            <a:r>
              <a:rPr lang="zh-CN" sz="3600" dirty="0" smtClean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。</a:t>
            </a:r>
            <a:r>
              <a:rPr lang="en-US" altLang="zh-CN" sz="3600" dirty="0" smtClean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/>
            </a:r>
            <a:br>
              <a:rPr lang="en-US" altLang="zh-CN" sz="3600" dirty="0" smtClean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</a:br>
            <a:r>
              <a:rPr lang="en-US" altLang="zh-CN" sz="3600" dirty="0" smtClean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							</a:t>
            </a:r>
            <a:r>
              <a:rPr lang="zh-CN" sz="3000" dirty="0" smtClean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（22）</a:t>
            </a:r>
            <a:endParaRPr lang="en-US" sz="3600" dirty="0" smtClean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3600" dirty="0" smtClean="0"/>
              <a:t>骄傲的人自己选择灭亡</a:t>
            </a:r>
            <a:endParaRPr lang="en-US" altLang="zh-CN" sz="3600" dirty="0"/>
          </a:p>
          <a:p>
            <a:r>
              <a:rPr lang="zh-CN" altLang="en-US" sz="3600" dirty="0" smtClean="0"/>
              <a:t>谦卑的人神用大能改变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sz="3600" dirty="0" smtClean="0">
                <a:effectLst/>
                <a:ea typeface="KaiTi" panose="02010609060101010101" pitchFamily="49" charset="-122"/>
                <a:cs typeface="Times New Roman" panose="02020603050405020304" pitchFamily="18" charset="0"/>
              </a:rPr>
              <a:t>敬畏耶和华是智慧的开端，认识至圣者就是聪明</a:t>
            </a:r>
            <a:r>
              <a:rPr lang="zh-CN" sz="3600" dirty="0" smtClean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en-US" altLang="zh-CN" sz="3600" dirty="0" smtClean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                       </a:t>
            </a:r>
            <a:r>
              <a:rPr lang="zh-CN" dirty="0" smtClean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（箴言</a:t>
            </a:r>
            <a:r>
              <a:rPr lang="en-CA" dirty="0" smtClean="0">
                <a:effectLst/>
                <a:latin typeface="SimSun" panose="02010600030101010101" pitchFamily="2" charset="-122"/>
                <a:cs typeface="Times New Roman" panose="02020603050405020304" pitchFamily="18" charset="0"/>
              </a:rPr>
              <a:t>9:10</a:t>
            </a:r>
            <a:r>
              <a:rPr lang="zh-CN" dirty="0" smtClean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6923-1AB1-43B6-A77D-C353F167C37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515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1144</Words>
  <Application>Microsoft Office PowerPoint</Application>
  <PresentationFormat>On-screen Show (4:3)</PresentationFormat>
  <Paragraphs>97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十字架的道理</vt:lpstr>
      <vt:lpstr>PowerPoint Presentation</vt:lpstr>
      <vt:lpstr>PowerPoint Presentation</vt:lpstr>
      <vt:lpstr>导言：十字架的道理</vt:lpstr>
      <vt:lpstr>1. 世人看为愚拙，却是神的大能</vt:lpstr>
      <vt:lpstr>1. 世人看为愚拙，却是神的大能</vt:lpstr>
      <vt:lpstr>2. 世人追求智慧神迹，神成就十架救恩</vt:lpstr>
      <vt:lpstr>2. 世人追求智慧神迹，神成就十架救恩</vt:lpstr>
      <vt:lpstr>2. 世人追求智慧神迹，神成就十架救恩</vt:lpstr>
      <vt:lpstr>2. 世人追求智慧神迹，神成就十架救恩</vt:lpstr>
      <vt:lpstr>2. 世人追求智慧神迹，神成就十架救恩</vt:lpstr>
      <vt:lpstr>2. 世人追求智慧神迹，神成就十架救恩</vt:lpstr>
      <vt:lpstr>2. 世人追求智慧神迹，神成就十架救恩</vt:lpstr>
      <vt:lpstr>3. 世人看为软弱，却是神的刚强</vt:lpstr>
      <vt:lpstr>3. 世人看为软弱，却是神的刚强</vt:lpstr>
      <vt:lpstr>3. 世人看为软弱，却是神的刚强</vt:lpstr>
      <vt:lpstr>3. 世人看为软弱，却是神的刚强</vt:lpstr>
      <vt:lpstr>3. 世人看为软弱，却是神的刚强</vt:lpstr>
      <vt:lpstr>                        总    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十字架的道理</dc:title>
  <dc:creator>DonLi</dc:creator>
  <cp:lastModifiedBy>LRC Sound Booth</cp:lastModifiedBy>
  <cp:revision>34</cp:revision>
  <dcterms:created xsi:type="dcterms:W3CDTF">2017-10-22T22:33:22Z</dcterms:created>
  <dcterms:modified xsi:type="dcterms:W3CDTF">2017-10-29T13:34:44Z</dcterms:modified>
</cp:coreProperties>
</file>