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B0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90CA9-C096-46F4-A862-B36E892099A8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36A1E-6002-4753-AFD5-6358B484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1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36A1E-6002-4753-AFD5-6358B4841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5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36A1E-6002-4753-AFD5-6358B4841F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4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36A1E-6002-4753-AFD5-6358B4841F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2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B736-AF0D-43F0-A5C9-DDF2695CE6B8}" type="datetime1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6AA9-C6CD-4743-BD4F-7F926C9A140C}" type="datetime1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1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D1F72-50FF-47A4-8A46-930D07B68B67}" type="datetime1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D92C-7D05-4D6C-95BC-2510020A131B}" type="datetime1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6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84E3-69DE-48C4-A6E8-D44190FF27AC}" type="datetime1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6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025E-A97A-41EC-94B8-D999F8A39412}" type="datetime1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8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48AE-A13C-4308-9796-477F1204DEC3}" type="datetime1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4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1495-BF61-43CE-9131-E5B4C15412E7}" type="datetime1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0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5A3C-767B-4409-A3B5-8315F94B06AC}" type="datetime1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7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26F8-2A72-4B57-8C73-3C78100B2A90}" type="datetime1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B033-CE4F-4255-ABAB-735EC02B4CBD}" type="datetime1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3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25CA2-1613-412A-9272-B2A6C0F6A65E}" type="datetime1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E5448-E0DF-436E-97A5-72DFB4FF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96" t="875" r="32703" b="23299"/>
          <a:stretch/>
        </p:blipFill>
        <p:spPr>
          <a:xfrm>
            <a:off x="0" y="-5556"/>
            <a:ext cx="9144000" cy="68635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69" y="1280091"/>
            <a:ext cx="5146963" cy="1085418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76200" dir="8100000" algn="tr" rotWithShape="0">
                    <a:prstClr val="black">
                      <a:alpha val="90000"/>
                    </a:prstClr>
                  </a:outerShdw>
                </a:effectLst>
              </a:rPr>
              <a:t>荣 耀 的 盼 望</a:t>
            </a:r>
            <a:endParaRPr lang="en-US" dirty="0">
              <a:solidFill>
                <a:schemeClr val="bg1"/>
              </a:solidFill>
              <a:effectLst>
                <a:outerShdw blurRad="38100" dist="76200" dir="8100000" algn="tr" rotWithShape="0">
                  <a:prstClr val="black">
                    <a:alpha val="9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7790" y="3275463"/>
            <a:ext cx="4995391" cy="1154456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90000"/>
                    </a:prstClr>
                  </a:outerShdw>
                </a:effectLst>
              </a:rPr>
              <a:t>创世记 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90000"/>
                    </a:prstClr>
                  </a:outerShdw>
                </a:effectLst>
              </a:rPr>
              <a:t>3:1-15</a:t>
            </a:r>
            <a:endParaRPr lang="en-US" sz="3200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90000"/>
                  </a:prstClr>
                </a:outerShdw>
              </a:effectLst>
            </a:endParaRPr>
          </a:p>
        </p:txBody>
      </p:sp>
      <p:pic>
        <p:nvPicPr>
          <p:cNvPr id="1026" name="Picture 2" descr="Image result for adv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958" y="4429919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60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515" r="7334"/>
          <a:stretch/>
        </p:blipFill>
        <p:spPr>
          <a:xfrm>
            <a:off x="4765964" y="3574473"/>
            <a:ext cx="4378035" cy="3283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94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圣</a:t>
            </a:r>
            <a:r>
              <a:rPr lang="zh-CN" altLang="en-US" sz="4000" dirty="0" smtClean="0">
                <a:solidFill>
                  <a:schemeClr val="bg1"/>
                </a:solidFill>
              </a:rPr>
              <a:t>经关于基督耶稣的第一个宣告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3054"/>
            <a:ext cx="8016586" cy="526472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zh-CN" altLang="en-US" sz="3600" dirty="0" smtClean="0">
                <a:solidFill>
                  <a:schemeClr val="bg1"/>
                </a:solidFill>
              </a:rPr>
              <a:t>救赎的结局：基督完全得胜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女人的后裔要</a:t>
            </a:r>
            <a:r>
              <a:rPr lang="zh-CN" altLang="en-US" sz="3600" dirty="0" smtClean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伤你的头</a:t>
            </a: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，你要</a:t>
            </a:r>
            <a:r>
              <a:rPr lang="zh-CN" altLang="en-US" sz="3600" dirty="0" smtClean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伤他的脚跟</a:t>
            </a: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最</a:t>
            </a:r>
            <a:r>
              <a:rPr lang="zh-CN" altLang="en-US" sz="3600" dirty="0" smtClean="0">
                <a:solidFill>
                  <a:schemeClr val="bg1"/>
                </a:solidFill>
              </a:rPr>
              <a:t>终完全胜利是属于基督的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基督受</a:t>
            </a:r>
            <a:r>
              <a:rPr lang="zh-CN" altLang="en-US" sz="3600" dirty="0" smtClean="0">
                <a:solidFill>
                  <a:schemeClr val="bg1"/>
                </a:solidFill>
              </a:rPr>
              <a:t>苦、受</a:t>
            </a:r>
            <a:r>
              <a:rPr lang="zh-CN" altLang="en-US" sz="3600" dirty="0" smtClean="0">
                <a:solidFill>
                  <a:schemeClr val="bg1"/>
                </a:solidFill>
              </a:rPr>
              <a:t>死是神的计划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基督复</a:t>
            </a:r>
            <a:r>
              <a:rPr lang="zh-CN" altLang="en-US" sz="3600" dirty="0" smtClean="0">
                <a:solidFill>
                  <a:schemeClr val="bg1"/>
                </a:solidFill>
              </a:rPr>
              <a:t>活彻底打败魔鬼撒旦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515" r="7334"/>
          <a:stretch/>
        </p:blipFill>
        <p:spPr>
          <a:xfrm>
            <a:off x="4765964" y="3574473"/>
            <a:ext cx="4378035" cy="3283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94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圣</a:t>
            </a:r>
            <a:r>
              <a:rPr lang="zh-CN" altLang="en-US" sz="4000" dirty="0" smtClean="0">
                <a:solidFill>
                  <a:schemeClr val="bg1"/>
                </a:solidFill>
              </a:rPr>
              <a:t>经关于基督耶稣的第一个宣告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3054"/>
            <a:ext cx="8016586" cy="5264727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这是圣经最早关于基督的宣告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基督必会道成肉身降生为人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基</a:t>
            </a:r>
            <a:r>
              <a:rPr lang="zh-CN" altLang="en-US" sz="3600" dirty="0" smtClean="0">
                <a:solidFill>
                  <a:schemeClr val="bg1"/>
                </a:solidFill>
              </a:rPr>
              <a:t>督必会在</a:t>
            </a:r>
            <a:r>
              <a:rPr lang="zh-CN" altLang="en-US" sz="3600" dirty="0" smtClean="0">
                <a:solidFill>
                  <a:schemeClr val="bg1"/>
                </a:solidFill>
              </a:rPr>
              <a:t>十架</a:t>
            </a:r>
            <a:r>
              <a:rPr lang="zh-CN" altLang="en-US" sz="3600" dirty="0" smtClean="0">
                <a:solidFill>
                  <a:schemeClr val="bg1"/>
                </a:solidFill>
              </a:rPr>
              <a:t>上受苦受死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基</a:t>
            </a:r>
            <a:r>
              <a:rPr lang="zh-CN" altLang="en-US" sz="3600" dirty="0" smtClean="0">
                <a:solidFill>
                  <a:schemeClr val="bg1"/>
                </a:solidFill>
              </a:rPr>
              <a:t>督必将复活彻底战胜撒旦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515" r="7334"/>
          <a:stretch/>
        </p:blipFill>
        <p:spPr>
          <a:xfrm>
            <a:off x="4765964" y="3574473"/>
            <a:ext cx="4378035" cy="3283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947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应用：荣耀的盼望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3054"/>
            <a:ext cx="8016586" cy="526472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bg1"/>
                </a:solidFill>
              </a:rPr>
              <a:t>第一次盼望已经</a:t>
            </a:r>
            <a:r>
              <a:rPr lang="zh-CN" altLang="en-US" sz="3600" dirty="0">
                <a:solidFill>
                  <a:schemeClr val="bg1"/>
                </a:solidFill>
              </a:rPr>
              <a:t>完</a:t>
            </a:r>
            <a:r>
              <a:rPr lang="zh-CN" altLang="en-US" sz="3600" dirty="0" smtClean="0">
                <a:solidFill>
                  <a:schemeClr val="bg1"/>
                </a:solidFill>
              </a:rPr>
              <a:t>全实现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2017</a:t>
            </a:r>
            <a:r>
              <a:rPr lang="zh-CN" altLang="en-US" sz="3600" dirty="0" smtClean="0">
                <a:solidFill>
                  <a:schemeClr val="bg1"/>
                </a:solidFill>
              </a:rPr>
              <a:t>年前基督已经荣耀降生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及至</a:t>
            </a:r>
            <a:r>
              <a:rPr lang="zh-CN" altLang="en-US" sz="3600" dirty="0" smtClean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时候满足</a:t>
            </a: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，神就差遣他的儿子，为</a:t>
            </a:r>
            <a:r>
              <a:rPr lang="zh-CN" altLang="en-US" sz="3600" dirty="0" smtClean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女子所生</a:t>
            </a: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        </a:t>
            </a:r>
            <a:r>
              <a:rPr lang="zh-CN" altLang="en-US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加拉太书</a:t>
            </a:r>
            <a:r>
              <a:rPr lang="en-US" altLang="zh-CN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4:4</a:t>
            </a:r>
          </a:p>
          <a:p>
            <a:pPr marL="0" indent="0">
              <a:buNone/>
            </a:pPr>
            <a:r>
              <a:rPr lang="zh-CN" sz="3600" dirty="0" smtClean="0">
                <a:solidFill>
                  <a:srgbClr val="FFFF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道成了</a:t>
            </a:r>
            <a:r>
              <a:rPr lang="x-none" sz="3600" dirty="0" smtClean="0">
                <a:solidFill>
                  <a:srgbClr val="FFFF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肉身</a:t>
            </a:r>
            <a:r>
              <a:rPr lang="x-none" sz="3600" dirty="0" smtClean="0">
                <a:solidFill>
                  <a:schemeClr val="bg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，住在我们中间，充充满</a:t>
            </a:r>
            <a:r>
              <a:rPr lang="en-US" sz="3600" dirty="0" smtClean="0">
                <a:solidFill>
                  <a:schemeClr val="bg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x-none" sz="3600" dirty="0" smtClean="0">
                <a:solidFill>
                  <a:schemeClr val="bg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满的有恩典有真理。我们也见过他</a:t>
            </a:r>
            <a:r>
              <a:rPr lang="en-US" sz="3600" dirty="0" smtClean="0">
                <a:solidFill>
                  <a:schemeClr val="bg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bg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x-none" sz="3600" dirty="0" smtClean="0">
                <a:solidFill>
                  <a:schemeClr val="bg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的荣光，正是父独生子的荣光</a:t>
            </a:r>
            <a:r>
              <a:rPr lang="zh-CN" sz="3600" dirty="0" smtClean="0">
                <a:solidFill>
                  <a:schemeClr val="bg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3600" dirty="0" smtClean="0">
              <a:solidFill>
                <a:schemeClr val="bg1"/>
              </a:solidFill>
              <a:effectLst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6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zh-CN" altLang="en-US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约翰福音</a:t>
            </a:r>
            <a:r>
              <a:rPr lang="en-US" altLang="zh-CN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1:14</a:t>
            </a:r>
            <a:endParaRPr lang="en-US" altLang="zh-CN" sz="3600" dirty="0" smtClean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4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515" r="7334"/>
          <a:stretch/>
        </p:blipFill>
        <p:spPr>
          <a:xfrm>
            <a:off x="4765964" y="3574473"/>
            <a:ext cx="4378035" cy="3283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947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应用：荣耀的盼望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3054"/>
            <a:ext cx="8016586" cy="526472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bg1"/>
                </a:solidFill>
              </a:rPr>
              <a:t>第一次盼望已经</a:t>
            </a:r>
            <a:r>
              <a:rPr lang="zh-CN" altLang="en-US" sz="3600" dirty="0">
                <a:solidFill>
                  <a:schemeClr val="bg1"/>
                </a:solidFill>
              </a:rPr>
              <a:t>完</a:t>
            </a:r>
            <a:r>
              <a:rPr lang="zh-CN" altLang="en-US" sz="3600" dirty="0" smtClean="0">
                <a:solidFill>
                  <a:schemeClr val="bg1"/>
                </a:solidFill>
              </a:rPr>
              <a:t>全实现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我</a:t>
            </a:r>
            <a:r>
              <a:rPr lang="zh-CN" altLang="en-US" sz="3600" dirty="0">
                <a:solidFill>
                  <a:schemeClr val="bg1"/>
                </a:solidFill>
              </a:rPr>
              <a:t>们已</a:t>
            </a:r>
            <a:r>
              <a:rPr lang="zh-CN" altLang="en-US" sz="3600" dirty="0" smtClean="0">
                <a:solidFill>
                  <a:schemeClr val="bg1"/>
                </a:solidFill>
              </a:rPr>
              <a:t>经得到基督全备救恩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我</a:t>
            </a:r>
            <a:r>
              <a:rPr lang="zh-CN" altLang="en-US" sz="3600" dirty="0" smtClean="0">
                <a:solidFill>
                  <a:schemeClr val="bg1"/>
                </a:solidFill>
              </a:rPr>
              <a:t>们仍然等候救恩完全成就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</a:rPr>
              <a:t>（</a:t>
            </a:r>
            <a:r>
              <a:rPr lang="en-US" altLang="zh-CN" sz="3600" dirty="0" smtClean="0">
                <a:solidFill>
                  <a:schemeClr val="bg1"/>
                </a:solidFill>
              </a:rPr>
              <a:t>Already and not yet</a:t>
            </a:r>
            <a:r>
              <a:rPr lang="zh-CN" altLang="en-US" sz="3600" dirty="0" smtClean="0">
                <a:solidFill>
                  <a:schemeClr val="bg1"/>
                </a:solidFill>
              </a:rPr>
              <a:t>）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因</a:t>
            </a:r>
            <a:r>
              <a:rPr lang="zh-CN" altLang="en-US" sz="3600" dirty="0" smtClean="0">
                <a:solidFill>
                  <a:schemeClr val="bg1"/>
                </a:solidFill>
              </a:rPr>
              <a:t>此我们依然在盼望等待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515" r="7334"/>
          <a:stretch/>
        </p:blipFill>
        <p:spPr>
          <a:xfrm>
            <a:off x="4765964" y="3574473"/>
            <a:ext cx="4378035" cy="3283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947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应用：荣耀的盼望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3054"/>
            <a:ext cx="8016586" cy="526472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 sz="3600" dirty="0">
                <a:solidFill>
                  <a:schemeClr val="bg1"/>
                </a:solidFill>
              </a:rPr>
              <a:t>我</a:t>
            </a:r>
            <a:r>
              <a:rPr lang="zh-CN" altLang="en-US" sz="3600" dirty="0" smtClean="0">
                <a:solidFill>
                  <a:schemeClr val="bg1"/>
                </a:solidFill>
              </a:rPr>
              <a:t>们等候盼望基督第二次降临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圣经应许基督必将再来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x-none" sz="3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我若去为你们预备了地方，就</a:t>
            </a:r>
            <a:r>
              <a:rPr lang="x-none" sz="36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必再来</a:t>
            </a:r>
            <a:r>
              <a:rPr lang="x-none" sz="3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接你们到我那里去，我在那里，叫你们也在那里</a:t>
            </a:r>
            <a:r>
              <a:rPr lang="x-none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      </a:t>
            </a:r>
            <a:r>
              <a:rPr lang="zh-CN" altLang="en-US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约</a:t>
            </a:r>
            <a:r>
              <a:rPr lang="zh-CN" altLang="en-US" dirty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翰福音</a:t>
            </a:r>
            <a:r>
              <a:rPr lang="en-US" altLang="zh-CN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14:3</a:t>
            </a:r>
            <a:endParaRPr lang="en-US" sz="3600" dirty="0" smtClean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x-none" sz="3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这离开你们被接升天的耶稣，你们见他怎样往天上去，</a:t>
            </a:r>
            <a:r>
              <a:rPr lang="x-none" sz="36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他还要怎样来</a:t>
            </a:r>
            <a:r>
              <a:rPr lang="x-none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sz="3600" dirty="0" smtClean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      使徒行传</a:t>
            </a:r>
            <a:r>
              <a:rPr lang="en-US" altLang="zh-CN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1:11</a:t>
            </a:r>
            <a:endParaRPr lang="en-US" altLang="zh-CN" sz="3600" dirty="0" smtClean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515" r="7334"/>
          <a:stretch/>
        </p:blipFill>
        <p:spPr>
          <a:xfrm>
            <a:off x="4765964" y="3574473"/>
            <a:ext cx="4378035" cy="3283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947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应用：荣耀的盼望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3054"/>
            <a:ext cx="8016586" cy="526472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 sz="3600" dirty="0">
                <a:solidFill>
                  <a:schemeClr val="bg1"/>
                </a:solidFill>
              </a:rPr>
              <a:t>我</a:t>
            </a:r>
            <a:r>
              <a:rPr lang="zh-CN" altLang="en-US" sz="3600" dirty="0" smtClean="0">
                <a:solidFill>
                  <a:schemeClr val="bg1"/>
                </a:solidFill>
              </a:rPr>
              <a:t>们等候盼望基督第二次降临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主</a:t>
            </a:r>
            <a:r>
              <a:rPr lang="zh-CN" altLang="en-US" sz="3600" dirty="0" smtClean="0">
                <a:solidFill>
                  <a:schemeClr val="bg1"/>
                </a:solidFill>
              </a:rPr>
              <a:t>再来将完全成就救恩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将来要向那等候他的人第二次显现，并与罪无关，乃是</a:t>
            </a:r>
            <a:r>
              <a:rPr lang="zh-CN" altLang="en-US" sz="3600" dirty="0" smtClean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为拯救他们</a:t>
            </a: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dirty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来</a:t>
            </a:r>
            <a:r>
              <a:rPr lang="en-US" altLang="zh-CN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9:28</a:t>
            </a:r>
            <a:endParaRPr lang="en-US" sz="3600" dirty="0" smtClean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8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515" r="7334"/>
          <a:stretch/>
        </p:blipFill>
        <p:spPr>
          <a:xfrm>
            <a:off x="4765964" y="3574473"/>
            <a:ext cx="4378035" cy="3283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947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应用：荣耀的盼望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3054"/>
            <a:ext cx="8016586" cy="526472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 sz="3600" dirty="0">
                <a:solidFill>
                  <a:schemeClr val="bg1"/>
                </a:solidFill>
              </a:rPr>
              <a:t>我</a:t>
            </a:r>
            <a:r>
              <a:rPr lang="zh-CN" altLang="en-US" sz="3600" dirty="0" smtClean="0">
                <a:solidFill>
                  <a:schemeClr val="bg1"/>
                </a:solidFill>
              </a:rPr>
              <a:t>们等候盼望基督第二次降临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主再来时将赋予我们新的身体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死人复活也是这样：所种的是必朽坏的，复活的是不朽坏的；所种的是羞辱的，复活的是荣耀的；所种的是软弱的，复活的是强壮的；所种的是血气的身体，复活的是灵性的身体。</a:t>
            </a:r>
            <a:r>
              <a:rPr lang="zh-CN" altLang="en-US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</a:t>
            </a:r>
            <a:endParaRPr lang="en-US" altLang="zh-CN" dirty="0" smtClean="0">
              <a:solidFill>
                <a:prstClr val="white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     </a:t>
            </a:r>
            <a:r>
              <a:rPr lang="zh-CN" altLang="en-US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林前</a:t>
            </a:r>
            <a:r>
              <a:rPr lang="en-US" altLang="zh-CN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15:42-44</a:t>
            </a:r>
            <a:endParaRPr lang="en-US" altLang="zh-CN" sz="3600" dirty="0" smtClean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9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515" r="7334"/>
          <a:stretch/>
        </p:blipFill>
        <p:spPr>
          <a:xfrm>
            <a:off x="4765964" y="3574473"/>
            <a:ext cx="4378035" cy="3283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947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应用：荣耀的盼望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3054"/>
            <a:ext cx="8016586" cy="526472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 sz="3600" dirty="0">
                <a:solidFill>
                  <a:schemeClr val="bg1"/>
                </a:solidFill>
              </a:rPr>
              <a:t>我</a:t>
            </a:r>
            <a:r>
              <a:rPr lang="zh-CN" altLang="en-US" sz="3600" dirty="0" smtClean="0">
                <a:solidFill>
                  <a:schemeClr val="bg1"/>
                </a:solidFill>
              </a:rPr>
              <a:t>们等候盼望基督第二次降临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主再来时将接我们与他永远同在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以後我们这活著还存留的人必和他们一同被提到云里，在空中与主相遇。这样，我们就要</a:t>
            </a:r>
            <a:r>
              <a:rPr lang="zh-CN" altLang="en-US" sz="3600" dirty="0" smtClean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和主永远同在</a:t>
            </a: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</a:t>
            </a:r>
            <a:r>
              <a:rPr lang="zh-CN" altLang="en-US" dirty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帖</a:t>
            </a:r>
            <a:r>
              <a:rPr lang="zh-CN" altLang="en-US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前</a:t>
            </a:r>
            <a:r>
              <a:rPr lang="en-US" altLang="zh-CN" dirty="0" smtClean="0">
                <a:solidFill>
                  <a:prstClr val="whit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4:17</a:t>
            </a:r>
            <a:endParaRPr lang="en-US" altLang="zh-CN" sz="3600" dirty="0" smtClean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515" r="7334"/>
          <a:stretch/>
        </p:blipFill>
        <p:spPr>
          <a:xfrm>
            <a:off x="4765964" y="3574473"/>
            <a:ext cx="4378035" cy="3283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947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应用：荣耀的盼望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3054"/>
            <a:ext cx="8016586" cy="526472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zh-CN" altLang="en-US" sz="3600" dirty="0">
                <a:solidFill>
                  <a:schemeClr val="bg1"/>
                </a:solidFill>
              </a:rPr>
              <a:t>我</a:t>
            </a:r>
            <a:r>
              <a:rPr lang="zh-CN" altLang="en-US" sz="3600" dirty="0" smtClean="0">
                <a:solidFill>
                  <a:schemeClr val="bg1"/>
                </a:solidFill>
              </a:rPr>
              <a:t>们在荣耀盼望中警醒等候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第一</a:t>
            </a:r>
            <a:r>
              <a:rPr lang="zh-CN" altLang="en-US" sz="3600" dirty="0" smtClean="0">
                <a:solidFill>
                  <a:schemeClr val="bg1"/>
                </a:solidFill>
              </a:rPr>
              <a:t>次盼望中经历的罪仍在猖獗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我</a:t>
            </a:r>
            <a:r>
              <a:rPr lang="zh-CN" altLang="en-US" sz="3600" dirty="0" smtClean="0">
                <a:solidFill>
                  <a:schemeClr val="bg1"/>
                </a:solidFill>
              </a:rPr>
              <a:t>们必须让生命分别为圣归向神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主已经完全得胜</a:t>
            </a:r>
            <a:r>
              <a:rPr lang="en-US" altLang="zh-CN" sz="3600" dirty="0" smtClean="0">
                <a:solidFill>
                  <a:schemeClr val="bg1"/>
                </a:solidFill>
              </a:rPr>
              <a:t>·</a:t>
            </a:r>
            <a:r>
              <a:rPr lang="zh-CN" altLang="en-US" sz="3600" dirty="0" smtClean="0">
                <a:solidFill>
                  <a:schemeClr val="bg1"/>
                </a:solidFill>
              </a:rPr>
              <a:t>撒旦终将受惩罚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他捉住那龙，就是古蛇，又叫魔鬼，也叫撒旦，</a:t>
            </a:r>
            <a:r>
              <a:rPr lang="en-US" altLang="zh-CN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把他扔进无底坑里。</a:t>
            </a:r>
            <a:endParaRPr lang="en-US" altLang="zh-CN" sz="3600" dirty="0" smtClean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     	</a:t>
            </a:r>
            <a:r>
              <a:rPr lang="zh-CN" altLang="en-US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启示录</a:t>
            </a:r>
            <a:r>
              <a:rPr lang="en-US" altLang="zh-CN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20</a:t>
            </a:r>
            <a:r>
              <a:rPr lang="en-US" altLang="zh-CN" dirty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zh-CN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endParaRPr lang="en-US" altLang="zh-CN" sz="3600" dirty="0" smtClean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3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3909" b="25263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778" y="692727"/>
            <a:ext cx="8016586" cy="5264727"/>
          </a:xfrm>
          <a:effectLst>
            <a:glow rad="152400">
              <a:schemeClr val="tx1"/>
            </a:glow>
          </a:effectLst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800" dirty="0" smtClean="0">
                <a:solidFill>
                  <a:schemeClr val="bg1"/>
                </a:solidFill>
                <a:effectLst>
                  <a:glow rad="127000">
                    <a:srgbClr val="310B01"/>
                  </a:glow>
                </a:effectLst>
              </a:rPr>
              <a:t>愿</a:t>
            </a:r>
            <a:r>
              <a:rPr lang="zh-CN" altLang="en-US" sz="4800" dirty="0">
                <a:solidFill>
                  <a:schemeClr val="bg1"/>
                </a:solidFill>
                <a:effectLst>
                  <a:glow rad="127000">
                    <a:srgbClr val="310B01"/>
                  </a:glow>
                </a:effectLst>
              </a:rPr>
              <a:t>我</a:t>
            </a:r>
            <a:r>
              <a:rPr lang="zh-CN" altLang="en-US" sz="4800" dirty="0" smtClean="0">
                <a:solidFill>
                  <a:schemeClr val="bg1"/>
                </a:solidFill>
                <a:effectLst>
                  <a:glow rad="127000">
                    <a:srgbClr val="310B01"/>
                  </a:glow>
                </a:effectLst>
              </a:rPr>
              <a:t>们永远</a:t>
            </a:r>
            <a:endParaRPr lang="en-US" altLang="zh-CN" sz="4800" dirty="0" smtClean="0">
              <a:solidFill>
                <a:schemeClr val="bg1"/>
              </a:solidFill>
              <a:effectLst>
                <a:glow rad="127000">
                  <a:srgbClr val="310B01"/>
                </a:glo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4800" dirty="0" smtClean="0">
              <a:solidFill>
                <a:schemeClr val="bg1"/>
              </a:solidFill>
              <a:effectLst>
                <a:glow rad="127000">
                  <a:srgbClr val="310B01"/>
                </a:glo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4800" dirty="0" smtClean="0">
                <a:solidFill>
                  <a:schemeClr val="bg1"/>
                </a:solidFill>
                <a:effectLst>
                  <a:glow rad="127000">
                    <a:srgbClr val="310B01"/>
                  </a:glow>
                </a:effectLst>
              </a:rPr>
              <a:t>定睛在荣耀盼望上</a:t>
            </a:r>
            <a:endParaRPr lang="en-US" altLang="zh-CN" sz="4800" dirty="0" smtClean="0">
              <a:solidFill>
                <a:schemeClr val="bg1"/>
              </a:solidFill>
              <a:effectLst>
                <a:glow rad="127000">
                  <a:srgbClr val="310B01"/>
                </a:glow>
              </a:effectLst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4800" dirty="0">
                <a:solidFill>
                  <a:schemeClr val="bg1"/>
                </a:solidFill>
                <a:effectLst>
                  <a:glow rad="127000">
                    <a:srgbClr val="310B01"/>
                  </a:glow>
                </a:effectLst>
              </a:rPr>
              <a:t>活</a:t>
            </a:r>
            <a:r>
              <a:rPr lang="zh-CN" altLang="en-US" sz="4800" dirty="0" smtClean="0">
                <a:solidFill>
                  <a:schemeClr val="bg1"/>
                </a:solidFill>
                <a:effectLst>
                  <a:glow rad="127000">
                    <a:srgbClr val="310B01"/>
                  </a:glow>
                </a:effectLst>
              </a:rPr>
              <a:t>在荣耀盼望中</a:t>
            </a:r>
            <a:endParaRPr lang="en-US" altLang="zh-CN" sz="4800" dirty="0" smtClean="0">
              <a:solidFill>
                <a:schemeClr val="bg1"/>
              </a:solidFill>
              <a:effectLst>
                <a:glow rad="127000">
                  <a:srgbClr val="310B01"/>
                </a:glow>
              </a:effectLst>
            </a:endParaRPr>
          </a:p>
          <a:p>
            <a:pPr marL="0" indent="0">
              <a:buNone/>
            </a:pPr>
            <a:endParaRPr lang="en-US" altLang="zh-CN" sz="4800" dirty="0" smtClean="0">
              <a:solidFill>
                <a:schemeClr val="bg1"/>
              </a:solidFill>
              <a:effectLst>
                <a:glow rad="127000">
                  <a:srgbClr val="310B01"/>
                </a:glow>
              </a:effectLst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4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515" r="7334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947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导言：</a:t>
            </a:r>
            <a:r>
              <a:rPr lang="en-US" sz="4000" dirty="0" smtClean="0">
                <a:solidFill>
                  <a:schemeClr val="bg1"/>
                </a:solidFill>
              </a:rPr>
              <a:t>Advent – </a:t>
            </a:r>
            <a:r>
              <a:rPr lang="zh-CN" altLang="en-US" sz="4000" dirty="0">
                <a:solidFill>
                  <a:schemeClr val="bg1"/>
                </a:solidFill>
              </a:rPr>
              <a:t>基督降</a:t>
            </a:r>
            <a:r>
              <a:rPr lang="zh-CN" altLang="en-US" sz="4000" dirty="0" smtClean="0">
                <a:solidFill>
                  <a:schemeClr val="bg1"/>
                </a:solidFill>
              </a:rPr>
              <a:t>临节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3055"/>
            <a:ext cx="7886700" cy="4943908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传统教会的传统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对弥赛亚的盼望等候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重</a:t>
            </a:r>
            <a:r>
              <a:rPr lang="zh-CN" altLang="en-US" sz="3600" dirty="0" smtClean="0">
                <a:solidFill>
                  <a:schemeClr val="bg1"/>
                </a:solidFill>
              </a:rPr>
              <a:t>温基督第一次降临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思考基督再</a:t>
            </a:r>
            <a:r>
              <a:rPr lang="zh-CN" altLang="en-US" sz="3600" dirty="0">
                <a:solidFill>
                  <a:schemeClr val="bg1"/>
                </a:solidFill>
              </a:rPr>
              <a:t>来的盼</a:t>
            </a:r>
            <a:r>
              <a:rPr lang="zh-CN" altLang="en-US" sz="3600" dirty="0" smtClean="0">
                <a:solidFill>
                  <a:schemeClr val="bg1"/>
                </a:solidFill>
              </a:rPr>
              <a:t>望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8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515" r="7334"/>
          <a:stretch/>
        </p:blipFill>
        <p:spPr>
          <a:xfrm>
            <a:off x="0" y="-1"/>
            <a:ext cx="9143999" cy="68580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1164"/>
            <a:ext cx="7886700" cy="5525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耶</a:t>
            </a:r>
            <a:r>
              <a:rPr lang="zh-CN" altLang="en-US" sz="3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和</a:t>
            </a: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华神</a:t>
            </a:r>
            <a:r>
              <a:rPr lang="zh-CN" altLang="en-US" sz="3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对蛇说：你既做了这事，就必受咒诅，比一切的牲畜野兽更甚。你必用肚子行走，终身吃土</a:t>
            </a: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。我</a:t>
            </a:r>
            <a:r>
              <a:rPr lang="zh-CN" altLang="en-US" sz="3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又要叫你和女人彼此为仇；你的後裔和女人的後裔也彼此为仇。女人的後裔要伤你的头；你要伤他的脚跟</a:t>
            </a:r>
            <a:r>
              <a:rPr lang="zh-CN" altLang="en-US" sz="3600" dirty="0" smtClean="0">
                <a:solidFill>
                  <a:schemeClr val="bg1"/>
                </a:solidFill>
              </a:rPr>
              <a:t>。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                              </a:t>
            </a:r>
            <a:r>
              <a:rPr lang="zh-CN" altLang="en-US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创世记</a:t>
            </a:r>
            <a:r>
              <a:rPr lang="en-US" altLang="zh-CN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3:14-15</a:t>
            </a:r>
            <a:endParaRPr lang="zh-CN" altLang="en-US" sz="36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6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226 0.224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112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515" r="7334"/>
          <a:stretch/>
        </p:blipFill>
        <p:spPr>
          <a:xfrm>
            <a:off x="4765964" y="3574473"/>
            <a:ext cx="4378035" cy="3283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947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圣经关于基督耶稣的第一个宣告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3055"/>
            <a:ext cx="7886700" cy="494390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bg1"/>
                </a:solidFill>
              </a:rPr>
              <a:t>救赎的必要：犯罪堕落的开始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蛇（魔鬼撒旦）的诱惑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人做</a:t>
            </a:r>
            <a:r>
              <a:rPr lang="zh-CN" altLang="en-US" sz="3600" dirty="0" smtClean="0">
                <a:solidFill>
                  <a:schemeClr val="bg1"/>
                </a:solidFill>
              </a:rPr>
              <a:t>出错</a:t>
            </a:r>
            <a:r>
              <a:rPr lang="zh-CN" altLang="en-US" sz="3600" dirty="0" smtClean="0">
                <a:solidFill>
                  <a:schemeClr val="bg1"/>
                </a:solidFill>
              </a:rPr>
              <a:t>误抉</a:t>
            </a:r>
            <a:r>
              <a:rPr lang="zh-CN" altLang="en-US" sz="3600" dirty="0" smtClean="0">
                <a:solidFill>
                  <a:schemeClr val="bg1"/>
                </a:solidFill>
              </a:rPr>
              <a:t>择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人试</a:t>
            </a:r>
            <a:r>
              <a:rPr lang="zh-CN" altLang="en-US" sz="3600" dirty="0" smtClean="0">
                <a:solidFill>
                  <a:schemeClr val="bg1"/>
                </a:solidFill>
              </a:rPr>
              <a:t>图与神同等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神与</a:t>
            </a:r>
            <a:r>
              <a:rPr lang="zh-CN" altLang="en-US" sz="3600" dirty="0" smtClean="0">
                <a:solidFill>
                  <a:schemeClr val="bg1"/>
                </a:solidFill>
              </a:rPr>
              <a:t>人关</a:t>
            </a:r>
            <a:r>
              <a:rPr lang="zh-CN" altLang="en-US" sz="3600" dirty="0" smtClean="0">
                <a:solidFill>
                  <a:schemeClr val="bg1"/>
                </a:solidFill>
              </a:rPr>
              <a:t>系破</a:t>
            </a:r>
            <a:r>
              <a:rPr lang="zh-CN" altLang="en-US" sz="3600" dirty="0" smtClean="0">
                <a:solidFill>
                  <a:schemeClr val="bg1"/>
                </a:solidFill>
              </a:rPr>
              <a:t>裂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3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515" r="7334"/>
          <a:stretch/>
        </p:blipFill>
        <p:spPr>
          <a:xfrm>
            <a:off x="4765964" y="3574473"/>
            <a:ext cx="4378035" cy="3283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94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圣</a:t>
            </a:r>
            <a:r>
              <a:rPr lang="zh-CN" altLang="en-US" sz="4000" dirty="0" smtClean="0">
                <a:solidFill>
                  <a:schemeClr val="bg1"/>
                </a:solidFill>
              </a:rPr>
              <a:t>经关于基督耶稣的第一个宣告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3055"/>
            <a:ext cx="7886700" cy="494390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 sz="3600" dirty="0" smtClean="0">
                <a:solidFill>
                  <a:schemeClr val="bg1"/>
                </a:solidFill>
              </a:rPr>
              <a:t>救赎的预备：女人的后裔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神早</a:t>
            </a:r>
            <a:r>
              <a:rPr lang="zh-CN" altLang="en-US" sz="3600" dirty="0" smtClean="0">
                <a:solidFill>
                  <a:schemeClr val="bg1"/>
                </a:solidFill>
              </a:rPr>
              <a:t>已为此制定了救赎计划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对蛇</a:t>
            </a:r>
            <a:r>
              <a:rPr lang="zh-CN" altLang="en-US" sz="3600" dirty="0" smtClean="0">
                <a:solidFill>
                  <a:schemeClr val="bg1"/>
                </a:solidFill>
              </a:rPr>
              <a:t>的咒诅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宣</a:t>
            </a:r>
            <a:r>
              <a:rPr lang="zh-CN" altLang="en-US" sz="3600" dirty="0" smtClean="0">
                <a:solidFill>
                  <a:schemeClr val="bg1"/>
                </a:solidFill>
              </a:rPr>
              <a:t>布女人的后裔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3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你的后裔和</a:t>
            </a:r>
            <a:r>
              <a:rPr lang="zh-CN" altLang="en-US" sz="36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女人的后裔</a:t>
            </a:r>
            <a:r>
              <a:rPr lang="zh-CN" altLang="en-US" sz="3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也彼此为仇。</a:t>
            </a:r>
            <a:r>
              <a:rPr lang="zh-CN" altLang="en-US" sz="36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女人的后裔</a:t>
            </a:r>
            <a:r>
              <a:rPr lang="zh-CN" altLang="en-US" sz="3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要伤你的头，你要伤他的脚跟。</a:t>
            </a:r>
            <a:endParaRPr lang="en-US" sz="3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515" r="7334"/>
          <a:stretch/>
        </p:blipFill>
        <p:spPr>
          <a:xfrm>
            <a:off x="4765964" y="3574473"/>
            <a:ext cx="4378035" cy="3283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94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圣</a:t>
            </a:r>
            <a:r>
              <a:rPr lang="zh-CN" altLang="en-US" sz="4000" dirty="0" smtClean="0">
                <a:solidFill>
                  <a:schemeClr val="bg1"/>
                </a:solidFill>
              </a:rPr>
              <a:t>经关于基督耶稣的第一个宣告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3055"/>
            <a:ext cx="7886700" cy="494390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 sz="3600" dirty="0" smtClean="0">
                <a:solidFill>
                  <a:schemeClr val="bg1"/>
                </a:solidFill>
              </a:rPr>
              <a:t>救赎的预备：女人的后裔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“女人的后裔”是特别的概念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旧</a:t>
            </a:r>
            <a:r>
              <a:rPr lang="zh-CN" altLang="en-US" sz="3600" dirty="0" smtClean="0">
                <a:solidFill>
                  <a:schemeClr val="bg1"/>
                </a:solidFill>
              </a:rPr>
              <a:t>约的预言：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x-none" sz="3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必有童女怀孕生子，给他起名叫以马内利</a:t>
            </a: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         </a:t>
            </a:r>
            <a:r>
              <a:rPr lang="zh-CN" altLang="en-US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（以赛亚书</a:t>
            </a:r>
            <a:r>
              <a:rPr lang="en-US" altLang="zh-CN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7:14</a:t>
            </a:r>
            <a:r>
              <a:rPr lang="zh-CN" altLang="en-US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sz="36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9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515" r="7334"/>
          <a:stretch/>
        </p:blipFill>
        <p:spPr>
          <a:xfrm>
            <a:off x="4765964" y="3574473"/>
            <a:ext cx="4378035" cy="3283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94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圣</a:t>
            </a:r>
            <a:r>
              <a:rPr lang="zh-CN" altLang="en-US" sz="4000" dirty="0" smtClean="0">
                <a:solidFill>
                  <a:schemeClr val="bg1"/>
                </a:solidFill>
              </a:rPr>
              <a:t>经关于基督耶稣的第一个宣告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3054"/>
            <a:ext cx="8016586" cy="526472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 sz="3600" dirty="0" smtClean="0">
                <a:solidFill>
                  <a:schemeClr val="bg1"/>
                </a:solidFill>
              </a:rPr>
              <a:t>救赎的预备：女人的后裔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新约的应验：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所怀的孕是从圣灵来的，他将要生一个儿子，你要给他起名叫耶稣，因他要将自己的百姓从罪恶里救出来。这一切的事成就是要应验主藉先知所说的</a:t>
            </a:r>
            <a:r>
              <a:rPr lang="en-US" altLang="zh-CN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话，说：「必有童女怀孕生子；</a:t>
            </a:r>
            <a:r>
              <a:rPr lang="en-US" altLang="zh-CN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人要称他的名为以马内利。」。</a:t>
            </a:r>
            <a:endParaRPr lang="en-US" altLang="zh-CN" sz="3600" dirty="0" smtClean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       </a:t>
            </a:r>
            <a:r>
              <a:rPr lang="zh-CN" altLang="en-US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马太福音</a:t>
            </a:r>
            <a:r>
              <a:rPr lang="en-US" altLang="zh-CN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1:20-22</a:t>
            </a:r>
            <a:endParaRPr lang="en-US" sz="36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515" r="7334"/>
          <a:stretch/>
        </p:blipFill>
        <p:spPr>
          <a:xfrm>
            <a:off x="4765964" y="3574473"/>
            <a:ext cx="4378035" cy="3283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94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圣</a:t>
            </a:r>
            <a:r>
              <a:rPr lang="zh-CN" altLang="en-US" sz="4000" dirty="0" smtClean="0">
                <a:solidFill>
                  <a:schemeClr val="bg1"/>
                </a:solidFill>
              </a:rPr>
              <a:t>经关于基督耶稣的第一个宣告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3054"/>
            <a:ext cx="8016586" cy="526472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 sz="3600" dirty="0" smtClean="0">
                <a:solidFill>
                  <a:schemeClr val="bg1"/>
                </a:solidFill>
              </a:rPr>
              <a:t>救赎的预备：女人的后裔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“女人的后裔”就是耶稣基督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基督道成肉身是神的救赎计划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‘</a:t>
            </a:r>
            <a:r>
              <a:rPr lang="en-US" altLang="zh-CN" sz="3600" b="1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…</a:t>
            </a:r>
            <a:r>
              <a:rPr lang="zh-CN" altLang="en-US" sz="3600" b="1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我信我主耶稣基督，上帝的独生子，由童</a:t>
            </a:r>
            <a:r>
              <a:rPr lang="zh-CN" altLang="en-US" sz="3600" b="1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贞女马利亚所生</a:t>
            </a:r>
            <a:r>
              <a:rPr lang="en-US" altLang="zh-CN" sz="3600" b="1" dirty="0" smtClean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…</a:t>
            </a:r>
            <a:r>
              <a:rPr lang="en-US" altLang="zh-CN" sz="3600" dirty="0" smtClean="0">
                <a:solidFill>
                  <a:schemeClr val="bg1"/>
                </a:solidFill>
              </a:rPr>
              <a:t>’    </a:t>
            </a:r>
            <a:r>
              <a:rPr lang="en-US" altLang="zh-CN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使徒信经</a:t>
            </a:r>
            <a:endParaRPr lang="en-US" altLang="zh-CN" sz="3600" dirty="0" smtClean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515" r="7334"/>
          <a:stretch/>
        </p:blipFill>
        <p:spPr>
          <a:xfrm>
            <a:off x="4765964" y="3574473"/>
            <a:ext cx="4378035" cy="3283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947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圣</a:t>
            </a:r>
            <a:r>
              <a:rPr lang="zh-CN" altLang="en-US" sz="4000" dirty="0" smtClean="0">
                <a:solidFill>
                  <a:schemeClr val="bg1"/>
                </a:solidFill>
              </a:rPr>
              <a:t>经关于基督耶稣的第一个宣告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3054"/>
            <a:ext cx="8016586" cy="526472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zh-CN" altLang="en-US" sz="3600" dirty="0" smtClean="0">
                <a:solidFill>
                  <a:schemeClr val="bg1"/>
                </a:solidFill>
              </a:rPr>
              <a:t>救赎的性质：属灵的争战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你的后裔和女人的后裔也</a:t>
            </a:r>
            <a:r>
              <a:rPr lang="zh-CN" altLang="en-US" sz="3600" dirty="0" smtClean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彼此为仇</a:t>
            </a: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基督耶</a:t>
            </a:r>
            <a:r>
              <a:rPr lang="zh-CN" altLang="en-US" sz="3600" dirty="0" smtClean="0">
                <a:solidFill>
                  <a:schemeClr val="bg1"/>
                </a:solidFill>
              </a:rPr>
              <a:t>稣与魔鬼撒旦本质上对立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从伊甸园开始争战一直持续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到大</a:t>
            </a:r>
            <a:r>
              <a:rPr lang="zh-CN" altLang="en-US" sz="3600" dirty="0">
                <a:solidFill>
                  <a:schemeClr val="bg1"/>
                </a:solidFill>
              </a:rPr>
              <a:t>审</a:t>
            </a:r>
            <a:r>
              <a:rPr lang="zh-CN" altLang="en-US" sz="3600" dirty="0" smtClean="0">
                <a:solidFill>
                  <a:schemeClr val="bg1"/>
                </a:solidFill>
              </a:rPr>
              <a:t>判日子撒旦才会被消灭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5448-E0DF-436E-97A5-72DFB4FFB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2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1333</Words>
  <Application>Microsoft Office PowerPoint</Application>
  <PresentationFormat>On-screen Show (4:3)</PresentationFormat>
  <Paragraphs>116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FangSong</vt:lpstr>
      <vt:lpstr>KaiTi</vt:lpstr>
      <vt:lpstr>黑体</vt:lpstr>
      <vt:lpstr>SimSun</vt:lpstr>
      <vt:lpstr>Arial</vt:lpstr>
      <vt:lpstr>Calibri</vt:lpstr>
      <vt:lpstr>Times New Roman</vt:lpstr>
      <vt:lpstr>Office Theme</vt:lpstr>
      <vt:lpstr>荣 耀 的 盼 望</vt:lpstr>
      <vt:lpstr>导言：Advent – 基督降临节</vt:lpstr>
      <vt:lpstr>PowerPoint Presentation</vt:lpstr>
      <vt:lpstr>圣经关于基督耶稣的第一个宣告</vt:lpstr>
      <vt:lpstr>圣经关于基督耶稣的第一个宣告</vt:lpstr>
      <vt:lpstr>圣经关于基督耶稣的第一个宣告</vt:lpstr>
      <vt:lpstr>圣经关于基督耶稣的第一个宣告</vt:lpstr>
      <vt:lpstr>圣经关于基督耶稣的第一个宣告</vt:lpstr>
      <vt:lpstr>圣经关于基督耶稣的第一个宣告</vt:lpstr>
      <vt:lpstr>圣经关于基督耶稣的第一个宣告</vt:lpstr>
      <vt:lpstr>圣经关于基督耶稣的第一个宣告</vt:lpstr>
      <vt:lpstr>应用：荣耀的盼望</vt:lpstr>
      <vt:lpstr>应用：荣耀的盼望</vt:lpstr>
      <vt:lpstr>应用：荣耀的盼望</vt:lpstr>
      <vt:lpstr>应用：荣耀的盼望</vt:lpstr>
      <vt:lpstr>应用：荣耀的盼望</vt:lpstr>
      <vt:lpstr>应用：荣耀的盼望</vt:lpstr>
      <vt:lpstr>应用：荣耀的盼望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荣耀的盼望</dc:title>
  <dc:creator>DonLi</dc:creator>
  <cp:lastModifiedBy>DonLi</cp:lastModifiedBy>
  <cp:revision>42</cp:revision>
  <dcterms:created xsi:type="dcterms:W3CDTF">2017-11-28T15:55:55Z</dcterms:created>
  <dcterms:modified xsi:type="dcterms:W3CDTF">2017-12-17T12:45:54Z</dcterms:modified>
</cp:coreProperties>
</file>