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  <p:sldMasterId id="2147483877" r:id="rId2"/>
  </p:sldMasterIdLst>
  <p:notesMasterIdLst>
    <p:notesMasterId r:id="rId29"/>
  </p:notesMasterIdLst>
  <p:sldIdLst>
    <p:sldId id="256" r:id="rId3"/>
    <p:sldId id="473" r:id="rId4"/>
    <p:sldId id="509" r:id="rId5"/>
    <p:sldId id="484" r:id="rId6"/>
    <p:sldId id="485" r:id="rId7"/>
    <p:sldId id="513" r:id="rId8"/>
    <p:sldId id="519" r:id="rId9"/>
    <p:sldId id="486" r:id="rId10"/>
    <p:sldId id="516" r:id="rId11"/>
    <p:sldId id="487" r:id="rId12"/>
    <p:sldId id="507" r:id="rId13"/>
    <p:sldId id="497" r:id="rId14"/>
    <p:sldId id="488" r:id="rId15"/>
    <p:sldId id="520" r:id="rId16"/>
    <p:sldId id="489" r:id="rId17"/>
    <p:sldId id="490" r:id="rId18"/>
    <p:sldId id="518" r:id="rId19"/>
    <p:sldId id="491" r:id="rId20"/>
    <p:sldId id="517" r:id="rId21"/>
    <p:sldId id="493" r:id="rId22"/>
    <p:sldId id="494" r:id="rId23"/>
    <p:sldId id="501" r:id="rId24"/>
    <p:sldId id="502" r:id="rId25"/>
    <p:sldId id="503" r:id="rId26"/>
    <p:sldId id="504" r:id="rId27"/>
    <p:sldId id="505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A920D-DF3F-BD4F-89AB-E77E99086F96}">
          <p14:sldIdLst>
            <p14:sldId id="256"/>
            <p14:sldId id="473"/>
            <p14:sldId id="509"/>
            <p14:sldId id="484"/>
            <p14:sldId id="485"/>
            <p14:sldId id="513"/>
            <p14:sldId id="519"/>
            <p14:sldId id="486"/>
            <p14:sldId id="516"/>
            <p14:sldId id="487"/>
            <p14:sldId id="507"/>
            <p14:sldId id="497"/>
            <p14:sldId id="488"/>
            <p14:sldId id="520"/>
            <p14:sldId id="489"/>
            <p14:sldId id="490"/>
            <p14:sldId id="518"/>
            <p14:sldId id="491"/>
            <p14:sldId id="517"/>
            <p14:sldId id="493"/>
            <p14:sldId id="494"/>
            <p14:sldId id="501"/>
            <p14:sldId id="502"/>
            <p14:sldId id="50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73" d="100"/>
          <a:sy n="73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361C-25B7-41A8-93DA-E209041C87E7}" type="datetimeFigureOut">
              <a:rPr lang="en-CA" smtClean="0"/>
              <a:t>18-02-24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7EDA-2BC4-4FAB-9B70-8FB4B1F65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6309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1589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2290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D8D91A-A2EE-4B54-B3C6-F6C67903BA9C}" type="datetime1">
              <a:rPr lang="en-US" smtClean="0"/>
              <a:pPr/>
              <a:t>18-02-24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BB47B5-C739-4DAE-AACD-CC58CA843AC4}" type="datetime1">
              <a:rPr lang="en-US" smtClean="0"/>
              <a:pPr/>
              <a:t>18-02-24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0D3E6-EF16-4488-94A4-211508FE4682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273C2C-6BD0-40EC-8D8D-4D51F089C5EB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7101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D377F5C-EDA7-4864-9756-35769B0E62CF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18-02-24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18-02-24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991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2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244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247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4263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CA" dirty="0" err="1" smtClean="0"/>
              <a:t>Dragpicturetoplaceholderorclickicontoadd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060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9112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18-02-24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80618" y="3976695"/>
            <a:ext cx="5120640" cy="70645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以弗所书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5:22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-33</a:t>
            </a:r>
            <a:endParaRPr lang="en-CA" altLang="zh-TW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宋体"/>
            </a:endParaRPr>
          </a:p>
          <a:p>
            <a:r>
              <a:rPr lang="en-CA" altLang="zh-TW" b="1" dirty="0" smtClean="0">
                <a:latin typeface="宋体"/>
                <a:ea typeface="宋体"/>
                <a:cs typeface="宋体"/>
              </a:rPr>
              <a:t>Ephesians 5:22-33</a:t>
            </a:r>
            <a:endParaRPr lang="en-US" sz="2400" b="1" dirty="0">
              <a:latin typeface="宋体"/>
              <a:ea typeface="宋体"/>
              <a:cs typeface="宋体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0618" y="1710814"/>
            <a:ext cx="6183949" cy="1809506"/>
          </a:xfrm>
        </p:spPr>
        <p:txBody>
          <a:bodyPr>
            <a:noAutofit/>
          </a:bodyPr>
          <a:lstStyle/>
          <a:p>
            <a:r>
              <a:rPr lang="zh-CN" altLang="en-US" sz="3400" b="1" dirty="0" smtClean="0">
                <a:solidFill>
                  <a:srgbClr val="66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神如何教导丈夫和妻子？</a:t>
            </a:r>
            <a:r>
              <a:rPr lang="en-CA" altLang="zh-TW" sz="3400" b="1" dirty="0" smtClean="0">
                <a:solidFill>
                  <a:srgbClr val="66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/>
            </a:r>
            <a:br>
              <a:rPr lang="en-CA" altLang="zh-TW" sz="3400" b="1" dirty="0" smtClean="0">
                <a:solidFill>
                  <a:srgbClr val="66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</a:br>
            <a:r>
              <a:rPr lang="en-CA" altLang="zh-TW" sz="3400" b="1" dirty="0" smtClean="0">
                <a:solidFill>
                  <a:srgbClr val="660066"/>
                </a:solidFill>
                <a:latin typeface="宋体"/>
                <a:ea typeface="宋体"/>
                <a:cs typeface="宋体"/>
              </a:rPr>
              <a:t>What does GOD require </a:t>
            </a:r>
            <a:br>
              <a:rPr lang="en-CA" altLang="zh-TW" sz="3400" b="1" dirty="0" smtClean="0">
                <a:solidFill>
                  <a:srgbClr val="660066"/>
                </a:solidFill>
                <a:latin typeface="宋体"/>
                <a:ea typeface="宋体"/>
                <a:cs typeface="宋体"/>
              </a:rPr>
            </a:br>
            <a:r>
              <a:rPr lang="en-CA" altLang="zh-TW" sz="3400" b="1" dirty="0" smtClean="0">
                <a:solidFill>
                  <a:srgbClr val="660066"/>
                </a:solidFill>
                <a:latin typeface="宋体"/>
                <a:ea typeface="宋体"/>
                <a:cs typeface="宋体"/>
              </a:rPr>
              <a:t>from husbands and wives?</a:t>
            </a:r>
            <a:endParaRPr lang="en-US" sz="3400" b="1" spc="600" dirty="0">
              <a:solidFill>
                <a:srgbClr val="660066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03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10136"/>
            <a:ext cx="85635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会 怎 样 顺 服 基 督 ， 妻 子 也 要 怎 样 凡 事 顺 服 丈 夫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5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要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8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丈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从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r>
              <a:rPr lang="en-US" altLang="zh-TW" sz="2000" dirty="0" smtClean="0">
                <a:latin typeface="宋体"/>
                <a:ea typeface="宋体"/>
                <a:cs typeface="宋体"/>
              </a:rPr>
              <a:t>……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r>
              <a:rPr lang="en-US" altLang="zh-TW" sz="2000" dirty="0" smtClean="0">
                <a:latin typeface="宋体"/>
                <a:ea typeface="宋体"/>
                <a:cs typeface="宋体"/>
              </a:rPr>
              <a:t>33  </a:t>
            </a:r>
            <a:r>
              <a:rPr lang="zh-TW" altLang="en-US" sz="2000" dirty="0" smtClean="0">
                <a:latin typeface="宋体"/>
                <a:ea typeface="宋体"/>
                <a:cs typeface="宋体"/>
              </a:rPr>
              <a:t>然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 5:</a:t>
            </a:r>
            <a:endParaRPr lang="en-US" sz="20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58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神如何教导丈夫？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does God require from husbands?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9653" y="1560916"/>
            <a:ext cx="8678122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要爱你们的妻子，正如基督爱教会，为教会舍己 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(25,28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2600" dirty="0"/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使你们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的妻子成为圣洁。（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600" dirty="0" smtClean="0"/>
              <a:t>1. Love </a:t>
            </a:r>
            <a:r>
              <a:rPr lang="en-US" sz="2600" dirty="0"/>
              <a:t>your wives, as Christ loves the church. Love your wives, as Christ gave Himself to the church”. (Vs. 25, 28 and 33).</a:t>
            </a:r>
          </a:p>
          <a:p>
            <a:r>
              <a:rPr lang="en-US" sz="2600" dirty="0" smtClean="0"/>
              <a:t>2. Sanctify </a:t>
            </a:r>
            <a:r>
              <a:rPr lang="en-US" sz="2600" dirty="0"/>
              <a:t>your wives.  Make them holy.”  (vs. 26)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688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基督的爱：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Christ’s love: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牺牲的爱。</a:t>
            </a:r>
            <a:r>
              <a:rPr lang="en-CA" sz="2600" dirty="0" smtClean="0"/>
              <a:t>Self</a:t>
            </a:r>
            <a:r>
              <a:rPr lang="mr-IN" sz="2600" dirty="0" smtClean="0"/>
              <a:t>–</a:t>
            </a:r>
            <a:r>
              <a:rPr lang="en-CA" sz="2600" dirty="0" smtClean="0"/>
              <a:t>sacrificing love</a:t>
            </a:r>
            <a:endParaRPr lang="en-CA" sz="26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给予</a:t>
            </a:r>
            <a:r>
              <a:rPr lang="zh-CN" altLang="en-US" sz="24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爱。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2600" dirty="0"/>
              <a:t>G</a:t>
            </a:r>
            <a:r>
              <a:rPr lang="en-CA" sz="2600" dirty="0" smtClean="0"/>
              <a:t>iving love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服侍的爱。</a:t>
            </a:r>
            <a:r>
              <a:rPr lang="en-CA" sz="2600" dirty="0" smtClean="0"/>
              <a:t>Serving love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86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862" y="808519"/>
            <a:ext cx="844011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宋体"/>
                <a:ea typeface="宋体"/>
                <a:cs typeface="宋体"/>
              </a:rPr>
              <a:t>太 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20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:28	</a:t>
            </a:r>
            <a:r>
              <a:rPr lang="zh-TW" altLang="en-US" sz="2400" dirty="0" smtClean="0">
                <a:latin typeface="宋体"/>
                <a:ea typeface="宋体"/>
                <a:cs typeface="宋体"/>
              </a:rPr>
              <a:t>正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如 人 子 来 ， 不 是 要 受 人 的 服 事 ， 乃 是 要 服 事 人 。 并 且 要 舍 命 ， 作 多 人 的 赎 价 。	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755" y="2875002"/>
            <a:ext cx="8440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宋体"/>
                <a:ea typeface="宋体"/>
                <a:cs typeface="宋体"/>
              </a:rPr>
              <a:t>腓 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2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: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6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 </a:t>
            </a:r>
            <a:r>
              <a:rPr lang="zh-TW" altLang="en-US" sz="2400" dirty="0" smtClean="0">
                <a:latin typeface="宋体"/>
                <a:ea typeface="宋体"/>
                <a:cs typeface="宋体"/>
              </a:rPr>
              <a:t>他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本 有 神 的 形 像 ， 不 以 自 己 与 神 同 等 为 强 夺 的 。	</a:t>
            </a:r>
          </a:p>
          <a:p>
            <a:r>
              <a:rPr lang="en-US" altLang="zh-TW" sz="2400" dirty="0">
                <a:latin typeface="宋体"/>
                <a:ea typeface="宋体"/>
                <a:cs typeface="宋体"/>
              </a:rPr>
              <a:t>2: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7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 </a:t>
            </a:r>
            <a:r>
              <a:rPr lang="zh-TW" altLang="en-US" sz="2400" dirty="0" smtClean="0">
                <a:latin typeface="宋体"/>
                <a:ea typeface="宋体"/>
                <a:cs typeface="宋体"/>
              </a:rPr>
              <a:t>反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倒 虚 己 ， 取 了 奴 仆 的 形 像 ， 成 为 人 的 样 式 。	</a:t>
            </a:r>
          </a:p>
          <a:p>
            <a:r>
              <a:rPr lang="en-US" altLang="zh-TW" sz="2400" dirty="0">
                <a:latin typeface="宋体"/>
                <a:ea typeface="宋体"/>
                <a:cs typeface="宋体"/>
              </a:rPr>
              <a:t>2: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8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 </a:t>
            </a:r>
            <a:r>
              <a:rPr lang="zh-TW" altLang="en-US" sz="2400" dirty="0" smtClean="0">
                <a:latin typeface="宋体"/>
                <a:ea typeface="宋体"/>
                <a:cs typeface="宋体"/>
              </a:rPr>
              <a:t>既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有 人 的 样 子 ， 就 自 己 卑 微 ， 存 心 顺 服 ， 以 至 于 死 ， 且 死 在 十 字 架 上 。	</a:t>
            </a:r>
          </a:p>
        </p:txBody>
      </p:sp>
    </p:spTree>
    <p:extLst>
      <p:ext uri="{BB962C8B-B14F-4D97-AF65-F5344CB8AC3E}">
        <p14:creationId xmlns:p14="http://schemas.microsoft.com/office/powerpoint/2010/main" val="302206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基督的爱：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Christ’s love: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牺牲的爱。</a:t>
            </a:r>
            <a:r>
              <a:rPr lang="en-CA" sz="2600" dirty="0" smtClean="0"/>
              <a:t>Self</a:t>
            </a:r>
            <a:r>
              <a:rPr lang="mr-IN" sz="2600" dirty="0" smtClean="0"/>
              <a:t>–</a:t>
            </a:r>
            <a:r>
              <a:rPr lang="en-CA" sz="2600" dirty="0" smtClean="0"/>
              <a:t>sacrificing love</a:t>
            </a:r>
            <a:endParaRPr lang="en-CA" sz="26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给予</a:t>
            </a:r>
            <a:r>
              <a:rPr lang="zh-CN" altLang="en-US" sz="24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爱。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2600" dirty="0"/>
              <a:t>G</a:t>
            </a:r>
            <a:r>
              <a:rPr lang="en-CA" sz="2600" dirty="0" smtClean="0"/>
              <a:t>iving love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服侍的爱。</a:t>
            </a:r>
            <a:r>
              <a:rPr lang="en-CA" sz="2600" dirty="0" smtClean="0"/>
              <a:t>Serving love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325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10136"/>
            <a:ext cx="85635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要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8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丈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从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	</a:t>
            </a:r>
          </a:p>
          <a:p>
            <a:pPr marL="342900" indent="-342900">
              <a:buAutoNum type="arabicPlain" startAt="31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个 缘 故 ， 人 要 离 开 父 母 ， 与 妻 子 连 合 ， 二 人 成 为 一 体 。	</a:t>
            </a:r>
          </a:p>
          <a:p>
            <a:pPr marL="342900" indent="-342900">
              <a:buAutoNum type="arabicPlain" startAt="3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是 极 大 的 奥 秘 ， 但 我 是 指 着 基 督 和 教 会 说 的 。	</a:t>
            </a:r>
          </a:p>
          <a:p>
            <a:r>
              <a:rPr lang="en-US" altLang="zh-TW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33  </a:t>
            </a: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然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 5:</a:t>
            </a:r>
            <a:endParaRPr lang="en-US" sz="20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114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120676"/>
            <a:ext cx="8440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宋体"/>
                <a:ea typeface="宋体"/>
                <a:cs typeface="宋体"/>
              </a:rPr>
              <a:t>申 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10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: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12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 </a:t>
            </a:r>
            <a:r>
              <a:rPr lang="zh-TW" altLang="en-US" sz="2400" dirty="0" smtClean="0">
                <a:latin typeface="宋体"/>
                <a:ea typeface="宋体"/>
                <a:cs typeface="宋体"/>
              </a:rPr>
              <a:t>以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色 列 阿 ， 现 在 耶 和 华 你 神 向 你 所 要 的 是 什 么 呢 ？ 只 要 你 敬 畏 耶 和 华 你 的 神 ， 遵 行 他 的 道 ， 爱 他 ， 尽 心 尽 性 事 奉 他 ，	</a:t>
            </a:r>
          </a:p>
          <a:p>
            <a:r>
              <a:rPr lang="en-US" altLang="zh-TW" sz="2400" dirty="0">
                <a:latin typeface="宋体"/>
                <a:ea typeface="宋体"/>
                <a:cs typeface="宋体"/>
              </a:rPr>
              <a:t>10:</a:t>
            </a:r>
            <a:r>
              <a:rPr lang="en-US" altLang="zh-TW" sz="2400" dirty="0" smtClean="0">
                <a:latin typeface="宋体"/>
                <a:ea typeface="宋体"/>
                <a:cs typeface="宋体"/>
              </a:rPr>
              <a:t>13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 </a:t>
            </a:r>
            <a:r>
              <a:rPr lang="zh-TW" altLang="en-US" sz="2400" dirty="0" smtClean="0">
                <a:latin typeface="宋体"/>
                <a:ea typeface="宋体"/>
                <a:cs typeface="宋体"/>
              </a:rPr>
              <a:t>遵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守 他 的 诫 命 律 例 ， 就 是 我 今 日 所 吩 咐 你 的 ， </a:t>
            </a:r>
            <a:r>
              <a:rPr lang="zh-TW" altLang="en-US" sz="2400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为 要 叫 你 得 福 </a:t>
            </a:r>
            <a:r>
              <a:rPr lang="zh-TW" altLang="en-US" sz="2400" dirty="0">
                <a:latin typeface="宋体"/>
                <a:ea typeface="宋体"/>
                <a:cs typeface="宋体"/>
              </a:rPr>
              <a:t>。	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755" y="3680428"/>
            <a:ext cx="84401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神“最不好的”的命令都比</a:t>
            </a:r>
            <a:r>
              <a:rPr lang="zh-CN" altLang="en-US" sz="2200" spc="3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人“最好的”思想要好得多！</a:t>
            </a:r>
            <a:endParaRPr lang="en-US" sz="2200" spc="3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smtClean="0"/>
              <a:t>The “worst” of God’</a:t>
            </a:r>
            <a:r>
              <a:rPr lang="en-US" sz="2400" dirty="0"/>
              <a:t>s command is much better than the </a:t>
            </a:r>
            <a:r>
              <a:rPr lang="en-US" sz="2400" dirty="0" smtClean="0"/>
              <a:t>“best” </a:t>
            </a:r>
            <a:r>
              <a:rPr lang="en-US" sz="2400" dirty="0"/>
              <a:t>of men’s thought!</a:t>
            </a:r>
            <a:r>
              <a:rPr lang="en-CA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神如何教导丈夫？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does God require from husbands?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9653" y="1560916"/>
            <a:ext cx="8678122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要爱你们的妻子，正如基督爱教会，为教会舍己 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(25,28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2600" dirty="0"/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使你们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的妻子成为圣洁。（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600" dirty="0" smtClean="0"/>
              <a:t>1. Love </a:t>
            </a:r>
            <a:r>
              <a:rPr lang="en-US" sz="2600" dirty="0"/>
              <a:t>your wives, as Christ loves the church. Love your wives, as Christ gave Himself to the church”. (Vs. 25, 28 and 33).</a:t>
            </a:r>
          </a:p>
          <a:p>
            <a:r>
              <a:rPr lang="en-US" sz="2600" dirty="0" smtClean="0"/>
              <a:t>2. Sanctify </a:t>
            </a:r>
            <a:r>
              <a:rPr lang="en-US" sz="2600" dirty="0"/>
              <a:t>your wives.  Make them holy.”  (vs. 26)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161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10136"/>
            <a:ext cx="85635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0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0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0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教 </a:t>
            </a:r>
            <a:r>
              <a:rPr lang="zh-TW" altLang="en-US" sz="20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0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6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要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	</a:t>
            </a:r>
          </a:p>
          <a:p>
            <a:pPr marL="342900" indent="-342900">
              <a:buAutoNum type="arabicPlain" startAt="28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丈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从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	</a:t>
            </a:r>
          </a:p>
          <a:p>
            <a:pPr marL="342900" indent="-342900">
              <a:buAutoNum type="arabicPlain" startAt="31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个 缘 故 ， 人 要 离 开 父 母 ， 与 妻 子 连 合 ， 二 人 成 为 一 体 。	</a:t>
            </a:r>
          </a:p>
          <a:p>
            <a:pPr marL="342900" indent="-342900">
              <a:buAutoNum type="arabicPlain" startAt="3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是 极 大 的 奥 秘 ， 但 我 是 指 着 基 督 和 教 会 说 的 。	</a:t>
            </a:r>
          </a:p>
          <a:p>
            <a:r>
              <a:rPr lang="en-US" altLang="zh-TW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33  </a:t>
            </a: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然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 5:</a:t>
            </a:r>
            <a:endParaRPr lang="en-US" sz="20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5035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神如何教导丈夫？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does God require from husbands?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9653" y="1560916"/>
            <a:ext cx="8678122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要爱你们的妻子，正如基督爱教会，为教会舍己 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(25,28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2600" dirty="0"/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使你们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的妻子成为圣洁。（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600" dirty="0" smtClean="0"/>
              <a:t>1. Love </a:t>
            </a:r>
            <a:r>
              <a:rPr lang="en-US" sz="2600" dirty="0"/>
              <a:t>your wives, as Christ loves the church. Love your wives, as Christ gave Himself to the church”. (Vs. 25, 28 and 33).</a:t>
            </a:r>
          </a:p>
          <a:p>
            <a:r>
              <a:rPr lang="en-US" sz="2600" dirty="0" smtClean="0"/>
              <a:t>2. Sanctify </a:t>
            </a:r>
            <a:r>
              <a:rPr lang="en-US" sz="2600" dirty="0"/>
              <a:t>your wives.  Make them holy.”  (vs. 26)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710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73486"/>
            <a:ext cx="9143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你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因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教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你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要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用 水 借 着 道 ， 把 教 会 洗 净 ， 成 为 圣 洁 	</a:t>
            </a:r>
          </a:p>
          <a:p>
            <a:pPr marL="342900" indent="-342900">
              <a:buAutoNum type="arabicPlain" startAt="27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可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	</a:t>
            </a:r>
          </a:p>
          <a:p>
            <a:pPr marL="342900" indent="-342900">
              <a:buAutoNum type="arabicPlain" startAt="28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丈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r>
              <a:rPr lang="zh-TW" altLang="en-US" sz="2400" b="1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400" b="1" dirty="0" smtClean="0">
                <a:latin typeface="宋体"/>
                <a:ea typeface="宋体"/>
                <a:cs typeface="宋体"/>
              </a:rPr>
              <a:t> 5:</a:t>
            </a:r>
            <a:endParaRPr lang="en-US" sz="2400" b="1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64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10136"/>
            <a:ext cx="85635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要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	</a:t>
            </a:r>
          </a:p>
          <a:p>
            <a:pPr marL="342900" indent="-342900">
              <a:buAutoNum type="arabicPlain" startAt="28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丈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从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31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为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这 个 缘 故 ， 人 要 离 开 父 母 ， 与 妻 子 连 合 ， 二 人 成 为 一 体 。	</a:t>
            </a:r>
          </a:p>
          <a:p>
            <a:pPr marL="342900" indent="-342900">
              <a:buAutoNum type="arabicPlain" startAt="3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是 极 大 的 奥 秘 ， 但 我 是 指 着 基 督 和 教 会 说 的 。	</a:t>
            </a:r>
          </a:p>
          <a:p>
            <a:r>
              <a:rPr lang="en-US" altLang="zh-TW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33  </a:t>
            </a: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然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 5:</a:t>
            </a:r>
            <a:endParaRPr lang="en-US" sz="20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587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10136"/>
            <a:ext cx="85635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教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要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	</a:t>
            </a:r>
          </a:p>
          <a:p>
            <a:pPr marL="342900" indent="-342900">
              <a:buAutoNum type="arabicPlain" startAt="28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丈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从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31"/>
            </a:pP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个 缘 故 ， 人 要 离 开 父 母 ， 与 妻 子 连 合 ， 二 人 成 为 一 体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32"/>
            </a:pPr>
            <a:r>
              <a:rPr lang="zh-TW" altLang="en-US" sz="2000" dirty="0" smtClean="0">
                <a:latin typeface="宋体"/>
                <a:ea typeface="宋体"/>
                <a:cs typeface="宋体"/>
              </a:rPr>
              <a:t>这 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是 极 大 的 奥 秘 ， 但 我 是 指 着 基 督 和 教 会 说 的 。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	</a:t>
            </a:r>
          </a:p>
          <a:p>
            <a:r>
              <a:rPr lang="en-US" altLang="zh-TW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33  </a:t>
            </a:r>
            <a:r>
              <a:rPr lang="zh-TW" altLang="en-US" sz="20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然 </a:t>
            </a:r>
            <a:r>
              <a:rPr lang="zh-TW" altLang="en-US" sz="20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</a:t>
            </a:r>
            <a:r>
              <a:rPr lang="zh-TW" altLang="en-US" sz="20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 5:</a:t>
            </a:r>
            <a:endParaRPr lang="en-US" sz="20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038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婚姻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Marriage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93182"/>
            <a:ext cx="8595360" cy="493776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丈夫和妻子的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关系反映了“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基督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和祂的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身体”之间的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救主和被救赎者之间的关系。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husband and wives’ relationship is </a:t>
            </a:r>
            <a:r>
              <a:rPr lang="en-US" sz="2600" dirty="0" smtClean="0"/>
              <a:t>a </a:t>
            </a:r>
            <a:r>
              <a:rPr lang="en-US" sz="2600" u="sng" dirty="0" smtClean="0"/>
              <a:t>reflection</a:t>
            </a:r>
            <a:r>
              <a:rPr lang="en-US" sz="2600" dirty="0" smtClean="0"/>
              <a:t> </a:t>
            </a:r>
            <a:r>
              <a:rPr lang="en-US" sz="2600" dirty="0"/>
              <a:t>of the relationship between </a:t>
            </a:r>
            <a:r>
              <a:rPr lang="en-US" sz="2600" dirty="0" smtClean="0"/>
              <a:t>Christ </a:t>
            </a:r>
            <a:r>
              <a:rPr lang="en-US" sz="2600" dirty="0"/>
              <a:t>and His </a:t>
            </a:r>
            <a:r>
              <a:rPr lang="en-US" sz="2600" dirty="0" smtClean="0"/>
              <a:t>body - The </a:t>
            </a:r>
            <a:r>
              <a:rPr lang="en-US" sz="2600" dirty="0"/>
              <a:t>relationship between </a:t>
            </a:r>
            <a:r>
              <a:rPr lang="en-US" sz="2600" dirty="0" smtClean="0"/>
              <a:t>the Savior and the redeemed.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7301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61625E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婚姻的主要目的是什么？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main purpose of marriage?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不是快乐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幸福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CA" sz="2600" dirty="0" smtClean="0"/>
              <a:t>Not happiness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乃是成圣。</a:t>
            </a:r>
            <a:r>
              <a:rPr lang="en-CA" sz="2600" dirty="0" smtClean="0"/>
              <a:t>But sanctification</a:t>
            </a:r>
            <a:endParaRPr lang="en-CA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057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为什么快乐</a:t>
            </a:r>
            <a:r>
              <a:rPr lang="zh-CN" altLang="en-US" b="1" spc="6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</a:t>
            </a:r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婚姻的主要目的？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Why happiness is </a:t>
            </a:r>
            <a:r>
              <a:rPr lang="en-US" sz="3100" u="sng" dirty="0" smtClean="0"/>
              <a:t>not</a:t>
            </a:r>
            <a:r>
              <a:rPr lang="en-US" sz="3100" dirty="0" smtClean="0"/>
              <a:t> the main purpose of marriage?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308873"/>
            <a:ext cx="8595360" cy="49377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圣经没有这样讲。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如果你的快乐变成了主要目的，那么？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）这种快乐很肤浅。  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）对你的配偶来说太沉重。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）这种快乐是短暂的。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）它是自私的。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）那些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单身，未婚，或不能结婚的（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无论何种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原因）都与“幸福”无缘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A" sz="1800" dirty="0"/>
              <a:t>The bible does not say that</a:t>
            </a:r>
            <a:r>
              <a:rPr lang="en-CA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If </a:t>
            </a:r>
            <a:r>
              <a:rPr lang="en-US" sz="1800" dirty="0"/>
              <a:t>marriage’s main purpose is your </a:t>
            </a:r>
            <a:r>
              <a:rPr lang="en-US" sz="1800" dirty="0" smtClean="0"/>
              <a:t>happiness</a:t>
            </a:r>
            <a:r>
              <a:rPr lang="en-CA" sz="1800" dirty="0" smtClean="0"/>
              <a:t>, then:</a:t>
            </a:r>
          </a:p>
          <a:p>
            <a:pPr lvl="1"/>
            <a:r>
              <a:rPr lang="en-CA" sz="1800" dirty="0"/>
              <a:t>i</a:t>
            </a:r>
            <a:r>
              <a:rPr lang="en-CA" sz="1800" dirty="0" smtClean="0"/>
              <a:t>. </a:t>
            </a:r>
            <a:r>
              <a:rPr lang="en-US" sz="1800" dirty="0" smtClean="0"/>
              <a:t>That happiness is </a:t>
            </a:r>
            <a:r>
              <a:rPr lang="en-US" sz="1800" dirty="0"/>
              <a:t>too </a:t>
            </a:r>
            <a:r>
              <a:rPr lang="en-US" sz="1800" dirty="0" smtClean="0"/>
              <a:t>shallow</a:t>
            </a:r>
            <a:r>
              <a:rPr lang="en-CA" sz="1800" dirty="0" smtClean="0"/>
              <a:t>. Phil 4:4; Ps 16:11</a:t>
            </a:r>
          </a:p>
          <a:p>
            <a:pPr lvl="1"/>
            <a:r>
              <a:rPr lang="en-CA" sz="1800" dirty="0" smtClean="0"/>
              <a:t>ii.</a:t>
            </a:r>
            <a:r>
              <a:rPr lang="en-US" sz="1800" dirty="0" smtClean="0"/>
              <a:t> </a:t>
            </a:r>
            <a:r>
              <a:rPr lang="en-US" sz="1800" dirty="0"/>
              <a:t>It is too much a burden for your spouses.</a:t>
            </a:r>
            <a:r>
              <a:rPr lang="en-CA" sz="1800" dirty="0"/>
              <a:t> </a:t>
            </a:r>
            <a:endParaRPr lang="en-CA" sz="1800" dirty="0" smtClean="0"/>
          </a:p>
          <a:p>
            <a:pPr lvl="1"/>
            <a:r>
              <a:rPr lang="en-CA" sz="1800" dirty="0" smtClean="0"/>
              <a:t>iii. </a:t>
            </a:r>
            <a:r>
              <a:rPr lang="en-US" sz="1800" dirty="0" smtClean="0"/>
              <a:t>That happiness is fleeting</a:t>
            </a:r>
            <a:r>
              <a:rPr lang="en-CA" sz="1800" dirty="0"/>
              <a:t>.</a:t>
            </a:r>
            <a:endParaRPr lang="en-CA" sz="1800" dirty="0" smtClean="0"/>
          </a:p>
          <a:p>
            <a:pPr lvl="1"/>
            <a:r>
              <a:rPr lang="en-CA" sz="1800" dirty="0" smtClean="0"/>
              <a:t>iv. </a:t>
            </a:r>
            <a:r>
              <a:rPr lang="en-US" sz="1800" dirty="0"/>
              <a:t>It is selfish</a:t>
            </a:r>
            <a:r>
              <a:rPr lang="en-CA" sz="1800" dirty="0"/>
              <a:t> </a:t>
            </a:r>
            <a:r>
              <a:rPr lang="en-CA" sz="1800" dirty="0" smtClean="0"/>
              <a:t>happiness.</a:t>
            </a:r>
          </a:p>
          <a:p>
            <a:pPr lvl="1"/>
            <a:r>
              <a:rPr lang="en-CA" sz="1800" dirty="0"/>
              <a:t>v</a:t>
            </a:r>
            <a:r>
              <a:rPr lang="en-CA" sz="1800" dirty="0" smtClean="0"/>
              <a:t>. </a:t>
            </a:r>
            <a:r>
              <a:rPr lang="en-US" sz="1800" dirty="0" smtClean="0"/>
              <a:t>Those </a:t>
            </a:r>
            <a:r>
              <a:rPr lang="en-US" sz="1800" dirty="0"/>
              <a:t>who are singles, or unmarried, or cannot be married (for whatever reasons) are denied of “happiness”. </a:t>
            </a:r>
            <a:endParaRPr lang="en-CA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12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婚姻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59314"/>
            <a:ext cx="8595360" cy="4937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那些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追求“幸福”作为他们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婚姻主要目标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的人很有可能不幸福</a:t>
            </a:r>
            <a:r>
              <a:rPr lang="zh-CN" altLang="en-US" sz="2800" dirty="0" smtClean="0"/>
              <a:t>。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但那些在婚姻里寻求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“生命改变”的人会惊喜地得到幸福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想在我们的婚姻中给我们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带来幸福，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幸福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是生命改变的结果。一种根植在神里面的幸福，而不是出于我们的私欲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/>
              <a:t>So </a:t>
            </a:r>
            <a:r>
              <a:rPr lang="en-US" dirty="0"/>
              <a:t>those who seek “happiness” as the main purpose of their marriages may not get the happiness.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/>
              <a:t>But </a:t>
            </a:r>
            <a:r>
              <a:rPr lang="en-US" dirty="0"/>
              <a:t>those who seek </a:t>
            </a:r>
            <a:r>
              <a:rPr lang="en-US" dirty="0" smtClean="0"/>
              <a:t>“transformation” </a:t>
            </a:r>
            <a:r>
              <a:rPr lang="en-US" dirty="0"/>
              <a:t>in </a:t>
            </a:r>
            <a:r>
              <a:rPr lang="en-US" dirty="0" smtClean="0"/>
              <a:t>life </a:t>
            </a:r>
            <a:r>
              <a:rPr lang="en-US" dirty="0"/>
              <a:t>as the main purpose of their marriages </a:t>
            </a:r>
            <a:r>
              <a:rPr lang="en-US" dirty="0" smtClean="0"/>
              <a:t>will </a:t>
            </a:r>
            <a:r>
              <a:rPr lang="en-US" u="sng" dirty="0"/>
              <a:t>surprisingly</a:t>
            </a:r>
            <a:r>
              <a:rPr lang="en-US" dirty="0"/>
              <a:t> find happiness.  </a:t>
            </a:r>
            <a:endParaRPr lang="en-CA" dirty="0"/>
          </a:p>
          <a:p>
            <a:r>
              <a:rPr lang="en-US" dirty="0" smtClean="0"/>
              <a:t>In </a:t>
            </a:r>
            <a:r>
              <a:rPr lang="en-US" dirty="0"/>
              <a:t>the final analysis</a:t>
            </a:r>
            <a:r>
              <a:rPr lang="en-US" dirty="0" smtClean="0"/>
              <a:t>, </a:t>
            </a:r>
            <a:r>
              <a:rPr lang="en-US" dirty="0"/>
              <a:t>God wants to give us happiness in our marriage, but that happiness is the </a:t>
            </a:r>
            <a:r>
              <a:rPr lang="en-US" u="sng" dirty="0"/>
              <a:t>result</a:t>
            </a:r>
            <a:r>
              <a:rPr lang="en-US" dirty="0"/>
              <a:t> of transformed life.  A happiness that is rooted in Him and not in our selfish desire.</a:t>
            </a:r>
            <a:endParaRPr lang="en-CA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153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rgbClr val="61625E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劝勉的话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Encouragement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501649"/>
            <a:ext cx="8321040" cy="49377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不要与其他夫妇比较。我们的愿望是越来越像基督。不是像这对或那对夫妇。</a:t>
            </a:r>
            <a:endParaRPr lang="en-US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专注于与神的同行。做你该做的。不要说，“除非我的配偶先做好他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她的部分， 我才做我这部分”。 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不要放弃困难的婚姻，神有祂的美意。</a:t>
            </a:r>
            <a:endParaRPr lang="en-US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CA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一起侍奉神， 这样你们走得更近。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A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Don’t compare with other couples.  Our desire is to be more and more like Christ.  Not like this or that couples. </a:t>
            </a:r>
          </a:p>
          <a:p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Focus on your own walk with God.  Just do you part! Do not say, “Unless my spouse does his/her part, then I will do my part”</a:t>
            </a:r>
          </a:p>
          <a:p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Do not abandon difficult marriage.  God has a purpose.</a:t>
            </a:r>
          </a:p>
          <a:p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Serve God together.  You come closer when you serve together. </a:t>
            </a:r>
            <a:endParaRPr lang="en-CA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6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0629"/>
            <a:ext cx="914399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9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从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因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	</a:t>
            </a:r>
          </a:p>
          <a:p>
            <a:pPr marL="342900" indent="-342900">
              <a:buAutoNum type="arabicPlain" startAt="31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为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这 个 缘 故 ， 人 要 离 开 父 母 ， 与 妻 子 连 合 ， 二 人 成 为 一 体 。	</a:t>
            </a:r>
          </a:p>
          <a:p>
            <a:pPr marL="342900" indent="-342900">
              <a:buAutoNum type="arabicPlain" startAt="32"/>
            </a:pP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这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是 极 大 的 奥 秘 ， 但 我 是 指 着 基 督 和 教 会 说 </a:t>
            </a: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的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	</a:t>
            </a:r>
          </a:p>
          <a:p>
            <a:r>
              <a:rPr lang="en-US" altLang="zh-TW" sz="2400" b="1" dirty="0" smtClean="0">
                <a:latin typeface="宋体"/>
                <a:ea typeface="宋体"/>
                <a:cs typeface="宋体"/>
              </a:rPr>
              <a:t>33 </a:t>
            </a:r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然 </a:t>
            </a:r>
            <a:r>
              <a:rPr lang="zh-TW" altLang="en-US" sz="2400" b="1" dirty="0"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	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400" b="1" dirty="0" smtClean="0">
                <a:latin typeface="宋体"/>
                <a:ea typeface="宋体"/>
                <a:cs typeface="宋体"/>
              </a:rPr>
              <a:t> 5:</a:t>
            </a:r>
            <a:endParaRPr lang="en-US" sz="2400" b="1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03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387834"/>
            <a:ext cx="84401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 smtClean="0">
                <a:latin typeface="宋体"/>
                <a:ea typeface="宋体"/>
                <a:cs typeface="宋体"/>
              </a:rPr>
              <a:t>21 </a:t>
            </a:r>
            <a:r>
              <a:rPr lang="zh-TW" altLang="en-US" sz="2600" dirty="0" smtClean="0">
                <a:latin typeface="宋体"/>
                <a:ea typeface="宋体"/>
                <a:cs typeface="宋体"/>
              </a:rPr>
              <a:t>又 </a:t>
            </a:r>
            <a:r>
              <a:rPr lang="zh-TW" altLang="en-US" sz="2600" dirty="0">
                <a:latin typeface="宋体"/>
                <a:ea typeface="宋体"/>
                <a:cs typeface="宋体"/>
              </a:rPr>
              <a:t>当 存 敬 畏 基 督 的 心 ， 彼 此 顺 服 。	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755" y="623853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宋体"/>
                <a:ea typeface="宋体"/>
                <a:cs typeface="宋体"/>
              </a:rPr>
              <a:t>弗</a:t>
            </a:r>
            <a:r>
              <a:rPr lang="en-US" altLang="zh-TW" sz="2400" dirty="0">
                <a:latin typeface="宋体"/>
                <a:ea typeface="宋体"/>
                <a:cs typeface="宋体"/>
              </a:rPr>
              <a:t> 5:</a:t>
            </a:r>
            <a:endParaRPr lang="en-US" sz="2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505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0136"/>
            <a:ext cx="9144000" cy="687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100" dirty="0" smtClean="0">
                <a:latin typeface="宋体"/>
                <a:ea typeface="宋体"/>
                <a:cs typeface="宋体"/>
              </a:rPr>
              <a:t>你 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1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1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4"/>
            </a:pPr>
            <a:r>
              <a:rPr lang="zh-TW" altLang="en-US" sz="2100" dirty="0" smtClean="0">
                <a:latin typeface="宋体"/>
                <a:ea typeface="宋体"/>
                <a:cs typeface="宋体"/>
              </a:rPr>
              <a:t>教 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要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	</a:t>
            </a:r>
          </a:p>
          <a:p>
            <a:pPr marL="342900" indent="-342900">
              <a:buAutoNum type="arabicPlain" startAt="28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丈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从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	</a:t>
            </a:r>
          </a:p>
          <a:p>
            <a:pPr marL="342900" indent="-342900">
              <a:buAutoNum type="arabicPlain" startAt="31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个 缘 故 ， 人 要 离 开 父 母 ， 与 妻 子 连 合 ， 二 人 成 为 一 体 。	</a:t>
            </a:r>
          </a:p>
          <a:p>
            <a:pPr marL="342900" indent="-342900">
              <a:buAutoNum type="arabicPlain" startAt="32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是 极 大 的 奥 秘 ， 但 我 是 指 着 基 督 和 教 会 说 的 。	</a:t>
            </a:r>
          </a:p>
          <a:p>
            <a:r>
              <a:rPr lang="en-US" altLang="zh-TW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33 </a:t>
            </a: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然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899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200" dirty="0" smtClean="0">
                <a:latin typeface="宋体"/>
                <a:ea typeface="宋体"/>
                <a:cs typeface="宋体"/>
              </a:rPr>
              <a:t> 5:</a:t>
            </a:r>
            <a:endParaRPr lang="en-US" sz="22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385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神如何教导妻子？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does God require from wives?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42828"/>
            <a:ext cx="8595360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  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当顺服自己的丈夫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，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如同顺服主 。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(22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24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节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)</a:t>
            </a:r>
            <a:endParaRPr lang="en-CA" sz="2600" dirty="0"/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承认你的丈夫是家里的‘头’。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(23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‘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平等</a:t>
            </a:r>
            <a:r>
              <a:rPr lang="en-US" altLang="zh-CN" sz="2400" dirty="0">
                <a:ea typeface="Microsoft YaHei" panose="020B0503020204020204" pitchFamily="34" charset="-122"/>
              </a:rPr>
              <a:t>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不是意味着‘角色平等’。</a:t>
            </a:r>
            <a:endParaRPr lang="en-US" sz="2600" dirty="0"/>
          </a:p>
          <a:p>
            <a:pPr marL="0" indent="0">
              <a:buNone/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600" dirty="0" smtClean="0"/>
              <a:t>1. Submit </a:t>
            </a:r>
            <a:r>
              <a:rPr lang="en-US" sz="2600" dirty="0"/>
              <a:t>to your husband, as you submit to the Lord”. (Verses 22 and 24) </a:t>
            </a:r>
          </a:p>
          <a:p>
            <a:r>
              <a:rPr lang="en-US" sz="2600" dirty="0" smtClean="0"/>
              <a:t>2. Acknowledge </a:t>
            </a:r>
            <a:r>
              <a:rPr lang="en-US" sz="2600" dirty="0"/>
              <a:t>that your husband is the “head” of the </a:t>
            </a:r>
            <a:r>
              <a:rPr lang="en-US" sz="2600" dirty="0" smtClean="0"/>
              <a:t>family.  </a:t>
            </a:r>
            <a:r>
              <a:rPr lang="en-US" sz="2600" dirty="0"/>
              <a:t>(Verse 23</a:t>
            </a:r>
            <a:r>
              <a:rPr lang="en-US" sz="2600" dirty="0" smtClean="0"/>
              <a:t>)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“</a:t>
            </a:r>
            <a:r>
              <a:rPr lang="en-US" sz="2600" dirty="0" smtClean="0"/>
              <a:t>Gender </a:t>
            </a:r>
            <a:r>
              <a:rPr lang="en-US" sz="2600" dirty="0"/>
              <a:t>equality” does NOT mean “Equality in roles”</a:t>
            </a:r>
          </a:p>
          <a:p>
            <a:endParaRPr lang="en-CA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4457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013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100" dirty="0" smtClean="0">
                <a:latin typeface="宋体"/>
                <a:ea typeface="宋体"/>
                <a:cs typeface="宋体"/>
              </a:rPr>
              <a:t>你 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们 作 妻 子 的 ， 当 顺 服 自 己 的 丈 夫 ， 如 同 顺 服 主 。	</a:t>
            </a:r>
          </a:p>
          <a:p>
            <a:pPr marL="342900" indent="-342900">
              <a:buAutoNum type="arabicPlain" startAt="23"/>
            </a:pPr>
            <a:r>
              <a:rPr lang="zh-TW" altLang="en-US" sz="21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100" dirty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4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子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也 当 敬 重 她 的 丈 夫 。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899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200" dirty="0" smtClean="0">
                <a:latin typeface="宋体"/>
                <a:ea typeface="宋体"/>
                <a:cs typeface="宋体"/>
              </a:rPr>
              <a:t> 5:</a:t>
            </a:r>
            <a:endParaRPr lang="en-US" sz="2200" dirty="0">
              <a:latin typeface="宋体"/>
              <a:ea typeface="宋体"/>
              <a:cs typeface="宋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8288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创</a:t>
            </a:r>
            <a:endParaRPr lang="en-US" sz="2400" dirty="0"/>
          </a:p>
          <a:p>
            <a:r>
              <a:rPr lang="en-US" altLang="zh-TW" sz="2400" dirty="0" smtClean="0"/>
              <a:t>3</a:t>
            </a:r>
            <a:r>
              <a:rPr lang="en-US" altLang="zh-TW" sz="2400" dirty="0"/>
              <a:t>:</a:t>
            </a:r>
            <a:r>
              <a:rPr lang="en-US" altLang="zh-TW" sz="2400" dirty="0" smtClean="0"/>
              <a:t>16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又 </a:t>
            </a:r>
            <a:r>
              <a:rPr lang="zh-TW" altLang="en-US" sz="2400" dirty="0"/>
              <a:t>对 女 人 说 ， 我 必 多 多 加 增 你 怀 胎 的 苦 楚 ， 你 生 产 儿 女 必 多 受 苦 楚 。 你 必 恋 慕 你 丈 夫 ， 你 丈 夫 必 管 辖 你 。	</a:t>
            </a:r>
          </a:p>
        </p:txBody>
      </p:sp>
    </p:spTree>
    <p:extLst>
      <p:ext uri="{BB962C8B-B14F-4D97-AF65-F5344CB8AC3E}">
        <p14:creationId xmlns:p14="http://schemas.microsoft.com/office/powerpoint/2010/main" val="73753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755" y="610136"/>
            <a:ext cx="8563588" cy="7201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22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妻 子 的 ， 当 顺 服 自 己 的 丈 夫 ， 如 同 顺 服 </a:t>
            </a: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主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	</a:t>
            </a:r>
          </a:p>
          <a:p>
            <a:pPr marL="342900" indent="-342900">
              <a:buAutoNum type="arabicPlain" startAt="23"/>
            </a:pPr>
            <a:r>
              <a:rPr lang="zh-TW" altLang="en-US" sz="2100" dirty="0" smtClean="0">
                <a:latin typeface="宋体"/>
                <a:ea typeface="宋体"/>
                <a:cs typeface="宋体"/>
              </a:rPr>
              <a:t>因 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为 丈 夫 是 妻 子 的 头 ， 如 同 基 督 是 教 会 的 头 。 他 又 是 教 会 全 体 的 救 主 。	</a:t>
            </a:r>
          </a:p>
          <a:p>
            <a:pPr marL="342900" indent="-342900">
              <a:buAutoNum type="arabicPlain" startAt="24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教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会 怎 样 顺 服 基 督 ， 妻 子 也 要 怎 样 凡 事 顺 服 丈 夫 。	</a:t>
            </a:r>
          </a:p>
          <a:p>
            <a:pPr marL="342900" indent="-342900">
              <a:buAutoNum type="arabicPlain" startAt="25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你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们 作 丈 夫 的 ， 要 爱 你 们 的 妻 子 ， 正 如 基 督 爱 教 会 ， 为 教 会 舍 己 。	</a:t>
            </a:r>
          </a:p>
          <a:p>
            <a:pPr marL="342900" indent="-342900">
              <a:buAutoNum type="arabicPlain" startAt="26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要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用 水 借 着 道 ， 把 教 会 洗 净 ， 成 为 圣 洁 ，	</a:t>
            </a:r>
          </a:p>
          <a:p>
            <a:pPr marL="342900" indent="-342900">
              <a:buAutoNum type="arabicPlain" startAt="27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可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以 献 给 自 己 ， 作 个 荣 耀 的 教 会 ， 毫 无 玷 污 皱 纹 等 类 的 病 ， 乃 是 圣 洁 没 有 瑕 疵 的 。	</a:t>
            </a:r>
          </a:p>
          <a:p>
            <a:pPr marL="342900" indent="-342900">
              <a:buAutoNum type="arabicPlain" startAt="28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丈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夫 也 当 照 样 爱 妻 子 ， 如 同 爱 自 己 的 身 子 。 爱 妻 子 ， 便 是 爱 自 己 了 。	</a:t>
            </a:r>
          </a:p>
          <a:p>
            <a:pPr marL="342900" indent="-342900">
              <a:buAutoNum type="arabicPlain" startAt="29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从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来 没 有 人 恨 恶 自 己 的 身 子 ， 总 是 保 养 顾 惜 ， 正 像 基 督 待 教 会 一 样 。	</a:t>
            </a:r>
          </a:p>
          <a:p>
            <a:pPr marL="342900" indent="-342900">
              <a:buAutoNum type="arabicPlain" startAt="30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因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我 们 是 他 身 上 的 肢 体 。 （ 有 古 卷 在 此 有 就 是 他 的 骨 他 的 肉 ） 。	</a:t>
            </a:r>
          </a:p>
          <a:p>
            <a:pPr marL="342900" indent="-342900">
              <a:buAutoNum type="arabicPlain" startAt="31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为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个 缘 故 ， 人 要 离 开 父 母 ， 与 妻 子 连 合 ， 二 人 成 为 一 体 。	</a:t>
            </a:r>
          </a:p>
          <a:p>
            <a:pPr marL="342900" indent="-342900">
              <a:buAutoNum type="arabicPlain" startAt="32"/>
            </a:pP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这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是 极 大 的 奥 秘 ， 但 我 是 指 着 基 督 和 教 会 说 的 。	</a:t>
            </a:r>
          </a:p>
          <a:p>
            <a:r>
              <a:rPr lang="en-US" altLang="zh-TW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33  </a:t>
            </a:r>
            <a:r>
              <a:rPr lang="zh-TW" altLang="en-US" sz="2100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然 </a:t>
            </a:r>
            <a:r>
              <a:rPr lang="zh-TW" altLang="en-US" sz="2100" dirty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而 你 们 各 人 都 当 爱 妻 子 ， 如 同 爱 自 己 一 样 。 妻 子 也 当 敬 重 她 的 丈 夫 。</a:t>
            </a:r>
            <a:r>
              <a:rPr lang="zh-TW" altLang="en-US" sz="2100" dirty="0">
                <a:latin typeface="宋体"/>
                <a:ea typeface="宋体"/>
                <a:cs typeface="宋体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755" y="199479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100" dirty="0" smtClean="0">
                <a:latin typeface="宋体"/>
                <a:ea typeface="宋体"/>
                <a:cs typeface="宋体"/>
              </a:rPr>
              <a:t>弗</a:t>
            </a:r>
            <a:r>
              <a:rPr lang="en-US" altLang="zh-TW" sz="2100" dirty="0" smtClean="0">
                <a:latin typeface="宋体"/>
                <a:ea typeface="宋体"/>
                <a:cs typeface="宋体"/>
              </a:rPr>
              <a:t> 5:</a:t>
            </a:r>
            <a:endParaRPr lang="en-US" sz="21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6247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神如何教导妻子？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does God require from wives?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42828"/>
            <a:ext cx="8595360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  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当顺服自己的丈夫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，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如同顺服主 。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(22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24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节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)</a:t>
            </a:r>
            <a:endParaRPr lang="en-CA" sz="2600" dirty="0"/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承认你的丈夫是家里的‘头’。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(23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Microsoft YaHei" panose="020B0503020204020204" pitchFamily="34" charset="-122"/>
                <a:cs typeface="Arial" panose="020B0604020202020204" pitchFamily="34" charset="0"/>
              </a:rPr>
              <a:t>‘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平等</a:t>
            </a:r>
            <a:r>
              <a:rPr lang="en-US" altLang="zh-CN" sz="2400" dirty="0">
                <a:ea typeface="Microsoft YaHei" panose="020B0503020204020204" pitchFamily="34" charset="-122"/>
              </a:rPr>
              <a:t>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不是意味着‘角色平等’。</a:t>
            </a:r>
            <a:endParaRPr lang="en-US" sz="2600" dirty="0"/>
          </a:p>
          <a:p>
            <a:pPr marL="0" indent="0">
              <a:buNone/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600" dirty="0" smtClean="0"/>
              <a:t>1. Submit </a:t>
            </a:r>
            <a:r>
              <a:rPr lang="en-US" sz="2600" dirty="0"/>
              <a:t>to your husband, as you submit to the Lord”. (Verses 22 and 24) </a:t>
            </a:r>
          </a:p>
          <a:p>
            <a:r>
              <a:rPr lang="en-US" sz="2600" dirty="0" smtClean="0"/>
              <a:t>2. Acknowledge </a:t>
            </a:r>
            <a:r>
              <a:rPr lang="en-US" sz="2600" dirty="0"/>
              <a:t>that your husband is the “head” of the </a:t>
            </a:r>
            <a:r>
              <a:rPr lang="en-US" sz="2600" dirty="0" smtClean="0"/>
              <a:t>family.  </a:t>
            </a:r>
            <a:r>
              <a:rPr lang="en-US" sz="2600" dirty="0"/>
              <a:t>(Verse 23</a:t>
            </a:r>
            <a:r>
              <a:rPr lang="en-US" sz="2600" dirty="0" smtClean="0"/>
              <a:t>)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“</a:t>
            </a:r>
            <a:r>
              <a:rPr lang="en-US" sz="2600" dirty="0" smtClean="0"/>
              <a:t>Gender </a:t>
            </a:r>
            <a:r>
              <a:rPr lang="en-US" sz="2600" dirty="0"/>
              <a:t>equality” does NOT mean “Equality in roles”</a:t>
            </a:r>
          </a:p>
          <a:p>
            <a:endParaRPr lang="en-CA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37797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27696</TotalTime>
  <Words>1408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Paper</vt:lpstr>
      <vt:lpstr>Soho</vt:lpstr>
      <vt:lpstr>神如何教导丈夫和妻子？ What does GOD require  from husbands and wives?</vt:lpstr>
      <vt:lpstr>PowerPoint Presentation</vt:lpstr>
      <vt:lpstr>PowerPoint Presentation</vt:lpstr>
      <vt:lpstr>PowerPoint Presentation</vt:lpstr>
      <vt:lpstr>PowerPoint Presentation</vt:lpstr>
      <vt:lpstr>神如何教导妻子？ What does God require from wives?</vt:lpstr>
      <vt:lpstr>PowerPoint Presentation</vt:lpstr>
      <vt:lpstr>PowerPoint Presentation</vt:lpstr>
      <vt:lpstr>神如何教导妻子？ What does God require from wives?</vt:lpstr>
      <vt:lpstr>PowerPoint Presentation</vt:lpstr>
      <vt:lpstr>神如何教导丈夫？ What does God require from husbands?</vt:lpstr>
      <vt:lpstr>基督的爱： Christ’s love:</vt:lpstr>
      <vt:lpstr>PowerPoint Presentation</vt:lpstr>
      <vt:lpstr>基督的爱： Christ’s love:</vt:lpstr>
      <vt:lpstr>PowerPoint Presentation</vt:lpstr>
      <vt:lpstr>PowerPoint Presentation</vt:lpstr>
      <vt:lpstr>神如何教导丈夫？ What does God require from husbands?</vt:lpstr>
      <vt:lpstr>PowerPoint Presentation</vt:lpstr>
      <vt:lpstr>神如何教导丈夫？ What does God require from husbands?</vt:lpstr>
      <vt:lpstr>PowerPoint Presentation</vt:lpstr>
      <vt:lpstr>PowerPoint Presentation</vt:lpstr>
      <vt:lpstr>婚姻 Marriage </vt:lpstr>
      <vt:lpstr>婚姻的主要目的是什么？ What is the main purpose of marriage?</vt:lpstr>
      <vt:lpstr>   为什么快乐不是婚姻的主要目的？ Why happiness is not the main purpose of marriage?</vt:lpstr>
      <vt:lpstr>婚姻 Marriage</vt:lpstr>
      <vt:lpstr>劝勉的话 Encouragement</vt:lpstr>
    </vt:vector>
  </TitlesOfParts>
  <Company>Joshua Tjong Medicine Professional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Christians are dead to the law?</dc:title>
  <dc:creator>Joshua Tjong</dc:creator>
  <cp:lastModifiedBy>Joshua Tjong</cp:lastModifiedBy>
  <cp:revision>487</cp:revision>
  <dcterms:created xsi:type="dcterms:W3CDTF">2015-07-15T23:05:23Z</dcterms:created>
  <dcterms:modified xsi:type="dcterms:W3CDTF">2018-02-25T13:02:50Z</dcterms:modified>
</cp:coreProperties>
</file>