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72" r:id="rId2"/>
    <p:sldId id="256" r:id="rId3"/>
    <p:sldId id="257" r:id="rId4"/>
    <p:sldId id="258" r:id="rId5"/>
    <p:sldId id="259" r:id="rId6"/>
    <p:sldId id="261" r:id="rId7"/>
    <p:sldId id="260" r:id="rId8"/>
    <p:sldId id="262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11"/>
    <a:srgbClr val="FFEA1A"/>
    <a:srgbClr val="E5E5E5"/>
    <a:srgbClr val="C2C2C2"/>
    <a:srgbClr val="5B5B5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3" d="100"/>
          <a:sy n="73" d="100"/>
        </p:scale>
        <p:origin x="132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CCE51-6ADB-42AE-90A9-6B27C1CB6150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56A0A-31E5-4EB3-B3C9-9B28853E6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6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DEFB-71EA-4249-89C6-68586F358632}" type="datetime1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86052-7607-4F70-A345-DF1607FB758F}" type="datetime1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7ADD-38C2-47C6-A0B5-0F47CF8087B7}" type="datetime1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0E7D-0DAD-49C8-B640-7F131022833A}" type="datetime1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F5BB-A010-49AD-AFF6-1A29A33A2BA5}" type="datetime1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DAD59-CE07-4C43-A628-FD0D2DA2E635}" type="datetime1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586E-FCD0-453D-9FAE-B106C254C94E}" type="datetime1">
              <a:rPr lang="en-US" smtClean="0"/>
              <a:t>2/16/2018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152A-3876-403E-BC00-DBAB44352290}" type="datetime1">
              <a:rPr lang="en-US" smtClean="0"/>
              <a:t>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3FF1-8311-4623-82AC-E4A983F58731}" type="datetime1">
              <a:rPr lang="en-US" smtClean="0"/>
              <a:t>2/16/2018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FCAE-5715-4B0C-A7BB-2EB41DEA7F46}" type="datetime1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C142-CBD0-4CEF-9B35-D184B225025F}" type="datetime1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45E11-7649-44CF-BA74-0582B105F523}" type="datetime1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18" y="-6594"/>
            <a:ext cx="9164991" cy="68645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14600" y="2492276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 smtClean="0">
                <a:solidFill>
                  <a:srgbClr val="FFFF1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上帝</a:t>
            </a:r>
            <a:endParaRPr lang="en-US" altLang="zh-CN" sz="7200" dirty="0" smtClean="0">
              <a:solidFill>
                <a:srgbClr val="FFFF1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zh-CN" altLang="en-US" sz="7200" dirty="0">
                <a:solidFill>
                  <a:srgbClr val="FFFF1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你</a:t>
            </a:r>
            <a:r>
              <a:rPr lang="zh-CN" altLang="en-US" sz="7200" dirty="0" smtClean="0">
                <a:solidFill>
                  <a:srgbClr val="FFFF1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的家庭</a:t>
            </a:r>
            <a:endParaRPr lang="en-US" sz="7200" dirty="0">
              <a:solidFill>
                <a:srgbClr val="FFFF1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5486399"/>
            <a:ext cx="4572000" cy="838201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Wave1">
              <a:avLst>
                <a:gd name="adj1" fmla="val 4708"/>
                <a:gd name="adj2" fmla="val 0"/>
              </a:avLst>
            </a:prstTxWarp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恭祝弟兄姊妹同胞</a:t>
            </a:r>
            <a:endParaRPr lang="en-US" sz="2000" dirty="0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1219200"/>
            <a:ext cx="502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FFEA1A"/>
                </a:solidFill>
              </a:rPr>
              <a:t>2018 </a:t>
            </a:r>
            <a:r>
              <a:rPr lang="zh-CN" altLang="en-US" sz="4000" dirty="0" smtClean="0">
                <a:solidFill>
                  <a:srgbClr val="FFEA1A"/>
                </a:solidFill>
              </a:rPr>
              <a:t>农历戊戌年春节</a:t>
            </a:r>
            <a:endParaRPr lang="en-US" sz="4000" dirty="0">
              <a:solidFill>
                <a:srgbClr val="FFEA1A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20000"/>
                    </a14:imgEffect>
                  </a14:imgLayer>
                </a14:imgProps>
              </a:ext>
            </a:extLst>
          </a:blip>
          <a:srcRect l="20149" t="20213" r="20149" b="32979"/>
          <a:stretch/>
        </p:blipFill>
        <p:spPr>
          <a:xfrm>
            <a:off x="4343400" y="2590800"/>
            <a:ext cx="1939636" cy="1066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9335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 smtClean="0"/>
              <a:t>3. </a:t>
            </a:r>
            <a:r>
              <a:rPr lang="zh-CN" altLang="en-US" sz="4000" dirty="0" smtClean="0"/>
              <a:t>家庭保卫战的战略战术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/>
              <a:t>3</a:t>
            </a:r>
            <a:r>
              <a:rPr lang="en-US" altLang="zh-CN" sz="3600" dirty="0" smtClean="0"/>
              <a:t>.1 </a:t>
            </a:r>
            <a:r>
              <a:rPr lang="zh-CN" altLang="en-US" sz="3600" dirty="0" smtClean="0"/>
              <a:t>战略思想</a:t>
            </a:r>
            <a:endParaRPr lang="en-US" altLang="zh-CN" sz="3600" dirty="0" smtClean="0"/>
          </a:p>
          <a:p>
            <a:r>
              <a:rPr lang="zh-CN" altLang="en-US" sz="3600" dirty="0"/>
              <a:t>敬畏神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敬畏耶和华是知识的开端；愚妄人藐视智慧和训诲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                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箴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言</a:t>
            </a:r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1:7</a:t>
            </a:r>
            <a:endParaRPr lang="en-US" altLang="zh-CN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3600" dirty="0"/>
              <a:t>明</a:t>
            </a:r>
            <a:r>
              <a:rPr lang="zh-CN" altLang="en-US" sz="3600" dirty="0" smtClean="0"/>
              <a:t>确使命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2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 smtClean="0"/>
              <a:t>3. </a:t>
            </a:r>
            <a:r>
              <a:rPr lang="zh-CN" altLang="en-US" sz="4000" dirty="0" smtClean="0"/>
              <a:t>家庭保卫战的战略战术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3.2 </a:t>
            </a:r>
            <a:r>
              <a:rPr lang="zh-CN" altLang="en-US" sz="3600" dirty="0" smtClean="0"/>
              <a:t>战</a:t>
            </a:r>
            <a:r>
              <a:rPr lang="zh-CN" altLang="en-US" sz="3600" dirty="0"/>
              <a:t>局</a:t>
            </a:r>
            <a:r>
              <a:rPr lang="zh-CN" altLang="en-US" sz="3600" dirty="0" smtClean="0"/>
              <a:t>保障</a:t>
            </a:r>
            <a:endParaRPr lang="en-US" altLang="zh-CN" sz="3600" dirty="0" smtClean="0"/>
          </a:p>
          <a:p>
            <a:r>
              <a:rPr lang="zh-CN" altLang="en-US" sz="3600" dirty="0" smtClean="0"/>
              <a:t>神的保守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耶和华是我的亮光，是我的拯救，我还怕谁呢？耶和华是我性命的保障，我还惧谁呢？。                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诗篇</a:t>
            </a:r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27:1</a:t>
            </a:r>
            <a:endParaRPr lang="en-US" altLang="zh-CN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3600" dirty="0"/>
              <a:t>人</a:t>
            </a:r>
            <a:r>
              <a:rPr lang="zh-CN" altLang="en-US" sz="3600" dirty="0" smtClean="0"/>
              <a:t>的信心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因为凡从神生的，就胜过世界；使我们胜了世界的，就是我们的信心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 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约一</a:t>
            </a:r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5:4</a:t>
            </a:r>
            <a:endParaRPr lang="en-US" altLang="zh-CN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7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 smtClean="0"/>
              <a:t>3. </a:t>
            </a:r>
            <a:r>
              <a:rPr lang="zh-CN" altLang="en-US" sz="4000" dirty="0" smtClean="0"/>
              <a:t>家庭保卫战的战略战术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3.3 </a:t>
            </a:r>
            <a:r>
              <a:rPr lang="zh-CN" altLang="en-US" sz="3600" dirty="0" smtClean="0"/>
              <a:t>战斗武器</a:t>
            </a:r>
            <a:endParaRPr lang="en-US" altLang="zh-CN" sz="3600" dirty="0" smtClean="0"/>
          </a:p>
          <a:p>
            <a:r>
              <a:rPr lang="zh-CN" altLang="en-US" sz="3600" dirty="0"/>
              <a:t>圣经</a:t>
            </a:r>
            <a:r>
              <a:rPr lang="zh-CN" altLang="en-US" sz="3600" dirty="0" smtClean="0"/>
              <a:t>中的真理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耶稣对信他的犹太人说：「你们若常常遵守我的道，就真是我的门徒；你们必晓得真理，真理必叫你们得以自由。」 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         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    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约翰福音</a:t>
            </a:r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8:31-32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9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 smtClean="0"/>
              <a:t>3. </a:t>
            </a:r>
            <a:r>
              <a:rPr lang="zh-CN" altLang="en-US" sz="4000" dirty="0" smtClean="0"/>
              <a:t>家庭保卫战的战略战术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3.3 </a:t>
            </a:r>
            <a:r>
              <a:rPr lang="zh-CN" altLang="en-US" sz="3600" dirty="0" smtClean="0"/>
              <a:t>战斗武器</a:t>
            </a:r>
            <a:endParaRPr lang="en-US" altLang="zh-CN" sz="3600" dirty="0" smtClean="0"/>
          </a:p>
          <a:p>
            <a:r>
              <a:rPr lang="zh-CN" altLang="en-US" sz="3600" dirty="0" smtClean="0"/>
              <a:t>祷告中的圣灵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万军之耶和华说：不是倚靠势力，不是倚靠才能，乃是倚靠我的灵方能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成事．</a:t>
            </a:r>
            <a:endParaRPr lang="en-US" altLang="zh-CN" sz="36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3600" dirty="0">
                <a:latin typeface="KaiTi" panose="02010609060101010101" pitchFamily="49" charset="-122"/>
                <a:ea typeface="KaiTi" panose="02010609060101010101" pitchFamily="49" charset="-122"/>
              </a:rPr>
              <a:t>	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					</a:t>
            </a:r>
            <a:r>
              <a:rPr lang="zh-CN" alt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撒加利亚书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4:6</a:t>
            </a:r>
            <a:endParaRPr lang="en-US" altLang="zh-CN" sz="28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4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 smtClean="0"/>
              <a:t>3. </a:t>
            </a:r>
            <a:r>
              <a:rPr lang="zh-CN" altLang="en-US" sz="4000" dirty="0" smtClean="0"/>
              <a:t>家庭保卫战的战略战术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3.4 </a:t>
            </a:r>
            <a:r>
              <a:rPr lang="zh-CN" altLang="en-US" sz="3600" dirty="0" smtClean="0"/>
              <a:t>战术实践</a:t>
            </a:r>
            <a:endParaRPr lang="en-US" altLang="zh-CN" sz="3600" dirty="0" smtClean="0"/>
          </a:p>
          <a:p>
            <a:r>
              <a:rPr lang="zh-CN" altLang="en-US" sz="3600" dirty="0"/>
              <a:t>坚</a:t>
            </a:r>
            <a:r>
              <a:rPr lang="zh-CN" altLang="en-US" sz="3600" dirty="0" smtClean="0"/>
              <a:t>持读经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只要刚强，大大壮胆，谨守遵行我仆人摩西所吩咐你的一切律法，不可偏离左右，使你无论往那里去，都可以顺利。这律法书不可离开你的口，总要昼夜思想，好使你谨守遵行这书上所写的一切话。如此，你的道路就可以亨通，凡事顺利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．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					</a:t>
            </a:r>
            <a:r>
              <a:rPr lang="zh-CN" altLang="en-US" sz="28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约</a:t>
            </a:r>
            <a:r>
              <a:rPr lang="zh-CN" alt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书亚记</a:t>
            </a:r>
            <a:r>
              <a:rPr lang="en-US" sz="28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4:6</a:t>
            </a:r>
            <a:endParaRPr lang="en-US" altLang="zh-CN" sz="28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2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 smtClean="0"/>
              <a:t>3. </a:t>
            </a:r>
            <a:r>
              <a:rPr lang="zh-CN" altLang="en-US" sz="4000" dirty="0" smtClean="0"/>
              <a:t>家庭保卫战的战略战术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3.4 </a:t>
            </a:r>
            <a:r>
              <a:rPr lang="zh-CN" altLang="en-US" sz="3600" dirty="0" smtClean="0"/>
              <a:t>战术实践</a:t>
            </a:r>
            <a:endParaRPr lang="en-US" altLang="zh-CN" sz="3600" dirty="0" smtClean="0"/>
          </a:p>
          <a:p>
            <a:r>
              <a:rPr lang="zh-CN" altLang="en-US" sz="3600" dirty="0" smtClean="0"/>
              <a:t>彼此代祷</a:t>
            </a:r>
            <a:endParaRPr lang="en-US" altLang="zh-CN" sz="3600" dirty="0" smtClean="0"/>
          </a:p>
          <a:p>
            <a:endParaRPr lang="en-US" altLang="zh-CN" sz="3600" dirty="0"/>
          </a:p>
          <a:p>
            <a:r>
              <a:rPr lang="zh-CN" altLang="en-US" sz="3600" dirty="0" smtClean="0"/>
              <a:t>家庭祭坛</a:t>
            </a:r>
            <a:endParaRPr lang="en-US" altLang="zh-CN" sz="3600" dirty="0" smtClean="0"/>
          </a:p>
          <a:p>
            <a:endParaRPr lang="en-US" altLang="zh-CN" sz="3600" dirty="0"/>
          </a:p>
          <a:p>
            <a:pPr marL="0" indent="0">
              <a:buNone/>
            </a:pPr>
            <a:r>
              <a:rPr lang="zh-CN" altLang="en-US" sz="3600" dirty="0" smtClean="0"/>
              <a:t>落实：从今天开始，从自己做起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8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 smtClean="0"/>
              <a:t>结    语</a:t>
            </a:r>
            <a:r>
              <a:rPr lang="en-US" altLang="zh-CN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争</a:t>
            </a:r>
            <a:r>
              <a:rPr lang="zh-CN" altLang="en-US" sz="3600" dirty="0" smtClean="0"/>
              <a:t>战正酣：敌人进攻、猛烈猖狂</a:t>
            </a:r>
            <a:endParaRPr lang="en-US" altLang="zh-CN" sz="3600" dirty="0" smtClean="0"/>
          </a:p>
          <a:p>
            <a:r>
              <a:rPr lang="zh-CN" altLang="en-US" sz="3600" dirty="0"/>
              <a:t>奋</a:t>
            </a:r>
            <a:r>
              <a:rPr lang="zh-CN" altLang="en-US" sz="3600" dirty="0" smtClean="0"/>
              <a:t>起防卫：保护婚姻、保护后代</a:t>
            </a:r>
            <a:endParaRPr lang="en-US" altLang="zh-CN" sz="3600" dirty="0" smtClean="0"/>
          </a:p>
          <a:p>
            <a:r>
              <a:rPr lang="zh-CN" altLang="en-US" sz="3600" dirty="0"/>
              <a:t>得</a:t>
            </a:r>
            <a:r>
              <a:rPr lang="zh-CN" altLang="en-US" sz="3600" dirty="0" smtClean="0"/>
              <a:t>胜关键：靠神的保守、圣经的真理、圣灵的能力、祷告的权柄，去打一场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	</a:t>
            </a:r>
            <a:r>
              <a:rPr lang="en-US" altLang="zh-CN" sz="3600" dirty="0" smtClean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045" y="3803838"/>
            <a:ext cx="4922755" cy="130156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9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9601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硫磺岛战役"/>
          <p:cNvPicPr>
            <a:picLocks noChangeAspect="1" noChangeArrowheads="1"/>
          </p:cNvPicPr>
          <p:nvPr/>
        </p:nvPicPr>
        <p:blipFill>
          <a:blip r:embed="rId2" cstate="print">
            <a:grayscl/>
            <a:lum contrast="40000"/>
          </a:blip>
          <a:srcRect t="42667" b="8000"/>
          <a:stretch>
            <a:fillRect/>
          </a:stretch>
        </p:blipFill>
        <p:spPr bwMode="auto">
          <a:xfrm>
            <a:off x="152400" y="152400"/>
            <a:ext cx="8839200" cy="654100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867400"/>
            <a:ext cx="6400800" cy="7620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2018</a:t>
            </a:r>
            <a:r>
              <a:rPr lang="zh-CN" altLang="en-US" dirty="0" smtClean="0">
                <a:solidFill>
                  <a:schemeClr val="bg1"/>
                </a:solidFill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</a:rPr>
              <a:t>月家庭月主题讲道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19200" y="524406"/>
            <a:ext cx="5425440" cy="1532994"/>
            <a:chOff x="1219200" y="524406"/>
            <a:chExt cx="5425440" cy="153299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/>
            <a:srcRect t="11905" b="20371"/>
            <a:stretch/>
          </p:blipFill>
          <p:spPr>
            <a:xfrm>
              <a:off x="1219200" y="533400"/>
              <a:ext cx="2738602" cy="1524000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</p:pic>
        <p:sp>
          <p:nvSpPr>
            <p:cNvPr id="5" name="Rounded Rectangle 4"/>
            <p:cNvSpPr/>
            <p:nvPr/>
          </p:nvSpPr>
          <p:spPr>
            <a:xfrm>
              <a:off x="2209800" y="1219200"/>
              <a:ext cx="685800" cy="2286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49040" y="524406"/>
              <a:ext cx="2895600" cy="1456794"/>
            </a:xfrm>
            <a:prstGeom prst="rect">
              <a:avLst/>
            </a:prstGeom>
            <a:effectLst>
              <a:softEdge rad="76200"/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 smtClean="0"/>
              <a:t>引言</a:t>
            </a:r>
            <a:r>
              <a:rPr lang="en-US" altLang="zh-CN" sz="4000" dirty="0" smtClean="0"/>
              <a:t>: </a:t>
            </a:r>
            <a:r>
              <a:rPr lang="zh-CN" altLang="en-US" sz="4000" dirty="0" smtClean="0"/>
              <a:t>家庭</a:t>
            </a:r>
            <a:r>
              <a:rPr lang="en-US" altLang="zh-CN" sz="4000" dirty="0" smtClean="0"/>
              <a:t>—</a:t>
            </a:r>
            <a:r>
              <a:rPr lang="zh-CN" altLang="en-US" sz="4000" dirty="0" smtClean="0"/>
              <a:t>至关重要的阵地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重要阵地决定战争胜负</a:t>
            </a:r>
            <a:endParaRPr lang="en-US" altLang="zh-CN" sz="3600" dirty="0" smtClean="0"/>
          </a:p>
          <a:p>
            <a:r>
              <a:rPr lang="zh-CN" altLang="en-US" sz="3600" dirty="0"/>
              <a:t>保</a:t>
            </a:r>
            <a:r>
              <a:rPr lang="zh-CN" altLang="en-US" sz="3600" dirty="0" smtClean="0"/>
              <a:t>卫家庭是一场属灵争战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 smtClean="0"/>
              <a:t>1. </a:t>
            </a:r>
            <a:r>
              <a:rPr lang="zh-CN" altLang="en-US" sz="4000" dirty="0" smtClean="0"/>
              <a:t>仇敌对家庭的疯狂攻击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1.1 </a:t>
            </a:r>
            <a:r>
              <a:rPr lang="zh-CN" altLang="en-US" sz="3600" dirty="0" smtClean="0"/>
              <a:t>颠</a:t>
            </a:r>
            <a:r>
              <a:rPr lang="zh-CN" altLang="en-US" sz="3600" dirty="0"/>
              <a:t>覆神创立的婚姻定义</a:t>
            </a:r>
            <a:endParaRPr lang="en-US" altLang="zh-CN" sz="3600" dirty="0"/>
          </a:p>
          <a:p>
            <a:pPr marL="0" indent="0">
              <a:buNone/>
            </a:pPr>
            <a:r>
              <a:rPr lang="zh-CN" altLang="en-US" sz="3600" b="1" dirty="0" smtClean="0">
                <a:latin typeface="KaiTi" panose="02010609060101010101" pitchFamily="49" charset="-122"/>
                <a:ea typeface="KaiTi" panose="02010609060101010101" pitchFamily="49" charset="-122"/>
                <a:cs typeface="SimSun" panose="02010600030101010101" pitchFamily="2" charset="-122"/>
              </a:rPr>
              <a:t>神</a:t>
            </a:r>
            <a:r>
              <a:rPr lang="zh-CN" altLang="en-US" sz="3600" b="1" dirty="0">
                <a:latin typeface="KaiTi" panose="02010609060101010101" pitchFamily="49" charset="-122"/>
                <a:ea typeface="KaiTi" panose="02010609060101010101" pitchFamily="49" charset="-122"/>
                <a:cs typeface="SimSun" panose="02010600030101010101" pitchFamily="2" charset="-122"/>
              </a:rPr>
              <a:t>就照著自己的形像造人，乃是照著他的形像造男造女</a:t>
            </a:r>
            <a:r>
              <a:rPr lang="zh-CN" altLang="en-US" sz="3600" b="1" dirty="0" smtClean="0">
                <a:latin typeface="KaiTi" panose="02010609060101010101" pitchFamily="49" charset="-122"/>
                <a:ea typeface="KaiTi" panose="02010609060101010101" pitchFamily="49" charset="-122"/>
                <a:cs typeface="SimSun" panose="02010600030101010101" pitchFamily="2" charset="-122"/>
              </a:rPr>
              <a:t>。</a:t>
            </a:r>
            <a:r>
              <a:rPr lang="en-US" altLang="zh-CN" sz="3600" b="1" dirty="0" smtClean="0">
                <a:ea typeface="SimSun" panose="02010600030101010101" pitchFamily="2" charset="-122"/>
                <a:cs typeface="SimSun" panose="02010600030101010101" pitchFamily="2" charset="-122"/>
              </a:rPr>
              <a:t>		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创世记</a:t>
            </a:r>
            <a:r>
              <a:rPr lang="en-US" sz="28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1:27</a:t>
            </a:r>
          </a:p>
          <a:p>
            <a:pPr marL="0" indent="0">
              <a:buNone/>
            </a:pPr>
            <a:r>
              <a:rPr lang="zh-CN" altLang="en-US" sz="3600" dirty="0" smtClean="0"/>
              <a:t>圣经的婚姻定</a:t>
            </a:r>
            <a:r>
              <a:rPr lang="zh-CN" altLang="en-US" sz="3600" dirty="0"/>
              <a:t>义：婚姻是一男一女、一夫一妻、一生一世的神圣盟约。</a:t>
            </a:r>
            <a:endParaRPr lang="en-US" sz="36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5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 smtClean="0"/>
              <a:t>1. </a:t>
            </a:r>
            <a:r>
              <a:rPr lang="zh-CN" altLang="en-US" sz="4000" dirty="0" smtClean="0"/>
              <a:t>仇敌对家庭的疯狂攻击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1.1 </a:t>
            </a:r>
            <a:r>
              <a:rPr lang="zh-CN" altLang="en-US" sz="3600" dirty="0" smtClean="0"/>
              <a:t>颠</a:t>
            </a:r>
            <a:r>
              <a:rPr lang="zh-CN" altLang="en-US" sz="3600" dirty="0"/>
              <a:t>覆神创立的婚</a:t>
            </a:r>
            <a:r>
              <a:rPr lang="zh-CN" altLang="en-US" sz="3600" dirty="0" smtClean="0"/>
              <a:t>姻定义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圣经的婚姻定</a:t>
            </a:r>
            <a:r>
              <a:rPr lang="zh-CN" altLang="en-US" sz="3600" dirty="0"/>
              <a:t>义：婚姻是一男一女、一夫一妻、一生一世的神圣盟约</a:t>
            </a:r>
            <a:r>
              <a:rPr lang="zh-CN" altLang="en-US" sz="3600" dirty="0" smtClean="0"/>
              <a:t>。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b="1" dirty="0">
                <a:latin typeface="KaiTi" panose="02010609060101010101" pitchFamily="49" charset="-122"/>
                <a:ea typeface="KaiTi" panose="02010609060101010101" pitchFamily="49" charset="-122"/>
              </a:rPr>
              <a:t>虽然神有灵的余力能造多人，他不是单造一人吗？为何只造一人呢？乃是他愿人得虔诚的後裔。所以当谨守你们的心，谁也不可以诡诈待幼年所娶的妻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US" altLang="zh-CN" sz="36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3600" dirty="0">
                <a:latin typeface="KaiTi" panose="02010609060101010101" pitchFamily="49" charset="-122"/>
                <a:ea typeface="KaiTi" panose="02010609060101010101" pitchFamily="49" charset="-122"/>
              </a:rPr>
              <a:t>	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				     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玛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拉基书</a:t>
            </a:r>
            <a:r>
              <a:rPr 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2:15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4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 smtClean="0"/>
              <a:t>1. </a:t>
            </a:r>
            <a:r>
              <a:rPr lang="zh-CN" altLang="en-US" sz="4000" dirty="0" smtClean="0"/>
              <a:t>仇敌对家庭的疯狂攻击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1.2 </a:t>
            </a:r>
            <a:r>
              <a:rPr lang="zh-CN" altLang="en-US" sz="3600" dirty="0" smtClean="0"/>
              <a:t>侵犯父母教育儿女的权力</a:t>
            </a:r>
            <a:endParaRPr lang="en-US" altLang="zh-CN" sz="3600" dirty="0" smtClean="0"/>
          </a:p>
          <a:p>
            <a:r>
              <a:rPr lang="zh-CN" altLang="en-US" sz="3600" dirty="0"/>
              <a:t>限</a:t>
            </a:r>
            <a:r>
              <a:rPr lang="zh-CN" altLang="en-US" sz="3600" dirty="0" smtClean="0"/>
              <a:t>制家庭对教育形式的选择</a:t>
            </a:r>
            <a:endParaRPr lang="en-US" altLang="zh-CN" sz="3600" dirty="0" smtClean="0"/>
          </a:p>
          <a:p>
            <a:r>
              <a:rPr lang="zh-CN" altLang="en-US" sz="3600" dirty="0"/>
              <a:t>后现</a:t>
            </a:r>
            <a:r>
              <a:rPr lang="zh-CN" altLang="en-US" sz="3600" dirty="0" smtClean="0"/>
              <a:t>代思想冲击家庭秩序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蛇说：</a:t>
            </a:r>
            <a:r>
              <a:rPr lang="en-US" sz="360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神岂是真说不许你们吃园中所有树上的果子吗？</a:t>
            </a:r>
            <a:r>
              <a:rPr lang="en-US" sz="360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……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你们不一定死；因为神知道，你们吃的日子眼睛就明亮了，你们便如神能知道善恶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en-US" sz="28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创</a:t>
            </a:r>
            <a:r>
              <a:rPr lang="en-US" sz="28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3:1,4,5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5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 smtClean="0"/>
              <a:t>1. </a:t>
            </a:r>
            <a:r>
              <a:rPr lang="zh-CN" altLang="en-US" sz="4000" dirty="0" smtClean="0"/>
              <a:t>仇敌对家庭的疯狂攻击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1.3 </a:t>
            </a:r>
            <a:r>
              <a:rPr lang="zh-CN" altLang="en-US" sz="3600" dirty="0" smtClean="0"/>
              <a:t>混乱家庭的观念</a:t>
            </a:r>
            <a:endParaRPr lang="en-US" altLang="zh-CN" sz="3600" dirty="0" smtClean="0"/>
          </a:p>
          <a:p>
            <a:r>
              <a:rPr lang="zh-CN" altLang="en-US" sz="3600" dirty="0"/>
              <a:t>性</a:t>
            </a:r>
            <a:r>
              <a:rPr lang="zh-CN" altLang="en-US" sz="3600" dirty="0" smtClean="0"/>
              <a:t>别特征和角色的混乱</a:t>
            </a:r>
            <a:endParaRPr lang="en-US" altLang="zh-CN" sz="3600" dirty="0" smtClean="0"/>
          </a:p>
          <a:p>
            <a:r>
              <a:rPr lang="zh-CN" altLang="en-US" sz="3600" dirty="0" smtClean="0"/>
              <a:t>家庭中职能的混乱</a:t>
            </a:r>
            <a:endParaRPr lang="en-US" altLang="zh-CN" sz="3600" dirty="0" smtClean="0"/>
          </a:p>
          <a:p>
            <a:r>
              <a:rPr lang="zh-CN" altLang="en-US" sz="3600" dirty="0" smtClean="0"/>
              <a:t>堕胎严重削弱家庭的意义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7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 smtClean="0"/>
              <a:t>1. </a:t>
            </a:r>
            <a:r>
              <a:rPr lang="zh-CN" altLang="en-US" sz="4000" dirty="0" smtClean="0"/>
              <a:t>仇敌对家庭的疯狂攻击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1.4 </a:t>
            </a:r>
            <a:r>
              <a:rPr lang="zh-CN" altLang="en-US" sz="3600" dirty="0" smtClean="0"/>
              <a:t>破坏家庭的关系</a:t>
            </a:r>
            <a:endParaRPr lang="en-US" altLang="zh-CN" sz="3600" dirty="0" smtClean="0"/>
          </a:p>
          <a:p>
            <a:r>
              <a:rPr lang="zh-CN" altLang="en-US" sz="3600" dirty="0"/>
              <a:t>竭</a:t>
            </a:r>
            <a:r>
              <a:rPr lang="zh-CN" altLang="en-US" sz="3600" dirty="0" smtClean="0"/>
              <a:t>力拆毁夫妻关系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 smtClean="0"/>
              <a:t>   </a:t>
            </a:r>
            <a:r>
              <a:rPr lang="zh-CN" altLang="en-US" sz="3600" dirty="0" smtClean="0"/>
              <a:t>淫乱</a:t>
            </a:r>
            <a:r>
              <a:rPr lang="en-US" altLang="zh-CN" sz="3600" dirty="0" smtClean="0"/>
              <a:t>·</a:t>
            </a:r>
            <a:r>
              <a:rPr lang="zh-CN" altLang="en-US" sz="3600" dirty="0" smtClean="0"/>
              <a:t>权色交易</a:t>
            </a:r>
            <a:r>
              <a:rPr lang="en-US" altLang="zh-CN" sz="3600" dirty="0" smtClean="0"/>
              <a:t>·</a:t>
            </a:r>
            <a:r>
              <a:rPr lang="zh-CN" altLang="en-US" sz="3600" dirty="0" smtClean="0"/>
              <a:t>随意离婚</a:t>
            </a:r>
            <a:endParaRPr lang="en-US" altLang="zh-CN" sz="3600" dirty="0" smtClean="0"/>
          </a:p>
          <a:p>
            <a:r>
              <a:rPr lang="zh-CN" altLang="en-US" sz="3600" dirty="0"/>
              <a:t>疏</a:t>
            </a:r>
            <a:r>
              <a:rPr lang="zh-CN" altLang="en-US" sz="3600" dirty="0" smtClean="0"/>
              <a:t>远破坏代际关系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　父亲缺席</a:t>
            </a:r>
            <a:r>
              <a:rPr lang="en-US" altLang="zh-CN" sz="3600" dirty="0" smtClean="0"/>
              <a:t>·</a:t>
            </a:r>
            <a:r>
              <a:rPr lang="zh-CN" altLang="en-US" sz="3600" dirty="0" smtClean="0"/>
              <a:t>藐视父母</a:t>
            </a:r>
            <a:endParaRPr lang="en-US" altLang="zh-CN" sz="3600" dirty="0" smtClean="0"/>
          </a:p>
          <a:p>
            <a:pPr marL="0" indent="0">
              <a:buNone/>
            </a:pPr>
            <a:endParaRPr lang="en-US" altLang="zh-CN" sz="3600" dirty="0" smtClean="0"/>
          </a:p>
          <a:p>
            <a:r>
              <a:rPr lang="zh-CN" altLang="en-US" sz="3600" dirty="0"/>
              <a:t>破坏家</a:t>
            </a:r>
            <a:r>
              <a:rPr lang="zh-CN" altLang="en-US" sz="3600" dirty="0" smtClean="0"/>
              <a:t>庭</a:t>
            </a:r>
            <a:r>
              <a:rPr lang="en-US" altLang="zh-CN" sz="3600" dirty="0" smtClean="0"/>
              <a:t>:  </a:t>
            </a:r>
            <a:r>
              <a:rPr lang="zh-CN" altLang="en-US" sz="3600" dirty="0" smtClean="0"/>
              <a:t>消灭监督信仰、灭绝文明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7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/>
              <a:t>2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我们对家庭的保卫坚守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2.1 </a:t>
            </a:r>
            <a:r>
              <a:rPr lang="zh-CN" altLang="en-US" sz="3600" dirty="0"/>
              <a:t>保</a:t>
            </a:r>
            <a:r>
              <a:rPr lang="zh-CN" altLang="en-US" sz="3600" dirty="0" smtClean="0"/>
              <a:t>守夫妻关系</a:t>
            </a:r>
            <a:endParaRPr lang="en-US" altLang="zh-CN" sz="3600" dirty="0" smtClean="0"/>
          </a:p>
          <a:p>
            <a:r>
              <a:rPr lang="zh-CN" altLang="en-US" sz="3600" dirty="0"/>
              <a:t>培</a:t>
            </a:r>
            <a:r>
              <a:rPr lang="zh-CN" altLang="en-US" sz="3600" dirty="0" smtClean="0"/>
              <a:t>养坚固、加强警惕、尽力维系</a:t>
            </a:r>
            <a:endParaRPr lang="en-US" altLang="zh-CN" sz="3600" dirty="0" smtClean="0"/>
          </a:p>
          <a:p>
            <a:pPr marL="0" indent="0">
              <a:buNone/>
            </a:pP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 smtClean="0"/>
              <a:t>2.2 </a:t>
            </a:r>
            <a:r>
              <a:rPr lang="zh-CN" altLang="en-US" sz="3600" dirty="0" smtClean="0"/>
              <a:t>保护儿女后代</a:t>
            </a:r>
            <a:endParaRPr lang="en-US" altLang="zh-CN" sz="3600" dirty="0" smtClean="0"/>
          </a:p>
          <a:p>
            <a:r>
              <a:rPr lang="zh-CN" altLang="en-US" sz="3600" dirty="0"/>
              <a:t>高度重</a:t>
            </a:r>
            <a:r>
              <a:rPr lang="zh-CN" altLang="en-US" sz="3600" dirty="0" smtClean="0"/>
              <a:t>视、协同作战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1020</Words>
  <Application>Microsoft Office PowerPoint</Application>
  <PresentationFormat>On-screen Show (4:3)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KaiTi</vt:lpstr>
      <vt:lpstr>黑体</vt:lpstr>
      <vt:lpstr>SimSun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引言: 家庭—至关重要的阵地</vt:lpstr>
      <vt:lpstr>1. 仇敌对家庭的疯狂攻击</vt:lpstr>
      <vt:lpstr>1. 仇敌对家庭的疯狂攻击</vt:lpstr>
      <vt:lpstr>1. 仇敌对家庭的疯狂攻击</vt:lpstr>
      <vt:lpstr>1. 仇敌对家庭的疯狂攻击</vt:lpstr>
      <vt:lpstr>1. 仇敌对家庭的疯狂攻击</vt:lpstr>
      <vt:lpstr>2. 我们对家庭的保卫坚守</vt:lpstr>
      <vt:lpstr>3. 家庭保卫战的战略战术</vt:lpstr>
      <vt:lpstr>3. 家庭保卫战的战略战术</vt:lpstr>
      <vt:lpstr>3. 家庭保卫战的战略战术</vt:lpstr>
      <vt:lpstr>3. 家庭保卫战的战略战术</vt:lpstr>
      <vt:lpstr>3. 家庭保卫战的战略战术</vt:lpstr>
      <vt:lpstr>3. 家庭保卫战的战略战术</vt:lpstr>
      <vt:lpstr>结    语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家庭保卫战</dc:title>
  <dc:creator>Don Li</dc:creator>
  <cp:lastModifiedBy>Don Li.</cp:lastModifiedBy>
  <cp:revision>36</cp:revision>
  <dcterms:created xsi:type="dcterms:W3CDTF">2006-08-16T00:00:00Z</dcterms:created>
  <dcterms:modified xsi:type="dcterms:W3CDTF">2018-02-16T12:39:55Z</dcterms:modified>
</cp:coreProperties>
</file>