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4" r:id="rId2"/>
    <p:sldId id="256" r:id="rId3"/>
    <p:sldId id="259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67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1A56"/>
    <a:srgbClr val="180000"/>
    <a:srgbClr val="000000"/>
    <a:srgbClr val="08080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91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79585-C1AC-498D-8ECD-BEEDC4D2B583}" type="datetimeFigureOut">
              <a:rPr lang="en-US" smtClean="0"/>
              <a:pPr/>
              <a:t>3/8/2018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6F48F-0716-474D-AC02-DB3DF9BB67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1158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6F48F-0716-474D-AC02-DB3DF9BB67C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81726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92D0-26EF-4902-BE9A-04C16FB4FA2D}" type="datetime1">
              <a:rPr lang="en-US" smtClean="0"/>
              <a:pPr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884D-CF11-4896-B3BD-9DF7F5A7B2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2300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B064-C3BF-467C-9A47-BCD0BA8D4508}" type="datetime1">
              <a:rPr lang="en-US" smtClean="0"/>
              <a:pPr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884D-CF11-4896-B3BD-9DF7F5A7B2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1222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069B-AF89-4552-9633-5A8424B34367}" type="datetime1">
              <a:rPr lang="en-US" smtClean="0"/>
              <a:pPr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884D-CF11-4896-B3BD-9DF7F5A7B2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9826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C500-9111-4C33-85C9-F8A762C52177}" type="datetime1">
              <a:rPr lang="en-US" smtClean="0"/>
              <a:pPr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884D-CF11-4896-B3BD-9DF7F5A7B2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6907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68A3E-1BEE-4E50-87DD-141AA285545A}" type="datetime1">
              <a:rPr lang="en-US" smtClean="0"/>
              <a:pPr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884D-CF11-4896-B3BD-9DF7F5A7B2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728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4FD6-CB42-40B2-9AC9-71063A4C0A98}" type="datetime1">
              <a:rPr lang="en-US" smtClean="0"/>
              <a:pPr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884D-CF11-4896-B3BD-9DF7F5A7B2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2008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406C-A83E-4B06-AE87-E67DE512757B}" type="datetime1">
              <a:rPr lang="en-US" smtClean="0"/>
              <a:pPr/>
              <a:t>3/8/2018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884D-CF11-4896-B3BD-9DF7F5A7B2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77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FC22-BBAD-43CB-B830-AEAA4B630B32}" type="datetime1">
              <a:rPr lang="en-US" smtClean="0"/>
              <a:pPr/>
              <a:t>3/8/2018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884D-CF11-4896-B3BD-9DF7F5A7B2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9032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B0B8-985D-41D0-9D26-476CD672074C}" type="datetime1">
              <a:rPr lang="en-US" smtClean="0"/>
              <a:pPr/>
              <a:t>3/8/2018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884D-CF11-4896-B3BD-9DF7F5A7B2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942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247C-5775-46FA-9840-535FE867F6A2}" type="datetime1">
              <a:rPr lang="en-US" smtClean="0"/>
              <a:pPr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884D-CF11-4896-B3BD-9DF7F5A7B2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919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BC5DE-D91E-4738-A81A-D59954AFA5E1}" type="datetime1">
              <a:rPr lang="en-US" smtClean="0"/>
              <a:pPr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884D-CF11-4896-B3BD-9DF7F5A7B2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7196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86AC3-0439-4419-B4A3-F92CD0303299}" type="datetime1">
              <a:rPr lang="en-US" smtClean="0"/>
              <a:pPr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D884D-CF11-4896-B3BD-9DF7F5A7B2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5007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4" descr="Image result for dawn in the morning"/>
          <p:cNvPicPr>
            <a:picLocks noChangeAspect="1" noChangeArrowheads="1"/>
          </p:cNvPicPr>
          <p:nvPr/>
        </p:nvPicPr>
        <p:blipFill>
          <a:blip r:embed="rId2" cstate="print">
            <a:lum bright="10000"/>
          </a:blip>
          <a:srcRect l="25515"/>
          <a:stretch>
            <a:fillRect/>
          </a:stretch>
        </p:blipFill>
        <p:spPr bwMode="auto">
          <a:xfrm>
            <a:off x="-1" y="0"/>
            <a:ext cx="9206929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5039" y="0"/>
            <a:ext cx="6858000" cy="4546918"/>
          </a:xfrm>
        </p:spPr>
        <p:txBody>
          <a:bodyPr>
            <a:normAutofit/>
          </a:bodyPr>
          <a:lstStyle/>
          <a:p>
            <a:pPr>
              <a:lnSpc>
                <a:spcPts val="8200"/>
              </a:lnSpc>
            </a:pPr>
            <a:r>
              <a:rPr lang="zh-CN" altLang="en-US" sz="5400" b="1" dirty="0">
                <a:ln w="28575">
                  <a:solidFill>
                    <a:srgbClr val="180000"/>
                  </a:solidFill>
                </a:ln>
                <a:solidFill>
                  <a:schemeClr val="bg1"/>
                </a:solidFill>
                <a:latin typeface="+mj-ea"/>
              </a:rPr>
              <a:t>教</a:t>
            </a:r>
            <a:r>
              <a:rPr lang="zh-CN" altLang="en-US" sz="5400" b="1" dirty="0" smtClean="0">
                <a:ln w="28575">
                  <a:solidFill>
                    <a:srgbClr val="180000"/>
                  </a:solidFill>
                </a:ln>
                <a:solidFill>
                  <a:schemeClr val="bg1"/>
                </a:solidFill>
                <a:latin typeface="+mj-ea"/>
              </a:rPr>
              <a:t>会异象宣言：</a:t>
            </a:r>
            <a:r>
              <a:rPr lang="en-US" altLang="zh-CN" sz="5400" b="1" dirty="0" smtClean="0">
                <a:ln w="28575">
                  <a:solidFill>
                    <a:srgbClr val="180000"/>
                  </a:solidFill>
                </a:ln>
                <a:solidFill>
                  <a:schemeClr val="bg1"/>
                </a:solidFill>
                <a:latin typeface="+mj-ea"/>
              </a:rPr>
              <a:t/>
            </a:r>
            <a:br>
              <a:rPr lang="en-US" altLang="zh-CN" sz="5400" b="1" dirty="0" smtClean="0">
                <a:ln w="28575">
                  <a:solidFill>
                    <a:srgbClr val="180000"/>
                  </a:solidFill>
                </a:ln>
                <a:solidFill>
                  <a:schemeClr val="bg1"/>
                </a:solidFill>
                <a:latin typeface="+mj-ea"/>
              </a:rPr>
            </a:br>
            <a:r>
              <a:rPr lang="en-US" altLang="zh-CN" sz="4400" b="1" dirty="0" smtClean="0">
                <a:ln w="28575">
                  <a:solidFill>
                    <a:srgbClr val="180000"/>
                  </a:solidFill>
                </a:ln>
                <a:solidFill>
                  <a:schemeClr val="bg1"/>
                </a:solidFill>
                <a:latin typeface="+mj-ea"/>
              </a:rPr>
              <a:t>  </a:t>
            </a:r>
            <a:r>
              <a:rPr lang="en-US" altLang="zh-CN" sz="4400" b="1" dirty="0" smtClean="0">
                <a:ln w="28575">
                  <a:solidFill>
                    <a:srgbClr val="180000"/>
                  </a:solidFill>
                </a:ln>
                <a:solidFill>
                  <a:schemeClr val="bg1"/>
                </a:solidFill>
                <a:latin typeface="+mj-ea"/>
              </a:rPr>
              <a:t> </a:t>
            </a:r>
            <a:r>
              <a:rPr lang="zh-CN" altLang="en-US" sz="6700" b="1" dirty="0" smtClean="0">
                <a:ln w="28575">
                  <a:solidFill>
                    <a:srgbClr val="180000"/>
                  </a:solidFill>
                </a:ln>
                <a:solidFill>
                  <a:schemeClr val="bg1"/>
                </a:solidFill>
                <a:latin typeface="+mj-ea"/>
              </a:rPr>
              <a:t>因</a:t>
            </a:r>
            <a:r>
              <a:rPr lang="zh-CN" altLang="en-US" sz="6700" b="1" dirty="0" smtClean="0">
                <a:ln w="28575">
                  <a:solidFill>
                    <a:srgbClr val="180000"/>
                  </a:solidFill>
                </a:ln>
                <a:solidFill>
                  <a:schemeClr val="bg1"/>
                </a:solidFill>
                <a:latin typeface="+mj-ea"/>
              </a:rPr>
              <a:t>圣经真理</a:t>
            </a:r>
            <a:r>
              <a:rPr lang="en-US" altLang="zh-CN" sz="6700" b="1" dirty="0" smtClean="0">
                <a:ln w="28575">
                  <a:solidFill>
                    <a:srgbClr val="180000"/>
                  </a:solidFill>
                </a:ln>
                <a:solidFill>
                  <a:schemeClr val="bg1"/>
                </a:solidFill>
                <a:latin typeface="+mj-ea"/>
              </a:rPr>
              <a:t/>
            </a:r>
            <a:br>
              <a:rPr lang="en-US" altLang="zh-CN" sz="6700" b="1" dirty="0" smtClean="0">
                <a:ln w="28575">
                  <a:solidFill>
                    <a:srgbClr val="180000"/>
                  </a:solidFill>
                </a:ln>
                <a:solidFill>
                  <a:schemeClr val="bg1"/>
                </a:solidFill>
                <a:latin typeface="+mj-ea"/>
              </a:rPr>
            </a:br>
            <a:r>
              <a:rPr lang="zh-CN" altLang="en-US" sz="6700" b="1" dirty="0">
                <a:ln w="28575">
                  <a:solidFill>
                    <a:srgbClr val="180000"/>
                  </a:solidFill>
                </a:ln>
                <a:solidFill>
                  <a:schemeClr val="bg1"/>
                </a:solidFill>
                <a:latin typeface="+mj-ea"/>
              </a:rPr>
              <a:t>→</a:t>
            </a:r>
            <a:r>
              <a:rPr lang="zh-CN" altLang="en-US" sz="6700" b="1" dirty="0" smtClean="0">
                <a:ln w="28575">
                  <a:solidFill>
                    <a:srgbClr val="180000"/>
                  </a:solidFill>
                </a:ln>
                <a:solidFill>
                  <a:schemeClr val="bg1"/>
                </a:solidFill>
                <a:latin typeface="+mj-ea"/>
              </a:rPr>
              <a:t>得</a:t>
            </a:r>
            <a:r>
              <a:rPr lang="zh-CN" altLang="en-US" sz="6700" b="1" dirty="0">
                <a:ln w="28575">
                  <a:solidFill>
                    <a:srgbClr val="180000"/>
                  </a:solidFill>
                </a:ln>
                <a:solidFill>
                  <a:schemeClr val="bg1"/>
                </a:solidFill>
                <a:latin typeface="+mj-ea"/>
              </a:rPr>
              <a:t>丰盛生</a:t>
            </a:r>
            <a:r>
              <a:rPr lang="zh-CN" altLang="en-US" sz="6700" b="1" dirty="0" smtClean="0">
                <a:ln w="28575">
                  <a:solidFill>
                    <a:srgbClr val="180000"/>
                  </a:solidFill>
                </a:ln>
                <a:solidFill>
                  <a:schemeClr val="bg1"/>
                </a:solidFill>
                <a:latin typeface="+mj-ea"/>
              </a:rPr>
              <a:t>命</a:t>
            </a:r>
            <a:r>
              <a:rPr lang="en-US" altLang="zh-CN" sz="6700" b="1" dirty="0" smtClean="0">
                <a:ln w="28575">
                  <a:solidFill>
                    <a:srgbClr val="180000"/>
                  </a:solidFill>
                </a:ln>
                <a:solidFill>
                  <a:schemeClr val="bg1"/>
                </a:solidFill>
                <a:latin typeface="+mj-ea"/>
              </a:rPr>
              <a:t/>
            </a:r>
            <a:br>
              <a:rPr lang="en-US" altLang="zh-CN" sz="6700" b="1" dirty="0" smtClean="0">
                <a:ln w="28575">
                  <a:solidFill>
                    <a:srgbClr val="180000"/>
                  </a:solidFill>
                </a:ln>
                <a:solidFill>
                  <a:schemeClr val="bg1"/>
                </a:solidFill>
                <a:latin typeface="+mj-ea"/>
              </a:rPr>
            </a:br>
            <a:r>
              <a:rPr lang="zh-CN" altLang="en-US" sz="6700" b="1" dirty="0">
                <a:ln w="28575">
                  <a:solidFill>
                    <a:srgbClr val="180000"/>
                  </a:solidFill>
                </a:ln>
                <a:solidFill>
                  <a:schemeClr val="bg1"/>
                </a:solidFill>
                <a:latin typeface="+mj-ea"/>
              </a:rPr>
              <a:t>→</a:t>
            </a:r>
            <a:r>
              <a:rPr lang="zh-CN" altLang="en-US" sz="6700" b="1" dirty="0" smtClean="0">
                <a:ln w="28575">
                  <a:solidFill>
                    <a:srgbClr val="180000"/>
                  </a:solidFill>
                </a:ln>
                <a:solidFill>
                  <a:schemeClr val="bg1"/>
                </a:solidFill>
                <a:latin typeface="+mj-ea"/>
              </a:rPr>
              <a:t>以广传福音</a:t>
            </a:r>
            <a:endParaRPr lang="en-US" b="1" dirty="0">
              <a:ln w="28575">
                <a:solidFill>
                  <a:srgbClr val="180000"/>
                </a:solidFill>
              </a:ln>
              <a:solidFill>
                <a:schemeClr val="bg1"/>
              </a:solidFill>
              <a:latin typeface="+mj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884D-CF11-4896-B3BD-9DF7F5A7B2F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316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8174"/>
          </a:xfrm>
        </p:spPr>
        <p:txBody>
          <a:bodyPr>
            <a:normAutofit fontScale="90000"/>
          </a:bodyPr>
          <a:lstStyle/>
          <a:p>
            <a:r>
              <a:rPr lang="en-US" altLang="zh-CN" sz="4000" dirty="0"/>
              <a:t>2</a:t>
            </a:r>
            <a:r>
              <a:rPr lang="en-US" altLang="zh-CN" sz="4000" dirty="0" smtClean="0"/>
              <a:t>. </a:t>
            </a:r>
            <a:r>
              <a:rPr lang="zh-CN" altLang="en-US" sz="4000" dirty="0" smtClean="0"/>
              <a:t>圣灵启示神的旨意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3800"/>
            <a:ext cx="7886700" cy="4983163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神计划十字架</a:t>
            </a:r>
            <a:r>
              <a:rPr lang="zh-CN" altLang="en-US" sz="3600" dirty="0"/>
              <a:t>救</a:t>
            </a:r>
            <a:r>
              <a:rPr lang="zh-CN" altLang="en-US" sz="3600" dirty="0" smtClean="0"/>
              <a:t>恩并且写在圣经中</a:t>
            </a:r>
            <a:endParaRPr lang="en-US" altLang="zh-CN" sz="3600" dirty="0" smtClean="0"/>
          </a:p>
          <a:p>
            <a:r>
              <a:rPr lang="zh-CN" altLang="en-US" sz="3600" dirty="0"/>
              <a:t>十字</a:t>
            </a:r>
            <a:r>
              <a:rPr lang="zh-CN" altLang="en-US" sz="3600" dirty="0" smtClean="0"/>
              <a:t>架道理对世人又难懂又讨厌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弟兄们，我若仍旧传割礼，为什麽还受逼迫呢？若是这样，那</a:t>
            </a:r>
            <a:r>
              <a:rPr lang="zh-CN" altLang="en-US" sz="3600" b="1" dirty="0">
                <a:latin typeface="KaiTi" panose="02010609060101010101" pitchFamily="49" charset="-122"/>
                <a:ea typeface="KaiTi" panose="02010609060101010101" pitchFamily="49" charset="-122"/>
              </a:rPr>
              <a:t>十字架讨厌的地方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就没有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了。</a:t>
            </a:r>
            <a:r>
              <a:rPr lang="zh-CN" altLang="en-US" sz="3600" dirty="0" smtClean="0"/>
              <a:t>           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加拉太书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5:11</a:t>
            </a:r>
          </a:p>
          <a:p>
            <a:r>
              <a:rPr lang="zh-CN" altLang="en-US" sz="3600" dirty="0" smtClean="0"/>
              <a:t>十字架讲牺牲、恩典、罪，是世人最不喜欢听</a:t>
            </a:r>
            <a:r>
              <a:rPr lang="zh-CN" altLang="en-US" sz="3600" dirty="0" smtClean="0"/>
              <a:t>的</a:t>
            </a:r>
            <a:endParaRPr lang="en-US" altLang="zh-CN" sz="3600" dirty="0" smtClean="0"/>
          </a:p>
          <a:p>
            <a:r>
              <a:rPr lang="zh-CN" altLang="en-US" sz="3600" dirty="0" smtClean="0"/>
              <a:t>愿听、愿信是因圣灵做工</a:t>
            </a:r>
            <a:endParaRPr lang="en-US" altLang="zh-CN" sz="3600" dirty="0" smtClean="0"/>
          </a:p>
          <a:p>
            <a:pPr marL="0" indent="0">
              <a:buNone/>
            </a:pPr>
            <a:endParaRPr lang="zh-CN" altLang="en-US" sz="36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884D-CF11-4896-B3BD-9DF7F5A7B2F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862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8174"/>
          </a:xfrm>
        </p:spPr>
        <p:txBody>
          <a:bodyPr>
            <a:normAutofit fontScale="90000"/>
          </a:bodyPr>
          <a:lstStyle/>
          <a:p>
            <a:r>
              <a:rPr lang="en-US" altLang="zh-CN" sz="4000" dirty="0"/>
              <a:t>2</a:t>
            </a:r>
            <a:r>
              <a:rPr lang="en-US" altLang="zh-CN" sz="4000" dirty="0" smtClean="0"/>
              <a:t>. </a:t>
            </a:r>
            <a:r>
              <a:rPr lang="zh-CN" altLang="en-US" sz="4000" dirty="0" smtClean="0"/>
              <a:t>圣灵启示神的旨意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3800"/>
            <a:ext cx="800735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只有神藉著圣灵向我们</a:t>
            </a:r>
            <a:r>
              <a:rPr lang="zh-CN" sz="3600" b="1" dirty="0" smtClean="0">
                <a:solidFill>
                  <a:srgbClr val="C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显明</a:t>
            </a: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了，因为圣灵</a:t>
            </a:r>
            <a:r>
              <a:rPr lang="zh-CN" sz="3600" b="1" dirty="0" smtClean="0">
                <a:solidFill>
                  <a:srgbClr val="C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参透</a:t>
            </a: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万事，就是神深奥的事也</a:t>
            </a:r>
            <a:r>
              <a:rPr lang="zh-CN" sz="3600" b="1" dirty="0" smtClean="0">
                <a:solidFill>
                  <a:srgbClr val="C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参透</a:t>
            </a: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了。</a:t>
            </a:r>
            <a:endParaRPr lang="zh-CN" altLang="en-US" sz="3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3600" dirty="0" smtClean="0"/>
              <a:t>人心改变需要圣灵工作（</a:t>
            </a:r>
            <a:r>
              <a:rPr lang="zh-CN" altLang="en-US" sz="3600" dirty="0" smtClean="0">
                <a:solidFill>
                  <a:srgbClr val="C00000"/>
                </a:solidFill>
              </a:rPr>
              <a:t>显明）</a:t>
            </a:r>
            <a:endParaRPr lang="en-US" altLang="zh-CN" sz="3600" dirty="0" smtClean="0">
              <a:solidFill>
                <a:srgbClr val="C00000"/>
              </a:solidFill>
            </a:endParaRPr>
          </a:p>
          <a:p>
            <a:r>
              <a:rPr lang="zh-CN" altLang="en-US" sz="3600" dirty="0" smtClean="0"/>
              <a:t>圣灵有启迪灵魂的权威（</a:t>
            </a:r>
            <a:r>
              <a:rPr lang="zh-CN" altLang="en-US" sz="3600" dirty="0" smtClean="0">
                <a:solidFill>
                  <a:srgbClr val="C00000"/>
                </a:solidFill>
              </a:rPr>
              <a:t>参透）</a:t>
            </a:r>
            <a:endParaRPr lang="en-US" altLang="zh-CN" sz="3600" dirty="0" smtClean="0"/>
          </a:p>
          <a:p>
            <a:r>
              <a:rPr lang="zh-CN" altLang="en-US" sz="3600" dirty="0"/>
              <a:t>依</a:t>
            </a:r>
            <a:r>
              <a:rPr lang="zh-CN" altLang="en-US" sz="3600" dirty="0" smtClean="0"/>
              <a:t>靠圣灵，在灵修上多下工夫</a:t>
            </a: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884D-CF11-4896-B3BD-9DF7F5A7B2F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091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8174"/>
          </a:xfrm>
        </p:spPr>
        <p:txBody>
          <a:bodyPr>
            <a:normAutofit fontScale="90000"/>
          </a:bodyPr>
          <a:lstStyle/>
          <a:p>
            <a:r>
              <a:rPr lang="en-US" altLang="zh-CN" sz="4000" dirty="0" smtClean="0"/>
              <a:t>3. </a:t>
            </a:r>
            <a:r>
              <a:rPr lang="zh-CN" altLang="en-US" sz="4000" dirty="0" smtClean="0"/>
              <a:t>圣灵传扬属灵的事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3800"/>
            <a:ext cx="800735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我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们所领受的，并不是世上的灵，乃是从神来的灵，叫我们能知道神开恩赐给我们的事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。并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且我们</a:t>
            </a:r>
            <a:r>
              <a:rPr lang="zh-CN" altLang="en-US" sz="3600" b="1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讲说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这些事，不是用人智慧所</a:t>
            </a:r>
            <a:r>
              <a:rPr lang="zh-CN" altLang="en-US" sz="3600" b="1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指教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的言语，乃是用圣灵所</a:t>
            </a:r>
            <a:r>
              <a:rPr lang="zh-CN" altLang="en-US" sz="3600" b="1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指教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的言语，将属灵的话</a:t>
            </a:r>
            <a:r>
              <a:rPr lang="zh-CN" altLang="en-US" sz="3600" b="1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解释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属灵的事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endParaRPr lang="en-US" altLang="zh-CN" sz="36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3600" dirty="0" smtClean="0">
                <a:effectLst/>
                <a:latin typeface="KaiTi" panose="02010609060101010101" pitchFamily="49" charset="-122"/>
                <a:ea typeface="KaiTi" panose="02010609060101010101" pitchFamily="49" charset="-122"/>
                <a:cs typeface="SimSun" panose="02010600030101010101" pitchFamily="2" charset="-122"/>
              </a:rPr>
              <a:t> </a:t>
            </a:r>
            <a:r>
              <a:rPr lang="en-US" altLang="zh-CN" sz="3600" dirty="0" smtClean="0">
                <a:effectLst/>
                <a:latin typeface="KaiTi" panose="02010609060101010101" pitchFamily="49" charset="-122"/>
                <a:ea typeface="KaiTi" panose="02010609060101010101" pitchFamily="49" charset="-122"/>
                <a:cs typeface="SimSun" panose="02010600030101010101" pitchFamily="2" charset="-122"/>
              </a:rPr>
              <a:t>      </a:t>
            </a:r>
            <a:r>
              <a:rPr lang="en-US" altLang="zh-CN" sz="3600" dirty="0" smtClean="0">
                <a:effectLst/>
                <a:latin typeface="KaiTi" panose="02010609060101010101" pitchFamily="49" charset="-122"/>
                <a:ea typeface="KaiTi" panose="02010609060101010101" pitchFamily="49" charset="-122"/>
                <a:cs typeface="SimSun" panose="02010600030101010101" pitchFamily="2" charset="-122"/>
              </a:rPr>
              <a:t>         </a:t>
            </a:r>
            <a:r>
              <a:rPr lang="en-US" alt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                  </a:t>
            </a:r>
            <a:r>
              <a:rPr lang="zh-CN" altLang="en-US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（</a:t>
            </a:r>
            <a:r>
              <a:rPr lang="en-US" altLang="zh-CN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12-13</a:t>
            </a:r>
            <a:r>
              <a:rPr lang="zh-CN" altLang="en-US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）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884D-CF11-4896-B3BD-9DF7F5A7B2F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562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8174"/>
          </a:xfrm>
        </p:spPr>
        <p:txBody>
          <a:bodyPr>
            <a:normAutofit fontScale="90000"/>
          </a:bodyPr>
          <a:lstStyle/>
          <a:p>
            <a:r>
              <a:rPr lang="en-US" altLang="zh-CN" sz="4000" dirty="0" smtClean="0"/>
              <a:t>3. </a:t>
            </a:r>
            <a:r>
              <a:rPr lang="zh-CN" altLang="en-US" sz="4000" dirty="0" smtClean="0"/>
              <a:t>圣灵传扬属灵的事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3800"/>
            <a:ext cx="8007350" cy="4983163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圣灵对神话语的启示（</a:t>
            </a:r>
            <a:r>
              <a:rPr lang="zh-CN" altLang="en-US" sz="3600" dirty="0" smtClean="0">
                <a:solidFill>
                  <a:srgbClr val="C00000"/>
                </a:solidFill>
              </a:rPr>
              <a:t>讲说、解释）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 smtClean="0"/>
              <a:t>	</a:t>
            </a:r>
            <a:r>
              <a:rPr lang="zh-CN" altLang="en-US" sz="3600" dirty="0" smtClean="0"/>
              <a:t>个别的启示：圣</a:t>
            </a:r>
            <a:r>
              <a:rPr lang="zh-CN" altLang="en-US" sz="3600" dirty="0"/>
              <a:t>灵</a:t>
            </a:r>
            <a:r>
              <a:rPr lang="zh-CN" altLang="en-US" sz="3600" dirty="0" smtClean="0"/>
              <a:t>的感动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/>
              <a:t>	</a:t>
            </a:r>
            <a:r>
              <a:rPr lang="zh-CN" altLang="en-US" sz="3600" dirty="0" smtClean="0"/>
              <a:t>群体的启示：同感一灵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我们所领受的，并不是世上的灵，乃是从神来的灵，叫我们能知道神开恩赐给我们的事。</a:t>
            </a:r>
            <a:r>
              <a:rPr lang="en-US" alt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                                </a:t>
            </a:r>
            <a:r>
              <a:rPr lang="en-US" altLang="zh-CN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(12)</a:t>
            </a:r>
            <a:endParaRPr lang="en-US" altLang="zh-CN" sz="3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884D-CF11-4896-B3BD-9DF7F5A7B2F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131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8174"/>
          </a:xfrm>
        </p:spPr>
        <p:txBody>
          <a:bodyPr>
            <a:normAutofit fontScale="90000"/>
          </a:bodyPr>
          <a:lstStyle/>
          <a:p>
            <a:r>
              <a:rPr lang="en-US" altLang="zh-CN" sz="4000" dirty="0" smtClean="0"/>
              <a:t>3. </a:t>
            </a:r>
            <a:r>
              <a:rPr lang="zh-CN" altLang="en-US" sz="4000" dirty="0" smtClean="0"/>
              <a:t>圣灵传扬属灵的事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3800"/>
            <a:ext cx="8007350" cy="5232400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圣灵对神话语的教导（</a:t>
            </a:r>
            <a:r>
              <a:rPr lang="zh-CN" altLang="en-US" sz="3600" dirty="0" smtClean="0">
                <a:solidFill>
                  <a:srgbClr val="C00000"/>
                </a:solidFill>
              </a:rPr>
              <a:t>指教、教导）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 smtClean="0"/>
              <a:t>	</a:t>
            </a:r>
            <a:r>
              <a:rPr lang="zh-CN" altLang="en-US" sz="3600" dirty="0" smtClean="0"/>
              <a:t>系统</a:t>
            </a:r>
            <a:r>
              <a:rPr lang="zh-CN" altLang="en-US" sz="3600" dirty="0" smtClean="0"/>
              <a:t>的</a:t>
            </a:r>
            <a:r>
              <a:rPr lang="zh-CN" altLang="en-US" sz="3600" dirty="0" smtClean="0"/>
              <a:t>启示模式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他所赐的，有使徒，有先知，有传福音的，有牧师和教师</a:t>
            </a:r>
            <a:r>
              <a:rPr lang="zh-CN" altLang="en-US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。            </a:t>
            </a:r>
            <a:r>
              <a:rPr lang="zh-CN" altLang="en-US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以弗所书</a:t>
            </a:r>
            <a:r>
              <a:rPr lang="en-US" altLang="zh-CN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4:11</a:t>
            </a:r>
            <a:endParaRPr lang="en-US" altLang="zh-CN" sz="3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并且我们讲说这些事，不是用人智慧所指教的言语，乃是用圣灵所</a:t>
            </a:r>
            <a:r>
              <a:rPr lang="zh-CN" sz="3600" b="1" dirty="0" smtClean="0">
                <a:solidFill>
                  <a:srgbClr val="C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指教</a:t>
            </a: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的言语，将属灵的话</a:t>
            </a:r>
            <a:r>
              <a:rPr lang="zh-CN" sz="3600" b="1" dirty="0" smtClean="0">
                <a:solidFill>
                  <a:srgbClr val="C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解释</a:t>
            </a: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属灵的事。</a:t>
            </a:r>
            <a:r>
              <a:rPr lang="en-US" alt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           </a:t>
            </a:r>
            <a:r>
              <a:rPr lang="en-US" altLang="zh-CN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(13)</a:t>
            </a:r>
            <a:endParaRPr lang="en-US" altLang="zh-CN" sz="3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3600" dirty="0" smtClean="0"/>
              <a:t>对神话语的忠心和谦卑受教的心</a:t>
            </a: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884D-CF11-4896-B3BD-9DF7F5A7B2F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441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8174"/>
          </a:xfrm>
        </p:spPr>
        <p:txBody>
          <a:bodyPr>
            <a:normAutofit fontScale="90000"/>
          </a:bodyPr>
          <a:lstStyle/>
          <a:p>
            <a:r>
              <a:rPr lang="en-US" altLang="zh-CN" sz="4000" dirty="0"/>
              <a:t>4</a:t>
            </a:r>
            <a:r>
              <a:rPr lang="en-US" altLang="zh-CN" sz="4000" dirty="0" smtClean="0"/>
              <a:t>. </a:t>
            </a:r>
            <a:r>
              <a:rPr lang="zh-CN" altLang="en-US" sz="4000" dirty="0" smtClean="0"/>
              <a:t>圣灵开启人的心灵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3800"/>
            <a:ext cx="800735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除了在人里头的灵，谁</a:t>
            </a:r>
            <a:r>
              <a:rPr lang="zh-CN" altLang="en-US" sz="3600" b="1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知道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人的事；像这样，除了神的灵，也没有人</a:t>
            </a:r>
            <a:r>
              <a:rPr lang="zh-CN" altLang="en-US" sz="3600" b="1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知道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神的事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。我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们所</a:t>
            </a:r>
            <a:r>
              <a:rPr lang="zh-CN" altLang="en-US" sz="3600" b="1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领受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的，并不是世上的灵，乃是从神来的灵，叫我们能</a:t>
            </a:r>
            <a:r>
              <a:rPr lang="zh-CN" altLang="en-US" sz="3600" b="1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知道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神开恩赐给我们的事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…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然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而，属血气的人不</a:t>
            </a:r>
            <a:r>
              <a:rPr lang="zh-CN" altLang="en-US" sz="3600" b="1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领会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神圣灵的事，反倒以为愚拙，并且不能</a:t>
            </a:r>
            <a:r>
              <a:rPr lang="zh-CN" altLang="en-US" sz="3600" b="1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知道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，因为这些事惟有属灵的人才能</a:t>
            </a:r>
            <a:r>
              <a:rPr lang="zh-CN" altLang="en-US" sz="3600" b="1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看透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。属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灵的人能</a:t>
            </a:r>
            <a:r>
              <a:rPr lang="zh-CN" altLang="en-US" sz="3600" b="1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看透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万事，却没有一人能看透了他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r>
              <a:rPr lang="en-US" alt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                 </a:t>
            </a:r>
            <a:r>
              <a:rPr lang="zh-CN" altLang="en-US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（</a:t>
            </a:r>
            <a:r>
              <a:rPr lang="en-US" altLang="zh-CN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11-12,14</a:t>
            </a:r>
            <a:r>
              <a:rPr lang="zh-CN" altLang="en-US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）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884D-CF11-4896-B3BD-9DF7F5A7B2F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775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8174"/>
          </a:xfrm>
        </p:spPr>
        <p:txBody>
          <a:bodyPr>
            <a:normAutofit fontScale="90000"/>
          </a:bodyPr>
          <a:lstStyle/>
          <a:p>
            <a:r>
              <a:rPr lang="en-US" altLang="zh-CN" sz="4000" dirty="0"/>
              <a:t>4</a:t>
            </a:r>
            <a:r>
              <a:rPr lang="en-US" altLang="zh-CN" sz="4000" dirty="0" smtClean="0"/>
              <a:t>. </a:t>
            </a:r>
            <a:r>
              <a:rPr lang="zh-CN" altLang="en-US" sz="4000" dirty="0" smtClean="0"/>
              <a:t>圣灵</a:t>
            </a:r>
            <a:r>
              <a:rPr lang="zh-CN" altLang="en-US" sz="4000" dirty="0"/>
              <a:t>开</a:t>
            </a:r>
            <a:r>
              <a:rPr lang="zh-CN" altLang="en-US" sz="4000" dirty="0" smtClean="0"/>
              <a:t>启人的心灵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3800"/>
            <a:ext cx="8007350" cy="5232400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圣灵让我们真正明白（</a:t>
            </a:r>
            <a:r>
              <a:rPr lang="zh-CN" altLang="en-US" sz="3600" dirty="0" smtClean="0">
                <a:solidFill>
                  <a:srgbClr val="C00000"/>
                </a:solidFill>
              </a:rPr>
              <a:t>知道</a:t>
            </a:r>
            <a:r>
              <a:rPr lang="zh-CN" altLang="en-US" sz="3600" dirty="0" smtClean="0"/>
              <a:t>）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 smtClean="0"/>
              <a:t>	</a:t>
            </a:r>
            <a:r>
              <a:rPr lang="zh-CN" altLang="en-US" sz="3600" dirty="0" smtClean="0"/>
              <a:t>知道 </a:t>
            </a:r>
            <a:r>
              <a:rPr lang="en-US" altLang="zh-CN" sz="3600" dirty="0" smtClean="0"/>
              <a:t>= </a:t>
            </a:r>
            <a:r>
              <a:rPr lang="zh-CN" altLang="en-US" sz="3600" dirty="0" smtClean="0"/>
              <a:t>真明白并建立美好关系</a:t>
            </a:r>
            <a:endParaRPr lang="en-US" altLang="zh-CN" sz="3600" dirty="0" smtClean="0"/>
          </a:p>
          <a:p>
            <a:r>
              <a:rPr lang="zh-CN" altLang="en-US" sz="3600" dirty="0" smtClean="0"/>
              <a:t>神开恩赐给我们的事 </a:t>
            </a:r>
            <a:r>
              <a:rPr lang="en-US" altLang="zh-CN" sz="3600" dirty="0" smtClean="0"/>
              <a:t>= </a:t>
            </a:r>
            <a:r>
              <a:rPr lang="zh-CN" altLang="en-US" sz="3600" dirty="0" smtClean="0"/>
              <a:t>十字架救恩</a:t>
            </a: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884D-CF11-4896-B3BD-9DF7F5A7B2F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602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8174"/>
          </a:xfrm>
        </p:spPr>
        <p:txBody>
          <a:bodyPr>
            <a:normAutofit fontScale="90000"/>
          </a:bodyPr>
          <a:lstStyle/>
          <a:p>
            <a:r>
              <a:rPr lang="en-US" altLang="zh-CN" sz="4000" dirty="0"/>
              <a:t>4</a:t>
            </a:r>
            <a:r>
              <a:rPr lang="en-US" altLang="zh-CN" sz="4000" dirty="0" smtClean="0"/>
              <a:t>. </a:t>
            </a:r>
            <a:r>
              <a:rPr lang="zh-CN" altLang="en-US" sz="4000" dirty="0" smtClean="0"/>
              <a:t>圣灵</a:t>
            </a:r>
            <a:r>
              <a:rPr lang="zh-CN" altLang="en-US" sz="4000" dirty="0"/>
              <a:t>开</a:t>
            </a:r>
            <a:r>
              <a:rPr lang="zh-CN" altLang="en-US" sz="4000" dirty="0" smtClean="0"/>
              <a:t>启人的心灵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3800"/>
            <a:ext cx="8007350" cy="5232400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圣灵让我们接受救恩（</a:t>
            </a:r>
            <a:r>
              <a:rPr lang="zh-CN" altLang="en-US" sz="3600" dirty="0">
                <a:solidFill>
                  <a:srgbClr val="C00000"/>
                </a:solidFill>
              </a:rPr>
              <a:t>领</a:t>
            </a:r>
            <a:r>
              <a:rPr lang="zh-CN" altLang="en-US" sz="3600" dirty="0" smtClean="0">
                <a:solidFill>
                  <a:srgbClr val="C00000"/>
                </a:solidFill>
              </a:rPr>
              <a:t>会、领受</a:t>
            </a:r>
            <a:r>
              <a:rPr lang="zh-CN" altLang="en-US" sz="3600" dirty="0" smtClean="0"/>
              <a:t>）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 smtClean="0"/>
              <a:t>	</a:t>
            </a:r>
            <a:r>
              <a:rPr lang="zh-CN" altLang="en-US" sz="3600" dirty="0"/>
              <a:t>领</a:t>
            </a:r>
            <a:r>
              <a:rPr lang="zh-CN" altLang="en-US" sz="3600" dirty="0" smtClean="0"/>
              <a:t>受</a:t>
            </a:r>
            <a:r>
              <a:rPr lang="en-US" altLang="zh-CN" sz="3600" dirty="0" smtClean="0"/>
              <a:t>/</a:t>
            </a:r>
            <a:r>
              <a:rPr lang="zh-CN" altLang="en-US" sz="3600" dirty="0" smtClean="0"/>
              <a:t>会 </a:t>
            </a:r>
            <a:r>
              <a:rPr lang="en-US" altLang="zh-CN" sz="3600" dirty="0" smtClean="0"/>
              <a:t>= Receive </a:t>
            </a:r>
            <a:r>
              <a:rPr lang="en-US" altLang="zh-CN" sz="3600" dirty="0" smtClean="0">
                <a:latin typeface="+mn-ea"/>
              </a:rPr>
              <a:t>(</a:t>
            </a:r>
            <a:r>
              <a:rPr lang="zh-CN" altLang="en-US" sz="3600" dirty="0" smtClean="0">
                <a:latin typeface="+mn-ea"/>
              </a:rPr>
              <a:t>完全接纳、接受并且成为自己生命的一部分</a:t>
            </a:r>
            <a:r>
              <a:rPr lang="en-US" altLang="zh-CN" sz="3600" dirty="0" smtClean="0">
                <a:latin typeface="+mn-ea"/>
              </a:rPr>
              <a:t>)</a:t>
            </a:r>
          </a:p>
          <a:p>
            <a:r>
              <a:rPr lang="zh-CN" altLang="en-US" sz="3600" dirty="0" smtClean="0"/>
              <a:t>接受救恩</a:t>
            </a:r>
            <a:r>
              <a:rPr lang="en-US" altLang="zh-CN" sz="3600" dirty="0" smtClean="0"/>
              <a:t>—</a:t>
            </a:r>
            <a:r>
              <a:rPr lang="zh-CN" altLang="en-US" sz="3600" dirty="0" smtClean="0"/>
              <a:t>让宝贵恩典属于你</a:t>
            </a:r>
            <a:endParaRPr lang="en-US" altLang="zh-CN" sz="3600" dirty="0" smtClean="0"/>
          </a:p>
          <a:p>
            <a:r>
              <a:rPr lang="zh-CN" altLang="en-US" sz="3600" dirty="0" smtClean="0"/>
              <a:t>让</a:t>
            </a:r>
            <a:r>
              <a:rPr lang="zh-CN" altLang="en-US" sz="3600" dirty="0"/>
              <a:t>十字架</a:t>
            </a:r>
            <a:r>
              <a:rPr lang="zh-CN" altLang="en-US" sz="3600" dirty="0" smtClean="0"/>
              <a:t>救恩彰显在自己的生命中</a:t>
            </a: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884D-CF11-4896-B3BD-9DF7F5A7B2F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33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8174"/>
          </a:xfrm>
        </p:spPr>
        <p:txBody>
          <a:bodyPr>
            <a:normAutofit fontScale="90000"/>
          </a:bodyPr>
          <a:lstStyle/>
          <a:p>
            <a:r>
              <a:rPr lang="en-US" altLang="zh-CN" sz="4000" dirty="0"/>
              <a:t>4</a:t>
            </a:r>
            <a:r>
              <a:rPr lang="en-US" altLang="zh-CN" sz="4000" dirty="0" smtClean="0"/>
              <a:t>. </a:t>
            </a:r>
            <a:r>
              <a:rPr lang="zh-CN" altLang="en-US" sz="4000" dirty="0" smtClean="0"/>
              <a:t>圣灵</a:t>
            </a:r>
            <a:r>
              <a:rPr lang="zh-CN" altLang="en-US" sz="4000" dirty="0"/>
              <a:t>开</a:t>
            </a:r>
            <a:r>
              <a:rPr lang="zh-CN" altLang="en-US" sz="4000" dirty="0" smtClean="0"/>
              <a:t>启人的心灵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3800"/>
            <a:ext cx="8007350" cy="5232400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圣灵让我们眼界开阔（</a:t>
            </a:r>
            <a:r>
              <a:rPr lang="zh-CN" altLang="en-US" sz="3600" dirty="0">
                <a:solidFill>
                  <a:srgbClr val="C00000"/>
                </a:solidFill>
              </a:rPr>
              <a:t>看透</a:t>
            </a:r>
            <a:r>
              <a:rPr lang="zh-CN" altLang="en-US" sz="3600" dirty="0" smtClean="0"/>
              <a:t>）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 smtClean="0"/>
              <a:t>	</a:t>
            </a:r>
            <a:r>
              <a:rPr lang="zh-CN" altLang="en-US" sz="3600" dirty="0"/>
              <a:t>看透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= </a:t>
            </a:r>
            <a:r>
              <a:rPr lang="zh-CN" altLang="en-US" sz="3600" dirty="0" smtClean="0"/>
              <a:t>世界观转变</a:t>
            </a:r>
            <a:endParaRPr lang="en-US" altLang="zh-CN" sz="3600" dirty="0" smtClean="0">
              <a:latin typeface="+mn-ea"/>
            </a:endParaRPr>
          </a:p>
          <a:p>
            <a:r>
              <a:rPr lang="zh-CN" altLang="en-US" sz="3600" dirty="0" smtClean="0"/>
              <a:t>看透世事一切都是必朽坏的</a:t>
            </a:r>
            <a:endParaRPr lang="en-US" altLang="zh-CN" sz="3600" dirty="0" smtClean="0"/>
          </a:p>
          <a:p>
            <a:r>
              <a:rPr lang="zh-CN" altLang="en-US" sz="3600" dirty="0"/>
              <a:t>看</a:t>
            </a:r>
            <a:r>
              <a:rPr lang="zh-CN" altLang="en-US" sz="3600" dirty="0" smtClean="0"/>
              <a:t>清人生</a:t>
            </a:r>
            <a:r>
              <a:rPr lang="zh-CN" altLang="en-US" sz="3600" dirty="0" smtClean="0"/>
              <a:t>的</a:t>
            </a:r>
            <a:r>
              <a:rPr lang="zh-CN" altLang="en-US" sz="3600" dirty="0" smtClean="0"/>
              <a:t>意义</a:t>
            </a:r>
            <a:r>
              <a:rPr lang="zh-CN" altLang="en-US" sz="3600" dirty="0" smtClean="0"/>
              <a:t>是</a:t>
            </a:r>
            <a:r>
              <a:rPr lang="zh-CN" altLang="en-US" sz="3600" dirty="0" smtClean="0"/>
              <a:t>在基督里</a:t>
            </a:r>
            <a:endParaRPr lang="en-US" altLang="zh-CN" sz="3600" dirty="0" smtClean="0"/>
          </a:p>
          <a:p>
            <a:r>
              <a:rPr lang="zh-CN" altLang="en-US" sz="3600" dirty="0"/>
              <a:t>看</a:t>
            </a:r>
            <a:r>
              <a:rPr lang="zh-CN" altLang="en-US" sz="3600" dirty="0" smtClean="0"/>
              <a:t>准</a:t>
            </a:r>
            <a:r>
              <a:rPr lang="zh-CN" altLang="en-US" sz="3600" dirty="0" smtClean="0"/>
              <a:t>最终</a:t>
            </a:r>
            <a:r>
              <a:rPr lang="zh-CN" altLang="en-US" sz="3600" dirty="0" smtClean="0"/>
              <a:t>的</a:t>
            </a:r>
            <a:r>
              <a:rPr lang="zh-CN" altLang="en-US" sz="3600" dirty="0" smtClean="0"/>
              <a:t>盼</a:t>
            </a:r>
            <a:r>
              <a:rPr lang="zh-CN" altLang="en-US" sz="3600" dirty="0" smtClean="0"/>
              <a:t>望</a:t>
            </a:r>
            <a:r>
              <a:rPr lang="zh-CN" altLang="en-US" sz="3600" dirty="0" smtClean="0"/>
              <a:t>是</a:t>
            </a:r>
            <a:r>
              <a:rPr lang="zh-CN" altLang="en-US" sz="3600" dirty="0" smtClean="0"/>
              <a:t>永恒天家</a:t>
            </a:r>
            <a:endParaRPr lang="en-US" altLang="zh-CN" sz="3600" dirty="0" smtClean="0"/>
          </a:p>
          <a:p>
            <a:pPr marL="0" indent="0">
              <a:buNone/>
            </a:pP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884D-CF11-4896-B3BD-9DF7F5A7B2F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419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3367"/>
            <a:ext cx="7886700" cy="828674"/>
          </a:xfrm>
        </p:spPr>
        <p:txBody>
          <a:bodyPr>
            <a:noAutofit/>
          </a:bodyPr>
          <a:lstStyle/>
          <a:p>
            <a:pPr algn="ctr"/>
            <a:r>
              <a:rPr lang="zh-CN" altLang="en-US" sz="4000" dirty="0" smtClean="0"/>
              <a:t>总    结</a:t>
            </a:r>
            <a:r>
              <a:rPr lang="zh-CN" altLang="en-US" sz="4000" dirty="0" smtClean="0"/>
              <a:t>：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994" y="1354811"/>
            <a:ext cx="8007350" cy="4686300"/>
          </a:xfrm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3600" dirty="0" smtClean="0">
                <a:solidFill>
                  <a:srgbClr val="C00000"/>
                </a:solidFill>
              </a:rPr>
              <a:t>圣灵</a:t>
            </a:r>
            <a:r>
              <a:rPr lang="zh-CN" altLang="en-US" sz="3600" dirty="0" smtClean="0"/>
              <a:t>显明</a:t>
            </a:r>
            <a:r>
              <a:rPr lang="zh-CN" altLang="en-US" sz="3600" dirty="0" smtClean="0">
                <a:solidFill>
                  <a:srgbClr val="C00000"/>
                </a:solidFill>
              </a:rPr>
              <a:t>十字架</a:t>
            </a:r>
            <a:r>
              <a:rPr lang="zh-CN" altLang="en-US" sz="3600" dirty="0" smtClean="0"/>
              <a:t>救恩的奥秘</a:t>
            </a:r>
            <a:endParaRPr lang="en-US" altLang="zh-CN" sz="3600" dirty="0" smtClean="0"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zh-CN" altLang="en-US" sz="3600" dirty="0" smtClean="0">
                <a:solidFill>
                  <a:srgbClr val="C00000"/>
                </a:solidFill>
              </a:rPr>
              <a:t>圣灵</a:t>
            </a:r>
            <a:r>
              <a:rPr lang="zh-CN" altLang="en-US" sz="3600" dirty="0" smtClean="0"/>
              <a:t>启示神</a:t>
            </a:r>
            <a:r>
              <a:rPr lang="zh-CN" altLang="en-US" sz="3600" dirty="0" smtClean="0"/>
              <a:t>在</a:t>
            </a:r>
            <a:r>
              <a:rPr lang="zh-CN" altLang="en-US" sz="3600" dirty="0" smtClean="0">
                <a:solidFill>
                  <a:srgbClr val="C00000"/>
                </a:solidFill>
              </a:rPr>
              <a:t>十字架</a:t>
            </a:r>
            <a:r>
              <a:rPr lang="zh-CN" altLang="en-US" sz="3600" dirty="0" smtClean="0"/>
              <a:t>的</a:t>
            </a:r>
            <a:r>
              <a:rPr lang="zh-CN" altLang="en-US" sz="3600" dirty="0" smtClean="0"/>
              <a:t>旨意</a:t>
            </a:r>
            <a:endParaRPr lang="en-US" altLang="zh-CN" sz="3600" dirty="0" smtClean="0"/>
          </a:p>
          <a:p>
            <a:pPr algn="r">
              <a:lnSpc>
                <a:spcPct val="150000"/>
              </a:lnSpc>
            </a:pPr>
            <a:r>
              <a:rPr lang="zh-CN" altLang="en-US" sz="3600" dirty="0">
                <a:solidFill>
                  <a:srgbClr val="C00000"/>
                </a:solidFill>
              </a:rPr>
              <a:t>圣</a:t>
            </a:r>
            <a:r>
              <a:rPr lang="zh-CN" altLang="en-US" sz="3600" dirty="0" smtClean="0">
                <a:solidFill>
                  <a:srgbClr val="C00000"/>
                </a:solidFill>
              </a:rPr>
              <a:t>灵</a:t>
            </a:r>
            <a:r>
              <a:rPr lang="zh-CN" altLang="en-US" sz="3600" dirty="0" smtClean="0"/>
              <a:t>传</a:t>
            </a:r>
            <a:r>
              <a:rPr lang="zh-CN" altLang="en-US" sz="3600" dirty="0" smtClean="0"/>
              <a:t>扬</a:t>
            </a:r>
            <a:r>
              <a:rPr lang="zh-CN" altLang="en-US" sz="3600" dirty="0" smtClean="0">
                <a:solidFill>
                  <a:srgbClr val="C00000"/>
                </a:solidFill>
              </a:rPr>
              <a:t>十字架</a:t>
            </a:r>
            <a:r>
              <a:rPr lang="zh-CN" altLang="en-US" sz="3600" dirty="0" smtClean="0"/>
              <a:t>的</a:t>
            </a:r>
            <a:r>
              <a:rPr lang="zh-CN" altLang="en-US" sz="3600" dirty="0" smtClean="0"/>
              <a:t>属灵道理</a:t>
            </a:r>
            <a:endParaRPr lang="en-US" altLang="zh-CN" sz="3600" dirty="0" smtClean="0"/>
          </a:p>
          <a:p>
            <a:pPr algn="r">
              <a:lnSpc>
                <a:spcPct val="150000"/>
              </a:lnSpc>
            </a:pPr>
            <a:r>
              <a:rPr lang="zh-CN" altLang="en-US" sz="3600" dirty="0">
                <a:solidFill>
                  <a:srgbClr val="C00000"/>
                </a:solidFill>
              </a:rPr>
              <a:t>圣</a:t>
            </a:r>
            <a:r>
              <a:rPr lang="zh-CN" altLang="en-US" sz="3600" dirty="0" smtClean="0">
                <a:solidFill>
                  <a:srgbClr val="C00000"/>
                </a:solidFill>
              </a:rPr>
              <a:t>灵</a:t>
            </a:r>
            <a:r>
              <a:rPr lang="zh-CN" altLang="en-US" sz="3600" dirty="0" smtClean="0"/>
              <a:t>开启认</a:t>
            </a:r>
            <a:r>
              <a:rPr lang="zh-CN" altLang="en-US" sz="3600" dirty="0" smtClean="0"/>
              <a:t>识</a:t>
            </a:r>
            <a:r>
              <a:rPr lang="zh-CN" altLang="en-US" sz="3600" dirty="0" smtClean="0">
                <a:solidFill>
                  <a:srgbClr val="C00000"/>
                </a:solidFill>
              </a:rPr>
              <a:t>十字架</a:t>
            </a:r>
            <a:r>
              <a:rPr lang="zh-CN" altLang="en-US" sz="3600" dirty="0" smtClean="0"/>
              <a:t>的</a:t>
            </a:r>
            <a:r>
              <a:rPr lang="zh-CN" altLang="en-US" sz="3600" dirty="0" smtClean="0"/>
              <a:t>心灵</a:t>
            </a:r>
            <a:endParaRPr lang="en-US" altLang="zh-CN" sz="3600" dirty="0" smtClean="0"/>
          </a:p>
          <a:p>
            <a:pPr marL="0" indent="0" algn="r">
              <a:lnSpc>
                <a:spcPct val="150000"/>
              </a:lnSpc>
              <a:buNone/>
            </a:pPr>
            <a:endParaRPr lang="en-US" altLang="zh-CN" sz="3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2042" y="302640"/>
            <a:ext cx="2000250" cy="318017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884D-CF11-4896-B3BD-9DF7F5A7B2F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713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8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t="1822"/>
          <a:stretch/>
        </p:blipFill>
        <p:spPr>
          <a:xfrm flipH="1">
            <a:off x="-2" y="1104900"/>
            <a:ext cx="5994401" cy="5753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94400" y="0"/>
            <a:ext cx="3149600" cy="20175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8400" y="1435100"/>
            <a:ext cx="6832600" cy="1687337"/>
          </a:xfrm>
        </p:spPr>
        <p:txBody>
          <a:bodyPr>
            <a:prstTxWarp prst="textWave1">
              <a:avLst>
                <a:gd name="adj1" fmla="val 18823"/>
                <a:gd name="adj2" fmla="val 0"/>
              </a:avLst>
            </a:prstTxWarp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十字架与圣灵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9600" y="5499100"/>
            <a:ext cx="6858000" cy="965200"/>
          </a:xfrm>
        </p:spPr>
        <p:txBody>
          <a:bodyPr>
            <a:noAutofit/>
          </a:bodyPr>
          <a:lstStyle/>
          <a:p>
            <a:pPr algn="r"/>
            <a:r>
              <a:rPr lang="zh-CN" altLang="en-US" sz="2800" dirty="0" smtClean="0">
                <a:solidFill>
                  <a:schemeClr val="bg1"/>
                </a:solidFill>
              </a:rPr>
              <a:t>哥林多前书系列讲道（</a:t>
            </a:r>
            <a:r>
              <a:rPr lang="en-US" altLang="zh-CN" sz="2800" dirty="0" smtClean="0">
                <a:solidFill>
                  <a:schemeClr val="bg1"/>
                </a:solidFill>
              </a:rPr>
              <a:t>5</a:t>
            </a:r>
            <a:r>
              <a:rPr lang="zh-CN" altLang="en-US" sz="2800" dirty="0" smtClean="0">
                <a:solidFill>
                  <a:schemeClr val="bg1"/>
                </a:solidFill>
              </a:rPr>
              <a:t>）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algn="r"/>
            <a:r>
              <a:rPr lang="zh-CN" altLang="en-US" sz="2800" dirty="0" smtClean="0">
                <a:solidFill>
                  <a:schemeClr val="bg1"/>
                </a:solidFill>
              </a:rPr>
              <a:t>（</a:t>
            </a:r>
            <a:r>
              <a:rPr lang="en-US" altLang="zh-CN" sz="2800" dirty="0" smtClean="0">
                <a:solidFill>
                  <a:schemeClr val="bg1"/>
                </a:solidFill>
              </a:rPr>
              <a:t>2</a:t>
            </a:r>
            <a:r>
              <a:rPr lang="zh-CN" altLang="en-US" sz="2800" dirty="0" smtClean="0">
                <a:solidFill>
                  <a:schemeClr val="bg1"/>
                </a:solidFill>
              </a:rPr>
              <a:t>章 </a:t>
            </a:r>
            <a:r>
              <a:rPr lang="en-US" altLang="zh-CN" sz="2800" dirty="0" smtClean="0">
                <a:solidFill>
                  <a:schemeClr val="bg1"/>
                </a:solidFill>
              </a:rPr>
              <a:t>9-16</a:t>
            </a:r>
            <a:r>
              <a:rPr lang="zh-CN" altLang="en-US" sz="2800" dirty="0" smtClean="0">
                <a:solidFill>
                  <a:schemeClr val="bg1"/>
                </a:solidFill>
              </a:rPr>
              <a:t>节）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884D-CF11-4896-B3BD-9DF7F5A7B2F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639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8174"/>
          </a:xfrm>
        </p:spPr>
        <p:txBody>
          <a:bodyPr>
            <a:normAutofit fontScale="90000"/>
          </a:bodyPr>
          <a:lstStyle/>
          <a:p>
            <a:r>
              <a:rPr lang="zh-CN" altLang="en-US" sz="4000" dirty="0"/>
              <a:t>导</a:t>
            </a:r>
            <a:r>
              <a:rPr lang="zh-CN" altLang="en-US" sz="4000" dirty="0" smtClean="0"/>
              <a:t>言：十字架</a:t>
            </a:r>
            <a:r>
              <a:rPr lang="zh-CN" altLang="en-US" sz="4000" dirty="0" smtClean="0"/>
              <a:t>是</a:t>
            </a:r>
            <a:r>
              <a:rPr lang="zh-CN" altLang="en-US" sz="4000" dirty="0" smtClean="0"/>
              <a:t>神</a:t>
            </a:r>
            <a:r>
              <a:rPr lang="zh-CN" altLang="en-US" sz="4000" dirty="0" smtClean="0"/>
              <a:t>的大能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3800"/>
            <a:ext cx="3888759" cy="4983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3600" dirty="0" smtClean="0"/>
              <a:t>十</a:t>
            </a:r>
            <a:r>
              <a:rPr lang="zh-CN" altLang="en-US" sz="3600" dirty="0" smtClean="0"/>
              <a:t>字架</a:t>
            </a:r>
            <a:endParaRPr lang="en-US" altLang="zh-CN" sz="3600" dirty="0" smtClean="0"/>
          </a:p>
          <a:p>
            <a:r>
              <a:rPr lang="zh-CN" altLang="en-US" sz="3600" dirty="0" smtClean="0"/>
              <a:t>父</a:t>
            </a:r>
            <a:r>
              <a:rPr lang="zh-CN" altLang="en-US" sz="3600" dirty="0" smtClean="0"/>
              <a:t>神旨意的奥秘</a:t>
            </a:r>
            <a:endParaRPr lang="en-US" altLang="zh-CN" sz="3600" dirty="0" smtClean="0"/>
          </a:p>
          <a:p>
            <a:r>
              <a:rPr lang="zh-CN" altLang="en-US" sz="3600" dirty="0" smtClean="0"/>
              <a:t>基督</a:t>
            </a:r>
            <a:r>
              <a:rPr lang="zh-CN" altLang="en-US" sz="3600" dirty="0" smtClean="0"/>
              <a:t>救恩的根</a:t>
            </a:r>
            <a:r>
              <a:rPr lang="zh-CN" altLang="en-US" sz="3600" dirty="0" smtClean="0"/>
              <a:t>本</a:t>
            </a: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884D-CF11-4896-B3BD-9DF7F5A7B2F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75995" y="1182425"/>
            <a:ext cx="3911568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3600" noProof="0" dirty="0" smtClean="0"/>
              <a:t>神</a:t>
            </a:r>
            <a:r>
              <a:rPr lang="zh-CN" altLang="en-US" sz="3600" noProof="0" dirty="0" smtClean="0"/>
              <a:t>的大能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圣灵的工作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3600" dirty="0" smtClean="0"/>
              <a:t>圣灵</a:t>
            </a:r>
            <a:r>
              <a:rPr lang="zh-CN" altLang="en-US" sz="3600" dirty="0" smtClean="0"/>
              <a:t>的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能力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249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6100" y="303085"/>
            <a:ext cx="8394700" cy="6020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如经上所记：神为爱他的人所</a:t>
            </a:r>
            <a:r>
              <a:rPr lang="zh-CN" sz="3600" b="1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预备</a:t>
            </a:r>
            <a:r>
              <a:rPr 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的是眼睛未曾看见，耳朵未曾听见，人心也未曾想到的。只有神</a:t>
            </a:r>
            <a:r>
              <a:rPr lang="zh-CN" sz="3600" b="1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藉著圣灵</a:t>
            </a:r>
            <a:r>
              <a:rPr 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向我们</a:t>
            </a:r>
            <a:r>
              <a:rPr lang="zh-CN" sz="3600" b="1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显明</a:t>
            </a:r>
            <a:r>
              <a:rPr 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了，因为圣灵</a:t>
            </a:r>
            <a:r>
              <a:rPr lang="zh-CN" sz="3600" b="1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参透</a:t>
            </a:r>
            <a:r>
              <a:rPr 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万事，就是神深奥的事也</a:t>
            </a:r>
            <a:r>
              <a:rPr lang="zh-CN" sz="3600" b="1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参透</a:t>
            </a:r>
            <a:r>
              <a:rPr 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了。除了在人里头的灵，谁</a:t>
            </a:r>
            <a:r>
              <a:rPr lang="zh-CN" sz="3600" b="1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知道</a:t>
            </a:r>
            <a:r>
              <a:rPr 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人的事；像这样，除了神的灵，也没有人</a:t>
            </a:r>
            <a:r>
              <a:rPr lang="zh-CN" sz="3600" b="1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知道</a:t>
            </a:r>
            <a:r>
              <a:rPr 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神的事。我们所</a:t>
            </a:r>
            <a:r>
              <a:rPr lang="zh-CN" sz="3600" b="1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领受</a:t>
            </a:r>
            <a:r>
              <a:rPr 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的，并不是世上的灵，乃是从神来的灵，叫我们能</a:t>
            </a:r>
            <a:r>
              <a:rPr lang="zh-CN" sz="3600" b="1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知道</a:t>
            </a:r>
            <a:r>
              <a:rPr 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神开恩赐给我们的事。并且我们</a:t>
            </a:r>
            <a:r>
              <a:rPr lang="zh-CN" sz="3600" b="1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讲说</a:t>
            </a:r>
            <a:r>
              <a:rPr 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这些事，不是用人智慧所指教的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884D-CF11-4896-B3BD-9DF7F5A7B2F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877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8000" y="480885"/>
            <a:ext cx="8394700" cy="5427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言语，乃是用圣灵所</a:t>
            </a:r>
            <a:r>
              <a:rPr lang="zh-CN" sz="3600" b="1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指教</a:t>
            </a:r>
            <a:r>
              <a:rPr 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的言语，将属灵的话</a:t>
            </a:r>
            <a:r>
              <a:rPr lang="zh-CN" sz="3600" b="1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解释</a:t>
            </a:r>
            <a:r>
              <a:rPr 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属灵的事。（或作：将属灵的事讲与属灵的人）然而，属血气的人不</a:t>
            </a:r>
            <a:r>
              <a:rPr lang="zh-CN" sz="3600" b="1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领会</a:t>
            </a:r>
            <a:r>
              <a:rPr 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神圣灵的事，反倒以为愚拙，并且不能知道，因为这些事惟有属灵的人才能</a:t>
            </a:r>
            <a:r>
              <a:rPr lang="zh-CN" sz="3600" b="1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看透</a:t>
            </a:r>
            <a:r>
              <a:rPr 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。属灵的人能</a:t>
            </a:r>
            <a:r>
              <a:rPr lang="zh-CN" sz="3600" b="1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看透</a:t>
            </a:r>
            <a:r>
              <a:rPr 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万事，却没有一人能看透了他。</a:t>
            </a: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谁曾知道主的心去</a:t>
            </a:r>
            <a:r>
              <a:rPr lang="zh-CN" sz="3600" b="1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教导</a:t>
            </a: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他呢？但我们是有基督的心了。</a:t>
            </a:r>
            <a:endParaRPr lang="en-US" altLang="zh-CN" sz="3600" dirty="0" smtClean="0">
              <a:effectLst/>
              <a:ea typeface="KaiTi" panose="02010609060101010101" pitchFamily="49" charset="-122"/>
              <a:cs typeface="SimSun" panose="02010600030101010101" pitchFamily="2" charset="-122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3600" dirty="0" smtClean="0">
                <a:ea typeface="KaiTi" panose="02010609060101010101" pitchFamily="49" charset="-122"/>
              </a:rPr>
              <a:t>					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哥林多前书</a:t>
            </a:r>
            <a: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2:9-16</a:t>
            </a:r>
            <a:endParaRPr lang="en-US" sz="36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884D-CF11-4896-B3BD-9DF7F5A7B2F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146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8174"/>
          </a:xfrm>
        </p:spPr>
        <p:txBody>
          <a:bodyPr>
            <a:normAutofit fontScale="90000"/>
          </a:bodyPr>
          <a:lstStyle/>
          <a:p>
            <a:r>
              <a:rPr lang="en-US" altLang="zh-CN" sz="4000" dirty="0" smtClean="0"/>
              <a:t>1. </a:t>
            </a:r>
            <a:r>
              <a:rPr lang="zh-CN" altLang="en-US" sz="4000" dirty="0" smtClean="0"/>
              <a:t>圣灵显明十字架救恩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3800"/>
            <a:ext cx="7886700" cy="4983163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十</a:t>
            </a:r>
            <a:r>
              <a:rPr lang="zh-CN" altLang="en-US" sz="3600" dirty="0"/>
              <a:t>字</a:t>
            </a:r>
            <a:r>
              <a:rPr lang="zh-CN" altLang="en-US" sz="3600" dirty="0" smtClean="0"/>
              <a:t>架道理简单明了</a:t>
            </a:r>
            <a:endParaRPr lang="en-US" altLang="zh-CN" sz="3600" dirty="0" smtClean="0"/>
          </a:p>
          <a:p>
            <a:r>
              <a:rPr lang="zh-CN" altLang="en-US" sz="3600" dirty="0"/>
              <a:t>十字</a:t>
            </a:r>
            <a:r>
              <a:rPr lang="zh-CN" altLang="en-US" sz="3600" dirty="0" smtClean="0"/>
              <a:t>架道理深奥无比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>
                <a:ea typeface="KaiTi" panose="02010609060101010101" pitchFamily="49" charset="-122"/>
                <a:cs typeface="SimSun" panose="02010600030101010101" pitchFamily="2" charset="-122"/>
              </a:rPr>
              <a:t> </a:t>
            </a:r>
            <a:r>
              <a:rPr lang="en-US" altLang="zh-CN" sz="3600" dirty="0" smtClean="0">
                <a:ea typeface="KaiTi" panose="02010609060101010101" pitchFamily="49" charset="-122"/>
                <a:cs typeface="SimSun" panose="02010600030101010101" pitchFamily="2" charset="-122"/>
              </a:rPr>
              <a:t>   </a:t>
            </a: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神为爱他的人所</a:t>
            </a:r>
            <a:r>
              <a:rPr lang="zh-CN" sz="3600" b="1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预备</a:t>
            </a: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的是眼睛未曾看见，耳朵未曾听见，人心也未曾想到的。</a:t>
            </a:r>
            <a:r>
              <a:rPr lang="en-US" alt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    </a:t>
            </a:r>
            <a:r>
              <a:rPr lang="zh-CN" altLang="en-US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（</a:t>
            </a:r>
            <a:r>
              <a:rPr lang="en-US" alt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9</a:t>
            </a:r>
            <a:r>
              <a:rPr lang="zh-CN" altLang="en-US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）</a:t>
            </a:r>
            <a:endParaRPr lang="en-US" altLang="zh-CN" sz="3600" dirty="0" smtClean="0">
              <a:effectLst/>
              <a:ea typeface="KaiTi" panose="02010609060101010101" pitchFamily="49" charset="-122"/>
              <a:cs typeface="SimSun" panose="02010600030101010101" pitchFamily="2" charset="-122"/>
            </a:endParaRPr>
          </a:p>
          <a:p>
            <a:r>
              <a:rPr lang="zh-CN" altLang="en-US" sz="3600" dirty="0" smtClean="0"/>
              <a:t>十字架救恩亘古未见、闻所未闻、匪夷所思、超出世人的智慧</a:t>
            </a:r>
            <a:endParaRPr lang="en-US" altLang="zh-CN" sz="3600" dirty="0" smtClean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884D-CF11-4896-B3BD-9DF7F5A7B2F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206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8174"/>
          </a:xfrm>
        </p:spPr>
        <p:txBody>
          <a:bodyPr>
            <a:normAutofit fontScale="90000"/>
          </a:bodyPr>
          <a:lstStyle/>
          <a:p>
            <a:r>
              <a:rPr lang="en-US" altLang="zh-CN" sz="4000" dirty="0" smtClean="0"/>
              <a:t>1. </a:t>
            </a:r>
            <a:r>
              <a:rPr lang="zh-CN" altLang="en-US" sz="4000" dirty="0" smtClean="0"/>
              <a:t>圣灵显明十字架救恩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3800"/>
            <a:ext cx="7886700" cy="4983163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圣灵功能之一</a:t>
            </a:r>
            <a:r>
              <a:rPr lang="zh-CN" altLang="en-US" sz="3600" dirty="0" smtClean="0"/>
              <a:t>是显明十</a:t>
            </a:r>
            <a:r>
              <a:rPr lang="zh-CN" altLang="en-US" sz="3600" dirty="0"/>
              <a:t>字</a:t>
            </a:r>
            <a:r>
              <a:rPr lang="zh-CN" altLang="en-US" sz="3600" dirty="0" smtClean="0"/>
              <a:t>架的道理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只有神</a:t>
            </a:r>
            <a:r>
              <a:rPr lang="zh-CN" altLang="en-US" sz="3600" b="1" dirty="0">
                <a:solidFill>
                  <a:srgbClr val="C00000"/>
                </a:solidFill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藉著圣灵</a:t>
            </a:r>
            <a:r>
              <a:rPr lang="zh-CN" altLang="en-US" sz="3600" dirty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向我们</a:t>
            </a:r>
            <a:r>
              <a:rPr lang="zh-CN" altLang="en-US" sz="3600" b="1" dirty="0">
                <a:solidFill>
                  <a:srgbClr val="C00000"/>
                </a:solidFill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显明</a:t>
            </a:r>
            <a:r>
              <a:rPr lang="zh-CN" altLang="en-US" sz="3600" dirty="0" smtClean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了</a:t>
            </a:r>
            <a:r>
              <a:rPr lang="zh-CN" altLang="en-US" sz="3600" dirty="0" smtClean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。（</a:t>
            </a:r>
            <a:r>
              <a:rPr lang="en-US" altLang="zh-CN" sz="3600" dirty="0" smtClean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10</a:t>
            </a:r>
            <a:r>
              <a:rPr lang="zh-CN" altLang="en-US" sz="3600" dirty="0" smtClean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）</a:t>
            </a:r>
            <a:endParaRPr lang="en-US" altLang="zh-CN" sz="3600" dirty="0" smtClean="0"/>
          </a:p>
          <a:p>
            <a:r>
              <a:rPr lang="zh-CN" altLang="en-US" sz="3600" dirty="0" smtClean="0"/>
              <a:t>天父制定十字架拯救计划</a:t>
            </a:r>
            <a:endParaRPr lang="en-US" altLang="zh-CN" sz="3600" dirty="0" smtClean="0"/>
          </a:p>
          <a:p>
            <a:r>
              <a:rPr lang="zh-CN" altLang="en-US" sz="3600" dirty="0"/>
              <a:t>基</a:t>
            </a:r>
            <a:r>
              <a:rPr lang="zh-CN" altLang="en-US" sz="3600" dirty="0" smtClean="0"/>
              <a:t>督成就十字架救赎恩典</a:t>
            </a:r>
            <a:endParaRPr lang="en-US" altLang="zh-CN" sz="3600" dirty="0" smtClean="0"/>
          </a:p>
          <a:p>
            <a:r>
              <a:rPr lang="zh-CN" altLang="en-US" sz="3600" dirty="0"/>
              <a:t>圣</a:t>
            </a:r>
            <a:r>
              <a:rPr lang="zh-CN" altLang="en-US" sz="3600" dirty="0" smtClean="0"/>
              <a:t>灵</a:t>
            </a:r>
            <a:r>
              <a:rPr lang="zh-CN" altLang="en-US" sz="3600" dirty="0" smtClean="0"/>
              <a:t>显明</a:t>
            </a:r>
            <a:r>
              <a:rPr lang="zh-CN" altLang="en-US" sz="3600" dirty="0" smtClean="0"/>
              <a:t>十</a:t>
            </a:r>
            <a:r>
              <a:rPr lang="zh-CN" altLang="en-US" sz="3600" dirty="0" smtClean="0"/>
              <a:t>字架救恩道理</a:t>
            </a:r>
            <a:endParaRPr lang="en-US" altLang="zh-CN" sz="3600" dirty="0" smtClean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884D-CF11-4896-B3BD-9DF7F5A7B2F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876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8174"/>
          </a:xfrm>
        </p:spPr>
        <p:txBody>
          <a:bodyPr>
            <a:normAutofit fontScale="90000"/>
          </a:bodyPr>
          <a:lstStyle/>
          <a:p>
            <a:r>
              <a:rPr lang="en-US" altLang="zh-CN" sz="4000" dirty="0" smtClean="0"/>
              <a:t>1. </a:t>
            </a:r>
            <a:r>
              <a:rPr lang="zh-CN" altLang="en-US" sz="4000" dirty="0" smtClean="0"/>
              <a:t>圣灵显明十字架救恩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3800"/>
            <a:ext cx="7886700" cy="4983163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十</a:t>
            </a:r>
            <a:r>
              <a:rPr lang="zh-CN" altLang="en-US" sz="3600" dirty="0"/>
              <a:t>字</a:t>
            </a:r>
            <a:r>
              <a:rPr lang="zh-CN" altLang="en-US" sz="3600" dirty="0" smtClean="0"/>
              <a:t>架与圣灵关系密不可分</a:t>
            </a:r>
            <a:endParaRPr lang="en-US" altLang="zh-CN" sz="3600" dirty="0" smtClean="0"/>
          </a:p>
          <a:p>
            <a:r>
              <a:rPr lang="zh-CN" altLang="en-US" sz="3600" dirty="0"/>
              <a:t>圣</a:t>
            </a:r>
            <a:r>
              <a:rPr lang="zh-CN" altLang="en-US" sz="3600" dirty="0" smtClean="0"/>
              <a:t>灵主要目的是带我们进入真理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只等真理的圣灵来了，他要</a:t>
            </a:r>
            <a:r>
              <a:rPr lang="zh-CN" altLang="en-US" sz="3600" b="1" dirty="0">
                <a:latin typeface="KaiTi" panose="02010609060101010101" pitchFamily="49" charset="-122"/>
                <a:ea typeface="KaiTi" panose="02010609060101010101" pitchFamily="49" charset="-122"/>
              </a:rPr>
              <a:t>引导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你们</a:t>
            </a:r>
            <a:r>
              <a:rPr lang="zh-CN" altLang="en-US" sz="3600" b="1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明白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（原文作</a:t>
            </a:r>
            <a:r>
              <a:rPr lang="zh-CN" altLang="en-US" sz="3600" b="1" dirty="0">
                <a:latin typeface="KaiTi" panose="02010609060101010101" pitchFamily="49" charset="-122"/>
                <a:ea typeface="KaiTi" panose="02010609060101010101" pitchFamily="49" charset="-122"/>
              </a:rPr>
              <a:t>进入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）一切的真理；因为他不是凭自己说的，乃是把他所听见的都说出来，并要把将来的事告诉你们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               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约翰福音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16:13</a:t>
            </a:r>
            <a:endParaRPr lang="zh-CN" altLang="en-US" sz="36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884D-CF11-4896-B3BD-9DF7F5A7B2F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429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8174"/>
          </a:xfrm>
        </p:spPr>
        <p:txBody>
          <a:bodyPr>
            <a:normAutofit fontScale="90000"/>
          </a:bodyPr>
          <a:lstStyle/>
          <a:p>
            <a:r>
              <a:rPr lang="en-US" altLang="zh-CN" sz="4000" dirty="0"/>
              <a:t>2</a:t>
            </a:r>
            <a:r>
              <a:rPr lang="en-US" altLang="zh-CN" sz="4000" dirty="0" smtClean="0"/>
              <a:t>. </a:t>
            </a:r>
            <a:r>
              <a:rPr lang="zh-CN" altLang="en-US" sz="4000" dirty="0" smtClean="0"/>
              <a:t>圣灵启示神的旨意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3800"/>
            <a:ext cx="7886700" cy="4983163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alt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…</a:t>
            </a:r>
            <a:r>
              <a:rPr 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因为圣灵</a:t>
            </a:r>
            <a:r>
              <a:rPr lang="zh-CN" sz="3600" b="1" dirty="0" smtClean="0">
                <a:solidFill>
                  <a:srgbClr val="C00000"/>
                </a:solidFill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参透</a:t>
            </a:r>
            <a:r>
              <a:rPr 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万事，就是神深奥的事也</a:t>
            </a:r>
            <a:r>
              <a:rPr lang="zh-CN" sz="3600" b="1" dirty="0" smtClean="0">
                <a:solidFill>
                  <a:srgbClr val="C00000"/>
                </a:solidFill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参透</a:t>
            </a:r>
            <a:r>
              <a:rPr 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了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    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             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2:10</a:t>
            </a:r>
            <a:endParaRPr lang="zh-CN" altLang="en-US" sz="36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3600" dirty="0" smtClean="0"/>
              <a:t>十字架</a:t>
            </a:r>
            <a:r>
              <a:rPr lang="zh-CN" altLang="en-US" sz="3600" dirty="0"/>
              <a:t>救</a:t>
            </a:r>
            <a:r>
              <a:rPr lang="zh-CN" altLang="en-US" sz="3600" dirty="0" smtClean="0"/>
              <a:t>恩是深奥的事</a:t>
            </a:r>
            <a:endParaRPr lang="en-US" altLang="zh-CN" sz="3600" dirty="0" smtClean="0"/>
          </a:p>
          <a:p>
            <a:r>
              <a:rPr lang="zh-CN" altLang="en-US" sz="3600" dirty="0" smtClean="0"/>
              <a:t>只有圣灵能够参透、启示</a:t>
            </a:r>
            <a:endParaRPr lang="en-US" altLang="zh-CN" sz="3600" dirty="0" smtClean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884D-CF11-4896-B3BD-9DF7F5A7B2F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574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1363</Words>
  <Application>Microsoft Office PowerPoint</Application>
  <PresentationFormat>On-screen Show (4:3)</PresentationFormat>
  <Paragraphs>100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教会异象宣言：    因圣经真理 →得丰盛生命 →以广传福音</vt:lpstr>
      <vt:lpstr>十字架与圣灵</vt:lpstr>
      <vt:lpstr>导言：十字架是神的大能</vt:lpstr>
      <vt:lpstr>Slide 4</vt:lpstr>
      <vt:lpstr>Slide 5</vt:lpstr>
      <vt:lpstr>1. 圣灵显明十字架救恩</vt:lpstr>
      <vt:lpstr>1. 圣灵显明十字架救恩</vt:lpstr>
      <vt:lpstr>1. 圣灵显明十字架救恩</vt:lpstr>
      <vt:lpstr>2. 圣灵启示神的旨意</vt:lpstr>
      <vt:lpstr>2. 圣灵启示神的旨意</vt:lpstr>
      <vt:lpstr>2. 圣灵启示神的旨意</vt:lpstr>
      <vt:lpstr>3. 圣灵传扬属灵的事</vt:lpstr>
      <vt:lpstr>3. 圣灵传扬属灵的事</vt:lpstr>
      <vt:lpstr>3. 圣灵传扬属灵的事</vt:lpstr>
      <vt:lpstr>4. 圣灵开启人的心灵</vt:lpstr>
      <vt:lpstr>4. 圣灵开启人的心灵</vt:lpstr>
      <vt:lpstr>4. 圣灵开启人的心灵</vt:lpstr>
      <vt:lpstr>4. 圣灵开启人的心灵</vt:lpstr>
      <vt:lpstr>总    结：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十字架与圣灵</dc:title>
  <dc:creator>DonLi</dc:creator>
  <cp:lastModifiedBy>Don Li</cp:lastModifiedBy>
  <cp:revision>62</cp:revision>
  <dcterms:created xsi:type="dcterms:W3CDTF">2017-12-26T13:17:14Z</dcterms:created>
  <dcterms:modified xsi:type="dcterms:W3CDTF">2018-03-08T15:36:03Z</dcterms:modified>
</cp:coreProperties>
</file>