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6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D0636-200B-4C18-863E-0CCFF85D14B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00A2E-CFED-4970-8380-3D28983C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48A-88BD-46FC-9AC9-7571394066BD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CCEE-2AAB-400B-A1AE-4D546E3A7D43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DDAF-F37F-44E7-8350-C19EC333B6B7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4EA7-6484-4F21-974E-3B0658AFD7DB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04D0-D472-44D6-BA97-8C85A14CD196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CC3A-5CBD-45EF-B677-A8E38E951C48}" type="datetime1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295F-7830-47B6-9666-D56E30FAEB36}" type="datetime1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69B9-5538-42A8-B144-81FF938325C6}" type="datetime1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3D20-691B-4D66-BBA7-7A28BAB370D1}" type="datetime1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0B4-ACCF-47BE-930C-1C7B3BB19DFB}" type="datetime1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9A06-B108-4D90-BC54-445AF52777B6}" type="datetime1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3DEA-663B-4D84-BFE8-78F4972C6626}" type="datetime1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F5C7-C456-4D70-9B60-577000E2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87" r="24127"/>
          <a:stretch/>
        </p:blipFill>
        <p:spPr>
          <a:xfrm>
            <a:off x="104930" y="104931"/>
            <a:ext cx="8927325" cy="6680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346" y="1484026"/>
            <a:ext cx="940631" cy="1064305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25400" dist="38100" sx="101000" sy="101000" algn="l" rotWithShape="0">
                    <a:prstClr val="black">
                      <a:alpha val="92000"/>
                    </a:prst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endParaRPr lang="en-US" sz="6600" b="1" dirty="0">
              <a:solidFill>
                <a:schemeClr val="bg1"/>
              </a:solidFill>
              <a:effectLst>
                <a:outerShdw blurRad="25400" dist="38100" sx="101000" sy="101000" algn="l" rotWithShape="0">
                  <a:prstClr val="black">
                    <a:alpha val="92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29552"/>
            <a:ext cx="6858000" cy="1655762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哥林多前书系列讲道（</a:t>
            </a:r>
            <a:r>
              <a:rPr lang="en-US" altLang="zh-CN" sz="2800" dirty="0" smtClean="0">
                <a:solidFill>
                  <a:schemeClr val="bg1"/>
                </a:solidFill>
              </a:rPr>
              <a:t>6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r>
              <a:rPr lang="en-US" altLang="zh-CN" sz="2800" dirty="0" smtClean="0">
                <a:solidFill>
                  <a:schemeClr val="bg1"/>
                </a:solidFill>
              </a:rPr>
              <a:t> 3</a:t>
            </a:r>
            <a:r>
              <a:rPr lang="zh-CN" altLang="en-US" sz="2800" dirty="0">
                <a:solidFill>
                  <a:schemeClr val="bg1"/>
                </a:solidFill>
              </a:rPr>
              <a:t>章</a:t>
            </a:r>
            <a:r>
              <a:rPr lang="en-US" altLang="zh-CN" sz="2800" dirty="0" smtClean="0">
                <a:solidFill>
                  <a:schemeClr val="bg1"/>
                </a:solidFill>
              </a:rPr>
              <a:t>1-8</a:t>
            </a:r>
            <a:r>
              <a:rPr lang="zh-CN" altLang="en-US" sz="2800" dirty="0" smtClean="0">
                <a:solidFill>
                  <a:schemeClr val="bg1"/>
                </a:solidFill>
              </a:rPr>
              <a:t>节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7373" y="1059299"/>
            <a:ext cx="3411510" cy="1334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25400" dist="38100" sx="101000" sy="101000" algn="l" rotWithShape="0">
                    <a:prstClr val="black">
                      <a:alpha val="92000"/>
                    </a:prst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</a:rPr>
              <a:t>属肉体</a:t>
            </a:r>
            <a:endParaRPr lang="en-US" b="1" dirty="0">
              <a:solidFill>
                <a:schemeClr val="bg1"/>
              </a:solidFill>
              <a:effectLst>
                <a:outerShdw blurRad="25400" dist="38100" sx="101000" sy="101000" algn="l" rotWithShape="0">
                  <a:prstClr val="black">
                    <a:alpha val="92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26135" y="672056"/>
            <a:ext cx="1115516" cy="1334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25400" dist="38100" sx="101000" sy="101000" algn="l" rotWithShape="0">
                    <a:prstClr val="black">
                      <a:alpha val="92000"/>
                    </a:prst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到</a:t>
            </a:r>
            <a:endParaRPr lang="en-US" b="1" dirty="0">
              <a:solidFill>
                <a:schemeClr val="bg1"/>
              </a:solidFill>
              <a:effectLst>
                <a:outerShdw blurRad="25400" dist="38100" sx="101000" sy="101000" algn="l" rotWithShape="0">
                  <a:prstClr val="black">
                    <a:alpha val="92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55531" y="499669"/>
            <a:ext cx="2390590" cy="1334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8000" b="1" dirty="0" smtClean="0">
                <a:solidFill>
                  <a:schemeClr val="bg1"/>
                </a:solidFill>
                <a:effectLst>
                  <a:outerShdw blurRad="25400" dist="38100" sx="101000" sy="101000" algn="l" rotWithShape="0">
                    <a:prstClr val="black">
                      <a:alpha val="92000"/>
                    </a:prst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属灵</a:t>
            </a:r>
            <a:endParaRPr lang="en-US" b="1" dirty="0">
              <a:solidFill>
                <a:schemeClr val="bg1"/>
              </a:solidFill>
              <a:effectLst>
                <a:outerShdw blurRad="25400" dist="38100" sx="101000" sy="101000" algn="l" rotWithShape="0">
                  <a:prstClr val="black">
                    <a:alpha val="92000"/>
                  </a:prst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有嫉妒纷争，不能同心合意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嫉妒</a:t>
            </a:r>
            <a:endParaRPr lang="en-US" altLang="zh-CN" sz="3600" dirty="0" smtClean="0"/>
          </a:p>
          <a:p>
            <a:r>
              <a:rPr lang="zh-CN" altLang="en-US" sz="3600" dirty="0" smtClean="0"/>
              <a:t>高举人</a:t>
            </a:r>
            <a:endParaRPr lang="en-US" altLang="zh-CN" sz="3600" dirty="0" smtClean="0"/>
          </a:p>
          <a:p>
            <a:r>
              <a:rPr lang="zh-CN" altLang="en-US" sz="3600" dirty="0" smtClean="0"/>
              <a:t>纷争，拉帮结伙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有说：「我是属保罗的」；有说：「我是属亚波罗的。」这岂不是你们和世人一样吗？你们仍是属肉体的，因为在你们中间有嫉妒、分争，这岂不是属乎肉体、照著世人的样子行吗？</a:t>
            </a:r>
            <a:r>
              <a:rPr lang="zh-CN" altLang="en-US" sz="3600" dirty="0" smtClean="0"/>
              <a:t>             </a:t>
            </a:r>
            <a:r>
              <a:rPr lang="en-US" altLang="zh-CN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3445" y="1688747"/>
            <a:ext cx="2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属肉体的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有嫉妒纷争，不能同心合意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不攀比别人的恩赐</a:t>
            </a:r>
            <a:endParaRPr lang="en-US" altLang="zh-CN" sz="3600" dirty="0" smtClean="0"/>
          </a:p>
          <a:p>
            <a:r>
              <a:rPr lang="zh-CN" altLang="en-US" sz="3600" dirty="0" smtClean="0"/>
              <a:t>不嫉妒别人的成就</a:t>
            </a:r>
            <a:endParaRPr lang="en-US" altLang="zh-CN" sz="3600" dirty="0" smtClean="0"/>
          </a:p>
          <a:p>
            <a:r>
              <a:rPr lang="zh-CN" altLang="en-US" sz="3600" dirty="0" smtClean="0"/>
              <a:t>不高举特别的个人</a:t>
            </a:r>
            <a:endParaRPr lang="en-US" altLang="zh-CN" sz="3600" dirty="0" smtClean="0"/>
          </a:p>
          <a:p>
            <a:r>
              <a:rPr lang="zh-CN" altLang="en-US" sz="3600" dirty="0" smtClean="0"/>
              <a:t>不按人的名分结</a:t>
            </a:r>
            <a:r>
              <a:rPr lang="zh-CN" altLang="en-US" sz="3600" dirty="0" smtClean="0"/>
              <a:t>党</a:t>
            </a:r>
            <a:endParaRPr lang="en-US" altLang="zh-CN" sz="3600" dirty="0" smtClean="0"/>
          </a:p>
          <a:p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竭力保守圣灵所赐合而为一的心。     </a:t>
            </a:r>
            <a:r>
              <a:rPr lang="en-US" altLang="zh-CN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				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弗所书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4:3</a:t>
            </a:r>
            <a:r>
              <a:rPr lang="en-US" altLang="zh-CN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47507" y="1998236"/>
            <a:ext cx="2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属灵的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有嫉妒纷争，不能同心合意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唯独荣耀神的名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亚波罗算什麽？保罗算什麽？无非是执事，照主所赐给他们各人的，引导你们相信。我栽种了，亚波罗浇灌了，惟有神叫他生长。可见栽种的，算不得什麽，浇灌的，也算不得什麽；只在那叫他生长的神。</a:t>
            </a:r>
            <a:r>
              <a:rPr lang="zh-CN" altLang="en-US" sz="3600" dirty="0" smtClean="0"/>
              <a:t>                 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3:5-7</a:t>
            </a:r>
            <a:endParaRPr lang="zh-CN" alt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执</a:t>
            </a:r>
            <a:r>
              <a:rPr lang="zh-CN" altLang="en-US" sz="3600" dirty="0" smtClean="0"/>
              <a:t>事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仆人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奴仆（</a:t>
            </a:r>
            <a:r>
              <a:rPr lang="en-CA" sz="3600" dirty="0" err="1">
                <a:latin typeface="Brush Script MT" panose="03060802040406070304" pitchFamily="66" charset="0"/>
              </a:rPr>
              <a:t>δι</a:t>
            </a:r>
            <a:r>
              <a:rPr lang="en-CA" sz="3600" dirty="0">
                <a:latin typeface="Brush Script MT" panose="03060802040406070304" pitchFamily="66" charset="0"/>
              </a:rPr>
              <a:t>ακονοι</a:t>
            </a:r>
            <a:r>
              <a:rPr lang="zh-CN" altLang="en-US" sz="3600" dirty="0" smtClean="0"/>
              <a:t>）</a:t>
            </a:r>
            <a:endParaRPr lang="en-US" altLang="zh-CN" sz="3600" dirty="0"/>
          </a:p>
          <a:p>
            <a:r>
              <a:rPr lang="zh-CN" altLang="en-US" sz="3600" dirty="0" smtClean="0"/>
              <a:t>自我省察</a:t>
            </a:r>
            <a:endParaRPr lang="en-US" altLang="zh-CN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47507" y="1154169"/>
            <a:ext cx="2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属灵的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重世上好处，忘记天上赏赐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追求世界、认同世界标准</a:t>
            </a:r>
            <a:endParaRPr lang="en-US" altLang="zh-CN" sz="3600" dirty="0" smtClean="0"/>
          </a:p>
          <a:p>
            <a:r>
              <a:rPr lang="zh-CN" altLang="en-US" sz="3600" dirty="0" smtClean="0"/>
              <a:t>贪图虚名、地位、享受</a:t>
            </a:r>
            <a:endParaRPr lang="en-US" altLang="zh-CN" sz="3600" dirty="0" smtClean="0"/>
          </a:p>
          <a:p>
            <a:r>
              <a:rPr lang="zh-CN" altLang="en-US" sz="3600" dirty="0" smtClean="0"/>
              <a:t>太看重世上的得失成败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不要爱世界和世界上的事。人若爱世界，爱父的心就不在他里面了。  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2:15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2327" y="1815356"/>
            <a:ext cx="2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属肉体的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重世上好处，忘记天上赏赐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信</a:t>
            </a:r>
            <a:r>
              <a:rPr lang="zh-CN" altLang="en-US" sz="3600" dirty="0" smtClean="0"/>
              <a:t>靠神的应许</a:t>
            </a:r>
            <a:endParaRPr lang="en-US" altLang="zh-CN" sz="3600" dirty="0" smtClean="0"/>
          </a:p>
          <a:p>
            <a:r>
              <a:rPr lang="zh-CN" altLang="en-US" sz="3600" dirty="0"/>
              <a:t>仰</a:t>
            </a:r>
            <a:r>
              <a:rPr lang="zh-CN" altLang="en-US" sz="3600" dirty="0" smtClean="0"/>
              <a:t>望神的公义</a:t>
            </a:r>
            <a:endParaRPr lang="en-US" altLang="zh-CN" sz="3600" dirty="0" smtClean="0"/>
          </a:p>
          <a:p>
            <a:r>
              <a:rPr lang="zh-CN" altLang="en-US" sz="3600" dirty="0"/>
              <a:t>看</a:t>
            </a:r>
            <a:r>
              <a:rPr lang="zh-CN" altLang="en-US" sz="3600" dirty="0" smtClean="0"/>
              <a:t>重天国永恒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将来各人要照自己的工夫得自己的赏赐。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们的劳苦在主里面不是徒然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3:8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15:58b</a:t>
            </a:r>
          </a:p>
          <a:p>
            <a:r>
              <a:rPr lang="zh-CN" altLang="en-US" sz="3600" dirty="0">
                <a:latin typeface="+mn-ea"/>
              </a:rPr>
              <a:t>自</a:t>
            </a:r>
            <a:r>
              <a:rPr lang="zh-CN" altLang="en-US" sz="3600" dirty="0" smtClean="0">
                <a:latin typeface="+mn-ea"/>
              </a:rPr>
              <a:t>我省察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28272" y="1773152"/>
            <a:ext cx="2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属灵的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重世上好处，忘记天上赏赐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将来各人要照自己的工夫得自己的赏赐。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3:8</a:t>
            </a:r>
          </a:p>
          <a:p>
            <a:r>
              <a:rPr lang="zh-CN" altLang="en-US" sz="3600" dirty="0" smtClean="0"/>
              <a:t>‘赏赐’只对基督徒而言</a:t>
            </a:r>
            <a:endParaRPr lang="en-US" altLang="zh-CN" sz="3600" dirty="0" smtClean="0"/>
          </a:p>
          <a:p>
            <a:r>
              <a:rPr lang="zh-CN" altLang="en-US" sz="3600" dirty="0" smtClean="0"/>
              <a:t>‘赏赐’与救恩无关</a:t>
            </a:r>
            <a:endParaRPr lang="en-US" altLang="zh-CN" sz="3600" dirty="0" smtClean="0"/>
          </a:p>
          <a:p>
            <a:r>
              <a:rPr lang="zh-CN" altLang="en-US" sz="3600" dirty="0" smtClean="0"/>
              <a:t>‘赏赐’与‘功夫’有关</a:t>
            </a:r>
            <a:endParaRPr lang="en-US" altLang="zh-CN" sz="3600" dirty="0" smtClean="0"/>
          </a:p>
          <a:p>
            <a:r>
              <a:rPr lang="zh-CN" altLang="en-US" sz="3600" dirty="0"/>
              <a:t>盼</a:t>
            </a:r>
            <a:r>
              <a:rPr lang="zh-CN" altLang="en-US" sz="3600" dirty="0" smtClean="0"/>
              <a:t>望都重视神‘赏赐’的应许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			</a:t>
            </a:r>
            <a:r>
              <a:rPr lang="zh-CN" altLang="en-US" sz="4000" dirty="0" smtClean="0"/>
              <a:t>小  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6" y="1195755"/>
            <a:ext cx="8439462" cy="5037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属肉</a:t>
            </a:r>
            <a:r>
              <a:rPr lang="zh-CN" altLang="en-US" sz="3600" dirty="0" smtClean="0"/>
              <a:t>体的基督徒：</a:t>
            </a:r>
            <a:endParaRPr lang="en-US" altLang="zh-CN" sz="3600" dirty="0" smtClean="0"/>
          </a:p>
          <a:p>
            <a:r>
              <a:rPr lang="zh-CN" altLang="en-US" sz="3600" dirty="0" smtClean="0"/>
              <a:t>自义、骄傲</a:t>
            </a:r>
            <a:endParaRPr lang="en-US" altLang="zh-CN" sz="3600" dirty="0" smtClean="0"/>
          </a:p>
          <a:p>
            <a:r>
              <a:rPr lang="zh-CN" altLang="en-US" sz="3600" dirty="0"/>
              <a:t>幼</a:t>
            </a:r>
            <a:r>
              <a:rPr lang="zh-CN" altLang="en-US" sz="3600" dirty="0" smtClean="0"/>
              <a:t>稚、不长进</a:t>
            </a:r>
            <a:endParaRPr lang="en-US" altLang="zh-CN" sz="3600" dirty="0" smtClean="0"/>
          </a:p>
          <a:p>
            <a:r>
              <a:rPr lang="zh-CN" altLang="en-US" sz="3600" dirty="0"/>
              <a:t>嫉</a:t>
            </a:r>
            <a:r>
              <a:rPr lang="zh-CN" altLang="en-US" sz="3600" dirty="0" smtClean="0"/>
              <a:t>妒、纷争</a:t>
            </a:r>
            <a:endParaRPr lang="en-US" altLang="zh-CN" sz="3600" dirty="0" smtClean="0"/>
          </a:p>
          <a:p>
            <a:r>
              <a:rPr lang="zh-CN" altLang="en-US" sz="3600" dirty="0" smtClean="0"/>
              <a:t>追随世界潮流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脱</a:t>
            </a:r>
            <a:r>
              <a:rPr lang="zh-CN" altLang="en-US" sz="4000" dirty="0" smtClean="0">
                <a:latin typeface="+mn-ea"/>
              </a:rPr>
              <a:t>离属肉体状态，追求属灵生命成熟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1306" y="1198255"/>
            <a:ext cx="3813075" cy="337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/>
              <a:t>属灵的基督徒：</a:t>
            </a:r>
            <a:endParaRPr lang="en-US" altLang="zh-CN" sz="3600" dirty="0" smtClean="0"/>
          </a:p>
          <a:p>
            <a:r>
              <a:rPr lang="zh-CN" altLang="en-US" sz="3600" dirty="0" smtClean="0"/>
              <a:t>谦卑虚己、感恩</a:t>
            </a:r>
            <a:endParaRPr lang="en-US" altLang="zh-CN" sz="3600" dirty="0" smtClean="0"/>
          </a:p>
          <a:p>
            <a:r>
              <a:rPr lang="zh-CN" altLang="en-US" sz="3600" dirty="0" smtClean="0"/>
              <a:t>渴慕真理、委身</a:t>
            </a:r>
            <a:endParaRPr lang="en-US" altLang="zh-CN" sz="3600" dirty="0" smtClean="0"/>
          </a:p>
          <a:p>
            <a:r>
              <a:rPr lang="zh-CN" altLang="en-US" sz="3600" dirty="0" smtClean="0"/>
              <a:t>高举神、服事人</a:t>
            </a:r>
            <a:endParaRPr lang="en-US" altLang="zh-CN" sz="3600" dirty="0" smtClean="0"/>
          </a:p>
          <a:p>
            <a:r>
              <a:rPr lang="zh-CN" altLang="en-US" sz="3600" dirty="0" smtClean="0"/>
              <a:t>看重天国赏赐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</a:t>
            </a:r>
            <a:endParaRPr lang="en-US" altLang="zh-CN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852" y="192629"/>
            <a:ext cx="8694296" cy="6484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弟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兄们，我从前对你们说话，不能把你们当作属灵的，只得把你们当作属肉体，在基督里为婴孩的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。我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是用奶喂你们，没有用饭喂你们。那时你们不能吃，就是如今还是不能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。你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们仍是属肉体的，因为在你们中间有嫉妒、分争，这岂不是属乎肉体、照著世人的样子行吗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？有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说：「我是属保罗的」；有说：「我是属亚波罗的。」这岂不是你们和世人一样吗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？亚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波罗算什麽？保罗算什麽？无非是执事，照主所赐给他们各人的，引导你们相信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。我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栽种了，亚波罗浇灌了，惟有神叫他生长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。可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见栽种的，算不得什麽，浇灌的，也算不得什麽；只在那叫他生长的神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。栽</a:t>
            </a:r>
            <a:r>
              <a:rPr lang="zh-CN" altLang="en-US" sz="30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种的和浇灌的，都是一样，但将来各人要照自己的工夫得自己的赏赐</a:t>
            </a:r>
            <a:r>
              <a:rPr lang="zh-CN" altLang="en-US" sz="30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        </a:t>
            </a: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哥</a:t>
            </a:r>
            <a:r>
              <a:rPr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林多前书</a:t>
            </a:r>
            <a:r>
              <a:rPr lang="en-CA" sz="2400" dirty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3:1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-8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  <a:cs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导言：三种人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属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血气的人不领会神圣灵的事，反倒以为愚拙，并且不能知道，因为这些事惟有属灵的人才能看透</a:t>
            </a:r>
            <a:r>
              <a:rPr lang="zh-CN" altLang="en-US" sz="3600" dirty="0" smtClean="0"/>
              <a:t>。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2:14</a:t>
            </a:r>
          </a:p>
          <a:p>
            <a:pPr marL="0" indent="0">
              <a:buNone/>
            </a:pP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弟兄们，我从前对你们说话，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不能把你们当作属灵的，只得把你们当作属肉体，在基督里为婴孩的。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</a:t>
            </a:r>
          </a:p>
          <a:p>
            <a:pPr marL="0" indent="0">
              <a:buNone/>
            </a:pPr>
            <a:r>
              <a:rPr lang="zh-CN" altLang="en-US" sz="3600" dirty="0"/>
              <a:t>属血气的人     属灵的人     属肉体的人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/>
              <a:t>“</a:t>
            </a:r>
            <a:r>
              <a:rPr lang="zh-CN" altLang="en-US" sz="3600" dirty="0" smtClean="0"/>
              <a:t>属</a:t>
            </a:r>
            <a:r>
              <a:rPr lang="zh-CN" altLang="en-US" sz="3600" dirty="0"/>
              <a:t>肉</a:t>
            </a:r>
            <a:r>
              <a:rPr lang="zh-CN" altLang="en-US" sz="3600" dirty="0" smtClean="0"/>
              <a:t>体的基督徒” ？ ！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自以为属灵，实际上属肉体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哥林多教会有一些自以为属灵的人</a:t>
            </a:r>
            <a:endParaRPr lang="en-US" altLang="zh-CN" sz="3600" dirty="0" smtClean="0"/>
          </a:p>
          <a:p>
            <a:r>
              <a:rPr lang="zh-CN" altLang="en-US" sz="3600" dirty="0"/>
              <a:t>保</a:t>
            </a:r>
            <a:r>
              <a:rPr lang="zh-CN" altLang="en-US" sz="3600" dirty="0" smtClean="0"/>
              <a:t>罗批评这种人是“属灵的婴孩”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不能把你们当作属灵的，只得把你们当作属肉体，在基督里为婴孩的。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</a:t>
            </a:r>
          </a:p>
          <a:p>
            <a:r>
              <a:rPr lang="zh-CN" altLang="en-US" sz="3600" dirty="0" smtClean="0"/>
              <a:t>“属灵婴孩”</a:t>
            </a:r>
            <a:endParaRPr lang="en-US" altLang="zh-CN" sz="3600" dirty="0" smtClean="0"/>
          </a:p>
          <a:p>
            <a:r>
              <a:rPr lang="zh-CN" altLang="en-US" sz="3600" dirty="0" smtClean="0"/>
              <a:t>“属灵”的骄傲</a:t>
            </a:r>
            <a:endParaRPr lang="en-US" altLang="zh-CN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50301" y="3742631"/>
            <a:ext cx="28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属肉体的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自以为属灵，实际上属肉体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谦卑虚己</a:t>
            </a:r>
            <a:endParaRPr lang="en-US" altLang="zh-CN" sz="3600" dirty="0" smtClean="0"/>
          </a:p>
          <a:p>
            <a:r>
              <a:rPr lang="zh-CN" altLang="en-US" sz="3600" dirty="0" smtClean="0"/>
              <a:t>靠主恩典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凡事谦虚、温柔、忍耐，用爱心互相宽容，用和平彼此联络，竭力保守圣灵所赐合而为一的心。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（以弗所书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4:2-3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凡事不可结党，不可贪图虚浮的荣耀；只要存心谦卑，各人看别人比自己强。 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（以弗所书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2:3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631" y="1406770"/>
            <a:ext cx="216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属灵的人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自以为属灵，实际上属肉体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所有的恩赐都是领受的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你有什麽不是领受的呢；若是领受的，为何自夸，彷佛不是领受的呢？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林前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4:7</a:t>
            </a:r>
          </a:p>
          <a:p>
            <a:r>
              <a:rPr lang="zh-CN" altLang="en-US" sz="3600" dirty="0" smtClean="0"/>
              <a:t>自我省察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只能吃奶，不能</a:t>
            </a:r>
            <a:r>
              <a:rPr lang="zh-CN" altLang="en-US" sz="4000" dirty="0" smtClean="0"/>
              <a:t>吃</a:t>
            </a:r>
            <a:r>
              <a:rPr lang="zh-CN" altLang="en-US" sz="4000" dirty="0"/>
              <a:t>饭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“奶”与</a:t>
            </a:r>
            <a:r>
              <a:rPr lang="zh-CN" altLang="en-US" sz="3600" dirty="0" smtClean="0"/>
              <a:t>“饭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干</a:t>
            </a:r>
            <a:r>
              <a:rPr lang="zh-CN" altLang="en-US" sz="3600" dirty="0" smtClean="0"/>
              <a:t>粮”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就要爱慕那纯净的灵奶，像才生的婴孩爱慕奶一样，叫你们因此渐长，以致得救。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彼得前书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</a:t>
            </a:r>
          </a:p>
          <a:p>
            <a:r>
              <a:rPr lang="zh-CN" altLang="en-US" sz="3600" dirty="0"/>
              <a:t>问</a:t>
            </a:r>
            <a:r>
              <a:rPr lang="zh-CN" altLang="en-US" sz="3600" dirty="0" smtClean="0"/>
              <a:t>题出在总是吃奶，长不大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我是用奶喂你们，没有用饭喂你们。那时你们不能吃，就是如今还是不能。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只能吃奶，不能</a:t>
            </a:r>
            <a:r>
              <a:rPr lang="zh-CN" altLang="en-US" sz="4000" dirty="0"/>
              <a:t>吃饭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长</a:t>
            </a:r>
            <a:r>
              <a:rPr lang="zh-CN" altLang="en-US" sz="3600" dirty="0" smtClean="0"/>
              <a:t>期停留在对圣经真理的初级阶段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只愿得恩典好处，不愿委身长进</a:t>
            </a:r>
            <a:endParaRPr lang="en-US" altLang="zh-CN" sz="3600" dirty="0" smtClean="0"/>
          </a:p>
          <a:p>
            <a:r>
              <a:rPr lang="zh-CN" altLang="en-US" sz="3600" dirty="0"/>
              <a:t>不</a:t>
            </a:r>
            <a:r>
              <a:rPr lang="zh-CN" altLang="en-US" sz="3600" dirty="0" smtClean="0"/>
              <a:t>愿面对自己的罪</a:t>
            </a:r>
            <a:endParaRPr lang="en-US" altLang="zh-CN" sz="3600" dirty="0" smtClean="0"/>
          </a:p>
          <a:p>
            <a:r>
              <a:rPr lang="zh-CN" altLang="en-US" sz="3600" dirty="0" smtClean="0"/>
              <a:t>不愿背起十字架跟随主</a:t>
            </a:r>
            <a:endParaRPr lang="en-US" altLang="zh-CN" sz="3600" dirty="0" smtClean="0"/>
          </a:p>
          <a:p>
            <a:r>
              <a:rPr lang="zh-CN" altLang="en-US" sz="3600" dirty="0"/>
              <a:t>忌</a:t>
            </a:r>
            <a:r>
              <a:rPr lang="zh-CN" altLang="en-US" sz="3600" dirty="0" smtClean="0"/>
              <a:t>讳谈奉献</a:t>
            </a:r>
            <a:endParaRPr lang="en-US" altLang="zh-CN" sz="3600" dirty="0" smtClean="0"/>
          </a:p>
          <a:p>
            <a:r>
              <a:rPr lang="zh-CN" altLang="en-US" sz="3600" dirty="0" smtClean="0"/>
              <a:t>没有传福音的使命感</a:t>
            </a:r>
            <a:endParaRPr lang="en-US" altLang="zh-CN" sz="3600" dirty="0"/>
          </a:p>
          <a:p>
            <a:r>
              <a:rPr lang="zh-CN" altLang="en-US" sz="3600" dirty="0" smtClean="0"/>
              <a:t>自我省察</a:t>
            </a:r>
            <a:endParaRPr lang="en-US" altLang="zh-C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526216" y="2283334"/>
            <a:ext cx="661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属肉体的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435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只能吃奶，不能</a:t>
            </a:r>
            <a:r>
              <a:rPr lang="zh-CN" altLang="en-US" sz="4000" dirty="0"/>
              <a:t>吃饭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5"/>
            <a:ext cx="8149590" cy="5037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学习圣经，从渴慕灵奶到</a:t>
            </a:r>
            <a:r>
              <a:rPr lang="zh-CN" altLang="en-US" sz="3600" dirty="0"/>
              <a:t>吃饭</a:t>
            </a:r>
            <a:endParaRPr lang="en-US" altLang="zh-CN" sz="3600" dirty="0" smtClean="0"/>
          </a:p>
          <a:p>
            <a:r>
              <a:rPr lang="zh-CN" altLang="en-US" sz="3600" dirty="0" smtClean="0"/>
              <a:t>具有属灵胃口，渴慕神的话语</a:t>
            </a:r>
            <a:endParaRPr lang="en-US" altLang="zh-CN" sz="3600" dirty="0" smtClean="0"/>
          </a:p>
          <a:p>
            <a:r>
              <a:rPr lang="zh-CN" altLang="en-US" sz="3600" dirty="0"/>
              <a:t>积极参</a:t>
            </a:r>
            <a:r>
              <a:rPr lang="zh-CN" altLang="en-US" sz="3600" dirty="0" smtClean="0"/>
              <a:t>加‘属灵聚餐’的机会</a:t>
            </a:r>
            <a:endParaRPr lang="en-US" altLang="zh-CN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9096" y="1139483"/>
            <a:ext cx="661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属</a:t>
            </a:r>
            <a:r>
              <a:rPr lang="zh-CN" altLang="en-US" sz="3600" dirty="0"/>
              <a:t>灵</a:t>
            </a:r>
            <a:r>
              <a:rPr lang="zh-CN" altLang="en-US" sz="3600" dirty="0" smtClean="0"/>
              <a:t>的</a:t>
            </a:r>
            <a:r>
              <a:rPr lang="zh-CN" altLang="en-US" sz="3600" dirty="0"/>
              <a:t>人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F5C7-C456-4D70-9B60-577000E28F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1580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DengXian</vt:lpstr>
      <vt:lpstr>KaiTi</vt:lpstr>
      <vt:lpstr>黑体</vt:lpstr>
      <vt:lpstr>SimSun</vt:lpstr>
      <vt:lpstr>Arial</vt:lpstr>
      <vt:lpstr>Brush Script MT</vt:lpstr>
      <vt:lpstr>Calibri</vt:lpstr>
      <vt:lpstr>Georgia</vt:lpstr>
      <vt:lpstr>Office Theme</vt:lpstr>
      <vt:lpstr>从</vt:lpstr>
      <vt:lpstr>PowerPoint Presentation</vt:lpstr>
      <vt:lpstr>导言：三种人</vt:lpstr>
      <vt:lpstr>1. 自以为属灵，实际上属肉体</vt:lpstr>
      <vt:lpstr>1. 自以为属灵，实际上属肉体</vt:lpstr>
      <vt:lpstr>1. 自以为属灵，实际上属肉体</vt:lpstr>
      <vt:lpstr>2. 只能吃奶，不能吃饭</vt:lpstr>
      <vt:lpstr>2. 只能吃奶，不能吃饭</vt:lpstr>
      <vt:lpstr>2. 只能吃奶，不能吃饭</vt:lpstr>
      <vt:lpstr>3. 有嫉妒纷争，不能同心合意</vt:lpstr>
      <vt:lpstr>3. 有嫉妒纷争，不能同心合意</vt:lpstr>
      <vt:lpstr>3. 有嫉妒纷争，不能同心合意</vt:lpstr>
      <vt:lpstr>4. 重世上好处，忘记天上赏赐</vt:lpstr>
      <vt:lpstr>4. 重世上好处，忘记天上赏赐</vt:lpstr>
      <vt:lpstr>4. 重世上好处，忘记天上赏赐</vt:lpstr>
      <vt:lpstr>   小  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从属肉体 到 属灵</dc:title>
  <dc:creator>Don Li</dc:creator>
  <cp:lastModifiedBy>Don Li</cp:lastModifiedBy>
  <cp:revision>43</cp:revision>
  <dcterms:created xsi:type="dcterms:W3CDTF">2018-03-12T12:04:42Z</dcterms:created>
  <dcterms:modified xsi:type="dcterms:W3CDTF">2018-03-16T18:20:43Z</dcterms:modified>
</cp:coreProperties>
</file>