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7" r:id="rId2"/>
    <p:sldId id="275" r:id="rId3"/>
    <p:sldId id="273" r:id="rId4"/>
    <p:sldId id="257" r:id="rId5"/>
    <p:sldId id="258" r:id="rId6"/>
    <p:sldId id="291" r:id="rId7"/>
    <p:sldId id="260" r:id="rId8"/>
    <p:sldId id="292" r:id="rId9"/>
    <p:sldId id="271" r:id="rId10"/>
    <p:sldId id="295" r:id="rId11"/>
    <p:sldId id="294" r:id="rId12"/>
    <p:sldId id="296" r:id="rId13"/>
    <p:sldId id="277" r:id="rId14"/>
    <p:sldId id="278" r:id="rId15"/>
    <p:sldId id="279" r:id="rId16"/>
    <p:sldId id="280" r:id="rId17"/>
    <p:sldId id="281" r:id="rId18"/>
    <p:sldId id="282" r:id="rId19"/>
    <p:sldId id="284" r:id="rId20"/>
    <p:sldId id="283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E15B"/>
    <a:srgbClr val="B7E15B"/>
    <a:srgbClr val="B1CD5C"/>
    <a:srgbClr val="BCDC61"/>
    <a:srgbClr val="FEFEB6"/>
    <a:srgbClr val="FCFEBF"/>
    <a:srgbClr val="230505"/>
    <a:srgbClr val="1F000A"/>
    <a:srgbClr val="07010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3B01C-68EC-44E4-AA15-FA777B33FFDD}" type="datetimeFigureOut">
              <a:rPr lang="en-CA" smtClean="0"/>
              <a:pPr/>
              <a:t>2018-03-31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BC4E2-4797-4C51-825D-E16AB5D20F1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12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BC4E2-4797-4C51-825D-E16AB5D20F1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4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EE0C-1767-4AB0-B727-A56BFF9325C4}" type="datetime1">
              <a:rPr lang="en-CA" smtClean="0"/>
              <a:pPr/>
              <a:t>2018-03-31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84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F5C2-79E2-44CA-938B-E81B0285B99C}" type="datetime1">
              <a:rPr lang="en-CA" smtClean="0"/>
              <a:pPr/>
              <a:t>2018-03-31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92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1FB4-1403-4514-ABD9-E2381D962389}" type="datetime1">
              <a:rPr lang="en-CA" smtClean="0"/>
              <a:pPr/>
              <a:t>2018-03-31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12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6B6E-47A7-4A48-A4BD-41ED5F57BB88}" type="datetime1">
              <a:rPr lang="en-CA" smtClean="0"/>
              <a:pPr/>
              <a:t>2018-03-31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15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05E-BF9F-4C80-9A1A-E4810F39EB18}" type="datetime1">
              <a:rPr lang="en-CA" smtClean="0"/>
              <a:pPr/>
              <a:t>2018-03-31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13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E1B8-FB31-48AD-8A15-7761B1587D9F}" type="datetime1">
              <a:rPr lang="en-CA" smtClean="0"/>
              <a:pPr/>
              <a:t>2018-03-31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51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B933-993D-4D26-B155-68CCEBECB181}" type="datetime1">
              <a:rPr lang="en-CA" smtClean="0"/>
              <a:pPr/>
              <a:t>2018-03-31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6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1262-84AE-4FA7-B778-E27FE54C6B0E}" type="datetime1">
              <a:rPr lang="en-CA" smtClean="0"/>
              <a:pPr/>
              <a:t>2018-03-31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71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867D-AB16-4116-95CD-768E01A327F9}" type="datetime1">
              <a:rPr lang="en-CA" smtClean="0"/>
              <a:pPr/>
              <a:t>2018-03-31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5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D4E-B626-4FDA-8CB7-0EA6A68E3AA6}" type="datetime1">
              <a:rPr lang="en-CA" smtClean="0"/>
              <a:pPr/>
              <a:t>2018-03-31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57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439D-8FDD-4277-B9A0-551AA3DE1C30}" type="datetime1">
              <a:rPr lang="en-CA" smtClean="0"/>
              <a:pPr/>
              <a:t>2018-03-31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29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240B-0CF1-4F4D-A6D9-25FC4108DD6D}" type="datetime1">
              <a:rPr lang="en-CA" smtClean="0"/>
              <a:pPr/>
              <a:t>2018-03-31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46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831" y="-297"/>
            <a:ext cx="9199661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207579" cy="3853310"/>
          </a:xfrm>
        </p:spPr>
        <p:txBody>
          <a:bodyPr>
            <a:norm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6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effectLst>
                  <a:glow rad="101600">
                    <a:schemeClr val="bg1"/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复活节主日敬拜</a:t>
            </a:r>
            <a:r>
              <a:rPr lang="en-US" altLang="zh-CN" sz="6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effectLst>
                  <a:glow rad="101600">
                    <a:schemeClr val="bg1"/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6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effectLst>
                  <a:glow rad="101600">
                    <a:schemeClr val="bg1"/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dirty="0">
                <a:ln>
                  <a:solidFill>
                    <a:schemeClr val="accent5">
                      <a:lumMod val="50000"/>
                    </a:schemeClr>
                  </a:solidFill>
                </a:ln>
                <a:effectLst>
                  <a:glow rad="101600">
                    <a:schemeClr val="bg1"/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暨</a:t>
            </a:r>
            <a:r>
              <a:rPr lang="en-US" altLang="zh-CN" sz="6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effectLst>
                  <a:glow rad="101600">
                    <a:schemeClr val="bg1"/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6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effectLst>
                  <a:glow rad="101600">
                    <a:schemeClr val="bg1"/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6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effectLst>
                  <a:glow rad="101600">
                    <a:schemeClr val="bg1"/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受洗典礼</a:t>
            </a:r>
            <a:endParaRPr lang="en-CA" sz="6000" dirty="0">
              <a:ln>
                <a:solidFill>
                  <a:schemeClr val="accent5">
                    <a:lumMod val="50000"/>
                  </a:schemeClr>
                </a:solidFill>
              </a:ln>
              <a:effectLst>
                <a:glow rad="101600">
                  <a:schemeClr val="bg1"/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792" y="4891312"/>
            <a:ext cx="7364186" cy="7921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4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林肯路教会国语堂</a:t>
            </a:r>
            <a:r>
              <a:rPr lang="en-US" altLang="zh-CN" sz="4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·2018</a:t>
            </a:r>
            <a:r>
              <a:rPr lang="zh-CN" altLang="en-US" sz="4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sz="4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4</a:t>
            </a:r>
            <a:r>
              <a:rPr lang="zh-CN" altLang="en-US" sz="4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r>
              <a:rPr lang="en-US" altLang="zh-CN" sz="4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CN" altLang="en-US" sz="44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日</a:t>
            </a:r>
            <a:endParaRPr lang="en-CA" sz="4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887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084" r="4734" b="6228"/>
          <a:stretch/>
        </p:blipFill>
        <p:spPr>
          <a:xfrm>
            <a:off x="1" y="-2"/>
            <a:ext cx="9144000" cy="6858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649313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76200" dist="63500" dir="5400000" algn="t" rotWithShape="0">
                    <a:schemeClr val="tx1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见 证</a:t>
            </a:r>
            <a:r>
              <a:rPr lang="en-US" altLang="zh-CN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76200" dist="63500" dir="5400000" algn="t" rotWithShape="0">
                    <a:schemeClr val="tx1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76200" dist="63500" dir="5400000" algn="t" rotWithShape="0">
                    <a:schemeClr val="tx1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76200" dist="63500" dir="5400000" algn="t" rotWithShape="0">
                    <a:schemeClr val="tx1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			</a:t>
            </a:r>
            <a:r>
              <a:rPr lang="zh-CN" altLang="en-US" sz="8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76200" dist="63500" dir="5400000" algn="t" rotWithShape="0">
                    <a:schemeClr val="tx1"/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苏忆飞</a:t>
            </a:r>
            <a:r>
              <a:rPr lang="en-US" altLang="zh-CN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76200" dist="63500" dir="5400000" algn="t" rotWithShape="0">
                    <a:schemeClr val="tx1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76200" dist="63500" dir="5400000" algn="t" rotWithShape="0">
                    <a:schemeClr val="tx1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en-CA" sz="8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76200" dist="63500" dir="5400000" algn="t" rotWithShape="0">
                  <a:schemeClr val="tx1"/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79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338" r="5592" b="15349"/>
          <a:stretch/>
        </p:blipFill>
        <p:spPr>
          <a:xfrm>
            <a:off x="0" y="0"/>
            <a:ext cx="91445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274" y="365126"/>
            <a:ext cx="6453227" cy="3370533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见 证</a:t>
            </a:r>
            <a:r>
              <a:rPr lang="en-US" altLang="zh-CN" sz="72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72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32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32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32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r>
              <a:rPr lang="zh-CN" altLang="en-US" sz="8000" dirty="0">
                <a:effectLst>
                  <a:glow rad="101600">
                    <a:schemeClr val="bg1">
                      <a:alpha val="9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董云飞</a:t>
            </a:r>
            <a:endParaRPr lang="en-CA" sz="7200" dirty="0">
              <a:effectLst>
                <a:glow rad="101600">
                  <a:schemeClr val="bg1">
                    <a:alpha val="9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599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23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1239"/>
            <a:ext cx="7886700" cy="400367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effectLst>
                  <a:outerShdw blurRad="63500" dist="50800" dir="13200000" algn="r" rotWithShape="0">
                    <a:schemeClr val="bg1">
                      <a:alpha val="92000"/>
                    </a:scheme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因时间关系还有下列弟兄姊妹：</a:t>
            </a:r>
            <a:r>
              <a:rPr lang="en-US" altLang="zh-CN" dirty="0" smtClean="0">
                <a:effectLst>
                  <a:outerShdw blurRad="63500" dist="50800" dir="13200000" algn="r" rotWithShape="0">
                    <a:schemeClr val="bg1">
                      <a:alpha val="92000"/>
                    </a:scheme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dirty="0" smtClean="0">
                <a:effectLst>
                  <a:outerShdw blurRad="63500" dist="50800" dir="13200000" algn="r" rotWithShape="0">
                    <a:schemeClr val="bg1">
                      <a:alpha val="92000"/>
                    </a:scheme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b="1" dirty="0" smtClean="0">
                <a:solidFill>
                  <a:srgbClr val="002060"/>
                </a:solidFill>
                <a:effectLst>
                  <a:outerShdw blurRad="63500" dist="50800" dir="13200000" algn="r" rotWithShape="0">
                    <a:schemeClr val="bg1">
                      <a:alpha val="92000"/>
                    </a:scheme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刘原溪、荘念珩、李秋菊、周淑晔</a:t>
            </a:r>
            <a:r>
              <a:rPr lang="zh-CN" altLang="en-US" dirty="0" smtClean="0">
                <a:effectLst>
                  <a:outerShdw blurRad="63500" dist="50800" dir="13200000" algn="r" rotWithShape="0">
                    <a:schemeClr val="bg1">
                      <a:alpha val="92000"/>
                    </a:scheme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的见证会在其它机会和场合分享。所有受洗见证将尽快发表在教会网站上：</a:t>
            </a:r>
            <a:r>
              <a:rPr lang="en-US" altLang="zh-CN" dirty="0" smtClean="0">
                <a:effectLst>
                  <a:outerShdw blurRad="63500" dist="50800" dir="13200000" algn="r" rotWithShape="0">
                    <a:schemeClr val="bg1">
                      <a:alpha val="92000"/>
                    </a:scheme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dirty="0" smtClean="0">
                <a:effectLst>
                  <a:outerShdw blurRad="63500" dist="50800" dir="13200000" algn="r" rotWithShape="0">
                    <a:schemeClr val="bg1">
                      <a:alpha val="92000"/>
                    </a:scheme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dirty="0" smtClean="0">
                <a:effectLst>
                  <a:outerShdw blurRad="63500" dist="50800" dir="13200000" algn="r" rotWithShape="0">
                    <a:schemeClr val="bg1">
                      <a:alpha val="92000"/>
                    </a:scheme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www.lrcmc.ca/writings</a:t>
            </a:r>
            <a:br>
              <a:rPr lang="en-US" altLang="zh-CN" dirty="0" smtClean="0">
                <a:effectLst>
                  <a:outerShdw blurRad="63500" dist="50800" dir="13200000" algn="r" rotWithShape="0">
                    <a:schemeClr val="bg1">
                      <a:alpha val="92000"/>
                    </a:scheme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en-CA" dirty="0">
              <a:effectLst>
                <a:outerShdw blurRad="63500" dist="50800" dir="13200000" algn="r" rotWithShape="0">
                  <a:schemeClr val="bg1">
                    <a:alpha val="92000"/>
                  </a:schemeClr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40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931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54495"/>
            <a:ext cx="7886700" cy="43490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5400" dirty="0" smtClean="0">
                <a:solidFill>
                  <a:srgbClr val="C00000"/>
                </a:solidFill>
                <a:effectLst>
                  <a:glow rad="114300">
                    <a:srgbClr val="F2D252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复    活</a:t>
            </a:r>
            <a:r>
              <a:rPr lang="en-US" altLang="zh-CN" sz="5400" dirty="0" smtClean="0">
                <a:solidFill>
                  <a:srgbClr val="C00000"/>
                </a:solidFill>
                <a:effectLst>
                  <a:glow rad="114300">
                    <a:srgbClr val="F2D252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sz="5400" dirty="0" smtClean="0">
                <a:solidFill>
                  <a:srgbClr val="C00000"/>
                </a:solidFill>
                <a:effectLst>
                  <a:glow rad="114300">
                    <a:srgbClr val="F2D252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200" dirty="0" smtClean="0">
                <a:solidFill>
                  <a:srgbClr val="C00000"/>
                </a:solidFill>
                <a:effectLst>
                  <a:glow rad="114300">
                    <a:srgbClr val="F2D252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sz="1200" dirty="0" smtClean="0">
                <a:solidFill>
                  <a:srgbClr val="C00000"/>
                </a:solidFill>
                <a:effectLst>
                  <a:glow rad="114300">
                    <a:srgbClr val="F2D252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5400" dirty="0" smtClean="0">
                <a:solidFill>
                  <a:srgbClr val="C00000"/>
                </a:solidFill>
                <a:effectLst>
                  <a:glow rad="114300">
                    <a:srgbClr val="F2D252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     </a:t>
            </a:r>
            <a:r>
              <a:rPr lang="zh-CN" altLang="en-US" dirty="0" smtClean="0">
                <a:solidFill>
                  <a:srgbClr val="C00000"/>
                </a:solidFill>
                <a:effectLst>
                  <a:glow rad="114300">
                    <a:srgbClr val="F2D252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rgbClr val="C00000"/>
                </a:solidFill>
                <a:effectLst>
                  <a:glow rad="114300">
                    <a:srgbClr val="F2D252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dirty="0" smtClean="0">
                <a:solidFill>
                  <a:srgbClr val="C00000"/>
                </a:solidFill>
                <a:effectLst>
                  <a:glow rad="114300">
                    <a:srgbClr val="F2D252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200" dirty="0" smtClean="0">
                <a:solidFill>
                  <a:srgbClr val="C00000"/>
                </a:solidFill>
                <a:effectLst>
                  <a:glow rad="114300">
                    <a:srgbClr val="F2D252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CN" sz="1200" dirty="0" smtClean="0">
                <a:solidFill>
                  <a:srgbClr val="C00000"/>
                </a:solidFill>
                <a:effectLst>
                  <a:glow rad="114300">
                    <a:srgbClr val="F2D252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 smtClean="0">
                <a:solidFill>
                  <a:srgbClr val="C00000"/>
                </a:solidFill>
                <a:effectLst>
                  <a:glow rad="114300">
                    <a:srgbClr val="F2D252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7200" dirty="0" smtClean="0">
                <a:solidFill>
                  <a:srgbClr val="C00000"/>
                </a:solidFill>
                <a:effectLst>
                  <a:glow rad="114300">
                    <a:srgbClr val="F2D252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大 能</a:t>
            </a:r>
            <a:endParaRPr lang="en-CA" dirty="0">
              <a:solidFill>
                <a:srgbClr val="C00000"/>
              </a:solidFill>
              <a:effectLst>
                <a:glow rad="114300">
                  <a:srgbClr val="F2D252"/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926235"/>
            <a:ext cx="4857750" cy="678988"/>
          </a:xfrm>
        </p:spPr>
        <p:txBody>
          <a:bodyPr/>
          <a:lstStyle/>
          <a:p>
            <a:pPr algn="r"/>
            <a:r>
              <a:rPr lang="en-US" altLang="zh-CN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2018·</a:t>
            </a:r>
            <a:r>
              <a:rPr lang="zh-CN" altLang="en-US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复活节</a:t>
            </a:r>
            <a:endParaRPr lang="en-CA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08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0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34203" b="19078"/>
          <a:stretch/>
        </p:blipFill>
        <p:spPr>
          <a:xfrm>
            <a:off x="0" y="-1"/>
            <a:ext cx="9144000" cy="6297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66" y="365127"/>
            <a:ext cx="7886700" cy="746044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复活节</a:t>
            </a:r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—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振奋、欢庆的节日</a:t>
            </a:r>
            <a:endParaRPr lang="en-CA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66" y="1096418"/>
            <a:ext cx="7554651" cy="435133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振奋：我们所信的主是复活的主</a:t>
            </a:r>
            <a:endParaRPr lang="en-US" altLang="zh-CN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欢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庆：复活带来喜乐盼望和生命</a:t>
            </a:r>
            <a:endParaRPr lang="en-US" altLang="zh-CN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lang="en-CA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445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5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34203" b="19078"/>
          <a:stretch/>
        </p:blipFill>
        <p:spPr>
          <a:xfrm>
            <a:off x="0" y="-1"/>
            <a:ext cx="9144000" cy="6297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66" y="318827"/>
            <a:ext cx="7886700" cy="746044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1.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复活大能彰显在历史真相中</a:t>
            </a:r>
            <a:endParaRPr lang="en-CA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66" y="1050118"/>
            <a:ext cx="7554651" cy="435133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基督复活是千真万确的事实</a:t>
            </a:r>
            <a:endParaRPr lang="en-US" altLang="zh-CN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这耶稣，神已经叫他复活了，</a:t>
            </a:r>
            <a:r>
              <a:rPr lang="zh-CN" altLang="en-US" sz="3600" u="sng" dirty="0">
                <a:latin typeface="KaiTi" panose="02010609060101010101" pitchFamily="49" charset="-122"/>
                <a:ea typeface="KaiTi" panose="02010609060101010101" pitchFamily="49" charset="-122"/>
              </a:rPr>
              <a:t>我们都为这事作见证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</a:t>
            </a:r>
            <a:r>
              <a:rPr lang="zh-CN" altLang="en-US" dirty="0" smtClean="0">
                <a:latin typeface="+mn-ea"/>
              </a:rPr>
              <a:t>（</a:t>
            </a:r>
            <a:r>
              <a:rPr lang="zh-CN" altLang="en-US" dirty="0">
                <a:latin typeface="+mn-ea"/>
              </a:rPr>
              <a:t>徒</a:t>
            </a:r>
            <a:r>
              <a:rPr lang="en-US" altLang="zh-CN" dirty="0">
                <a:latin typeface="+mn-ea"/>
              </a:rPr>
              <a:t>2:32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你们杀了那生命的主，神却叫他从死里复活了；</a:t>
            </a:r>
            <a:r>
              <a:rPr lang="zh-CN" altLang="en-US" sz="3600" u="sng" dirty="0">
                <a:latin typeface="KaiTi" panose="02010609060101010101" pitchFamily="49" charset="-122"/>
                <a:ea typeface="KaiTi" panose="02010609060101010101" pitchFamily="49" charset="-122"/>
              </a:rPr>
              <a:t>我们都是为这事作见证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</a:t>
            </a:r>
            <a:r>
              <a:rPr lang="zh-CN" altLang="en-US" dirty="0" smtClean="0">
                <a:latin typeface="+mn-ea"/>
              </a:rPr>
              <a:t>（</a:t>
            </a:r>
            <a:r>
              <a:rPr lang="zh-CN" altLang="en-US" dirty="0">
                <a:latin typeface="+mn-ea"/>
              </a:rPr>
              <a:t>徒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：</a:t>
            </a:r>
            <a:r>
              <a:rPr lang="en-US" altLang="zh-CN" dirty="0">
                <a:latin typeface="+mn-ea"/>
              </a:rPr>
              <a:t>15</a:t>
            </a:r>
            <a:r>
              <a:rPr lang="zh-CN" altLang="en-US" dirty="0">
                <a:latin typeface="+mn-ea"/>
              </a:rPr>
              <a:t>）</a:t>
            </a:r>
          </a:p>
          <a:p>
            <a:pPr marL="0" indent="0">
              <a:buNone/>
            </a:pPr>
            <a:endParaRPr lang="en-US" altLang="zh-CN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00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5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34203" b="19078"/>
          <a:stretch/>
        </p:blipFill>
        <p:spPr>
          <a:xfrm>
            <a:off x="0" y="-1"/>
            <a:ext cx="9144000" cy="6297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66" y="365127"/>
            <a:ext cx="7886700" cy="746044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1.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复活大能彰显在历史真相中</a:t>
            </a:r>
            <a:endParaRPr lang="en-CA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432" y="1064871"/>
            <a:ext cx="79713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我当日所领受又传给你们的：第一，就是基督照圣经所说，为我们的罪死了，而且埋葬了；又照圣经所说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，第三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天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复活了，并且显给</a:t>
            </a:r>
            <a:r>
              <a:rPr lang="zh-CN" altLang="en-US" sz="3600" u="sng" dirty="0">
                <a:latin typeface="KaiTi" panose="02010609060101010101" pitchFamily="49" charset="-122"/>
                <a:ea typeface="KaiTi" panose="02010609060101010101" pitchFamily="49" charset="-122"/>
              </a:rPr>
              <a:t>矶法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看，然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後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显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给</a:t>
            </a:r>
            <a:r>
              <a:rPr lang="zh-CN" altLang="en-US" sz="3600" u="sng" dirty="0">
                <a:latin typeface="KaiTi" panose="02010609060101010101" pitchFamily="49" charset="-122"/>
                <a:ea typeface="KaiTi" panose="02010609060101010101" pitchFamily="49" charset="-122"/>
              </a:rPr>
              <a:t>十二使徒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看； 後来一时显给</a:t>
            </a:r>
            <a:r>
              <a:rPr lang="zh-CN" altLang="en-US" sz="3600" u="sng" dirty="0">
                <a:latin typeface="KaiTi" panose="02010609060101010101" pitchFamily="49" charset="-122"/>
                <a:ea typeface="KaiTi" panose="02010609060101010101" pitchFamily="49" charset="-122"/>
              </a:rPr>
              <a:t>五百多弟兄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看，其中一大半到</a:t>
            </a:r>
            <a:r>
              <a:rPr lang="zh-CN" altLang="en-US" sz="3600" u="sng" dirty="0">
                <a:latin typeface="KaiTi" panose="02010609060101010101" pitchFamily="49" charset="-122"/>
                <a:ea typeface="KaiTi" panose="02010609060101010101" pitchFamily="49" charset="-122"/>
              </a:rPr>
              <a:t>如今还在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却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也有已经睡了的。以後显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给</a:t>
            </a:r>
            <a:r>
              <a:rPr lang="zh-CN" altLang="en-US" sz="3600" u="sng" dirty="0" smtClean="0">
                <a:latin typeface="KaiTi" panose="02010609060101010101" pitchFamily="49" charset="-122"/>
                <a:ea typeface="KaiTi" panose="02010609060101010101" pitchFamily="49" charset="-122"/>
              </a:rPr>
              <a:t>雅各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看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，再显给</a:t>
            </a:r>
            <a:r>
              <a:rPr lang="zh-CN" altLang="en-US" sz="3600" u="sng" dirty="0">
                <a:latin typeface="KaiTi" panose="02010609060101010101" pitchFamily="49" charset="-122"/>
                <a:ea typeface="KaiTi" panose="02010609060101010101" pitchFamily="49" charset="-122"/>
              </a:rPr>
              <a:t>众使徒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看，末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了也显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给</a:t>
            </a:r>
            <a:r>
              <a:rPr lang="zh-CN" altLang="en-US" sz="3600" u="sng" dirty="0"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看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；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3845903" y="4892989"/>
            <a:ext cx="3052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（林前</a:t>
            </a:r>
            <a:r>
              <a:rPr lang="en-US" altLang="zh-CN" sz="2800" dirty="0">
                <a:solidFill>
                  <a:schemeClr val="bg1"/>
                </a:solidFill>
              </a:rPr>
              <a:t>15</a:t>
            </a:r>
            <a:r>
              <a:rPr lang="zh-CN" altLang="en-US" sz="2800" dirty="0">
                <a:solidFill>
                  <a:schemeClr val="bg1"/>
                </a:solidFill>
              </a:rPr>
              <a:t>：</a:t>
            </a:r>
            <a:r>
              <a:rPr lang="en-US" altLang="zh-CN" sz="2800" dirty="0" smtClean="0">
                <a:solidFill>
                  <a:schemeClr val="bg1"/>
                </a:solidFill>
              </a:rPr>
              <a:t>3-8</a:t>
            </a:r>
            <a:r>
              <a:rPr lang="zh-CN" altLang="en-US" sz="2800" dirty="0" smtClean="0">
                <a:solidFill>
                  <a:schemeClr val="bg1"/>
                </a:solidFill>
              </a:rPr>
              <a:t>）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5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34203" b="19078"/>
          <a:stretch/>
        </p:blipFill>
        <p:spPr>
          <a:xfrm>
            <a:off x="0" y="-1"/>
            <a:ext cx="9144000" cy="6297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66" y="318827"/>
            <a:ext cx="7886700" cy="74604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复活大能显明基督的身份</a:t>
            </a:r>
            <a:endParaRPr lang="en-CA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66" y="1050118"/>
            <a:ext cx="7554651" cy="435133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基督是神（神的儿子）</a:t>
            </a:r>
            <a:endParaRPr lang="en-US" altLang="zh-CN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按圣善的灵说，因从死里复活，以大能显明是神的儿子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</a:t>
            </a:r>
            <a:r>
              <a:rPr lang="zh-CN" altLang="en-US" dirty="0" smtClean="0">
                <a:latin typeface="+mn-ea"/>
              </a:rPr>
              <a:t>（罗马书</a:t>
            </a:r>
            <a:r>
              <a:rPr lang="en-US" altLang="zh-CN" dirty="0" smtClean="0">
                <a:latin typeface="+mn-ea"/>
              </a:rPr>
              <a:t>1:4</a:t>
            </a:r>
            <a:r>
              <a:rPr lang="zh-CN" altLang="en-US" dirty="0" smtClean="0">
                <a:latin typeface="+mn-ea"/>
              </a:rPr>
              <a:t>）</a:t>
            </a:r>
          </a:p>
          <a:p>
            <a:pPr marL="0" indent="0">
              <a:buNone/>
            </a:pPr>
            <a:endParaRPr lang="en-US" altLang="zh-CN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3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5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34203" b="19078"/>
          <a:stretch/>
        </p:blipFill>
        <p:spPr>
          <a:xfrm>
            <a:off x="0" y="-1"/>
            <a:ext cx="9144000" cy="6297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66" y="318827"/>
            <a:ext cx="7886700" cy="74604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复活大能显明基督的身份</a:t>
            </a:r>
            <a:endParaRPr lang="en-CA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538" y="1050118"/>
            <a:ext cx="7554651" cy="435133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基督是为我们舍命的救主</a:t>
            </a:r>
            <a:endParaRPr lang="en-US" altLang="zh-CN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耶稣被交给人，是为我们的过犯；复活，是为叫我们称义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dirty="0" smtClean="0">
                <a:latin typeface="+mn-ea"/>
              </a:rPr>
              <a:t>（罗马书</a:t>
            </a:r>
            <a:r>
              <a:rPr lang="en-US" altLang="zh-CN" dirty="0" smtClean="0">
                <a:latin typeface="+mn-ea"/>
              </a:rPr>
              <a:t>4:25</a:t>
            </a:r>
            <a:r>
              <a:rPr lang="zh-CN" altLang="en-US" dirty="0" smtClean="0">
                <a:latin typeface="+mn-ea"/>
              </a:rPr>
              <a:t>）</a:t>
            </a: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为义人死，是少有的；为仁人死、或者有敢做的。惟有基督在我们还作罪人的时候为我们死，神的爱就在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此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向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我们显明了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dirty="0" smtClean="0">
                <a:latin typeface="+mn-ea"/>
              </a:rPr>
              <a:t>（</a:t>
            </a:r>
            <a:r>
              <a:rPr lang="zh-CN" altLang="en-US" dirty="0">
                <a:latin typeface="+mn-ea"/>
              </a:rPr>
              <a:t>罗</a:t>
            </a:r>
            <a:r>
              <a:rPr lang="en-US" altLang="zh-CN" dirty="0" smtClean="0">
                <a:latin typeface="+mn-ea"/>
              </a:rPr>
              <a:t>5:7-8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10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5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34203" b="19078"/>
          <a:stretch/>
        </p:blipFill>
        <p:spPr>
          <a:xfrm>
            <a:off x="0" y="-1"/>
            <a:ext cx="9144000" cy="6297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66" y="318827"/>
            <a:ext cx="7886700" cy="746044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2.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复活大能显明基督的身份</a:t>
            </a:r>
            <a:endParaRPr lang="en-CA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66" y="1050118"/>
            <a:ext cx="7554651" cy="435133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基督是赐生命的永活真神</a:t>
            </a:r>
            <a:endParaRPr lang="en-US" altLang="zh-CN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基督是我们的生命，他显现的时候，你们也要与他一同显现在荣耀里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dirty="0" smtClean="0">
                <a:latin typeface="+mn-ea"/>
              </a:rPr>
              <a:t>（歌罗西书</a:t>
            </a:r>
            <a:r>
              <a:rPr lang="en-US" altLang="zh-CN" dirty="0" smtClean="0">
                <a:latin typeface="+mn-ea"/>
              </a:rPr>
              <a:t>3:4</a:t>
            </a:r>
            <a:r>
              <a:rPr lang="zh-CN" altLang="en-US" dirty="0" smtClean="0">
                <a:latin typeface="+mn-ea"/>
              </a:rPr>
              <a:t>）</a:t>
            </a:r>
            <a:endParaRPr lang="en-CA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因为罪的工价乃是死；惟有神的恩赐，在我们的主基督耶稣里，乃是永生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 smtClean="0">
                <a:latin typeface="+mn-ea"/>
              </a:rPr>
              <a:t>(</a:t>
            </a:r>
            <a:r>
              <a:rPr lang="zh-CN" altLang="en-US" dirty="0" smtClean="0">
                <a:latin typeface="+mn-ea"/>
              </a:rPr>
              <a:t>罗马书</a:t>
            </a:r>
            <a:r>
              <a:rPr lang="en-US" altLang="zh-CN" dirty="0" smtClean="0">
                <a:latin typeface="+mn-ea"/>
              </a:rPr>
              <a:t>6:23)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3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3810" t="8386" r="19143" b="8559"/>
          <a:stretch/>
        </p:blipFill>
        <p:spPr>
          <a:xfrm>
            <a:off x="1" y="1927"/>
            <a:ext cx="9144000" cy="68560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628" y="379640"/>
            <a:ext cx="5965372" cy="1325563"/>
          </a:xfrm>
          <a:solidFill>
            <a:srgbClr val="BCDC61"/>
          </a:solidFill>
        </p:spPr>
        <p:txBody>
          <a:bodyPr>
            <a:normAutofit/>
          </a:bodyPr>
          <a:lstStyle/>
          <a:p>
            <a:r>
              <a:rPr lang="zh-CN" altLang="en-US" sz="5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宣召</a:t>
            </a:r>
            <a:r>
              <a:rPr lang="en-US" altLang="zh-CN" sz="5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·</a:t>
            </a:r>
            <a:r>
              <a:rPr lang="zh-CN" altLang="en-US" sz="5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祷告</a:t>
            </a:r>
            <a:endParaRPr lang="en-CA" sz="5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934" y="1702712"/>
            <a:ext cx="6120493" cy="2433859"/>
          </a:xfrm>
          <a:solidFill>
            <a:srgbClr val="B7E15B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sz="4800" dirty="0">
                <a:latin typeface="SimHei" panose="02010609060101010101" pitchFamily="49" charset="-122"/>
                <a:ea typeface="SimHei" panose="02010609060101010101" pitchFamily="49" charset="-122"/>
              </a:rPr>
              <a:t>若有人在基督里，</a:t>
            </a:r>
            <a:r>
              <a:rPr lang="zh-CN" altLang="en-US" sz="4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他</a:t>
            </a:r>
            <a:r>
              <a:rPr lang="en-US" altLang="zh-CN" sz="4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48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4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就</a:t>
            </a:r>
            <a:r>
              <a:rPr lang="zh-CN" altLang="en-US" sz="4800" dirty="0">
                <a:latin typeface="SimHei" panose="02010609060101010101" pitchFamily="49" charset="-122"/>
                <a:ea typeface="SimHei" panose="02010609060101010101" pitchFamily="49" charset="-122"/>
              </a:rPr>
              <a:t>是新造的人，旧</a:t>
            </a:r>
            <a:r>
              <a:rPr lang="zh-CN" altLang="en-US" sz="4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事</a:t>
            </a:r>
            <a:r>
              <a:rPr lang="en-US" altLang="zh-CN" sz="4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48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4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已</a:t>
            </a:r>
            <a:r>
              <a:rPr lang="zh-CN" altLang="en-US" sz="4800" dirty="0">
                <a:latin typeface="SimHei" panose="02010609060101010101" pitchFamily="49" charset="-122"/>
                <a:ea typeface="SimHei" panose="02010609060101010101" pitchFamily="49" charset="-122"/>
              </a:rPr>
              <a:t>过，都变成新的了</a:t>
            </a:r>
            <a:r>
              <a:rPr lang="zh-CN" altLang="en-US" sz="4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r>
              <a:rPr lang="en-US" dirty="0" smtClean="0"/>
              <a:t>		</a:t>
            </a:r>
            <a:r>
              <a:rPr lang="en-US" dirty="0"/>
              <a:t>	</a:t>
            </a:r>
            <a:r>
              <a:rPr lang="en-US" altLang="zh-CN" sz="3600" dirty="0" smtClean="0"/>
              <a:t>		</a:t>
            </a:r>
            <a:r>
              <a:rPr lang="zh-CN" altLang="en-US" sz="3600" dirty="0" smtClean="0"/>
              <a:t>林后</a:t>
            </a:r>
            <a:r>
              <a:rPr lang="en-US" altLang="zh-CN" sz="3600" dirty="0" smtClean="0"/>
              <a:t>5:17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2235200" y="2496456"/>
            <a:ext cx="754735" cy="537029"/>
          </a:xfrm>
          <a:prstGeom prst="rect">
            <a:avLst/>
          </a:prstGeom>
          <a:solidFill>
            <a:srgbClr val="B9E1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5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5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34203" b="19078"/>
          <a:stretch/>
        </p:blipFill>
        <p:spPr>
          <a:xfrm>
            <a:off x="0" y="-1"/>
            <a:ext cx="9144000" cy="6297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66" y="318827"/>
            <a:ext cx="7886700" cy="746044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3.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复活大能</a:t>
            </a: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改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变信靠者的生命</a:t>
            </a:r>
            <a:endParaRPr lang="en-CA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66" y="1050118"/>
            <a:ext cx="7554651" cy="435133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基督复活改变了使徒的生命</a:t>
            </a:r>
            <a:endParaRPr lang="en-US" altLang="zh-CN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使徒大有能力，见证主耶稣复活；众人也都蒙大恩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</a:t>
            </a:r>
            <a:r>
              <a:rPr lang="zh-CN" altLang="en-US" dirty="0" smtClean="0">
                <a:latin typeface="+mn-ea"/>
              </a:rPr>
              <a:t>（使徒行传</a:t>
            </a:r>
            <a:r>
              <a:rPr lang="en-US" altLang="zh-CN" dirty="0" smtClean="0">
                <a:latin typeface="+mn-ea"/>
              </a:rPr>
              <a:t>4:33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4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5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34203" b="19078"/>
          <a:stretch/>
        </p:blipFill>
        <p:spPr>
          <a:xfrm>
            <a:off x="0" y="-1"/>
            <a:ext cx="9144000" cy="6297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66" y="318827"/>
            <a:ext cx="7886700" cy="746044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3.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复活大能</a:t>
            </a: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改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变信靠者的生命</a:t>
            </a:r>
            <a:endParaRPr lang="en-CA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66" y="1050118"/>
            <a:ext cx="7554651" cy="435133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基督复活也能改变我们的生命</a:t>
            </a:r>
            <a:endParaRPr lang="en-US" altLang="zh-CN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所以，我们藉著洗礼归入死，和他一同埋葬，原是叫我们一举一动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有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新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生的样式，像基督藉著父的荣耀从死里复活一样。    </a:t>
            </a:r>
            <a:r>
              <a:rPr lang="zh-CN" altLang="en-US" dirty="0" smtClean="0">
                <a:latin typeface="+mn-ea"/>
              </a:rPr>
              <a:t>（罗马书</a:t>
            </a:r>
            <a:r>
              <a:rPr lang="en-US" altLang="zh-CN" dirty="0" smtClean="0">
                <a:latin typeface="+mn-ea"/>
              </a:rPr>
              <a:t>6:4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36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5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34203" b="19078"/>
          <a:stretch/>
        </p:blipFill>
        <p:spPr>
          <a:xfrm>
            <a:off x="0" y="-1"/>
            <a:ext cx="9144000" cy="6297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66" y="318827"/>
            <a:ext cx="7886700" cy="746044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3.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复活大能</a:t>
            </a: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改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变信靠者的生命</a:t>
            </a:r>
            <a:endParaRPr lang="en-CA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566" y="1050118"/>
            <a:ext cx="7554651" cy="435133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基督复活也能改变我们的生命</a:t>
            </a:r>
            <a:endParaRPr lang="en-US" altLang="zh-CN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又要将你们的心志改换一新，并且穿上新人；这新人是照著神的形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像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的，有真理的仁义和圣洁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</a:t>
            </a:r>
            <a:r>
              <a:rPr lang="zh-CN" altLang="en-US" dirty="0" smtClean="0">
                <a:latin typeface="+mn-ea"/>
              </a:rPr>
              <a:t>（以弗所书</a:t>
            </a:r>
            <a:r>
              <a:rPr lang="en-US" altLang="zh-CN" dirty="0" smtClean="0">
                <a:latin typeface="+mn-ea"/>
              </a:rPr>
              <a:t>4:23-24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66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5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34203" b="19078"/>
          <a:stretch/>
        </p:blipFill>
        <p:spPr>
          <a:xfrm>
            <a:off x="0" y="-1"/>
            <a:ext cx="9144000" cy="6297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66" y="318827"/>
            <a:ext cx="7886700" cy="746044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4.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复活大能保持信心与盼望</a:t>
            </a:r>
            <a:endParaRPr lang="en-CA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09" y="1050117"/>
            <a:ext cx="7554651" cy="481542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我们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的盼望在于复活的神</a:t>
            </a:r>
            <a:endParaRPr lang="en-US" altLang="zh-CN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愿颂赞归与我们主耶稣基督的父神！他曾照自己的大怜悯，藉耶稣基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督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从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死里复活，重生了我们，叫我们有活泼的盼望，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你们也因著他，信那叫他从死里复活、又给他荣耀的神，叫你们的信心和盼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望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都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在於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神。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             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（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彼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得前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书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:3</a:t>
            </a:r>
            <a:r>
              <a:rPr lang="zh-CN" altLang="en-US" smtClean="0">
                <a:solidFill>
                  <a:schemeClr val="bg1"/>
                </a:solidFill>
                <a:latin typeface="+mn-ea"/>
              </a:rPr>
              <a:t>，</a:t>
            </a:r>
            <a:r>
              <a:rPr lang="en-US" altLang="zh-CN" smtClean="0">
                <a:solidFill>
                  <a:schemeClr val="bg1"/>
                </a:solidFill>
                <a:latin typeface="+mn-ea"/>
              </a:rPr>
              <a:t>21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39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5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34203" b="19078"/>
          <a:stretch/>
        </p:blipFill>
        <p:spPr>
          <a:xfrm>
            <a:off x="0" y="-1"/>
            <a:ext cx="9144000" cy="6297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8827"/>
            <a:ext cx="7886700" cy="746044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4.</a:t>
            </a: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复活大能保持信心与盼望</a:t>
            </a:r>
            <a:endParaRPr lang="en-CA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687" y="1005513"/>
            <a:ext cx="7790518" cy="4815423"/>
          </a:xfrm>
        </p:spPr>
        <p:txBody>
          <a:bodyPr>
            <a:normAutofit fontScale="92500"/>
          </a:bodyPr>
          <a:lstStyle/>
          <a:p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复活大能确保我们复活得永生</a:t>
            </a:r>
            <a:endParaRPr lang="en-US" altLang="zh-CN" sz="36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500" dirty="0">
                <a:latin typeface="KaiTi" panose="02010609060101010101" pitchFamily="49" charset="-122"/>
                <a:ea typeface="KaiTi" panose="02010609060101010101" pitchFamily="49" charset="-122"/>
              </a:rPr>
              <a:t>我们若信耶稣死而复活了，那已经在耶稣里睡了的人，神也必将他与耶稣一同带来。</a:t>
            </a:r>
            <a:r>
              <a:rPr lang="en-US" altLang="zh-CN" sz="3500" dirty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3500" dirty="0">
                <a:latin typeface="KaiTi" panose="02010609060101010101" pitchFamily="49" charset="-122"/>
                <a:ea typeface="KaiTi" panose="02010609060101010101" pitchFamily="49" charset="-122"/>
              </a:rPr>
              <a:t>因为主必亲自从天降临，有呼叫的声音和天使长的声音，又有神的号吹响；那在基督里死了的人必先复活。以後我们这活著还存留的人必和他们一同被提</a:t>
            </a:r>
            <a:r>
              <a:rPr lang="zh-CN" altLang="en-US" sz="35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到</a:t>
            </a:r>
            <a:r>
              <a:rPr lang="en-US" altLang="zh-CN" sz="35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5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5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云</a:t>
            </a:r>
            <a:r>
              <a:rPr lang="zh-CN" altLang="en-US" sz="3500" dirty="0">
                <a:latin typeface="KaiTi" panose="02010609060101010101" pitchFamily="49" charset="-122"/>
                <a:ea typeface="KaiTi" panose="02010609060101010101" pitchFamily="49" charset="-122"/>
              </a:rPr>
              <a:t>里，在空中与主相遇</a:t>
            </a:r>
            <a:r>
              <a:rPr lang="zh-CN" altLang="en-US" sz="35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这</a:t>
            </a:r>
            <a:r>
              <a:rPr lang="zh-CN" altLang="en-US" sz="3500" dirty="0">
                <a:latin typeface="KaiTi" panose="02010609060101010101" pitchFamily="49" charset="-122"/>
                <a:ea typeface="KaiTi" panose="02010609060101010101" pitchFamily="49" charset="-122"/>
              </a:rPr>
              <a:t>样，我</a:t>
            </a:r>
            <a:r>
              <a:rPr lang="zh-CN" altLang="en-US" sz="35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们</a:t>
            </a:r>
            <a:r>
              <a:rPr lang="en-US" altLang="zh-CN" sz="35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5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5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就</a:t>
            </a:r>
            <a:r>
              <a:rPr lang="zh-CN" altLang="en-US" sz="3500" dirty="0">
                <a:latin typeface="KaiTi" panose="02010609060101010101" pitchFamily="49" charset="-122"/>
                <a:ea typeface="KaiTi" panose="02010609060101010101" pitchFamily="49" charset="-122"/>
              </a:rPr>
              <a:t>要和主永</a:t>
            </a:r>
            <a:r>
              <a:rPr lang="zh-CN" altLang="en-US" sz="35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远</a:t>
            </a:r>
            <a:r>
              <a:rPr lang="en-US" altLang="zh-CN" sz="35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5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5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同</a:t>
            </a:r>
            <a:r>
              <a:rPr lang="zh-CN" altLang="en-US" sz="3500" dirty="0">
                <a:latin typeface="KaiTi" panose="02010609060101010101" pitchFamily="49" charset="-122"/>
                <a:ea typeface="KaiTi" panose="02010609060101010101" pitchFamily="49" charset="-122"/>
              </a:rPr>
              <a:t>在</a:t>
            </a:r>
            <a:r>
              <a:rPr lang="zh-CN" altLang="en-US" sz="35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            （帖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撒罗尼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迦前书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4:14,16-17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7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5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34203" b="19078"/>
          <a:stretch/>
        </p:blipFill>
        <p:spPr>
          <a:xfrm>
            <a:off x="0" y="-1"/>
            <a:ext cx="9144000" cy="62977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8827"/>
            <a:ext cx="6262804" cy="435353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愿主复活的大能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每一</a:t>
            </a:r>
            <a:r>
              <a:rPr lang="zh-CN" altLang="en-US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位真心信靠祂的人</a:t>
            </a:r>
            <a: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53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永远同</a:t>
            </a:r>
            <a:r>
              <a:rPr lang="zh-CN" altLang="en-US" sz="5300" dirty="0">
                <a:latin typeface="SimHei" panose="02010609060101010101" pitchFamily="49" charset="-122"/>
                <a:ea typeface="SimHei" panose="02010609060101010101" pitchFamily="49" charset="-122"/>
              </a:rPr>
              <a:t>在</a:t>
            </a:r>
            <a: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36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en-CA" sz="3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99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26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59930" cy="685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3604" y="398654"/>
            <a:ext cx="4772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 smtClean="0">
                <a:effectLst>
                  <a:outerShdw blurRad="50800" dist="50800" dir="12600000" algn="r" rotWithShape="0">
                    <a:schemeClr val="bg1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颁   发</a:t>
            </a:r>
            <a:endParaRPr lang="en-US" altLang="zh-CN" sz="5400" dirty="0" smtClean="0">
              <a:effectLst>
                <a:outerShdw blurRad="50800" dist="50800" dir="12600000" algn="r" rotWithShape="0">
                  <a:schemeClr val="bg1"/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600" dirty="0" smtClean="0">
                <a:effectLst>
                  <a:outerShdw blurRad="50800" dist="50800" dir="12600000" algn="r" rotWithShape="0">
                    <a:schemeClr val="bg1"/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受 洗 证 书</a:t>
            </a:r>
            <a:endParaRPr lang="en-CA" sz="6600" dirty="0">
              <a:effectLst>
                <a:outerShdw blurRad="50800" dist="50800" dir="12600000" algn="r" rotWithShape="0">
                  <a:schemeClr val="bg1"/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8286" y="3834552"/>
            <a:ext cx="7559852" cy="1938992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effectLst>
                  <a:glow rad="101600">
                    <a:srgbClr val="FEFEB6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李秋菊</a:t>
            </a:r>
            <a:r>
              <a:rPr lang="en-US" altLang="zh-CN" sz="4000" b="1" dirty="0" smtClean="0">
                <a:effectLst>
                  <a:glow rad="101600">
                    <a:srgbClr val="FEFEB6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 </a:t>
            </a:r>
            <a:r>
              <a:rPr lang="zh-CN" altLang="en-US" sz="4000" b="1" dirty="0" smtClean="0">
                <a:effectLst>
                  <a:glow rad="101600">
                    <a:srgbClr val="FEFEB6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张  磊 </a:t>
            </a:r>
            <a:r>
              <a:rPr lang="en-US" altLang="zh-CN" sz="4000" b="1" dirty="0" smtClean="0">
                <a:effectLst>
                  <a:glow rad="101600">
                    <a:srgbClr val="FEFEB6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  </a:t>
            </a:r>
            <a:r>
              <a:rPr lang="zh-CN" altLang="en-US" sz="4000" b="1" dirty="0" smtClean="0">
                <a:effectLst>
                  <a:glow rad="101600">
                    <a:srgbClr val="FEFEB6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刘经天</a:t>
            </a:r>
            <a:r>
              <a:rPr lang="en-US" altLang="zh-CN" sz="4000" b="1" dirty="0" smtClean="0">
                <a:effectLst>
                  <a:glow rad="101600">
                    <a:srgbClr val="FEFEB6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b="1" dirty="0" smtClean="0">
                <a:effectLst>
                  <a:glow rad="101600">
                    <a:srgbClr val="FEFEB6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4000" b="1" dirty="0" smtClean="0">
                <a:effectLst>
                  <a:glow rad="101600">
                    <a:srgbClr val="FEFEB6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張柔中</a:t>
            </a:r>
            <a:r>
              <a:rPr lang="en-CA" altLang="zh-CN" sz="4000" b="1" dirty="0" smtClean="0">
                <a:effectLst>
                  <a:glow rad="101600">
                    <a:srgbClr val="FEFEB6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 </a:t>
            </a:r>
            <a:r>
              <a:rPr lang="zh-CN" altLang="en-US" sz="4000" b="1" dirty="0" smtClean="0">
                <a:effectLst>
                  <a:glow rad="101600">
                    <a:srgbClr val="FEFEB6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刘原溪   苏忆飞</a:t>
            </a:r>
            <a:r>
              <a:rPr lang="en-US" altLang="zh-CN" sz="4000" b="1" dirty="0" smtClean="0">
                <a:effectLst>
                  <a:glow rad="101600">
                    <a:srgbClr val="FEFEB6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b="1" dirty="0" smtClean="0">
                <a:effectLst>
                  <a:glow rad="101600">
                    <a:srgbClr val="FEFEB6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4000" b="1" dirty="0" smtClean="0">
                <a:effectLst>
                  <a:glow rad="101600">
                    <a:srgbClr val="FEFEB6"/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荘念珩  董云飞   周淑晔</a:t>
            </a:r>
            <a:endParaRPr lang="en-CA" sz="4000" b="1" dirty="0">
              <a:effectLst>
                <a:glow rad="101600">
                  <a:srgbClr val="FEFEB6"/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2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2137273" y="2599981"/>
            <a:ext cx="4704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诗</a:t>
            </a:r>
            <a:r>
              <a:rPr lang="zh-CN" altLang="en-US" sz="8000" dirty="0" smtClean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歌敬拜</a:t>
            </a:r>
            <a:endParaRPr lang="en-CA" sz="8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3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15546" t="11149" r="5585" b="8133"/>
          <a:stretch/>
        </p:blipFill>
        <p:spPr>
          <a:xfrm>
            <a:off x="0" y="0"/>
            <a:ext cx="915031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745046" cy="890797"/>
          </a:xfrm>
        </p:spPr>
        <p:txBody>
          <a:bodyPr>
            <a:normAutofit/>
          </a:bodyPr>
          <a:lstStyle/>
          <a:p>
            <a:pPr algn="dist"/>
            <a:r>
              <a:rPr lang="zh-CN" altLang="en-US" sz="4000" dirty="0" smtClean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受洗者名单：</a:t>
            </a:r>
            <a:endParaRPr lang="en-CA" sz="4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88" y="1473957"/>
            <a:ext cx="8261962" cy="4703005"/>
          </a:xfrm>
        </p:spPr>
        <p:txBody>
          <a:bodyPr>
            <a:normAutofit/>
          </a:bodyPr>
          <a:lstStyle/>
          <a:p>
            <a:pPr marL="266700" indent="-266700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张  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磊</a:t>
            </a: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·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刘经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天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66700" indent="-266700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張柔中</a:t>
            </a: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·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苏忆飞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66700" indent="-266700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董云飞</a:t>
            </a: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·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李秋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菊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266700" indent="-266700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刘原溪</a:t>
            </a:r>
            <a:r>
              <a:rPr lang="en-US" altLang="zh-CN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·</a:t>
            </a:r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荘念珩</a:t>
            </a:r>
            <a:r>
              <a:rPr lang="en-US" altLang="zh-CN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</a:p>
          <a:p>
            <a:pPr marL="266700" indent="-266700"/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周淑晔</a:t>
            </a:r>
            <a:endParaRPr lang="en-US" altLang="zh-CN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sz="4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628650" y="6125518"/>
            <a:ext cx="4230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按作见证和报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名顺</a:t>
            </a:r>
            <a:r>
              <a:rPr lang="zh-CN" altLang="en-US" sz="2400" dirty="0" smtClean="0">
                <a:solidFill>
                  <a:schemeClr val="bg1">
                    <a:lumMod val="9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序排列</a:t>
            </a:r>
            <a:endParaRPr lang="en-CA" sz="2400" dirty="0">
              <a:solidFill>
                <a:schemeClr val="bg1">
                  <a:lumMod val="9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3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14"/>
            <a:ext cx="9149892" cy="6853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638978"/>
            <a:ext cx="79975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快乐日，快乐日，</a:t>
            </a:r>
            <a:endParaRPr lang="en-US" altLang="zh-CN" sz="6600" dirty="0" smtClean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6600" dirty="0" smtClean="0">
                <a:solidFill>
                  <a:schemeClr val="bg1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耶稣洗净我众罪孽</a:t>
            </a:r>
            <a:endParaRPr lang="en-CA" sz="6600" dirty="0">
              <a:solidFill>
                <a:schemeClr val="bg1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6227" y="5122843"/>
            <a:ext cx="2599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洗礼</a:t>
            </a:r>
            <a:endParaRPr lang="en-CA" sz="72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3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2137273" y="2599981"/>
            <a:ext cx="4704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诗</a:t>
            </a:r>
            <a:r>
              <a:rPr lang="zh-CN" altLang="en-US" sz="8000" dirty="0" smtClean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歌敬拜</a:t>
            </a:r>
            <a:endParaRPr lang="en-CA" sz="8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226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338" r="5592" b="15349"/>
          <a:stretch/>
        </p:blipFill>
        <p:spPr>
          <a:xfrm>
            <a:off x="0" y="0"/>
            <a:ext cx="91445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274" y="365126"/>
            <a:ext cx="6453227" cy="3370533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见 证</a:t>
            </a:r>
            <a:r>
              <a:rPr lang="en-US" altLang="zh-CN" sz="72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72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32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32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32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r>
              <a:rPr lang="zh-CN" altLang="en-US" sz="8000" dirty="0" smtClean="0">
                <a:effectLst>
                  <a:glow rad="101600">
                    <a:schemeClr val="bg1">
                      <a:alpha val="9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张  磊</a:t>
            </a:r>
            <a:endParaRPr lang="en-CA" sz="7200" dirty="0">
              <a:effectLst>
                <a:glow rad="101600">
                  <a:schemeClr val="bg1">
                    <a:alpha val="9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7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338" r="5592" b="15349"/>
          <a:stretch/>
        </p:blipFill>
        <p:spPr>
          <a:xfrm>
            <a:off x="0" y="0"/>
            <a:ext cx="914455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274" y="365126"/>
            <a:ext cx="6453227" cy="3370533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见 证</a:t>
            </a:r>
            <a:r>
              <a:rPr lang="en-US" altLang="zh-CN" sz="72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72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32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32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3200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r>
              <a:rPr lang="zh-CN" altLang="en-US" sz="8000" dirty="0">
                <a:effectLst>
                  <a:glow rad="101600">
                    <a:schemeClr val="bg1">
                      <a:alpha val="9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刘经天</a:t>
            </a:r>
            <a:endParaRPr lang="en-CA" sz="7200" dirty="0">
              <a:effectLst>
                <a:glow rad="101600">
                  <a:schemeClr val="bg1">
                    <a:alpha val="9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160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084" r="4734" b="6228"/>
          <a:stretch/>
        </p:blipFill>
        <p:spPr>
          <a:xfrm>
            <a:off x="1" y="-2"/>
            <a:ext cx="9144000" cy="6858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649313"/>
          </a:xfrm>
        </p:spPr>
        <p:txBody>
          <a:bodyPr>
            <a:normAutofit/>
          </a:bodyPr>
          <a:lstStyle/>
          <a:p>
            <a:r>
              <a:rPr lang="zh-CN" altLang="en-US" sz="6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76200" dist="63500" dir="5400000" algn="t" rotWithShape="0">
                    <a:schemeClr val="tx1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见 证</a:t>
            </a:r>
            <a:r>
              <a:rPr lang="en-US" altLang="zh-CN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76200" dist="63500" dir="5400000" algn="t" rotWithShape="0">
                    <a:schemeClr val="tx1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76200" dist="63500" dir="5400000" algn="t" rotWithShape="0">
                    <a:schemeClr val="tx1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76200" dist="63500" dir="5400000" algn="t" rotWithShape="0">
                    <a:schemeClr val="tx1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			</a:t>
            </a:r>
            <a:r>
              <a:rPr lang="zh-CN" altLang="en-US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76200" dist="63500" dir="5400000" algn="t" rotWithShape="0">
                    <a:schemeClr val="tx1"/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張柔中</a:t>
            </a:r>
            <a:r>
              <a:rPr lang="en-US" altLang="zh-CN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76200" dist="63500" dir="5400000" algn="t" rotWithShape="0">
                    <a:schemeClr val="tx1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80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76200" dist="63500" dir="5400000" algn="t" rotWithShape="0">
                    <a:schemeClr val="tx1"/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en-CA" sz="8000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76200" dist="63500" dir="5400000" algn="t" rotWithShape="0">
                  <a:schemeClr val="tx1"/>
                </a:outerShd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3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928</Words>
  <Application>Microsoft Office PowerPoint</Application>
  <PresentationFormat>On-screen Show (4:3)</PresentationFormat>
  <Paragraphs>98</Paragraphs>
  <Slides>26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DengXian</vt:lpstr>
      <vt:lpstr>KaiTi</vt:lpstr>
      <vt:lpstr>Microsoft YaHei</vt:lpstr>
      <vt:lpstr>SimHei</vt:lpstr>
      <vt:lpstr>宋体</vt:lpstr>
      <vt:lpstr>Arial</vt:lpstr>
      <vt:lpstr>Calibri</vt:lpstr>
      <vt:lpstr>Calibri Light</vt:lpstr>
      <vt:lpstr>Office Theme</vt:lpstr>
      <vt:lpstr>复活节主日敬拜 暨 受洗典礼</vt:lpstr>
      <vt:lpstr>宣召·祷告</vt:lpstr>
      <vt:lpstr>PowerPoint Presentation</vt:lpstr>
      <vt:lpstr>受洗者名单：</vt:lpstr>
      <vt:lpstr>PowerPoint Presentation</vt:lpstr>
      <vt:lpstr>PowerPoint Presentation</vt:lpstr>
      <vt:lpstr>见 证       张  磊</vt:lpstr>
      <vt:lpstr>见 证       刘经天</vt:lpstr>
      <vt:lpstr>见 证    張柔中 </vt:lpstr>
      <vt:lpstr>见 证    苏忆飞 </vt:lpstr>
      <vt:lpstr>见 证       董云飞</vt:lpstr>
      <vt:lpstr>因时间关系还有下列弟兄姊妹： 刘原溪、荘念珩、李秋菊、周淑晔的见证会在其它机会和场合分享。所有受洗见证将尽快发表在教会网站上： www.lrcmc.ca/writings </vt:lpstr>
      <vt:lpstr>复    活        的      大 能</vt:lpstr>
      <vt:lpstr>复活节—振奋、欢庆的节日</vt:lpstr>
      <vt:lpstr>1.复活大能彰显在历史真相中</vt:lpstr>
      <vt:lpstr>1.复活大能彰显在历史真相中</vt:lpstr>
      <vt:lpstr>2.复活大能显明基督的身份</vt:lpstr>
      <vt:lpstr>2.复活大能显明基督的身份</vt:lpstr>
      <vt:lpstr>2.复活大能显明基督的身份</vt:lpstr>
      <vt:lpstr>3.复活大能改变信靠者的生命</vt:lpstr>
      <vt:lpstr>3.复活大能改变信靠者的生命</vt:lpstr>
      <vt:lpstr>3.复活大能改变信靠者的生命</vt:lpstr>
      <vt:lpstr>4.复活大能保持信心与盼望</vt:lpstr>
      <vt:lpstr>4.复活大能保持信心与盼望</vt:lpstr>
      <vt:lpstr>愿主复活的大能 与 每一位真心信靠祂的人 永远同在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dli</dc:creator>
  <cp:lastModifiedBy>Don Li</cp:lastModifiedBy>
  <cp:revision>75</cp:revision>
  <dcterms:created xsi:type="dcterms:W3CDTF">2016-03-15T20:35:32Z</dcterms:created>
  <dcterms:modified xsi:type="dcterms:W3CDTF">2018-03-31T20:29:30Z</dcterms:modified>
</cp:coreProperties>
</file>