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6" r:id="rId2"/>
    <p:sldId id="256" r:id="rId3"/>
    <p:sldId id="257" r:id="rId4"/>
    <p:sldId id="259" r:id="rId5"/>
    <p:sldId id="260" r:id="rId6"/>
    <p:sldId id="258" r:id="rId7"/>
    <p:sldId id="262" r:id="rId8"/>
    <p:sldId id="261" r:id="rId9"/>
    <p:sldId id="263" r:id="rId10"/>
    <p:sldId id="264" r:id="rId11"/>
    <p:sldId id="265" r:id="rId12"/>
    <p:sldId id="266" r:id="rId13"/>
    <p:sldId id="271" r:id="rId14"/>
    <p:sldId id="267" r:id="rId15"/>
    <p:sldId id="268" r:id="rId16"/>
    <p:sldId id="273" r:id="rId17"/>
    <p:sldId id="269" r:id="rId18"/>
    <p:sldId id="275" r:id="rId19"/>
    <p:sldId id="274" r:id="rId20"/>
    <p:sldId id="272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2664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C7846-F826-4923-9A5C-9A3413D2858D}" type="datetimeFigureOut">
              <a:rPr lang="en-CA" smtClean="0"/>
              <a:t>29/04/2018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1B4AA-4F5B-4E05-BBDF-A832C04888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1286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0595-0054-417E-B3C3-CAD2767EDCBC}" type="datetime1">
              <a:rPr lang="en-CA" smtClean="0"/>
              <a:t>29/04/2018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EC6-32F8-4BBC-88A5-EA5E98F16D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73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50A0-10B7-4F4E-A687-7832B5DDE718}" type="datetime1">
              <a:rPr lang="en-CA" smtClean="0"/>
              <a:t>29/04/2018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EC6-32F8-4BBC-88A5-EA5E98F16D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761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D6F6-206E-41A6-88F0-02D8E2DD1D4C}" type="datetime1">
              <a:rPr lang="en-CA" smtClean="0"/>
              <a:t>29/04/2018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EC6-32F8-4BBC-88A5-EA5E98F16D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379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8B31-D4FE-45B4-A754-E7CC9A87774C}" type="datetime1">
              <a:rPr lang="en-CA" smtClean="0"/>
              <a:t>29/04/2018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EC6-32F8-4BBC-88A5-EA5E98F16D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443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7811-7E4D-424D-BB54-841AF19A9BC2}" type="datetime1">
              <a:rPr lang="en-CA" smtClean="0"/>
              <a:t>29/04/2018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EC6-32F8-4BBC-88A5-EA5E98F16D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014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4126-2234-48C9-B053-EAF0DDBB9A16}" type="datetime1">
              <a:rPr lang="en-CA" smtClean="0"/>
              <a:t>29/04/2018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EC6-32F8-4BBC-88A5-EA5E98F16D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176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9DF1-6451-477A-9635-6889AF966899}" type="datetime1">
              <a:rPr lang="en-CA" smtClean="0"/>
              <a:t>29/04/2018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EC6-32F8-4BBC-88A5-EA5E98F16D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33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8BC6-A366-42BD-8EC5-AF3DB00E52AB}" type="datetime1">
              <a:rPr lang="en-CA" smtClean="0"/>
              <a:t>29/04/2018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EC6-32F8-4BBC-88A5-EA5E98F16D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117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AC870-0693-4F3D-A84D-8F8471FE1AA2}" type="datetime1">
              <a:rPr lang="en-CA" smtClean="0"/>
              <a:t>29/04/2018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EC6-32F8-4BBC-88A5-EA5E98F16D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459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8140-32CF-4AC1-B3B9-6C9D0D9AD631}" type="datetime1">
              <a:rPr lang="en-CA" smtClean="0"/>
              <a:t>29/04/2018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EC6-32F8-4BBC-88A5-EA5E98F16D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1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D134-0301-46B4-B6CF-6C7BDFEF7D31}" type="datetime1">
              <a:rPr lang="en-CA" smtClean="0"/>
              <a:t>29/04/2018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EC6-32F8-4BBC-88A5-EA5E98F16D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99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7C323-1F03-4D18-BDEF-967B50059475}" type="datetime1">
              <a:rPr lang="en-CA" smtClean="0"/>
              <a:t>29/04/2018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B7EC6-32F8-4BBC-88A5-EA5E98F16D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504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		</a:t>
            </a:r>
            <a:r>
              <a:rPr lang="en-US" altLang="zh-CN" b="1" dirty="0" smtClean="0"/>
              <a:t>	   </a:t>
            </a:r>
            <a:r>
              <a:rPr lang="zh-CN" altLang="en-US" sz="6000" b="1" dirty="0" smtClean="0"/>
              <a:t>宣召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3500" b="1" dirty="0" smtClean="0"/>
              <a:t>诗篇 </a:t>
            </a:r>
            <a:r>
              <a:rPr lang="en-US" altLang="zh-CN" sz="3500" b="1" dirty="0" smtClean="0"/>
              <a:t>72</a:t>
            </a:r>
            <a:r>
              <a:rPr lang="zh-CN" altLang="en-US" sz="3500" b="1" dirty="0"/>
              <a:t>章</a:t>
            </a:r>
            <a:r>
              <a:rPr lang="en-US" altLang="zh-CN" sz="3500" b="1" dirty="0" smtClean="0"/>
              <a:t> 5</a:t>
            </a:r>
            <a:r>
              <a:rPr lang="zh-CN" altLang="en-US" sz="3500" b="1" dirty="0" smtClean="0"/>
              <a:t>节</a:t>
            </a:r>
            <a:endParaRPr lang="en-US" altLang="zh-CN" sz="3500" b="1" dirty="0" smtClean="0"/>
          </a:p>
          <a:p>
            <a:pPr marL="0" indent="0" algn="ctr">
              <a:buNone/>
            </a:pPr>
            <a:endParaRPr lang="en-US" altLang="zh-CN" sz="3500" dirty="0"/>
          </a:p>
          <a:p>
            <a:pPr marL="0" indent="0" algn="ctr">
              <a:buNone/>
            </a:pPr>
            <a:r>
              <a:rPr lang="zh-CN" altLang="en-US" sz="3500" dirty="0" smtClean="0"/>
              <a:t>太阳还存，月亮还在</a:t>
            </a:r>
            <a:endParaRPr lang="en-US" altLang="zh-CN" sz="3500" dirty="0" smtClean="0"/>
          </a:p>
          <a:p>
            <a:pPr marL="0" indent="0" algn="ctr">
              <a:buNone/>
            </a:pPr>
            <a:r>
              <a:rPr lang="zh-CN" altLang="en-US" sz="3500" dirty="0"/>
              <a:t>人</a:t>
            </a:r>
            <a:r>
              <a:rPr lang="zh-CN" altLang="en-US" sz="3500" dirty="0" smtClean="0"/>
              <a:t>要敬畏你，直到万代</a:t>
            </a:r>
            <a:endParaRPr lang="en-US" sz="3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EC6-32F8-4BBC-88A5-EA5E98F16D4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787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3150"/>
            <a:ext cx="7886700" cy="74723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生命工程的建材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2363"/>
            <a:ext cx="7886700" cy="506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金银宝石</a:t>
            </a:r>
            <a:endParaRPr lang="en-US" altLang="zh-CN" sz="3600" dirty="0" smtClean="0"/>
          </a:p>
          <a:p>
            <a:r>
              <a:rPr lang="zh-CN" altLang="en-US" sz="3600" dirty="0" smtClean="0"/>
              <a:t>有价值</a:t>
            </a:r>
            <a:endParaRPr lang="en-US" altLang="zh-CN" sz="3600" dirty="0" smtClean="0"/>
          </a:p>
          <a:p>
            <a:r>
              <a:rPr lang="zh-CN" altLang="en-US" sz="3600" dirty="0"/>
              <a:t>存</a:t>
            </a:r>
            <a:r>
              <a:rPr lang="zh-CN" altLang="en-US" sz="3600" dirty="0" smtClean="0"/>
              <a:t>留久远</a:t>
            </a:r>
            <a:endParaRPr lang="en-US" altLang="zh-CN" sz="3600" dirty="0" smtClean="0"/>
          </a:p>
          <a:p>
            <a:r>
              <a:rPr lang="zh-CN" altLang="en-US" sz="3600" dirty="0"/>
              <a:t>经得起考</a:t>
            </a:r>
            <a:r>
              <a:rPr lang="zh-CN" altLang="en-US" sz="3600" dirty="0" smtClean="0"/>
              <a:t>验</a:t>
            </a:r>
            <a:endParaRPr lang="en-US" altLang="zh-CN" sz="3600" dirty="0" smtClean="0"/>
          </a:p>
          <a:p>
            <a:endParaRPr lang="en-US" altLang="zh-CN" sz="3600" dirty="0"/>
          </a:p>
          <a:p>
            <a:r>
              <a:rPr lang="zh-CN" altLang="en-US" sz="3600" dirty="0" smtClean="0"/>
              <a:t>我</a:t>
            </a:r>
            <a:r>
              <a:rPr lang="zh-CN" altLang="en-US" sz="3600" dirty="0"/>
              <a:t>们</a:t>
            </a:r>
            <a:r>
              <a:rPr lang="zh-CN" altLang="en-US" sz="3600" dirty="0" smtClean="0"/>
              <a:t>的生命工程最终要面对试验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74699" y="1112363"/>
            <a:ext cx="4158595" cy="2828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dirty="0" smtClean="0"/>
              <a:t>草木禾稭</a:t>
            </a:r>
            <a:endParaRPr lang="en-US" altLang="zh-CN" sz="3600" dirty="0" smtClean="0"/>
          </a:p>
          <a:p>
            <a:r>
              <a:rPr lang="zh-CN" altLang="en-US" sz="3600" dirty="0"/>
              <a:t>廉价的</a:t>
            </a:r>
            <a:endParaRPr lang="en-US" altLang="zh-CN" sz="3600" dirty="0" smtClean="0"/>
          </a:p>
          <a:p>
            <a:r>
              <a:rPr lang="zh-CN" altLang="en-US" sz="3600" dirty="0"/>
              <a:t>容</a:t>
            </a:r>
            <a:r>
              <a:rPr lang="zh-CN" altLang="en-US" sz="3600" dirty="0" smtClean="0"/>
              <a:t>易朽坏</a:t>
            </a:r>
            <a:endParaRPr lang="en-US" altLang="zh-CN" sz="3600" dirty="0" smtClean="0"/>
          </a:p>
          <a:p>
            <a:r>
              <a:rPr lang="zh-CN" altLang="en-US" sz="3600" dirty="0" smtClean="0"/>
              <a:t>经不起考验</a:t>
            </a:r>
            <a:endParaRPr lang="en-US" altLang="zh-CN" sz="3600" dirty="0" smtClean="0"/>
          </a:p>
          <a:p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EC6-32F8-4BBC-88A5-EA5E98F16D40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16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3150"/>
            <a:ext cx="7886700" cy="747237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生命工程的检验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2363"/>
            <a:ext cx="7886700" cy="5297864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生命工程最终要面临大审判的检验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3.1 </a:t>
            </a:r>
            <a:r>
              <a:rPr lang="zh-CN" altLang="en-US" sz="3600" dirty="0" smtClean="0"/>
              <a:t>检验的时机（‘那日子’）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各人的工程必然显露，因为</a:t>
            </a:r>
            <a:r>
              <a:rPr lang="zh-CN" altLang="en-US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那日子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要将他表明出来，       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13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外邦发怒，你的</a:t>
            </a:r>
            <a:r>
              <a:rPr lang="zh-CN" altLang="en-US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忿怒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也临到了；</a:t>
            </a:r>
            <a:r>
              <a:rPr lang="zh-CN" altLang="en-US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审判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死人的时候也到了。你的仆人众先知和众圣徒，凡敬畏你名的人，连大带小</a:t>
            </a:r>
            <a:r>
              <a:rPr lang="zh-CN" altLang="en-US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得赏赐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的时候也到了。你败坏那些败坏世界之人的时候也就到了</a:t>
            </a:r>
            <a:r>
              <a:rPr lang="zh-CN" altLang="en-US" sz="3600" dirty="0" smtClean="0"/>
              <a:t>。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启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11:18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EC6-32F8-4BBC-88A5-EA5E98F16D40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728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3150"/>
            <a:ext cx="7886700" cy="747237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生命工程的检验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2363"/>
            <a:ext cx="7886700" cy="5297864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两类审判：白色大宝座</a:t>
            </a:r>
            <a:r>
              <a:rPr lang="en-US" altLang="zh-CN" sz="3600" dirty="0"/>
              <a:t> </a:t>
            </a:r>
            <a:r>
              <a:rPr lang="en-US" altLang="zh-CN" sz="3600" dirty="0" smtClean="0"/>
              <a:t>vs </a:t>
            </a:r>
            <a:r>
              <a:rPr lang="zh-CN" altLang="en-US" sz="3600" dirty="0" smtClean="0"/>
              <a:t>神的家</a:t>
            </a:r>
            <a:endParaRPr lang="en-US" altLang="zh-CN" sz="3600" dirty="0" smtClean="0"/>
          </a:p>
          <a:p>
            <a:r>
              <a:rPr lang="zh-CN" altLang="en-US" sz="3600" dirty="0" smtClean="0"/>
              <a:t>白色大宝座的审判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我又看见一个白色的大宝座与坐在上面的；从他面前天地都逃避，再无可见之处了。我又看见死了的人，无论大小，都站在宝座前。案卷展开了，并且另有一卷展开，就是生命册。死了的人都凭著这些案卷所记载的，照他们所行的受审判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 启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示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录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10:11-12</a:t>
            </a:r>
            <a:endParaRPr lang="en-US" altLang="zh-CN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EC6-32F8-4BBC-88A5-EA5E98F16D40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958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3150"/>
            <a:ext cx="7886700" cy="747237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生命工程的检验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2363"/>
            <a:ext cx="7886700" cy="5297864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两类审判：白色大宝座</a:t>
            </a:r>
            <a:r>
              <a:rPr lang="en-US" altLang="zh-CN" sz="3600" dirty="0"/>
              <a:t> </a:t>
            </a:r>
            <a:r>
              <a:rPr lang="en-US" altLang="zh-CN" sz="3600" dirty="0" smtClean="0"/>
              <a:t>vs </a:t>
            </a:r>
            <a:r>
              <a:rPr lang="zh-CN" altLang="en-US" sz="3600" dirty="0" smtClean="0"/>
              <a:t>神的家</a:t>
            </a:r>
            <a:endParaRPr lang="en-US" altLang="zh-CN" sz="3600" dirty="0" smtClean="0"/>
          </a:p>
          <a:p>
            <a:r>
              <a:rPr lang="zh-CN" altLang="en-US" sz="3600" dirty="0"/>
              <a:t>神</a:t>
            </a:r>
            <a:r>
              <a:rPr lang="zh-CN" altLang="en-US" sz="3600" dirty="0" smtClean="0"/>
              <a:t>的家的‘审判’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因为时候到了，</a:t>
            </a:r>
            <a:r>
              <a:rPr lang="zh-CN" altLang="en-US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审判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要从</a:t>
            </a:r>
            <a:r>
              <a:rPr lang="zh-CN" altLang="en-US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神的家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起首。</a:t>
            </a:r>
            <a:endParaRPr lang="en-US" altLang="zh-CN" sz="3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                         彼得前书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4:17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你的仆人众先知和众圣徒，凡敬畏你名的人，连大带小</a:t>
            </a:r>
            <a:r>
              <a:rPr lang="zh-CN" altLang="en-US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得赏赐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的时候也到了。</a:t>
            </a:r>
            <a:r>
              <a:rPr lang="en-CA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				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启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示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录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11:18</a:t>
            </a:r>
            <a:endParaRPr lang="en-US" altLang="zh-CN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EC6-32F8-4BBC-88A5-EA5E98F16D40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23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3150"/>
            <a:ext cx="7886700" cy="747237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生命工程的检验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2363"/>
            <a:ext cx="7886700" cy="5297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3.2 </a:t>
            </a:r>
            <a:r>
              <a:rPr lang="zh-CN" altLang="en-US" sz="3600" dirty="0" smtClean="0"/>
              <a:t>检验的</a:t>
            </a:r>
            <a:r>
              <a:rPr lang="zh-CN" altLang="en-US" sz="3600" dirty="0"/>
              <a:t>方式</a:t>
            </a:r>
            <a:r>
              <a:rPr lang="zh-CN" altLang="en-US" sz="3600" dirty="0" smtClean="0"/>
              <a:t>（‘火’）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有</a:t>
            </a:r>
            <a:r>
              <a:rPr lang="zh-CN" altLang="en-US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火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发现；这</a:t>
            </a:r>
            <a:r>
              <a:rPr lang="zh-CN" altLang="en-US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火要试验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各人的工程怎样。                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13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3600" dirty="0" smtClean="0">
                <a:latin typeface="+mn-ea"/>
              </a:rPr>
              <a:t>火代表神的圣洁公义</a:t>
            </a:r>
            <a:r>
              <a:rPr lang="zh-CN" altLang="en-US" sz="3600" dirty="0">
                <a:latin typeface="+mn-ea"/>
              </a:rPr>
              <a:t>威</a:t>
            </a:r>
            <a:r>
              <a:rPr lang="zh-CN" altLang="en-US" sz="3600" dirty="0" smtClean="0">
                <a:latin typeface="+mn-ea"/>
              </a:rPr>
              <a:t>严</a:t>
            </a:r>
            <a:endParaRPr lang="en-CA" altLang="zh-CN" sz="36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因为我们的神乃是烈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火</a:t>
            </a:r>
            <a:r>
              <a:rPr lang="en-CA" altLang="zh-CN" sz="3600" dirty="0" smtClean="0">
                <a:latin typeface="+mn-ea"/>
              </a:rPr>
              <a:t>. </a:t>
            </a:r>
            <a:r>
              <a:rPr lang="en-CA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希伯来书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12:29</a:t>
            </a:r>
            <a:r>
              <a:rPr lang="en-CA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3600" dirty="0" smtClean="0">
                <a:latin typeface="+mn-ea"/>
              </a:rPr>
              <a:t>火代表人浴火重生的经历</a:t>
            </a:r>
            <a:endParaRPr lang="en-US" altLang="zh-CN" sz="3600" dirty="0" smtClean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EC6-32F8-4BBC-88A5-EA5E98F16D40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025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3150"/>
            <a:ext cx="7886700" cy="747237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生命工程的检验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2363"/>
            <a:ext cx="7886700" cy="5297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3.3 </a:t>
            </a:r>
            <a:r>
              <a:rPr lang="zh-CN" altLang="en-US" sz="3600" dirty="0" smtClean="0"/>
              <a:t>检验的结局：‘赏赐’</a:t>
            </a:r>
            <a:r>
              <a:rPr lang="en-US" altLang="zh-CN" sz="3600" dirty="0" smtClean="0"/>
              <a:t>vs </a:t>
            </a:r>
            <a:r>
              <a:rPr lang="zh-CN" altLang="en-US" sz="3600" dirty="0" smtClean="0"/>
              <a:t>‘亏损’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人在那根基上所建造的工程若存得住，他就要</a:t>
            </a:r>
            <a:r>
              <a:rPr lang="zh-CN" altLang="en-US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得赏赐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。人的工程若被烧了，他就要</a:t>
            </a:r>
            <a:r>
              <a:rPr lang="zh-CN" altLang="en-US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受亏损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，自己却要得救；虽然得救，乃像从火里经过的一样。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(14-15)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EC6-32F8-4BBC-88A5-EA5E98F16D40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455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3150"/>
            <a:ext cx="7886700" cy="747237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生命工程的检验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2363"/>
            <a:ext cx="7886700" cy="5297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3.3 </a:t>
            </a:r>
            <a:r>
              <a:rPr lang="zh-CN" altLang="en-US" sz="3600" dirty="0" smtClean="0"/>
              <a:t>检验的结局：‘赏赐’</a:t>
            </a:r>
            <a:r>
              <a:rPr lang="en-US" altLang="zh-CN" sz="3600" dirty="0" smtClean="0"/>
              <a:t>vs </a:t>
            </a:r>
            <a:r>
              <a:rPr lang="zh-CN" altLang="en-US" sz="3600" dirty="0" smtClean="0"/>
              <a:t>‘亏损’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	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得赏赐</a:t>
            </a:r>
            <a:endParaRPr lang="en-US" altLang="zh-CN" sz="36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3600" dirty="0" smtClean="0">
                <a:latin typeface="+mn-ea"/>
              </a:rPr>
              <a:t>公义的‘冠冕’</a:t>
            </a:r>
            <a:endParaRPr lang="en-US" altLang="zh-CN" sz="36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美好的仗我已经打过了，当跑的路我已经跑尽了，所信的道我已经守住了。从此以後，有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公义的冠冕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为我存留，就是按著公义审判的主到了那日要赐给我的；不但赐给我，也赐给凡爱慕他显现的人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       </a:t>
            </a:r>
            <a:r>
              <a:rPr lang="zh-CN" altLang="en-US" dirty="0">
                <a:ea typeface="SimSun" panose="02010600030101010101" pitchFamily="2" charset="-122"/>
                <a:cs typeface="SimSun" panose="02010600030101010101" pitchFamily="2" charset="-122"/>
              </a:rPr>
              <a:t>（提后</a:t>
            </a:r>
            <a:r>
              <a:rPr lang="en-US" dirty="0">
                <a:latin typeface="SimSun" panose="02010600030101010101" pitchFamily="2" charset="-122"/>
                <a:cs typeface="SimSun" panose="02010600030101010101" pitchFamily="2" charset="-122"/>
              </a:rPr>
              <a:t>4:7-8</a:t>
            </a:r>
            <a:r>
              <a:rPr lang="zh-CN" altLang="en-US" dirty="0">
                <a:ea typeface="SimSun" panose="02010600030101010101" pitchFamily="2" charset="-122"/>
                <a:cs typeface="SimSun" panose="02010600030101010101" pitchFamily="2" charset="-122"/>
              </a:rPr>
              <a:t>）</a:t>
            </a:r>
            <a:endParaRPr lang="en-US" altLang="zh-CN" sz="3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EC6-32F8-4BBC-88A5-EA5E98F16D40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436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3150"/>
            <a:ext cx="7886700" cy="747237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生命工程的检验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2363"/>
            <a:ext cx="7886700" cy="5297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3.3 </a:t>
            </a:r>
            <a:r>
              <a:rPr lang="zh-CN" altLang="en-US" sz="3600" dirty="0" smtClean="0"/>
              <a:t>检验的结局：‘赏赐’</a:t>
            </a:r>
            <a:r>
              <a:rPr lang="en-US" altLang="zh-CN" sz="3600" dirty="0" smtClean="0"/>
              <a:t>vs </a:t>
            </a:r>
            <a:r>
              <a:rPr lang="zh-CN" altLang="en-US" sz="3600" dirty="0" smtClean="0"/>
              <a:t>‘亏损’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	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得赏赐</a:t>
            </a:r>
            <a:endParaRPr lang="en-US" altLang="zh-CN" sz="36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3600" dirty="0" smtClean="0">
                <a:latin typeface="+mn-ea"/>
              </a:rPr>
              <a:t>公义的‘冠冕’</a:t>
            </a:r>
            <a:endParaRPr lang="en-US" altLang="zh-CN" sz="36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3600" dirty="0">
                <a:latin typeface="+mn-ea"/>
              </a:rPr>
              <a:t>嘉许</a:t>
            </a:r>
            <a:r>
              <a:rPr lang="zh-CN" altLang="en-US" sz="3600" dirty="0" smtClean="0">
                <a:latin typeface="+mn-ea"/>
              </a:rPr>
              <a:t>与‘</a:t>
            </a:r>
            <a:r>
              <a:rPr lang="zh-CN" altLang="en-US" sz="3600" dirty="0">
                <a:latin typeface="+mn-ea"/>
              </a:rPr>
              <a:t>宴</a:t>
            </a:r>
            <a:r>
              <a:rPr lang="zh-CN" altLang="en-US" sz="3600" dirty="0" smtClean="0">
                <a:latin typeface="+mn-ea"/>
              </a:rPr>
              <a:t>席’</a:t>
            </a:r>
            <a:endParaRPr lang="en-US" altLang="zh-CN" sz="3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“好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，你这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又良善又忠心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的仆人，你在不多的事上有忠心，我要把许多事派你管理；可以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进来享受你主人的快乐</a:t>
            </a:r>
            <a:r>
              <a:rPr lang="zh-CN" altLang="en-US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”             </a:t>
            </a:r>
            <a:r>
              <a:rPr lang="zh-CN" altLang="en-US" dirty="0" smtClean="0">
                <a:ea typeface="SimSun" panose="02010600030101010101" pitchFamily="2" charset="-122"/>
                <a:cs typeface="SimSun" panose="02010600030101010101" pitchFamily="2" charset="-122"/>
              </a:rPr>
              <a:t>（</a:t>
            </a:r>
            <a:r>
              <a:rPr lang="zh-CN" altLang="en-US" dirty="0">
                <a:ea typeface="SimSun" panose="02010600030101010101" pitchFamily="2" charset="-122"/>
                <a:cs typeface="SimSun" panose="02010600030101010101" pitchFamily="2" charset="-122"/>
              </a:rPr>
              <a:t>马太福</a:t>
            </a:r>
            <a:r>
              <a:rPr lang="zh-CN" altLang="en-US" dirty="0" smtClean="0">
                <a:ea typeface="SimSun" panose="02010600030101010101" pitchFamily="2" charset="-122"/>
                <a:cs typeface="SimSun" panose="02010600030101010101" pitchFamily="2" charset="-122"/>
              </a:rPr>
              <a:t>音</a:t>
            </a:r>
            <a:r>
              <a:rPr lang="en-US" altLang="zh-CN" dirty="0" smtClean="0">
                <a:latin typeface="SimSun" panose="02010600030101010101" pitchFamily="2" charset="-122"/>
                <a:cs typeface="SimSun" panose="02010600030101010101" pitchFamily="2" charset="-122"/>
              </a:rPr>
              <a:t>25:21</a:t>
            </a:r>
            <a:r>
              <a:rPr lang="zh-CN" altLang="en-US" dirty="0" smtClean="0">
                <a:ea typeface="SimSun" panose="02010600030101010101" pitchFamily="2" charset="-122"/>
                <a:cs typeface="SimSun" panose="02010600030101010101" pitchFamily="2" charset="-122"/>
              </a:rPr>
              <a:t>）</a:t>
            </a:r>
            <a:endParaRPr lang="en-US" altLang="zh-CN" sz="3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EC6-32F8-4BBC-88A5-EA5E98F16D40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09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3150"/>
            <a:ext cx="7886700" cy="747237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生命工程的检验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2363"/>
            <a:ext cx="7886700" cy="5297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3.3 </a:t>
            </a:r>
            <a:r>
              <a:rPr lang="zh-CN" altLang="en-US" sz="3600" dirty="0" smtClean="0"/>
              <a:t>检验的结局：‘赏赐’</a:t>
            </a:r>
            <a:r>
              <a:rPr lang="en-US" altLang="zh-CN" sz="3600" dirty="0" smtClean="0"/>
              <a:t>vs </a:t>
            </a:r>
            <a:r>
              <a:rPr lang="zh-CN" altLang="en-US" sz="3600" dirty="0" smtClean="0"/>
              <a:t>‘亏损’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	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得赏赐</a:t>
            </a:r>
            <a:endParaRPr lang="en-US" altLang="zh-CN" sz="36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3600" dirty="0" smtClean="0">
                <a:latin typeface="+mn-ea"/>
              </a:rPr>
              <a:t>公义的‘冠冕’</a:t>
            </a:r>
            <a:endParaRPr lang="en-US" altLang="zh-CN" sz="36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3600" dirty="0">
                <a:latin typeface="+mn-ea"/>
              </a:rPr>
              <a:t>嘉许</a:t>
            </a:r>
            <a:r>
              <a:rPr lang="zh-CN" altLang="en-US" sz="3600" dirty="0" smtClean="0">
                <a:latin typeface="+mn-ea"/>
              </a:rPr>
              <a:t>与‘</a:t>
            </a:r>
            <a:r>
              <a:rPr lang="zh-CN" altLang="en-US" sz="3600" dirty="0">
                <a:latin typeface="+mn-ea"/>
              </a:rPr>
              <a:t>宴</a:t>
            </a:r>
            <a:r>
              <a:rPr lang="zh-CN" altLang="en-US" sz="3600" dirty="0" smtClean="0">
                <a:latin typeface="+mn-ea"/>
              </a:rPr>
              <a:t>席’</a:t>
            </a:r>
            <a:endParaRPr lang="en-US" altLang="zh-CN" sz="36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3600" dirty="0" smtClean="0">
                <a:latin typeface="+mn-ea"/>
              </a:rPr>
              <a:t>重用管理神家</a:t>
            </a:r>
            <a:endParaRPr lang="en-US" altLang="zh-CN" sz="3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“好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，你这又良善又忠心的仆人，你在不多的事上有忠心，我要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把许多事派你管理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；可以进来享受你主人的快乐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。”             </a:t>
            </a:r>
            <a:r>
              <a:rPr lang="zh-CN" altLang="en-US" dirty="0" smtClean="0">
                <a:ea typeface="SimSun" panose="02010600030101010101" pitchFamily="2" charset="-122"/>
                <a:cs typeface="SimSun" panose="02010600030101010101" pitchFamily="2" charset="-122"/>
              </a:rPr>
              <a:t>（</a:t>
            </a:r>
            <a:r>
              <a:rPr lang="zh-CN" altLang="en-US" dirty="0">
                <a:ea typeface="SimSun" panose="02010600030101010101" pitchFamily="2" charset="-122"/>
                <a:cs typeface="SimSun" panose="02010600030101010101" pitchFamily="2" charset="-122"/>
              </a:rPr>
              <a:t>马太福</a:t>
            </a:r>
            <a:r>
              <a:rPr lang="zh-CN" altLang="en-US" dirty="0" smtClean="0">
                <a:ea typeface="SimSun" panose="02010600030101010101" pitchFamily="2" charset="-122"/>
                <a:cs typeface="SimSun" panose="02010600030101010101" pitchFamily="2" charset="-122"/>
              </a:rPr>
              <a:t>音</a:t>
            </a:r>
            <a:r>
              <a:rPr lang="en-US" altLang="zh-CN" dirty="0" smtClean="0">
                <a:latin typeface="SimSun" panose="02010600030101010101" pitchFamily="2" charset="-122"/>
                <a:cs typeface="SimSun" panose="02010600030101010101" pitchFamily="2" charset="-122"/>
              </a:rPr>
              <a:t>25:21</a:t>
            </a:r>
            <a:r>
              <a:rPr lang="zh-CN" altLang="en-US" dirty="0" smtClean="0">
                <a:ea typeface="SimSun" panose="02010600030101010101" pitchFamily="2" charset="-122"/>
                <a:cs typeface="SimSun" panose="02010600030101010101" pitchFamily="2" charset="-122"/>
              </a:rPr>
              <a:t>）</a:t>
            </a:r>
            <a:endParaRPr lang="en-US" altLang="zh-CN" sz="3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EC6-32F8-4BBC-88A5-EA5E98F16D40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12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3150"/>
            <a:ext cx="7886700" cy="747237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生命工程的检验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2363"/>
            <a:ext cx="7886700" cy="5297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3.3 </a:t>
            </a:r>
            <a:r>
              <a:rPr lang="zh-CN" altLang="en-US" sz="3600" dirty="0"/>
              <a:t>检验的结局：‘赏赐’</a:t>
            </a:r>
            <a:r>
              <a:rPr lang="en-US" altLang="zh-CN" sz="3600" dirty="0"/>
              <a:t>vs </a:t>
            </a:r>
            <a:r>
              <a:rPr lang="zh-CN" altLang="en-US" sz="3600" dirty="0"/>
              <a:t>‘亏损’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	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得赏赐</a:t>
            </a:r>
            <a:endParaRPr lang="en-US" altLang="zh-CN" sz="36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3600" dirty="0" smtClean="0">
                <a:latin typeface="+mn-ea"/>
              </a:rPr>
              <a:t>公义的‘冠冕’</a:t>
            </a:r>
            <a:endParaRPr lang="en-US" altLang="zh-CN" sz="36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3600" dirty="0">
                <a:latin typeface="+mn-ea"/>
              </a:rPr>
              <a:t>嘉许</a:t>
            </a:r>
            <a:r>
              <a:rPr lang="zh-CN" altLang="en-US" sz="3600" dirty="0" smtClean="0">
                <a:latin typeface="+mn-ea"/>
              </a:rPr>
              <a:t>与‘</a:t>
            </a:r>
            <a:r>
              <a:rPr lang="zh-CN" altLang="en-US" sz="3600" dirty="0">
                <a:latin typeface="+mn-ea"/>
              </a:rPr>
              <a:t>宴</a:t>
            </a:r>
            <a:r>
              <a:rPr lang="zh-CN" altLang="en-US" sz="3600" dirty="0" smtClean="0">
                <a:latin typeface="+mn-ea"/>
              </a:rPr>
              <a:t>席’</a:t>
            </a:r>
            <a:endParaRPr lang="en-US" altLang="zh-CN" sz="36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3600" dirty="0" smtClean="0">
                <a:latin typeface="+mn-ea"/>
              </a:rPr>
              <a:t>重用管理神家</a:t>
            </a:r>
            <a:endParaRPr lang="en-US" altLang="zh-CN" sz="36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3600" dirty="0">
                <a:latin typeface="+mn-ea"/>
              </a:rPr>
              <a:t>圣</a:t>
            </a:r>
            <a:r>
              <a:rPr lang="zh-CN" altLang="en-US" sz="3600" dirty="0" smtClean="0">
                <a:latin typeface="+mn-ea"/>
              </a:rPr>
              <a:t>殿赞美资格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EC6-32F8-4BBC-88A5-EA5E98F16D40}" type="slidenum">
              <a:rPr lang="en-CA" smtClean="0"/>
              <a:t>19</a:t>
            </a:fld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4093028" y="3739078"/>
            <a:ext cx="442232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他们在宝座前，并在四活物和众长老前唱歌，彷佛是新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歌</a:t>
            </a:r>
            <a:r>
              <a:rPr lang="en-CA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;</a:t>
            </a:r>
          </a:p>
          <a:p>
            <a:r>
              <a:rPr lang="en-CA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        (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启示录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14:3</a:t>
            </a:r>
            <a:r>
              <a:rPr lang="en-CA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endParaRPr lang="zh-CN" altLang="en-US" sz="3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779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" y="914396"/>
            <a:ext cx="9150495" cy="59363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4664" y="643397"/>
            <a:ext cx="6858000" cy="2956146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zh-CN" altLang="en-US" sz="7200" dirty="0" smtClean="0"/>
              <a:t>生 命 工 程</a:t>
            </a:r>
            <a:r>
              <a:rPr lang="en-CA" altLang="zh-CN" sz="7200" dirty="0" smtClean="0"/>
              <a:t/>
            </a:r>
            <a:br>
              <a:rPr lang="en-CA" altLang="zh-CN" sz="7200" dirty="0" smtClean="0"/>
            </a:br>
            <a:r>
              <a:rPr lang="zh-CN" altLang="en-US" sz="7200" dirty="0" smtClean="0"/>
              <a:t>的 建 造</a:t>
            </a:r>
            <a:endParaRPr lang="en-CA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972" y="6262918"/>
            <a:ext cx="6858000" cy="595082"/>
          </a:xfrm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effectLst>
                  <a:outerShdw blurRad="88900" dist="63500" dir="7800000" sx="1000" sy="1000" algn="t" rotWithShape="0">
                    <a:prstClr val="black">
                      <a:alpha val="40000"/>
                    </a:prstClr>
                  </a:outerShdw>
                </a:effectLst>
              </a:rPr>
              <a:t>哥林多前书系列讲道（</a:t>
            </a:r>
            <a:r>
              <a:rPr lang="en-US" altLang="zh-CN" sz="2800" dirty="0" smtClean="0">
                <a:solidFill>
                  <a:schemeClr val="bg1"/>
                </a:solidFill>
                <a:effectLst>
                  <a:outerShdw blurRad="88900" dist="63500" dir="7800000" sx="1000" sy="1000" algn="t" rotWithShape="0">
                    <a:prstClr val="black">
                      <a:alpha val="40000"/>
                    </a:prstClr>
                  </a:outerShdw>
                </a:effectLst>
              </a:rPr>
              <a:t>7)</a:t>
            </a:r>
            <a:endParaRPr lang="en-CA" sz="2800" dirty="0">
              <a:solidFill>
                <a:schemeClr val="bg1"/>
              </a:solidFill>
              <a:effectLst>
                <a:outerShdw blurRad="88900" dist="63500" dir="7800000" sx="1000" sy="1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EC6-32F8-4BBC-88A5-EA5E98F16D4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547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3150"/>
            <a:ext cx="7886700" cy="747237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生命工程的检验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2363"/>
            <a:ext cx="7886700" cy="5297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3.3 </a:t>
            </a:r>
            <a:r>
              <a:rPr lang="zh-CN" altLang="en-US" sz="3600" dirty="0"/>
              <a:t>检验的结局：‘赏赐’</a:t>
            </a:r>
            <a:r>
              <a:rPr lang="en-US" altLang="zh-CN" sz="3600" dirty="0"/>
              <a:t>vs </a:t>
            </a:r>
            <a:r>
              <a:rPr lang="zh-CN" altLang="en-US" sz="3600" dirty="0"/>
              <a:t>‘亏损’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	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得赏赐</a:t>
            </a:r>
            <a:endParaRPr lang="en-US" altLang="zh-CN" sz="36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3600" dirty="0" smtClean="0">
                <a:latin typeface="+mn-ea"/>
              </a:rPr>
              <a:t>公义的‘冠冕’</a:t>
            </a:r>
            <a:endParaRPr lang="en-US" altLang="zh-CN" sz="36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3600" dirty="0">
                <a:latin typeface="+mn-ea"/>
              </a:rPr>
              <a:t>嘉许</a:t>
            </a:r>
            <a:r>
              <a:rPr lang="zh-CN" altLang="en-US" sz="3600" dirty="0" smtClean="0">
                <a:latin typeface="+mn-ea"/>
              </a:rPr>
              <a:t>与</a:t>
            </a:r>
            <a:r>
              <a:rPr lang="zh-CN" altLang="en-US" sz="3600" dirty="0">
                <a:latin typeface="+mn-ea"/>
              </a:rPr>
              <a:t>‘宴席’</a:t>
            </a:r>
            <a:endParaRPr lang="en-US" altLang="zh-CN" sz="3600" dirty="0">
              <a:latin typeface="+mn-ea"/>
            </a:endParaRPr>
          </a:p>
          <a:p>
            <a:pPr marL="0" indent="0">
              <a:buNone/>
            </a:pPr>
            <a:r>
              <a:rPr lang="zh-CN" altLang="en-US" sz="3600" dirty="0">
                <a:latin typeface="+mn-ea"/>
              </a:rPr>
              <a:t>重用管理神家</a:t>
            </a:r>
            <a:endParaRPr lang="en-US" altLang="zh-CN" sz="3600" dirty="0">
              <a:latin typeface="+mn-ea"/>
            </a:endParaRPr>
          </a:p>
          <a:p>
            <a:pPr marL="0" indent="0">
              <a:buNone/>
            </a:pPr>
            <a:r>
              <a:rPr lang="zh-CN" altLang="en-US" sz="3600" dirty="0">
                <a:latin typeface="+mn-ea"/>
              </a:rPr>
              <a:t>圣殿赞美资格</a:t>
            </a:r>
            <a:endParaRPr lang="en-US" altLang="zh-CN" sz="3600" dirty="0">
              <a:latin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61601" y="1660842"/>
            <a:ext cx="396650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3600" dirty="0">
                <a:latin typeface="KaiTi" panose="02010609060101010101" pitchFamily="49" charset="-122"/>
                <a:ea typeface="KaiTi" panose="02010609060101010101" pitchFamily="49" charset="-122"/>
              </a:rPr>
              <a:t>	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受亏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损</a:t>
            </a:r>
            <a:endParaRPr lang="en-US" altLang="zh-CN" sz="3600" dirty="0" smtClean="0">
              <a:solidFill>
                <a:prstClr val="black"/>
              </a:solidFill>
              <a:latin typeface="黑体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600" dirty="0" smtClean="0">
                <a:solidFill>
                  <a:prstClr val="black"/>
                </a:solidFill>
                <a:latin typeface="黑体" panose="02010609060101010101" pitchFamily="49" charset="-122"/>
              </a:rPr>
              <a:t>  世</a:t>
            </a:r>
            <a:r>
              <a:rPr lang="zh-CN" altLang="en-US" sz="3600" dirty="0">
                <a:solidFill>
                  <a:prstClr val="black"/>
                </a:solidFill>
                <a:latin typeface="黑体" panose="02010609060101010101" pitchFamily="49" charset="-122"/>
              </a:rPr>
              <a:t>上</a:t>
            </a:r>
            <a:r>
              <a:rPr lang="zh-CN" altLang="en-US" sz="3600" dirty="0" smtClean="0">
                <a:solidFill>
                  <a:prstClr val="black"/>
                </a:solidFill>
                <a:latin typeface="黑体" panose="02010609060101010101" pitchFamily="49" charset="-122"/>
              </a:rPr>
              <a:t>的‘亏损’</a:t>
            </a:r>
            <a:endParaRPr lang="en-US" altLang="zh-CN" sz="3600" dirty="0" smtClean="0">
              <a:solidFill>
                <a:prstClr val="black"/>
              </a:solidFill>
              <a:latin typeface="黑体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600" dirty="0" smtClean="0">
                <a:solidFill>
                  <a:prstClr val="black"/>
                </a:solidFill>
                <a:latin typeface="黑体" panose="02010609060101010101" pitchFamily="49" charset="-122"/>
              </a:rPr>
              <a:t>  天家的‘亏损’</a:t>
            </a:r>
            <a:endParaRPr lang="en-US" altLang="zh-CN" sz="3600" dirty="0" smtClean="0">
              <a:solidFill>
                <a:prstClr val="black"/>
              </a:solidFill>
              <a:latin typeface="黑体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600" dirty="0" smtClean="0">
                <a:solidFill>
                  <a:prstClr val="black"/>
                </a:solidFill>
                <a:latin typeface="黑体" panose="02010609060101010101" pitchFamily="49" charset="-122"/>
              </a:rPr>
              <a:t>‘</a:t>
            </a:r>
            <a:r>
              <a:rPr lang="zh-CN" altLang="en-US" sz="3600" dirty="0">
                <a:solidFill>
                  <a:prstClr val="black"/>
                </a:solidFill>
                <a:latin typeface="黑体" panose="02010609060101010101" pitchFamily="49" charset="-122"/>
              </a:rPr>
              <a:t>自己却要得救’</a:t>
            </a:r>
            <a:endParaRPr lang="en-US" altLang="zh-CN" sz="3600" dirty="0">
              <a:solidFill>
                <a:prstClr val="black"/>
              </a:solidFill>
              <a:latin typeface="黑体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600" dirty="0">
                <a:solidFill>
                  <a:prstClr val="black"/>
                </a:solidFill>
                <a:latin typeface="黑体" panose="02010609060101010101" pitchFamily="49" charset="-122"/>
              </a:rPr>
              <a:t>‘像从火里经过’</a:t>
            </a:r>
            <a:endParaRPr lang="en-US" altLang="zh-CN" sz="3600" dirty="0">
              <a:solidFill>
                <a:prstClr val="black"/>
              </a:solidFill>
              <a:latin typeface="黑体" panose="02010609060101010101" pitchFamily="49" charset="-122"/>
            </a:endParaRPr>
          </a:p>
          <a:p>
            <a:pPr>
              <a:spcAft>
                <a:spcPts val="600"/>
              </a:spcAft>
            </a:pPr>
            <a:endParaRPr lang="en-US" altLang="zh-CN" sz="3600" dirty="0" smtClean="0">
              <a:solidFill>
                <a:prstClr val="black"/>
              </a:solidFill>
              <a:latin typeface="黑体" panose="02010609060101010101" pitchFamily="49" charset="-122"/>
            </a:endParaRPr>
          </a:p>
          <a:p>
            <a:pPr>
              <a:spcAft>
                <a:spcPts val="600"/>
              </a:spcAft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EC6-32F8-4BBC-88A5-EA5E98F16D40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513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3150"/>
            <a:ext cx="7886700" cy="747237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小  结：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2363"/>
            <a:ext cx="7886700" cy="5297864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我们都在建造自己的生命工程</a:t>
            </a:r>
            <a:endParaRPr lang="en-US" altLang="zh-CN" sz="3600" dirty="0" smtClean="0"/>
          </a:p>
          <a:p>
            <a:r>
              <a:rPr lang="zh-CN" altLang="en-US" sz="3600" dirty="0" smtClean="0"/>
              <a:t>要立在耶稣基督的坚实根基上</a:t>
            </a:r>
            <a:endParaRPr lang="en-US" altLang="zh-CN" sz="3600" dirty="0" smtClean="0"/>
          </a:p>
          <a:p>
            <a:r>
              <a:rPr lang="zh-CN" altLang="en-US" sz="3600" dirty="0" smtClean="0"/>
              <a:t>要用‘金银宝石’为建造原料</a:t>
            </a:r>
            <a:endParaRPr lang="en-US" altLang="zh-CN" sz="3600" dirty="0" smtClean="0"/>
          </a:p>
          <a:p>
            <a:r>
              <a:rPr lang="zh-CN" altLang="en-US" sz="3600" dirty="0"/>
              <a:t>让我</a:t>
            </a:r>
            <a:r>
              <a:rPr lang="zh-CN" altLang="en-US" sz="3600" dirty="0" smtClean="0"/>
              <a:t>们生命的</a:t>
            </a:r>
            <a:r>
              <a:rPr lang="zh-CN" altLang="en-US" sz="3600" dirty="0"/>
              <a:t>工</a:t>
            </a:r>
            <a:r>
              <a:rPr lang="zh-CN" altLang="en-US" sz="3600" dirty="0" smtClean="0"/>
              <a:t>程经得起检验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EC6-32F8-4BBC-88A5-EA5E98F16D40}" type="slidenum">
              <a:rPr lang="en-CA" smtClean="0"/>
              <a:t>21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370" r="3363" b="12107"/>
          <a:stretch/>
        </p:blipFill>
        <p:spPr>
          <a:xfrm>
            <a:off x="5" y="3808830"/>
            <a:ext cx="9143995" cy="235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514" y="213296"/>
            <a:ext cx="8586171" cy="6069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zh-CN" altLang="en-US" sz="3300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我</a:t>
            </a:r>
            <a:r>
              <a:rPr lang="zh-CN" altLang="en-US" sz="3300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照神所给我的恩，好像一个聪明的工头，立好了根基，有别人在上面建造；只是各人要谨慎怎样在上面建造</a:t>
            </a:r>
            <a:r>
              <a:rPr lang="zh-CN" altLang="en-US" sz="3300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。因</a:t>
            </a:r>
            <a:r>
              <a:rPr lang="zh-CN" altLang="en-US" sz="3300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为那已经立好的根基就是耶稣基督，此外没有人能立别的根基</a:t>
            </a:r>
            <a:r>
              <a:rPr lang="zh-CN" altLang="en-US" sz="3300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。若</a:t>
            </a:r>
            <a:r>
              <a:rPr lang="zh-CN" altLang="en-US" sz="3300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有人用金、银、宝石、草木，禾楷在这根基上建造</a:t>
            </a:r>
            <a:r>
              <a:rPr lang="zh-CN" altLang="en-US" sz="3300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，各</a:t>
            </a:r>
            <a:r>
              <a:rPr lang="zh-CN" altLang="en-US" sz="3300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人的工程必然显露，因为那日子要将他表明出来，有火发现；这火要试验各人的工程怎样</a:t>
            </a:r>
            <a:r>
              <a:rPr lang="zh-CN" altLang="en-US" sz="3300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。人</a:t>
            </a:r>
            <a:r>
              <a:rPr lang="zh-CN" altLang="en-US" sz="3300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在那根基上所建造的工程若存得住，他就要得赏赐</a:t>
            </a:r>
            <a:r>
              <a:rPr lang="zh-CN" altLang="en-US" sz="3300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。人的工程若被烧了，他就要受亏损，自己却要得救；虽然得救，乃像从火里经过的一样。</a:t>
            </a:r>
            <a:r>
              <a:rPr lang="en-US" altLang="zh-CN" sz="3300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						</a:t>
            </a:r>
            <a:endParaRPr lang="en-CA" sz="32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EC6-32F8-4BBC-88A5-EA5E98F16D40}" type="slidenum">
              <a:rPr lang="en-CA" smtClean="0"/>
              <a:t>3</a:t>
            </a:fld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560695" y="5820857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哥林多前书 </a:t>
            </a:r>
            <a:r>
              <a:rPr lang="en-US" sz="24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  <a:cs typeface="Georgia" panose="02040502050405020303" pitchFamily="18" charset="0"/>
              </a:rPr>
              <a:t>3:</a:t>
            </a:r>
            <a:r>
              <a:rPr lang="en-US" altLang="zh-CN" sz="24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  <a:cs typeface="Georgia" panose="02040502050405020303" pitchFamily="18" charset="0"/>
              </a:rPr>
              <a:t>10</a:t>
            </a:r>
            <a:r>
              <a:rPr lang="en-US" sz="24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  <a:cs typeface="Georgia" panose="02040502050405020303" pitchFamily="18" charset="0"/>
              </a:rPr>
              <a:t>-15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702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3150"/>
            <a:ext cx="7886700" cy="747237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导言：人的一生是一个工程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2363"/>
            <a:ext cx="7886700" cy="506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世人皆求名永垂，岂料众生默无闻；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富贵功名逐流水，成败得失尽浮云。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/>
              <a:t>生命</a:t>
            </a:r>
            <a:r>
              <a:rPr lang="zh-CN" altLang="en-US" sz="3600" dirty="0" smtClean="0"/>
              <a:t>工程精心建，真材实料立永存；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/>
              <a:t>依</a:t>
            </a:r>
            <a:r>
              <a:rPr lang="zh-CN" altLang="en-US" sz="3600" dirty="0" smtClean="0"/>
              <a:t>靠基督根基稳，烈火试炼见真金。</a:t>
            </a:r>
            <a:endParaRPr lang="en-US" altLang="zh-CN" sz="3600" dirty="0" smtClean="0"/>
          </a:p>
          <a:p>
            <a:endParaRPr lang="en-US" sz="3600" dirty="0" smtClean="0"/>
          </a:p>
          <a:p>
            <a:r>
              <a:rPr lang="zh-CN" altLang="en-US" sz="3600" dirty="0" smtClean="0"/>
              <a:t>生命工程三要素：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altLang="zh-CN" sz="3600" dirty="0" smtClean="0"/>
              <a:t>1. </a:t>
            </a:r>
            <a:r>
              <a:rPr lang="zh-CN" altLang="en-US" sz="3600" dirty="0" smtClean="0"/>
              <a:t>根基   </a:t>
            </a:r>
            <a:r>
              <a:rPr lang="en-US" altLang="zh-CN" sz="3600" dirty="0" smtClean="0"/>
              <a:t>2. </a:t>
            </a:r>
            <a:r>
              <a:rPr lang="zh-CN" altLang="en-US" sz="3600" dirty="0" smtClean="0"/>
              <a:t>材料   </a:t>
            </a:r>
            <a:r>
              <a:rPr lang="en-US" altLang="zh-CN" sz="3600" dirty="0" smtClean="0"/>
              <a:t>3. </a:t>
            </a:r>
            <a:r>
              <a:rPr lang="zh-CN" altLang="en-US" sz="3600" dirty="0" smtClean="0"/>
              <a:t>质量</a:t>
            </a:r>
            <a:endParaRPr lang="en-US" sz="3600" dirty="0"/>
          </a:p>
          <a:p>
            <a:pPr marL="0" indent="0">
              <a:buNone/>
            </a:pP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EC6-32F8-4BBC-88A5-EA5E98F16D4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988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3150"/>
            <a:ext cx="7886700" cy="747237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生命工程的根基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2363"/>
            <a:ext cx="7886700" cy="506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1.1 </a:t>
            </a:r>
            <a:r>
              <a:rPr lang="zh-CN" altLang="en-US" sz="3600" dirty="0" smtClean="0"/>
              <a:t>工</a:t>
            </a:r>
            <a:r>
              <a:rPr lang="zh-CN" altLang="en-US" sz="3600" dirty="0"/>
              <a:t>程建筑的根基最重要</a:t>
            </a:r>
            <a:endParaRPr lang="en-US" altLang="zh-CN" sz="3600" dirty="0"/>
          </a:p>
          <a:p>
            <a:pPr marL="0" indent="0">
              <a:buNone/>
            </a:pPr>
            <a:r>
              <a:rPr lang="zh-CN" altLang="en-US" sz="3600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我照神所给我的</a:t>
            </a:r>
            <a:r>
              <a:rPr lang="zh-CN" altLang="en-US" sz="3600" u="sng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恩</a:t>
            </a:r>
            <a:r>
              <a:rPr lang="zh-CN" altLang="en-US" sz="3600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，好像一个</a:t>
            </a:r>
            <a:r>
              <a:rPr lang="zh-CN" altLang="en-US" sz="3600" u="sng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聪明</a:t>
            </a:r>
            <a:r>
              <a:rPr lang="zh-CN" altLang="en-US" sz="3600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的工头，立好了</a:t>
            </a:r>
            <a:r>
              <a:rPr lang="zh-CN" altLang="en-US" sz="3600" dirty="0" smtClean="0">
                <a:solidFill>
                  <a:srgbClr val="C00000"/>
                </a:solidFill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根基</a:t>
            </a:r>
            <a:r>
              <a:rPr lang="zh-CN" altLang="en-US" sz="3600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，有别人在上面建造；只是各人要谨慎怎样在上面建造。       </a:t>
            </a:r>
            <a:r>
              <a:rPr lang="en-US" altLang="zh-CN" sz="3600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/>
            </a:r>
            <a:br>
              <a:rPr lang="en-US" altLang="zh-CN" sz="3600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</a:br>
            <a:r>
              <a:rPr lang="en-US" altLang="zh-CN" sz="3600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                                                     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（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10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）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marL="0" indent="0">
              <a:buNone/>
            </a:pPr>
            <a:endParaRPr lang="zh-CN" altLang="en-US" dirty="0" smtClean="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EC6-32F8-4BBC-88A5-EA5E98F16D40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317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21234" r="19679"/>
          <a:stretch/>
        </p:blipFill>
        <p:spPr>
          <a:xfrm>
            <a:off x="6830784" y="2603197"/>
            <a:ext cx="1465944" cy="24810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3150"/>
            <a:ext cx="7886700" cy="747237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生命工程的根基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2363"/>
            <a:ext cx="7886700" cy="506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1.2 </a:t>
            </a:r>
            <a:r>
              <a:rPr lang="zh-CN" altLang="en-US" sz="3600" dirty="0" smtClean="0"/>
              <a:t>我</a:t>
            </a:r>
            <a:r>
              <a:rPr lang="zh-CN" altLang="en-US" sz="3600" dirty="0"/>
              <a:t>们生</a:t>
            </a:r>
            <a:r>
              <a:rPr lang="zh-CN" altLang="en-US" sz="3600" dirty="0" smtClean="0"/>
              <a:t>命工程根基是什么？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那已经</a:t>
            </a:r>
            <a:r>
              <a:rPr lang="zh-CN" altLang="en-US" sz="3600" dirty="0" smtClean="0">
                <a:solidFill>
                  <a:srgbClr val="C00000"/>
                </a:solidFill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立好的根基就是耶稣基督</a:t>
            </a:r>
            <a:r>
              <a:rPr lang="zh-CN" altLang="en-US" sz="3600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，此外</a:t>
            </a:r>
            <a:r>
              <a:rPr lang="zh-CN" altLang="en-US" sz="3600" dirty="0" smtClean="0">
                <a:solidFill>
                  <a:srgbClr val="C00000"/>
                </a:solidFill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没有人能立别的根基</a:t>
            </a:r>
            <a:r>
              <a:rPr lang="zh-CN" altLang="en-US" sz="3600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。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(11)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3600" dirty="0" smtClean="0">
                <a:latin typeface="+mn-ea"/>
                <a:cs typeface="SimSun" panose="02010600030101010101" pitchFamily="2" charset="-122"/>
              </a:rPr>
              <a:t>  别的根基</a:t>
            </a:r>
            <a:r>
              <a:rPr lang="en-US" altLang="zh-CN" sz="3600" dirty="0" smtClean="0">
                <a:latin typeface="+mn-ea"/>
                <a:cs typeface="SimSun" panose="02010600030101010101" pitchFamily="2" charset="-122"/>
              </a:rPr>
              <a:t>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EC6-32F8-4BBC-88A5-EA5E98F16D40}" type="slidenum">
              <a:rPr lang="en-CA" smtClean="0"/>
              <a:t>6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4993660" y="3321497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prstClr val="black"/>
                </a:solidFill>
                <a:latin typeface="黑体" panose="02010609060101010101" pitchFamily="49" charset="-122"/>
                <a:cs typeface="SimSun" panose="02010600030101010101" pitchFamily="2" charset="-122"/>
              </a:rPr>
              <a:t>立好的</a:t>
            </a:r>
            <a:r>
              <a:rPr lang="zh-CN" altLang="en-US" sz="3600" dirty="0">
                <a:solidFill>
                  <a:prstClr val="black"/>
                </a:solidFill>
                <a:latin typeface="黑体" panose="02010609060101010101" pitchFamily="49" charset="-122"/>
                <a:cs typeface="SimSun" panose="02010600030101010101" pitchFamily="2" charset="-122"/>
              </a:rPr>
              <a:t>根基</a:t>
            </a:r>
            <a:endParaRPr lang="en-CA" dirty="0"/>
          </a:p>
        </p:txBody>
      </p:sp>
      <p:sp>
        <p:nvSpPr>
          <p:cNvPr id="6" name="&quot;No&quot; Symbol 5"/>
          <p:cNvSpPr/>
          <p:nvPr/>
        </p:nvSpPr>
        <p:spPr>
          <a:xfrm rot="17666184">
            <a:off x="1251052" y="2889330"/>
            <a:ext cx="1610005" cy="1596572"/>
          </a:xfrm>
          <a:prstGeom prst="noSmoking">
            <a:avLst>
              <a:gd name="adj" fmla="val 8750"/>
            </a:avLst>
          </a:prstGeom>
          <a:solidFill>
            <a:srgbClr val="FF00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9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3150"/>
            <a:ext cx="7886700" cy="747237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生命工程的根基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2363"/>
            <a:ext cx="7886700" cy="506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1.3 </a:t>
            </a:r>
            <a:r>
              <a:rPr lang="zh-CN" altLang="en-US" sz="3600" dirty="0" smtClean="0"/>
              <a:t>生命工程的根基是耶稣基督</a:t>
            </a:r>
            <a:endParaRPr lang="en-US" altLang="zh-CN" sz="3600" dirty="0" smtClean="0"/>
          </a:p>
          <a:p>
            <a:pPr lvl="1"/>
            <a:r>
              <a:rPr lang="zh-CN" altLang="en-US" sz="3600" dirty="0"/>
              <a:t>耶稣基</a:t>
            </a:r>
            <a:r>
              <a:rPr lang="zh-CN" altLang="en-US" sz="3600" dirty="0" smtClean="0"/>
              <a:t>督的救赎恩典</a:t>
            </a:r>
            <a:endParaRPr lang="en-US" altLang="zh-CN" sz="3600" dirty="0" smtClean="0"/>
          </a:p>
          <a:p>
            <a:pPr lvl="1"/>
            <a:r>
              <a:rPr lang="zh-CN" altLang="en-US" sz="3600" dirty="0"/>
              <a:t>耶稣基督</a:t>
            </a:r>
            <a:r>
              <a:rPr lang="zh-CN" altLang="en-US" sz="3600" dirty="0" smtClean="0"/>
              <a:t>的爱和看顾</a:t>
            </a:r>
            <a:endParaRPr lang="en-US" altLang="zh-CN" sz="3600" dirty="0" smtClean="0"/>
          </a:p>
          <a:p>
            <a:pPr lvl="1"/>
            <a:r>
              <a:rPr lang="zh-CN" altLang="en-US" sz="3600" dirty="0"/>
              <a:t>耶稣基</a:t>
            </a:r>
            <a:r>
              <a:rPr lang="zh-CN" altLang="en-US" sz="3600" dirty="0" smtClean="0"/>
              <a:t>督的宝贵应许</a:t>
            </a:r>
            <a:endParaRPr lang="en-US" altLang="zh-CN" sz="3600" dirty="0" smtClean="0"/>
          </a:p>
          <a:p>
            <a:r>
              <a:rPr lang="zh-CN" altLang="en-US" sz="3600" dirty="0"/>
              <a:t>牢</a:t>
            </a:r>
            <a:r>
              <a:rPr lang="zh-CN" altLang="en-US" sz="3600" dirty="0" smtClean="0"/>
              <a:t>牢立定在耶稣基督根基上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只是各人要</a:t>
            </a:r>
            <a:r>
              <a:rPr lang="zh-CN" altLang="en-US" sz="3600" dirty="0">
                <a:solidFill>
                  <a:srgbClr val="C00000"/>
                </a:solidFill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谨慎</a:t>
            </a:r>
            <a:r>
              <a:rPr lang="zh-CN" altLang="en-US" sz="3600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怎样在上面建造</a:t>
            </a:r>
            <a:r>
              <a:rPr lang="zh-CN" altLang="en-US" sz="3600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。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(10)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EC6-32F8-4BBC-88A5-EA5E98F16D40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796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3150"/>
            <a:ext cx="7886700" cy="74723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生命工程的建材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2363"/>
            <a:ext cx="7886700" cy="506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2.1 </a:t>
            </a:r>
            <a:r>
              <a:rPr lang="zh-CN" altLang="en-US" sz="3600" dirty="0" smtClean="0"/>
              <a:t>工程</a:t>
            </a:r>
            <a:r>
              <a:rPr lang="zh-CN" altLang="en-US" sz="3600" dirty="0"/>
              <a:t>建筑</a:t>
            </a:r>
            <a:r>
              <a:rPr lang="zh-CN" altLang="en-US" sz="3600" dirty="0" smtClean="0"/>
              <a:t>的材料至关重要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2.2 </a:t>
            </a:r>
            <a:r>
              <a:rPr lang="zh-CN" altLang="en-US" sz="3600" dirty="0" smtClean="0"/>
              <a:t>我们用什么来建造生命工程？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若有人用</a:t>
            </a:r>
            <a:r>
              <a:rPr lang="zh-CN" altLang="en-US" sz="3600" dirty="0" smtClean="0">
                <a:solidFill>
                  <a:srgbClr val="C00000"/>
                </a:solidFill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金、银、宝石、草木，禾楷</a:t>
            </a:r>
            <a:r>
              <a:rPr lang="zh-CN" altLang="en-US" sz="3600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在这根基上建造</a:t>
            </a:r>
            <a:r>
              <a:rPr lang="en-US" altLang="zh-CN" sz="3600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,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EC6-32F8-4BBC-88A5-EA5E98F16D40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822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3150"/>
            <a:ext cx="7886700" cy="74723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生命工程的建材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2363"/>
            <a:ext cx="7886700" cy="3252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金银宝石</a:t>
            </a:r>
            <a:endParaRPr lang="en-US" altLang="zh-CN" sz="3600" dirty="0" smtClean="0"/>
          </a:p>
          <a:p>
            <a:r>
              <a:rPr lang="zh-CN" altLang="en-US" sz="3600" dirty="0" smtClean="0"/>
              <a:t>有价值</a:t>
            </a:r>
            <a:endParaRPr lang="en-US" altLang="zh-CN" sz="3600" dirty="0" smtClean="0"/>
          </a:p>
          <a:p>
            <a:r>
              <a:rPr lang="zh-CN" altLang="en-US" sz="3600" dirty="0"/>
              <a:t>存</a:t>
            </a:r>
            <a:r>
              <a:rPr lang="zh-CN" altLang="en-US" sz="3600" dirty="0" smtClean="0"/>
              <a:t>留久远</a:t>
            </a:r>
            <a:endParaRPr lang="en-US" altLang="zh-CN" sz="3600" dirty="0" smtClean="0"/>
          </a:p>
          <a:p>
            <a:r>
              <a:rPr lang="zh-CN" altLang="en-US" sz="3600" dirty="0"/>
              <a:t>经得起考</a:t>
            </a:r>
            <a:r>
              <a:rPr lang="zh-CN" altLang="en-US" sz="3600" dirty="0" smtClean="0"/>
              <a:t>验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730171" y="1861323"/>
            <a:ext cx="46400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cs typeface="SimSun" panose="02010600030101010101" pitchFamily="2" charset="-122"/>
              </a:rPr>
              <a:t>不要为那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SimSun" panose="02010600030101010101" pitchFamily="2" charset="-122"/>
              </a:rPr>
              <a:t>必坏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cs typeface="SimSun" panose="02010600030101010101" pitchFamily="2" charset="-122"/>
              </a:rPr>
              <a:t>的食物劳力，要为那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SimSun" panose="02010600030101010101" pitchFamily="2" charset="-122"/>
              </a:rPr>
              <a:t>存到永生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cs typeface="SimSun" panose="02010600030101010101" pitchFamily="2" charset="-122"/>
              </a:rPr>
              <a:t>的食物劳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  <a:cs typeface="SimSun" panose="02010600030101010101" pitchFamily="2" charset="-122"/>
              </a:rPr>
              <a:t>力。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约</a:t>
            </a:r>
            <a:r>
              <a:rPr lang="en-US" altLang="zh-CN" sz="24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6:27a</a:t>
            </a:r>
            <a:endParaRPr lang="en-CA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EC6-32F8-4BBC-88A5-EA5E98F16D40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006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1480</Words>
  <Application>Microsoft Office PowerPoint</Application>
  <PresentationFormat>On-screen Show (4:3)</PresentationFormat>
  <Paragraphs>143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      宣召</vt:lpstr>
      <vt:lpstr>生 命 工 程 的 建 造</vt:lpstr>
      <vt:lpstr>PowerPoint Presentation</vt:lpstr>
      <vt:lpstr>导言：人的一生是一个工程</vt:lpstr>
      <vt:lpstr>1. 生命工程的根基</vt:lpstr>
      <vt:lpstr>1. 生命工程的根基</vt:lpstr>
      <vt:lpstr>1. 生命工程的根基</vt:lpstr>
      <vt:lpstr>2. 生命工程的建材</vt:lpstr>
      <vt:lpstr>2. 生命工程的建材</vt:lpstr>
      <vt:lpstr>2. 生命工程的建材</vt:lpstr>
      <vt:lpstr>3. 生命工程的检验</vt:lpstr>
      <vt:lpstr>3. 生命工程的检验</vt:lpstr>
      <vt:lpstr>3. 生命工程的检验</vt:lpstr>
      <vt:lpstr>3. 生命工程的检验</vt:lpstr>
      <vt:lpstr>3. 生命工程的检验</vt:lpstr>
      <vt:lpstr>3. 生命工程的检验</vt:lpstr>
      <vt:lpstr>3. 生命工程的检验</vt:lpstr>
      <vt:lpstr>3. 生命工程的检验</vt:lpstr>
      <vt:lpstr>3. 生命工程的检验</vt:lpstr>
      <vt:lpstr>3. 生命工程的检验</vt:lpstr>
      <vt:lpstr>小  结：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生命工程的建造</dc:title>
  <dc:creator>Don Li</dc:creator>
  <cp:lastModifiedBy>LRC Sound Booth</cp:lastModifiedBy>
  <cp:revision>59</cp:revision>
  <dcterms:created xsi:type="dcterms:W3CDTF">2018-03-20T14:02:26Z</dcterms:created>
  <dcterms:modified xsi:type="dcterms:W3CDTF">2018-04-29T13:59:41Z</dcterms:modified>
</cp:coreProperties>
</file>